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Lexend Deca"/>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MIGUEL ANGEL LUIS ESPINOZA"/>
  <p:cmAuthor clrIdx="1" id="1" initials="" lastIdx="2" name="J. RAFAEL RUIZ GUDIÑ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LexendDeca-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exendDeca-bold.fntdata"/><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9-27T02:59:44.299">
    <p:pos x="6000" y="0"/>
    <p:text>Miguel</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09-27T03:00:04.417">
    <p:pos x="6000" y="0"/>
    <p:text>Final Miguel</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1-09-27T23:38:58.401">
    <p:pos x="6000" y="0"/>
    <p:text>Inicio Rafael</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1-09-27T23:39:13.793">
    <p:pos x="6000" y="0"/>
    <p:text>Fin Rafael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10f8546e2_2_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10f8546e2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2ee445c36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2ee445c3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2ee445c36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2ee445c3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2ee445c36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2ee445c3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2ee445c36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2ee445c3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2ee445c36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f2ee445c3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2ee445c36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2ee445c3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2ee445c36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f2ee445c3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2ee445c36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f2ee445c3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f2ee445c36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f2ee445c3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f2fcef04c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f2fcef04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f2fcef04ca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f2fcef04c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f2fcef04ca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f2fcef04c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2fcef04ca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f2fcef04c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f2fcef04ca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f2fcef04c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30aecbace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f30aecba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f30aecbace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f30aecbac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f30aecbace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f30aecbac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30aecbace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30aecbac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f30aecbace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f30aecbac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f2ee445c36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f2ee445c3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10f8546e2_2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10f8546e2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10f8546e2_2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10f8546e2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10f8546e2_2_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10f8546e2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10f8546e2_2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10f8546e2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0" y="-25"/>
            <a:ext cx="9143957" cy="5143500"/>
          </a:xfrm>
          <a:prstGeom prst="rect">
            <a:avLst/>
          </a:prstGeom>
          <a:noFill/>
          <a:ln>
            <a:noFill/>
          </a:ln>
        </p:spPr>
      </p:pic>
      <p:sp>
        <p:nvSpPr>
          <p:cNvPr id="11" name="Google Shape;11;p2"/>
          <p:cNvSpPr txBox="1"/>
          <p:nvPr>
            <p:ph type="ctrTitle"/>
          </p:nvPr>
        </p:nvSpPr>
        <p:spPr>
          <a:xfrm>
            <a:off x="685800" y="1991825"/>
            <a:ext cx="4539000" cy="1159800"/>
          </a:xfrm>
          <a:prstGeom prst="rect">
            <a:avLst/>
          </a:prstGeom>
        </p:spPr>
        <p:txBody>
          <a:bodyPr anchorCtr="0" anchor="ctr" bIns="0" lIns="0" spcFirstLastPara="1" rIns="0" wrap="square" tIns="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ig circuit">
  <p:cSld name="BLANK_1">
    <p:spTree>
      <p:nvGrpSpPr>
        <p:cNvPr id="5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54" name="Shape 54"/>
        <p:cNvGrpSpPr/>
        <p:nvPr/>
      </p:nvGrpSpPr>
      <p:grpSpPr>
        <a:xfrm>
          <a:off x="0" y="0"/>
          <a:ext cx="0" cy="0"/>
          <a:chOff x="0" y="0"/>
          <a:chExt cx="0" cy="0"/>
        </a:xfrm>
      </p:grpSpPr>
      <p:sp>
        <p:nvSpPr>
          <p:cNvPr id="55" name="Google Shape;55;p1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p:nvPr>
            <p:ph type="ctrTitle"/>
          </p:nvPr>
        </p:nvSpPr>
        <p:spPr>
          <a:xfrm>
            <a:off x="685800" y="1659550"/>
            <a:ext cx="4263900" cy="1159800"/>
          </a:xfrm>
          <a:prstGeom prst="rect">
            <a:avLst/>
          </a:prstGeom>
        </p:spPr>
        <p:txBody>
          <a:bodyPr anchorCtr="0" anchor="b"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5" name="Google Shape;15;p3"/>
          <p:cNvSpPr txBox="1"/>
          <p:nvPr>
            <p:ph idx="1" type="subTitle"/>
          </p:nvPr>
        </p:nvSpPr>
        <p:spPr>
          <a:xfrm>
            <a:off x="685800" y="2916254"/>
            <a:ext cx="42639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343850" y="866400"/>
            <a:ext cx="4185600" cy="3693600"/>
          </a:xfrm>
          <a:prstGeom prst="rect">
            <a:avLst/>
          </a:prstGeom>
        </p:spPr>
        <p:txBody>
          <a:bodyPr anchorCtr="0" anchor="t" bIns="0" lIns="0" spcFirstLastPara="1" rIns="0" wrap="square" tIns="0">
            <a:noAutofit/>
          </a:bodyPr>
          <a:lstStyle>
            <a:lvl1pPr indent="-419100" lvl="0" marL="457200" rtl="0">
              <a:spcBef>
                <a:spcPts val="600"/>
              </a:spcBef>
              <a:spcAft>
                <a:spcPts val="0"/>
              </a:spcAft>
              <a:buSzPts val="3000"/>
              <a:buFont typeface="Lexend Deca"/>
              <a:buChar char="⬡"/>
              <a:defRPr sz="3000">
                <a:latin typeface="Lexend Deca"/>
                <a:ea typeface="Lexend Deca"/>
                <a:cs typeface="Lexend Deca"/>
                <a:sym typeface="Lexend Deca"/>
              </a:defRPr>
            </a:lvl1pPr>
            <a:lvl2pPr indent="-419100" lvl="1" marL="914400" rtl="0">
              <a:spcBef>
                <a:spcPts val="0"/>
              </a:spcBef>
              <a:spcAft>
                <a:spcPts val="0"/>
              </a:spcAft>
              <a:buSzPts val="3000"/>
              <a:buFont typeface="Lexend Deca"/>
              <a:buChar char="∙"/>
              <a:defRPr sz="3000">
                <a:latin typeface="Lexend Deca"/>
                <a:ea typeface="Lexend Deca"/>
                <a:cs typeface="Lexend Deca"/>
                <a:sym typeface="Lexend Deca"/>
              </a:defRPr>
            </a:lvl2pPr>
            <a:lvl3pPr indent="-419100" lvl="2" marL="1371600" rtl="0">
              <a:spcBef>
                <a:spcPts val="0"/>
              </a:spcBef>
              <a:spcAft>
                <a:spcPts val="0"/>
              </a:spcAft>
              <a:buSzPts val="3000"/>
              <a:buFont typeface="Lexend Deca"/>
              <a:buChar char="∙"/>
              <a:defRPr sz="3000">
                <a:latin typeface="Lexend Deca"/>
                <a:ea typeface="Lexend Deca"/>
                <a:cs typeface="Lexend Deca"/>
                <a:sym typeface="Lexend Deca"/>
              </a:defRPr>
            </a:lvl3pPr>
            <a:lvl4pPr indent="-419100" lvl="3" marL="1828800" rtl="0">
              <a:spcBef>
                <a:spcPts val="0"/>
              </a:spcBef>
              <a:spcAft>
                <a:spcPts val="0"/>
              </a:spcAft>
              <a:buSzPts val="3000"/>
              <a:buFont typeface="Lexend Deca"/>
              <a:buChar char="●"/>
              <a:defRPr sz="3000">
                <a:latin typeface="Lexend Deca"/>
                <a:ea typeface="Lexend Deca"/>
                <a:cs typeface="Lexend Deca"/>
                <a:sym typeface="Lexend Deca"/>
              </a:defRPr>
            </a:lvl4pPr>
            <a:lvl5pPr indent="-419100" lvl="4" marL="2286000" rtl="0">
              <a:spcBef>
                <a:spcPts val="0"/>
              </a:spcBef>
              <a:spcAft>
                <a:spcPts val="0"/>
              </a:spcAft>
              <a:buSzPts val="3000"/>
              <a:buFont typeface="Lexend Deca"/>
              <a:buChar char="○"/>
              <a:defRPr sz="3000">
                <a:latin typeface="Lexend Deca"/>
                <a:ea typeface="Lexend Deca"/>
                <a:cs typeface="Lexend Deca"/>
                <a:sym typeface="Lexend Deca"/>
              </a:defRPr>
            </a:lvl5pPr>
            <a:lvl6pPr indent="-419100" lvl="5" marL="2743200" rtl="0">
              <a:spcBef>
                <a:spcPts val="0"/>
              </a:spcBef>
              <a:spcAft>
                <a:spcPts val="0"/>
              </a:spcAft>
              <a:buSzPts val="3000"/>
              <a:buFont typeface="Lexend Deca"/>
              <a:buChar char="■"/>
              <a:defRPr sz="3000">
                <a:latin typeface="Lexend Deca"/>
                <a:ea typeface="Lexend Deca"/>
                <a:cs typeface="Lexend Deca"/>
                <a:sym typeface="Lexend Deca"/>
              </a:defRPr>
            </a:lvl6pPr>
            <a:lvl7pPr indent="-419100" lvl="6" marL="3200400" rtl="0">
              <a:spcBef>
                <a:spcPts val="0"/>
              </a:spcBef>
              <a:spcAft>
                <a:spcPts val="0"/>
              </a:spcAft>
              <a:buSzPts val="3000"/>
              <a:buFont typeface="Lexend Deca"/>
              <a:buChar char="●"/>
              <a:defRPr sz="3000">
                <a:latin typeface="Lexend Deca"/>
                <a:ea typeface="Lexend Deca"/>
                <a:cs typeface="Lexend Deca"/>
                <a:sym typeface="Lexend Deca"/>
              </a:defRPr>
            </a:lvl7pPr>
            <a:lvl8pPr indent="-419100" lvl="7" marL="3657600" rtl="0">
              <a:spcBef>
                <a:spcPts val="0"/>
              </a:spcBef>
              <a:spcAft>
                <a:spcPts val="0"/>
              </a:spcAft>
              <a:buSzPts val="3000"/>
              <a:buFont typeface="Lexend Deca"/>
              <a:buChar char="○"/>
              <a:defRPr sz="3000">
                <a:latin typeface="Lexend Deca"/>
                <a:ea typeface="Lexend Deca"/>
                <a:cs typeface="Lexend Deca"/>
                <a:sym typeface="Lexend Deca"/>
              </a:defRPr>
            </a:lvl8pPr>
            <a:lvl9pPr indent="-419100" lvl="8" marL="4114800">
              <a:spcBef>
                <a:spcPts val="0"/>
              </a:spcBef>
              <a:spcAft>
                <a:spcPts val="0"/>
              </a:spcAft>
              <a:buSzPts val="3000"/>
              <a:buFont typeface="Lexend Deca"/>
              <a:buChar char="■"/>
              <a:defRPr sz="3000">
                <a:latin typeface="Lexend Deca"/>
                <a:ea typeface="Lexend Deca"/>
                <a:cs typeface="Lexend Deca"/>
                <a:sym typeface="Lexend Deca"/>
              </a:defRPr>
            </a:lvl9pPr>
          </a:lstStyle>
          <a:p/>
        </p:txBody>
      </p:sp>
      <p:sp>
        <p:nvSpPr>
          <p:cNvPr id="20" name="Google Shape;20;p4"/>
          <p:cNvSpPr txBox="1"/>
          <p:nvPr/>
        </p:nvSpPr>
        <p:spPr>
          <a:xfrm>
            <a:off x="826414" y="656117"/>
            <a:ext cx="6138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6" name="Google Shape;26;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 type="body"/>
          </p:nvPr>
        </p:nvSpPr>
        <p:spPr>
          <a:xfrm>
            <a:off x="580550"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1" name="Google Shape;31;p6"/>
          <p:cNvSpPr txBox="1"/>
          <p:nvPr>
            <p:ph idx="2" type="body"/>
          </p:nvPr>
        </p:nvSpPr>
        <p:spPr>
          <a:xfrm>
            <a:off x="3753943"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2" name="Google Shape;32;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3"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p:nvPr>
            <p:ph type="title"/>
          </p:nvPr>
        </p:nvSpPr>
        <p:spPr>
          <a:xfrm>
            <a:off x="580550" y="205975"/>
            <a:ext cx="6405600" cy="8574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6" name="Google Shape;36;p7"/>
          <p:cNvSpPr txBox="1"/>
          <p:nvPr>
            <p:ph idx="1" type="body"/>
          </p:nvPr>
        </p:nvSpPr>
        <p:spPr>
          <a:xfrm>
            <a:off x="580550"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7" name="Google Shape;37;p7"/>
          <p:cNvSpPr txBox="1"/>
          <p:nvPr>
            <p:ph idx="2" type="body"/>
          </p:nvPr>
        </p:nvSpPr>
        <p:spPr>
          <a:xfrm>
            <a:off x="2780447"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7"/>
          <p:cNvSpPr txBox="1"/>
          <p:nvPr>
            <p:ph idx="3" type="body"/>
          </p:nvPr>
        </p:nvSpPr>
        <p:spPr>
          <a:xfrm>
            <a:off x="4980344"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9" name="Google Shape;39;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3" name="Google Shape;43;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idx="1" type="body"/>
          </p:nvPr>
        </p:nvSpPr>
        <p:spPr>
          <a:xfrm>
            <a:off x="580550" y="4406300"/>
            <a:ext cx="61359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400"/>
              <a:buNone/>
              <a:defRPr sz="1400"/>
            </a:lvl1pPr>
          </a:lstStyle>
          <a:p/>
        </p:txBody>
      </p:sp>
      <p:sp>
        <p:nvSpPr>
          <p:cNvPr id="47" name="Google Shape;47;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Small circuit" type="blank">
  <p:cSld name="BLANK">
    <p:spTree>
      <p:nvGrpSpPr>
        <p:cNvPr id="48"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A458FF"/>
            </a:gs>
            <a:gs pos="39000">
              <a:srgbClr val="3544FF"/>
            </a:gs>
            <a:gs pos="100000">
              <a:srgbClr val="0A2F9E"/>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9pPr>
          </a:lstStyle>
          <a:p/>
        </p:txBody>
      </p:sp>
      <p:sp>
        <p:nvSpPr>
          <p:cNvPr id="7" name="Google Shape;7;p1"/>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indent="-381000" lvl="1" marL="9144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indent="-381000" lvl="2" marL="13716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indent="-381000" lvl="3" marL="1828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indent="-381000" lvl="4" marL="2286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indent="-381000" lvl="5" marL="27432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indent="-381000" lvl="6" marL="32004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indent="-381000" lvl="7" marL="36576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indent="-381000" lvl="8" marL="4114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comments" Target="../comments/comment1.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comments" Target="../comments/comment2.xml"/><Relationship Id="rId4" Type="http://schemas.openxmlformats.org/officeDocument/2006/relationships/image" Target="../media/image30.png"/><Relationship Id="rId5" Type="http://schemas.openxmlformats.org/officeDocument/2006/relationships/image" Target="../media/image25.png"/><Relationship Id="rId6"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comments" Target="../comments/comment3.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comments" Target="../comments/comment4.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hyperlink" Target="https://es.wikipedia.org/wiki/Sistema_de_archivos" TargetMode="External"/><Relationship Id="rId4" Type="http://schemas.openxmlformats.org/officeDocument/2006/relationships/hyperlink" Target="https://www.muyinteresante.es/tecnologia/articulo/como-abrir-un-archivo-en-windows-26160849312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ctrTitle"/>
          </p:nvPr>
        </p:nvSpPr>
        <p:spPr>
          <a:xfrm>
            <a:off x="455325" y="657375"/>
            <a:ext cx="4539000" cy="1565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Sistemas de archivos. </a:t>
            </a:r>
            <a:endParaRPr/>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
        <p:nvSpPr>
          <p:cNvPr id="67" name="Google Shape;67;p13"/>
          <p:cNvSpPr txBox="1"/>
          <p:nvPr/>
        </p:nvSpPr>
        <p:spPr>
          <a:xfrm>
            <a:off x="455325" y="2878225"/>
            <a:ext cx="4263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Muli"/>
                <a:ea typeface="Muli"/>
                <a:cs typeface="Muli"/>
                <a:sym typeface="Muli"/>
              </a:rPr>
              <a:t>EQUIPO #2</a:t>
            </a:r>
            <a:endParaRPr b="1">
              <a:solidFill>
                <a:schemeClr val="lt1"/>
              </a:solidFill>
              <a:latin typeface="Muli"/>
              <a:ea typeface="Muli"/>
              <a:cs typeface="Muli"/>
              <a:sym typeface="Muli"/>
            </a:endParaRPr>
          </a:p>
          <a:p>
            <a:pPr indent="0" lvl="0" marL="0" rtl="0" algn="l">
              <a:spcBef>
                <a:spcPts val="0"/>
              </a:spcBef>
              <a:spcAft>
                <a:spcPts val="0"/>
              </a:spcAft>
              <a:buNone/>
            </a:pPr>
            <a:r>
              <a:rPr lang="en">
                <a:solidFill>
                  <a:schemeClr val="lt1"/>
                </a:solidFill>
                <a:latin typeface="Muli"/>
                <a:ea typeface="Muli"/>
                <a:cs typeface="Muli"/>
                <a:sym typeface="Muli"/>
              </a:rPr>
              <a:t>GABRIEL ALFONSO RODRIGUEZ A.</a:t>
            </a:r>
            <a:endParaRPr>
              <a:solidFill>
                <a:schemeClr val="lt1"/>
              </a:solidFill>
              <a:latin typeface="Muli"/>
              <a:ea typeface="Muli"/>
              <a:cs typeface="Muli"/>
              <a:sym typeface="Muli"/>
            </a:endParaRPr>
          </a:p>
          <a:p>
            <a:pPr indent="0" lvl="0" marL="0" rtl="0" algn="l">
              <a:spcBef>
                <a:spcPts val="0"/>
              </a:spcBef>
              <a:spcAft>
                <a:spcPts val="0"/>
              </a:spcAft>
              <a:buNone/>
            </a:pPr>
            <a:r>
              <a:rPr lang="en">
                <a:solidFill>
                  <a:schemeClr val="lt1"/>
                </a:solidFill>
                <a:latin typeface="Muli"/>
                <a:ea typeface="Muli"/>
                <a:cs typeface="Muli"/>
                <a:sym typeface="Muli"/>
              </a:rPr>
              <a:t>MIGUEL ANGEL LUIS ESPINOZA </a:t>
            </a:r>
            <a:endParaRPr>
              <a:solidFill>
                <a:schemeClr val="lt1"/>
              </a:solidFill>
              <a:latin typeface="Muli"/>
              <a:ea typeface="Muli"/>
              <a:cs typeface="Muli"/>
              <a:sym typeface="Muli"/>
            </a:endParaRPr>
          </a:p>
          <a:p>
            <a:pPr indent="0" lvl="0" marL="0" rtl="0" algn="l">
              <a:spcBef>
                <a:spcPts val="0"/>
              </a:spcBef>
              <a:spcAft>
                <a:spcPts val="0"/>
              </a:spcAft>
              <a:buNone/>
            </a:pPr>
            <a:r>
              <a:rPr lang="en">
                <a:solidFill>
                  <a:schemeClr val="lt1"/>
                </a:solidFill>
                <a:latin typeface="Muli"/>
                <a:ea typeface="Muli"/>
                <a:cs typeface="Muli"/>
                <a:sym typeface="Muli"/>
              </a:rPr>
              <a:t>JOSE  RAFAEL RUIZ GUDIÑO</a:t>
            </a:r>
            <a:endParaRPr>
              <a:solidFill>
                <a:schemeClr val="lt1"/>
              </a:solidFill>
              <a:latin typeface="Muli"/>
              <a:ea typeface="Muli"/>
              <a:cs typeface="Muli"/>
              <a:sym typeface="Muli"/>
            </a:endParaRPr>
          </a:p>
          <a:p>
            <a:pPr indent="0" lvl="0" marL="0" rtl="0" algn="l">
              <a:spcBef>
                <a:spcPts val="0"/>
              </a:spcBef>
              <a:spcAft>
                <a:spcPts val="0"/>
              </a:spcAft>
              <a:buNone/>
            </a:pPr>
            <a:r>
              <a:rPr lang="en">
                <a:solidFill>
                  <a:schemeClr val="lt1"/>
                </a:solidFill>
                <a:latin typeface="Muli"/>
                <a:ea typeface="Muli"/>
                <a:cs typeface="Muli"/>
                <a:sym typeface="Muli"/>
              </a:rPr>
              <a:t>ARTURO ENCINAS OJEDA</a:t>
            </a:r>
            <a:endParaRPr>
              <a:solidFill>
                <a:schemeClr val="lt1"/>
              </a:solidFill>
              <a:latin typeface="Muli"/>
              <a:ea typeface="Muli"/>
              <a:cs typeface="Muli"/>
              <a:sym typeface="Muli"/>
            </a:endParaRPr>
          </a:p>
          <a:p>
            <a:pPr indent="0" lvl="0" marL="0" rtl="0" algn="l">
              <a:spcBef>
                <a:spcPts val="0"/>
              </a:spcBef>
              <a:spcAft>
                <a:spcPts val="0"/>
              </a:spcAft>
              <a:buNone/>
            </a:pPr>
            <a:r>
              <a:rPr lang="en">
                <a:solidFill>
                  <a:schemeClr val="lt1"/>
                </a:solidFill>
                <a:latin typeface="Muli"/>
                <a:ea typeface="Muli"/>
                <a:cs typeface="Muli"/>
                <a:sym typeface="Muli"/>
              </a:rPr>
              <a:t>DAVID ISAAC LIZARRAGA OSUNA</a:t>
            </a:r>
            <a:endParaRPr>
              <a:solidFill>
                <a:schemeClr val="lt1"/>
              </a:solidFill>
              <a:latin typeface="Muli"/>
              <a:ea typeface="Muli"/>
              <a:cs typeface="Muli"/>
              <a:sym typeface="Mul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ctrTitle"/>
          </p:nvPr>
        </p:nvSpPr>
        <p:spPr>
          <a:xfrm>
            <a:off x="313475" y="100925"/>
            <a:ext cx="8941200" cy="581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ext4</a:t>
            </a:r>
            <a:endParaRPr/>
          </a:p>
        </p:txBody>
      </p:sp>
      <p:pic>
        <p:nvPicPr>
          <p:cNvPr id="134" name="Google Shape;134;p22"/>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135" name="Google Shape;135;p22"/>
          <p:cNvPicPr preferRelativeResize="0"/>
          <p:nvPr/>
        </p:nvPicPr>
        <p:blipFill>
          <a:blip r:embed="rId4">
            <a:alphaModFix/>
          </a:blip>
          <a:stretch>
            <a:fillRect/>
          </a:stretch>
        </p:blipFill>
        <p:spPr>
          <a:xfrm>
            <a:off x="5790680" y="2449022"/>
            <a:ext cx="145275" cy="423000"/>
          </a:xfrm>
          <a:prstGeom prst="rect">
            <a:avLst/>
          </a:prstGeom>
          <a:noFill/>
          <a:ln>
            <a:noFill/>
          </a:ln>
        </p:spPr>
      </p:pic>
      <p:sp>
        <p:nvSpPr>
          <p:cNvPr id="136" name="Google Shape;136;p22"/>
          <p:cNvSpPr txBox="1"/>
          <p:nvPr>
            <p:ph idx="1" type="subTitle"/>
          </p:nvPr>
        </p:nvSpPr>
        <p:spPr>
          <a:xfrm>
            <a:off x="278550" y="775925"/>
            <a:ext cx="4941000" cy="37692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Font typeface="Muli"/>
              <a:buChar char="➔"/>
            </a:pPr>
            <a:r>
              <a:rPr b="1" lang="en">
                <a:latin typeface="Muli"/>
                <a:ea typeface="Muli"/>
                <a:cs typeface="Muli"/>
                <a:sym typeface="Muli"/>
              </a:rPr>
              <a:t>ext4 se introdujo en 2008 como sucesor de ext3.</a:t>
            </a:r>
            <a:endParaRPr b="1">
              <a:latin typeface="Muli"/>
              <a:ea typeface="Muli"/>
              <a:cs typeface="Muli"/>
              <a:sym typeface="Muli"/>
            </a:endParaRPr>
          </a:p>
          <a:p>
            <a:pPr indent="0" lvl="0" marL="457200" rtl="0" algn="l">
              <a:spcBef>
                <a:spcPts val="0"/>
              </a:spcBef>
              <a:spcAft>
                <a:spcPts val="0"/>
              </a:spcAft>
              <a:buNone/>
            </a:pPr>
            <a:r>
              <a:t/>
            </a:r>
            <a:endParaRPr b="1">
              <a:latin typeface="Muli"/>
              <a:ea typeface="Muli"/>
              <a:cs typeface="Muli"/>
              <a:sym typeface="Muli"/>
            </a:endParaRPr>
          </a:p>
          <a:p>
            <a:pPr indent="-342900" lvl="0" marL="457200" rtl="0" algn="l">
              <a:spcBef>
                <a:spcPts val="0"/>
              </a:spcBef>
              <a:spcAft>
                <a:spcPts val="0"/>
              </a:spcAft>
              <a:buSzPts val="1800"/>
              <a:buFont typeface="Muli"/>
              <a:buChar char="➔"/>
            </a:pPr>
            <a:r>
              <a:rPr b="1" lang="en">
                <a:latin typeface="Muli"/>
                <a:ea typeface="Muli"/>
                <a:cs typeface="Muli"/>
                <a:sym typeface="Muli"/>
              </a:rPr>
              <a:t>A</a:t>
            </a:r>
            <a:r>
              <a:rPr b="1" lang="en">
                <a:latin typeface="Muli"/>
                <a:ea typeface="Muli"/>
                <a:cs typeface="Muli"/>
                <a:sym typeface="Muli"/>
              </a:rPr>
              <a:t>ctualmente el estándar para muchos sistemas Linux, como Ubuntu.</a:t>
            </a:r>
            <a:endParaRPr b="1">
              <a:latin typeface="Muli"/>
              <a:ea typeface="Muli"/>
              <a:cs typeface="Muli"/>
              <a:sym typeface="Muli"/>
            </a:endParaRPr>
          </a:p>
          <a:p>
            <a:pPr indent="0" lvl="0" marL="457200" rtl="0" algn="l">
              <a:spcBef>
                <a:spcPts val="0"/>
              </a:spcBef>
              <a:spcAft>
                <a:spcPts val="0"/>
              </a:spcAft>
              <a:buNone/>
            </a:pPr>
            <a:r>
              <a:t/>
            </a:r>
            <a:endParaRPr b="1">
              <a:latin typeface="Muli"/>
              <a:ea typeface="Muli"/>
              <a:cs typeface="Muli"/>
              <a:sym typeface="Muli"/>
            </a:endParaRPr>
          </a:p>
          <a:p>
            <a:pPr indent="-342900" lvl="0" marL="457200" rtl="0" algn="l">
              <a:spcBef>
                <a:spcPts val="0"/>
              </a:spcBef>
              <a:spcAft>
                <a:spcPts val="0"/>
              </a:spcAft>
              <a:buSzPts val="1800"/>
              <a:buFont typeface="Muli"/>
              <a:buChar char="➔"/>
            </a:pPr>
            <a:r>
              <a:rPr b="1" lang="en">
                <a:latin typeface="Muli"/>
                <a:ea typeface="Muli"/>
                <a:cs typeface="Muli"/>
                <a:sym typeface="Muli"/>
              </a:rPr>
              <a:t>O</a:t>
            </a:r>
            <a:r>
              <a:rPr b="1" lang="en">
                <a:latin typeface="Muli"/>
                <a:ea typeface="Muli"/>
                <a:cs typeface="Muli"/>
                <a:sym typeface="Muli"/>
              </a:rPr>
              <a:t>ptimiza la gestión de archivos grandes y evita la fragmentación de manera más eficaz que sus predecesores.</a:t>
            </a:r>
            <a:endParaRPr b="1">
              <a:latin typeface="Muli"/>
              <a:ea typeface="Muli"/>
              <a:cs typeface="Muli"/>
              <a:sym typeface="Muli"/>
            </a:endParaRPr>
          </a:p>
          <a:p>
            <a:pPr indent="0" lvl="0" marL="457200" rtl="0" algn="l">
              <a:spcBef>
                <a:spcPts val="0"/>
              </a:spcBef>
              <a:spcAft>
                <a:spcPts val="0"/>
              </a:spcAft>
              <a:buNone/>
            </a:pPr>
            <a:r>
              <a:t/>
            </a:r>
            <a:endParaRPr b="1">
              <a:latin typeface="Muli"/>
              <a:ea typeface="Muli"/>
              <a:cs typeface="Muli"/>
              <a:sym typeface="Muli"/>
            </a:endParaRPr>
          </a:p>
          <a:p>
            <a:pPr indent="-342900" lvl="0" marL="457200" rtl="0" algn="l">
              <a:spcBef>
                <a:spcPts val="0"/>
              </a:spcBef>
              <a:spcAft>
                <a:spcPts val="0"/>
              </a:spcAft>
              <a:buSzPts val="1800"/>
              <a:buFont typeface="Muli"/>
              <a:buChar char="➔"/>
            </a:pPr>
            <a:r>
              <a:rPr b="1" lang="en">
                <a:latin typeface="Muli"/>
                <a:ea typeface="Muli"/>
                <a:cs typeface="Muli"/>
                <a:sym typeface="Muli"/>
              </a:rPr>
              <a:t>A</a:t>
            </a:r>
            <a:r>
              <a:rPr b="1" lang="en">
                <a:latin typeface="Muli"/>
                <a:ea typeface="Muli"/>
                <a:cs typeface="Muli"/>
                <a:sym typeface="Muli"/>
              </a:rPr>
              <a:t>dmite un volumen máximo muchas veces mayor, de 1 exabyte.</a:t>
            </a:r>
            <a:endParaRPr b="1">
              <a:latin typeface="Muli"/>
              <a:ea typeface="Muli"/>
              <a:cs typeface="Muli"/>
              <a:sym typeface="Muli"/>
            </a:endParaRPr>
          </a:p>
          <a:p>
            <a:pPr indent="0" lvl="0" marL="457200" rtl="0" algn="l">
              <a:spcBef>
                <a:spcPts val="0"/>
              </a:spcBef>
              <a:spcAft>
                <a:spcPts val="0"/>
              </a:spcAft>
              <a:buNone/>
            </a:pPr>
            <a:r>
              <a:t/>
            </a:r>
            <a:endParaRPr b="1">
              <a:latin typeface="Muli"/>
              <a:ea typeface="Muli"/>
              <a:cs typeface="Muli"/>
              <a:sym typeface="Muli"/>
            </a:endParaRPr>
          </a:p>
          <a:p>
            <a:pPr indent="0" lvl="0" marL="0" rtl="0" algn="l">
              <a:spcBef>
                <a:spcPts val="0"/>
              </a:spcBef>
              <a:spcAft>
                <a:spcPts val="0"/>
              </a:spcAft>
              <a:buNone/>
            </a:pPr>
            <a:r>
              <a:t/>
            </a:r>
            <a:endParaRPr b="1">
              <a:latin typeface="Muli"/>
              <a:ea typeface="Muli"/>
              <a:cs typeface="Muli"/>
              <a:sym typeface="Mul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idx="4294967295" type="ctrTitle"/>
          </p:nvPr>
        </p:nvSpPr>
        <p:spPr>
          <a:xfrm>
            <a:off x="552525" y="527700"/>
            <a:ext cx="3751500" cy="198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Organización y acceso a Archivos</a:t>
            </a:r>
            <a:endParaRPr sz="4000"/>
          </a:p>
        </p:txBody>
      </p:sp>
      <p:sp>
        <p:nvSpPr>
          <p:cNvPr id="142" name="Google Shape;142;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43" name="Google Shape;143;p23"/>
          <p:cNvPicPr preferRelativeResize="0"/>
          <p:nvPr/>
        </p:nvPicPr>
        <p:blipFill>
          <a:blip r:embed="rId4">
            <a:alphaModFix/>
          </a:blip>
          <a:stretch>
            <a:fillRect/>
          </a:stretch>
        </p:blipFill>
        <p:spPr>
          <a:xfrm>
            <a:off x="4583875" y="2193350"/>
            <a:ext cx="3510299" cy="234020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49" name="Google Shape;149;p24"/>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Organización de archivos</a:t>
            </a:r>
            <a:endParaRPr/>
          </a:p>
        </p:txBody>
      </p:sp>
      <p:sp>
        <p:nvSpPr>
          <p:cNvPr id="150" name="Google Shape;150;p24"/>
          <p:cNvSpPr txBox="1"/>
          <p:nvPr>
            <p:ph idx="1" type="body"/>
          </p:nvPr>
        </p:nvSpPr>
        <p:spPr>
          <a:xfrm>
            <a:off x="580550" y="1352550"/>
            <a:ext cx="45231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La estructura de directorios suele ser:</a:t>
            </a:r>
            <a:endParaRPr/>
          </a:p>
          <a:p>
            <a:pPr indent="-381000" lvl="0" marL="457200" rtl="0" algn="l">
              <a:spcBef>
                <a:spcPts val="600"/>
              </a:spcBef>
              <a:spcAft>
                <a:spcPts val="0"/>
              </a:spcAft>
              <a:buSzPts val="2400"/>
              <a:buChar char="-"/>
            </a:pPr>
            <a:r>
              <a:rPr lang="en"/>
              <a:t>Jerárquica, </a:t>
            </a:r>
            <a:endParaRPr/>
          </a:p>
          <a:p>
            <a:pPr indent="-381000" lvl="0" marL="457200" rtl="0" algn="l">
              <a:spcBef>
                <a:spcPts val="0"/>
              </a:spcBef>
              <a:spcAft>
                <a:spcPts val="0"/>
              </a:spcAft>
              <a:buSzPts val="2400"/>
              <a:buChar char="-"/>
            </a:pPr>
            <a:r>
              <a:rPr lang="en"/>
              <a:t>Ramificada o "en árbol"</a:t>
            </a:r>
            <a:endParaRPr/>
          </a:p>
          <a:p>
            <a:pPr indent="-381000" lvl="0" marL="457200" rtl="0" algn="l">
              <a:spcBef>
                <a:spcPts val="0"/>
              </a:spcBef>
              <a:spcAft>
                <a:spcPts val="0"/>
              </a:spcAft>
              <a:buSzPts val="2400"/>
              <a:buChar char="-"/>
            </a:pPr>
            <a:r>
              <a:rPr lang="en"/>
              <a:t> Pocos casos, pero es posible que sea plana.</a:t>
            </a:r>
            <a:endParaRPr/>
          </a:p>
        </p:txBody>
      </p:sp>
      <p:pic>
        <p:nvPicPr>
          <p:cNvPr id="151" name="Google Shape;151;p24"/>
          <p:cNvPicPr preferRelativeResize="0"/>
          <p:nvPr/>
        </p:nvPicPr>
        <p:blipFill>
          <a:blip r:embed="rId3">
            <a:alphaModFix/>
          </a:blip>
          <a:stretch>
            <a:fillRect/>
          </a:stretch>
        </p:blipFill>
        <p:spPr>
          <a:xfrm>
            <a:off x="5609901" y="1891126"/>
            <a:ext cx="3202059" cy="2002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5"/>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Nombres</a:t>
            </a:r>
            <a:r>
              <a:rPr lang="en"/>
              <a:t> de los archivos</a:t>
            </a:r>
            <a:endParaRPr/>
          </a:p>
        </p:txBody>
      </p:sp>
      <p:sp>
        <p:nvSpPr>
          <p:cNvPr id="158" name="Google Shape;158;p25"/>
          <p:cNvSpPr txBox="1"/>
          <p:nvPr>
            <p:ph idx="1" type="body"/>
          </p:nvPr>
        </p:nvSpPr>
        <p:spPr>
          <a:xfrm>
            <a:off x="580550" y="1352550"/>
            <a:ext cx="57972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En algunos sistemas de archivos los nombres son estructurados con alguna sintaxis especial, por ejemplo:</a:t>
            </a:r>
            <a:endParaRPr/>
          </a:p>
          <a:p>
            <a:pPr indent="-381000" lvl="0" marL="457200" rtl="0" algn="l">
              <a:spcBef>
                <a:spcPts val="600"/>
              </a:spcBef>
              <a:spcAft>
                <a:spcPts val="0"/>
              </a:spcAft>
              <a:buSzPts val="2400"/>
              <a:buChar char="-"/>
            </a:pPr>
            <a:r>
              <a:rPr lang="en"/>
              <a:t>Número de versión</a:t>
            </a:r>
            <a:endParaRPr/>
          </a:p>
          <a:p>
            <a:pPr indent="-381000" lvl="0" marL="457200" rtl="0" algn="l">
              <a:spcBef>
                <a:spcPts val="0"/>
              </a:spcBef>
              <a:spcAft>
                <a:spcPts val="0"/>
              </a:spcAft>
              <a:buSzPts val="2400"/>
              <a:buChar char="-"/>
            </a:pPr>
            <a:r>
              <a:rPr lang="en"/>
              <a:t>Extensión de archivos (.txt, .doc)</a:t>
            </a:r>
            <a:endParaRPr/>
          </a:p>
          <a:p>
            <a:pPr indent="-381000" lvl="0" marL="457200" rtl="0" algn="l">
              <a:spcBef>
                <a:spcPts val="0"/>
              </a:spcBef>
              <a:spcAft>
                <a:spcPts val="0"/>
              </a:spcAft>
              <a:buSzPts val="2400"/>
              <a:buChar char="-"/>
            </a:pPr>
            <a:r>
              <a:rPr lang="en"/>
              <a:t>Otros son simples cadena de texto</a:t>
            </a:r>
            <a:endParaRPr/>
          </a:p>
        </p:txBody>
      </p:sp>
      <p:pic>
        <p:nvPicPr>
          <p:cNvPr id="159" name="Google Shape;159;p25"/>
          <p:cNvPicPr preferRelativeResize="0"/>
          <p:nvPr/>
        </p:nvPicPr>
        <p:blipFill>
          <a:blip r:embed="rId3">
            <a:alphaModFix/>
          </a:blip>
          <a:stretch>
            <a:fillRect/>
          </a:stretch>
        </p:blipFill>
        <p:spPr>
          <a:xfrm>
            <a:off x="6316950" y="1675888"/>
            <a:ext cx="2461449" cy="24614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65" name="Google Shape;165;p26"/>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Ruta (path)</a:t>
            </a:r>
            <a:endParaRPr/>
          </a:p>
        </p:txBody>
      </p:sp>
      <p:sp>
        <p:nvSpPr>
          <p:cNvPr id="166" name="Google Shape;166;p26"/>
          <p:cNvSpPr txBox="1"/>
          <p:nvPr>
            <p:ph idx="1" type="body"/>
          </p:nvPr>
        </p:nvSpPr>
        <p:spPr>
          <a:xfrm>
            <a:off x="580550" y="1352550"/>
            <a:ext cx="51567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Este término es frecuente en los sistemas de archivos jerárquicos y es la </a:t>
            </a:r>
            <a:r>
              <a:rPr b="1" lang="en">
                <a:latin typeface="Muli"/>
                <a:ea typeface="Muli"/>
                <a:cs typeface="Muli"/>
                <a:sym typeface="Muli"/>
              </a:rPr>
              <a:t>ubicación</a:t>
            </a:r>
            <a:r>
              <a:rPr lang="en"/>
              <a:t> precisa de un archivo expresada en una cadena de texto.</a:t>
            </a:r>
            <a:endParaRPr/>
          </a:p>
          <a:p>
            <a:pPr indent="0" lvl="0" marL="0" rtl="0" algn="l">
              <a:spcBef>
                <a:spcPts val="600"/>
              </a:spcBef>
              <a:spcAft>
                <a:spcPts val="0"/>
              </a:spcAft>
              <a:buNone/>
            </a:pPr>
            <a:r>
              <a:rPr lang="en"/>
              <a:t>Estructura:</a:t>
            </a:r>
            <a:endParaRPr/>
          </a:p>
          <a:p>
            <a:pPr indent="0" lvl="0" marL="0" rtl="0" algn="l">
              <a:spcBef>
                <a:spcPts val="600"/>
              </a:spcBef>
              <a:spcAft>
                <a:spcPts val="0"/>
              </a:spcAft>
              <a:buNone/>
            </a:pPr>
            <a:r>
              <a:rPr b="1" lang="en">
                <a:latin typeface="Muli"/>
                <a:ea typeface="Muli"/>
                <a:cs typeface="Muli"/>
                <a:sym typeface="Muli"/>
              </a:rPr>
              <a:t>Directorios + ‘/ o \’ + subdirectorios</a:t>
            </a:r>
            <a:r>
              <a:rPr lang="en"/>
              <a:t>.</a:t>
            </a:r>
            <a:endParaRPr/>
          </a:p>
          <a:p>
            <a:pPr indent="0" lvl="0" marL="0" rtl="0" algn="l">
              <a:spcBef>
                <a:spcPts val="600"/>
              </a:spcBef>
              <a:spcAft>
                <a:spcPts val="0"/>
              </a:spcAft>
              <a:buNone/>
            </a:pPr>
            <a:r>
              <a:rPr lang="en"/>
              <a:t>Con orden de izquierda a derecha.</a:t>
            </a:r>
            <a:endParaRPr/>
          </a:p>
        </p:txBody>
      </p:sp>
      <p:pic>
        <p:nvPicPr>
          <p:cNvPr id="167" name="Google Shape;167;p26"/>
          <p:cNvPicPr preferRelativeResize="0"/>
          <p:nvPr/>
        </p:nvPicPr>
        <p:blipFill>
          <a:blip r:embed="rId3">
            <a:alphaModFix/>
          </a:blip>
          <a:stretch>
            <a:fillRect/>
          </a:stretch>
        </p:blipFill>
        <p:spPr>
          <a:xfrm>
            <a:off x="6167675" y="1440950"/>
            <a:ext cx="2651525" cy="29313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73" name="Google Shape;173;p27"/>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Ejemplo de r</a:t>
            </a:r>
            <a:r>
              <a:rPr lang="en"/>
              <a:t>uta Unix</a:t>
            </a:r>
            <a:endParaRPr/>
          </a:p>
        </p:txBody>
      </p:sp>
      <p:sp>
        <p:nvSpPr>
          <p:cNvPr id="174" name="Google Shape;174;p27"/>
          <p:cNvSpPr txBox="1"/>
          <p:nvPr>
            <p:ph idx="1" type="body"/>
          </p:nvPr>
        </p:nvSpPr>
        <p:spPr>
          <a:xfrm>
            <a:off x="580550" y="1352550"/>
            <a:ext cx="74364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/home/Alvaro/Mi música/La canción.ogg</a:t>
            </a:r>
            <a:endParaRPr/>
          </a:p>
          <a:p>
            <a:pPr indent="0" lvl="0" marL="0" rtl="0" algn="l">
              <a:spcBef>
                <a:spcPts val="600"/>
              </a:spcBef>
              <a:spcAft>
                <a:spcPts val="0"/>
              </a:spcAft>
              <a:buNone/>
            </a:pPr>
            <a:r>
              <a:rPr lang="en"/>
              <a:t>Donde:</a:t>
            </a:r>
            <a:endParaRPr/>
          </a:p>
          <a:p>
            <a:pPr indent="-381000" lvl="0" marL="457200" rtl="0" algn="l">
              <a:spcBef>
                <a:spcPts val="600"/>
              </a:spcBef>
              <a:spcAft>
                <a:spcPts val="0"/>
              </a:spcAft>
              <a:buSzPts val="2400"/>
              <a:buChar char="-"/>
            </a:pPr>
            <a:r>
              <a:rPr lang="en"/>
              <a:t>‘ / ’  la barra diagonal representa el directorio </a:t>
            </a:r>
            <a:r>
              <a:rPr b="1" lang="en">
                <a:latin typeface="Muli"/>
                <a:ea typeface="Muli"/>
                <a:cs typeface="Muli"/>
                <a:sym typeface="Muli"/>
              </a:rPr>
              <a:t>raíz</a:t>
            </a:r>
            <a:endParaRPr b="1">
              <a:latin typeface="Muli"/>
              <a:ea typeface="Muli"/>
              <a:cs typeface="Muli"/>
              <a:sym typeface="Muli"/>
            </a:endParaRPr>
          </a:p>
          <a:p>
            <a:pPr indent="-381000" lvl="0" marL="457200" rtl="0" algn="l">
              <a:spcBef>
                <a:spcPts val="0"/>
              </a:spcBef>
              <a:spcAft>
                <a:spcPts val="0"/>
              </a:spcAft>
              <a:buSzPts val="2400"/>
              <a:buChar char="-"/>
            </a:pPr>
            <a:r>
              <a:rPr lang="en"/>
              <a:t>home/Alvaro/Mi música/ es la </a:t>
            </a:r>
            <a:r>
              <a:rPr b="1" lang="en">
                <a:latin typeface="Muli"/>
                <a:ea typeface="Muli"/>
                <a:cs typeface="Muli"/>
                <a:sym typeface="Muli"/>
              </a:rPr>
              <a:t>ruta</a:t>
            </a:r>
            <a:r>
              <a:rPr lang="en"/>
              <a:t> del archivo</a:t>
            </a:r>
            <a:endParaRPr/>
          </a:p>
          <a:p>
            <a:pPr indent="-381000" lvl="0" marL="457200" rtl="0" algn="l">
              <a:spcBef>
                <a:spcPts val="0"/>
              </a:spcBef>
              <a:spcAft>
                <a:spcPts val="0"/>
              </a:spcAft>
              <a:buSzPts val="2400"/>
              <a:buChar char="-"/>
            </a:pPr>
            <a:r>
              <a:rPr lang="en"/>
              <a:t>‘La canción,ogg’ es el </a:t>
            </a:r>
            <a:r>
              <a:rPr b="1" lang="en">
                <a:latin typeface="Muli"/>
                <a:ea typeface="Muli"/>
                <a:cs typeface="Muli"/>
                <a:sym typeface="Muli"/>
              </a:rPr>
              <a:t>nombre </a:t>
            </a:r>
            <a:r>
              <a:rPr lang="en"/>
              <a:t>del archivo (es único)</a:t>
            </a:r>
            <a:endParaRPr/>
          </a:p>
          <a:p>
            <a:pPr indent="-381000" lvl="0" marL="457200" rtl="0" algn="l">
              <a:spcBef>
                <a:spcPts val="0"/>
              </a:spcBef>
              <a:spcAft>
                <a:spcPts val="0"/>
              </a:spcAft>
              <a:buSzPts val="2400"/>
              <a:buChar char="-"/>
            </a:pPr>
            <a:r>
              <a:rPr lang="en"/>
              <a:t>.ogg es la </a:t>
            </a:r>
            <a:r>
              <a:rPr b="1" lang="en">
                <a:latin typeface="Muli"/>
                <a:ea typeface="Muli"/>
                <a:cs typeface="Muli"/>
                <a:sym typeface="Muli"/>
              </a:rPr>
              <a:t>extensión </a:t>
            </a:r>
            <a:r>
              <a:rPr lang="en"/>
              <a:t>del archivo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80" name="Google Shape;180;p28"/>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Ejemplo de ruta Windows</a:t>
            </a:r>
            <a:endParaRPr/>
          </a:p>
        </p:txBody>
      </p:sp>
      <p:sp>
        <p:nvSpPr>
          <p:cNvPr id="181" name="Google Shape;181;p28"/>
          <p:cNvSpPr txBox="1"/>
          <p:nvPr>
            <p:ph idx="1" type="body"/>
          </p:nvPr>
        </p:nvSpPr>
        <p:spPr>
          <a:xfrm>
            <a:off x="580550" y="1352550"/>
            <a:ext cx="74364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C:\Users\Alvaro\Music\canción.mp3</a:t>
            </a:r>
            <a:endParaRPr/>
          </a:p>
          <a:p>
            <a:pPr indent="0" lvl="0" marL="0" rtl="0" algn="l">
              <a:spcBef>
                <a:spcPts val="600"/>
              </a:spcBef>
              <a:spcAft>
                <a:spcPts val="0"/>
              </a:spcAft>
              <a:buNone/>
            </a:pPr>
            <a:r>
              <a:rPr lang="en"/>
              <a:t>Donde:</a:t>
            </a:r>
            <a:endParaRPr/>
          </a:p>
          <a:p>
            <a:pPr indent="-381000" lvl="0" marL="457200" rtl="0" algn="l">
              <a:spcBef>
                <a:spcPts val="600"/>
              </a:spcBef>
              <a:spcAft>
                <a:spcPts val="0"/>
              </a:spcAft>
              <a:buSzPts val="2400"/>
              <a:buChar char="-"/>
            </a:pPr>
            <a:r>
              <a:rPr lang="en"/>
              <a:t>‘ C:’  es la </a:t>
            </a:r>
            <a:r>
              <a:rPr b="1" lang="en">
                <a:latin typeface="Muli"/>
                <a:ea typeface="Muli"/>
                <a:cs typeface="Muli"/>
                <a:sym typeface="Muli"/>
              </a:rPr>
              <a:t>unidad de almacenamiento. </a:t>
            </a:r>
            <a:endParaRPr b="1">
              <a:latin typeface="Muli"/>
              <a:ea typeface="Muli"/>
              <a:cs typeface="Muli"/>
              <a:sym typeface="Muli"/>
            </a:endParaRPr>
          </a:p>
          <a:p>
            <a:pPr indent="-381000" lvl="0" marL="457200" rtl="0" algn="l">
              <a:spcBef>
                <a:spcPts val="0"/>
              </a:spcBef>
              <a:spcAft>
                <a:spcPts val="0"/>
              </a:spcAft>
              <a:buSzPts val="2400"/>
              <a:buChar char="-"/>
            </a:pPr>
            <a:r>
              <a:rPr lang="en"/>
              <a:t>\Users\Alvaro\Music\ </a:t>
            </a:r>
            <a:r>
              <a:rPr lang="en"/>
              <a:t>es la </a:t>
            </a:r>
            <a:r>
              <a:rPr b="1" lang="en">
                <a:latin typeface="Muli"/>
                <a:ea typeface="Muli"/>
                <a:cs typeface="Muli"/>
                <a:sym typeface="Muli"/>
              </a:rPr>
              <a:t>ruta</a:t>
            </a:r>
            <a:r>
              <a:rPr lang="en"/>
              <a:t> del archivo</a:t>
            </a:r>
            <a:endParaRPr/>
          </a:p>
          <a:p>
            <a:pPr indent="-381000" lvl="0" marL="457200" rtl="0" algn="l">
              <a:spcBef>
                <a:spcPts val="0"/>
              </a:spcBef>
              <a:spcAft>
                <a:spcPts val="0"/>
              </a:spcAft>
              <a:buSzPts val="2400"/>
              <a:buChar char="-"/>
            </a:pPr>
            <a:r>
              <a:rPr lang="en"/>
              <a:t>‘canción’ es el </a:t>
            </a:r>
            <a:r>
              <a:rPr b="1" lang="en">
                <a:latin typeface="Muli"/>
                <a:ea typeface="Muli"/>
                <a:cs typeface="Muli"/>
                <a:sym typeface="Muli"/>
              </a:rPr>
              <a:t>nombre </a:t>
            </a:r>
            <a:r>
              <a:rPr lang="en"/>
              <a:t>del archivo</a:t>
            </a:r>
            <a:endParaRPr/>
          </a:p>
          <a:p>
            <a:pPr indent="-381000" lvl="0" marL="457200" rtl="0" algn="l">
              <a:spcBef>
                <a:spcPts val="0"/>
              </a:spcBef>
              <a:spcAft>
                <a:spcPts val="0"/>
              </a:spcAft>
              <a:buSzPts val="2400"/>
              <a:buChar char="-"/>
            </a:pPr>
            <a:r>
              <a:rPr lang="en"/>
              <a:t>.mp3 es la </a:t>
            </a:r>
            <a:r>
              <a:rPr b="1" lang="en">
                <a:latin typeface="Muli"/>
                <a:ea typeface="Muli"/>
                <a:cs typeface="Muli"/>
                <a:sym typeface="Muli"/>
              </a:rPr>
              <a:t>extensión </a:t>
            </a:r>
            <a:r>
              <a:rPr lang="en"/>
              <a:t>del archivo (Asociada a con cual programa se abrirá dicho archivo)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87" name="Google Shape;187;p29"/>
          <p:cNvSpPr txBox="1"/>
          <p:nvPr>
            <p:ph type="title"/>
          </p:nvPr>
        </p:nvSpPr>
        <p:spPr>
          <a:xfrm>
            <a:off x="580550" y="205975"/>
            <a:ext cx="745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Acceso a un archivo en Windows</a:t>
            </a:r>
            <a:endParaRPr/>
          </a:p>
        </p:txBody>
      </p:sp>
      <p:sp>
        <p:nvSpPr>
          <p:cNvPr id="188" name="Google Shape;188;p29"/>
          <p:cNvSpPr txBox="1"/>
          <p:nvPr>
            <p:ph idx="1" type="body"/>
          </p:nvPr>
        </p:nvSpPr>
        <p:spPr>
          <a:xfrm>
            <a:off x="580550" y="1352550"/>
            <a:ext cx="51567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latin typeface="Muli"/>
                <a:ea typeface="Muli"/>
                <a:cs typeface="Muli"/>
                <a:sym typeface="Muli"/>
              </a:rPr>
              <a:t>Explorador de archivos.</a:t>
            </a:r>
            <a:endParaRPr b="1">
              <a:latin typeface="Muli"/>
              <a:ea typeface="Muli"/>
              <a:cs typeface="Muli"/>
              <a:sym typeface="Muli"/>
            </a:endParaRPr>
          </a:p>
          <a:p>
            <a:pPr indent="0" lvl="0" marL="0" rtl="0" algn="l">
              <a:spcBef>
                <a:spcPts val="600"/>
              </a:spcBef>
              <a:spcAft>
                <a:spcPts val="0"/>
              </a:spcAft>
              <a:buNone/>
            </a:pPr>
            <a:r>
              <a:rPr lang="en"/>
              <a:t>Abres el explorador de archivos (Windows + E). Navegas en las carpetas hasta encontrar el archivo.</a:t>
            </a:r>
            <a:endParaRPr/>
          </a:p>
          <a:p>
            <a:pPr indent="0" lvl="0" marL="0" rtl="0" algn="l">
              <a:spcBef>
                <a:spcPts val="600"/>
              </a:spcBef>
              <a:spcAft>
                <a:spcPts val="0"/>
              </a:spcAft>
              <a:buNone/>
            </a:pPr>
            <a:r>
              <a:rPr lang="en"/>
              <a:t>Si no recuerdas las carpetas, </a:t>
            </a:r>
            <a:r>
              <a:rPr lang="en"/>
              <a:t>también</a:t>
            </a:r>
            <a:r>
              <a:rPr lang="en"/>
              <a:t> puedes buscar con el nombre del archivo.  (Parte superior derecha)</a:t>
            </a:r>
            <a:endParaRPr/>
          </a:p>
        </p:txBody>
      </p:sp>
      <p:pic>
        <p:nvPicPr>
          <p:cNvPr id="189" name="Google Shape;189;p29"/>
          <p:cNvPicPr preferRelativeResize="0"/>
          <p:nvPr/>
        </p:nvPicPr>
        <p:blipFill>
          <a:blip r:embed="rId3">
            <a:alphaModFix/>
          </a:blip>
          <a:stretch>
            <a:fillRect/>
          </a:stretch>
        </p:blipFill>
        <p:spPr>
          <a:xfrm>
            <a:off x="6827275" y="1463050"/>
            <a:ext cx="1710100" cy="1710100"/>
          </a:xfrm>
          <a:prstGeom prst="rect">
            <a:avLst/>
          </a:prstGeom>
          <a:noFill/>
          <a:ln>
            <a:noFill/>
          </a:ln>
        </p:spPr>
      </p:pic>
      <p:pic>
        <p:nvPicPr>
          <p:cNvPr id="190" name="Google Shape;190;p29"/>
          <p:cNvPicPr preferRelativeResize="0"/>
          <p:nvPr/>
        </p:nvPicPr>
        <p:blipFill rotWithShape="1">
          <a:blip r:embed="rId4">
            <a:alphaModFix/>
          </a:blip>
          <a:srcRect b="87437" l="71489" r="10609" t="4906"/>
          <a:stretch/>
        </p:blipFill>
        <p:spPr>
          <a:xfrm>
            <a:off x="6531402" y="3572837"/>
            <a:ext cx="2301850" cy="5535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96" name="Google Shape;196;p30"/>
          <p:cNvSpPr txBox="1"/>
          <p:nvPr>
            <p:ph type="title"/>
          </p:nvPr>
        </p:nvSpPr>
        <p:spPr>
          <a:xfrm>
            <a:off x="580550" y="205975"/>
            <a:ext cx="745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Acceso a un archivo en Windows</a:t>
            </a:r>
            <a:endParaRPr/>
          </a:p>
        </p:txBody>
      </p:sp>
      <p:sp>
        <p:nvSpPr>
          <p:cNvPr id="197" name="Google Shape;197;p30"/>
          <p:cNvSpPr txBox="1"/>
          <p:nvPr>
            <p:ph idx="1" type="body"/>
          </p:nvPr>
        </p:nvSpPr>
        <p:spPr>
          <a:xfrm>
            <a:off x="580550" y="1352550"/>
            <a:ext cx="81207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latin typeface="Muli"/>
                <a:ea typeface="Muli"/>
                <a:cs typeface="Muli"/>
                <a:sym typeface="Muli"/>
              </a:rPr>
              <a:t>Usando el programa con el que se creó el archivo.</a:t>
            </a:r>
            <a:endParaRPr b="1">
              <a:latin typeface="Muli"/>
              <a:ea typeface="Muli"/>
              <a:cs typeface="Muli"/>
              <a:sym typeface="Muli"/>
            </a:endParaRPr>
          </a:p>
          <a:p>
            <a:pPr indent="0" lvl="0" marL="0" rtl="0" algn="l">
              <a:spcBef>
                <a:spcPts val="600"/>
              </a:spcBef>
              <a:spcAft>
                <a:spcPts val="0"/>
              </a:spcAft>
              <a:buNone/>
            </a:pPr>
            <a:r>
              <a:rPr lang="en"/>
              <a:t>El primer paso es abrir el programa con el que creaste el archivo. Por ejemplo, si quieres abrir un documento de Microsoft Word tendrás que abrir primero Microsoft Word. </a:t>
            </a:r>
            <a:endParaRPr/>
          </a:p>
          <a:p>
            <a:pPr indent="0" lvl="0" marL="0" rtl="0" algn="l">
              <a:spcBef>
                <a:spcPts val="600"/>
              </a:spcBef>
              <a:spcAft>
                <a:spcPts val="0"/>
              </a:spcAft>
              <a:buNone/>
            </a:pPr>
            <a:r>
              <a:rPr lang="en"/>
              <a:t>Después seleccionar </a:t>
            </a:r>
            <a:r>
              <a:rPr b="1" lang="en">
                <a:latin typeface="Muli"/>
                <a:ea typeface="Muli"/>
                <a:cs typeface="Muli"/>
                <a:sym typeface="Muli"/>
              </a:rPr>
              <a:t>abrir</a:t>
            </a:r>
            <a:r>
              <a:rPr lang="en"/>
              <a:t> y vienen los programas recientemente creados o los correspondientes a esta extensión.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03" name="Google Shape;203;p31"/>
          <p:cNvSpPr txBox="1"/>
          <p:nvPr>
            <p:ph type="title"/>
          </p:nvPr>
        </p:nvSpPr>
        <p:spPr>
          <a:xfrm>
            <a:off x="580550" y="205975"/>
            <a:ext cx="745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700"/>
              <a:t>Acceso a un archivo en Windows</a:t>
            </a:r>
            <a:endParaRPr sz="2400"/>
          </a:p>
        </p:txBody>
      </p:sp>
      <p:sp>
        <p:nvSpPr>
          <p:cNvPr id="204" name="Google Shape;204;p31"/>
          <p:cNvSpPr txBox="1"/>
          <p:nvPr>
            <p:ph idx="1" type="body"/>
          </p:nvPr>
        </p:nvSpPr>
        <p:spPr>
          <a:xfrm>
            <a:off x="580550" y="1119300"/>
            <a:ext cx="6908100" cy="3395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latin typeface="Muli"/>
                <a:ea typeface="Muli"/>
                <a:cs typeface="Muli"/>
                <a:sym typeface="Muli"/>
              </a:rPr>
              <a:t>Símbolo de sistema (cmd): </a:t>
            </a:r>
            <a:endParaRPr b="1">
              <a:latin typeface="Muli"/>
              <a:ea typeface="Muli"/>
              <a:cs typeface="Muli"/>
              <a:sym typeface="Muli"/>
            </a:endParaRPr>
          </a:p>
          <a:p>
            <a:pPr indent="0" lvl="0" marL="0" rtl="0" algn="l">
              <a:spcBef>
                <a:spcPts val="600"/>
              </a:spcBef>
              <a:spcAft>
                <a:spcPts val="0"/>
              </a:spcAft>
              <a:buNone/>
            </a:pPr>
            <a:r>
              <a:rPr lang="en"/>
              <a:t>Abres cmd (Windows + R) </a:t>
            </a:r>
            <a:endParaRPr/>
          </a:p>
          <a:p>
            <a:pPr indent="0" lvl="0" marL="0" rtl="0" algn="l">
              <a:spcBef>
                <a:spcPts val="600"/>
              </a:spcBef>
              <a:spcAft>
                <a:spcPts val="0"/>
              </a:spcAft>
              <a:buNone/>
            </a:pPr>
            <a:r>
              <a:rPr lang="en"/>
              <a:t>Acciones en cmd más importantes</a:t>
            </a:r>
            <a:endParaRPr/>
          </a:p>
          <a:p>
            <a:pPr indent="-381000" lvl="0" marL="457200" rtl="0" algn="l">
              <a:spcBef>
                <a:spcPts val="600"/>
              </a:spcBef>
              <a:spcAft>
                <a:spcPts val="0"/>
              </a:spcAft>
              <a:buSzPts val="2400"/>
              <a:buChar char="-"/>
            </a:pPr>
            <a:r>
              <a:rPr lang="en"/>
              <a:t>cd (cambiar directorio)</a:t>
            </a:r>
            <a:endParaRPr/>
          </a:p>
          <a:p>
            <a:pPr indent="-381000" lvl="0" marL="457200" rtl="0" algn="l">
              <a:spcBef>
                <a:spcPts val="0"/>
              </a:spcBef>
              <a:spcAft>
                <a:spcPts val="0"/>
              </a:spcAft>
              <a:buSzPts val="2400"/>
              <a:buChar char="-"/>
            </a:pPr>
            <a:r>
              <a:rPr lang="en"/>
              <a:t>cd.. (regresar directorio anterior)</a:t>
            </a:r>
            <a:endParaRPr/>
          </a:p>
          <a:p>
            <a:pPr indent="-381000" lvl="0" marL="457200" rtl="0" algn="l">
              <a:spcBef>
                <a:spcPts val="0"/>
              </a:spcBef>
              <a:spcAft>
                <a:spcPts val="0"/>
              </a:spcAft>
              <a:buSzPts val="2400"/>
              <a:buChar char="-"/>
            </a:pPr>
            <a:r>
              <a:rPr lang="en"/>
              <a:t>dir.. (contenido del directorio)</a:t>
            </a:r>
            <a:endParaRPr/>
          </a:p>
          <a:p>
            <a:pPr indent="-381000" lvl="0" marL="457200" rtl="0" algn="l">
              <a:spcBef>
                <a:spcPts val="0"/>
              </a:spcBef>
              <a:spcAft>
                <a:spcPts val="0"/>
              </a:spcAft>
              <a:buSzPts val="2400"/>
              <a:buChar char="-"/>
            </a:pPr>
            <a:r>
              <a:rPr lang="en"/>
              <a:t>“Nombre archivo” (con este se accede al archivo)</a:t>
            </a:r>
            <a:endParaRPr/>
          </a:p>
        </p:txBody>
      </p:sp>
      <p:pic>
        <p:nvPicPr>
          <p:cNvPr id="205" name="Google Shape;205;p31"/>
          <p:cNvPicPr preferRelativeResize="0"/>
          <p:nvPr/>
        </p:nvPicPr>
        <p:blipFill rotWithShape="1">
          <a:blip r:embed="rId3">
            <a:alphaModFix/>
          </a:blip>
          <a:srcRect b="62662" l="11800" r="72088" t="20660"/>
          <a:stretch/>
        </p:blipFill>
        <p:spPr>
          <a:xfrm>
            <a:off x="6365950" y="1292525"/>
            <a:ext cx="2290225" cy="1333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Sistema de archivos</a:t>
            </a:r>
            <a:endParaRPr/>
          </a:p>
        </p:txBody>
      </p:sp>
      <p:sp>
        <p:nvSpPr>
          <p:cNvPr id="73" name="Google Shape;73;p14"/>
          <p:cNvSpPr txBox="1"/>
          <p:nvPr>
            <p:ph idx="1" type="body"/>
          </p:nvPr>
        </p:nvSpPr>
        <p:spPr>
          <a:xfrm>
            <a:off x="251525" y="1236500"/>
            <a:ext cx="3989400" cy="31551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a:t>S</a:t>
            </a:r>
            <a:r>
              <a:rPr lang="en"/>
              <a:t>istema de almacenamiento de un dispositivo de memoria.</a:t>
            </a:r>
            <a:endParaRPr/>
          </a:p>
          <a:p>
            <a:pPr indent="0" lvl="0" marL="457200" rtl="0" algn="l">
              <a:spcBef>
                <a:spcPts val="600"/>
              </a:spcBef>
              <a:spcAft>
                <a:spcPts val="0"/>
              </a:spcAft>
              <a:buNone/>
            </a:pPr>
            <a:r>
              <a:t/>
            </a:r>
            <a:endParaRPr/>
          </a:p>
          <a:p>
            <a:pPr indent="-355600" lvl="0" marL="457200" rtl="0" algn="l">
              <a:spcBef>
                <a:spcPts val="600"/>
              </a:spcBef>
              <a:spcAft>
                <a:spcPts val="0"/>
              </a:spcAft>
              <a:buSzPts val="2000"/>
              <a:buChar char="➔"/>
            </a:pPr>
            <a:r>
              <a:rPr lang="en"/>
              <a:t>Estructura y organiza la escritura.</a:t>
            </a:r>
            <a:endParaRPr/>
          </a:p>
          <a:p>
            <a:pPr indent="0" lvl="0" marL="457200" rtl="0" algn="l">
              <a:spcBef>
                <a:spcPts val="600"/>
              </a:spcBef>
              <a:spcAft>
                <a:spcPts val="0"/>
              </a:spcAft>
              <a:buNone/>
            </a:pPr>
            <a:r>
              <a:t/>
            </a:r>
            <a:endParaRPr/>
          </a:p>
          <a:p>
            <a:pPr indent="-355600" lvl="0" marL="457200" rtl="0" algn="l">
              <a:spcBef>
                <a:spcPts val="600"/>
              </a:spcBef>
              <a:spcAft>
                <a:spcPts val="0"/>
              </a:spcAft>
              <a:buSzPts val="2000"/>
              <a:buChar char="➔"/>
            </a:pPr>
            <a:r>
              <a:rPr lang="en"/>
              <a:t>Búsqueda.</a:t>
            </a:r>
            <a:endParaRPr/>
          </a:p>
          <a:p>
            <a:pPr indent="0" lvl="0" marL="457200" rtl="0" algn="l">
              <a:spcBef>
                <a:spcPts val="600"/>
              </a:spcBef>
              <a:spcAft>
                <a:spcPts val="0"/>
              </a:spcAft>
              <a:buNone/>
            </a:pPr>
            <a:r>
              <a:t/>
            </a:r>
            <a:endParaRPr/>
          </a:p>
          <a:p>
            <a:pPr indent="-355600" lvl="0" marL="457200" rtl="0" algn="l">
              <a:spcBef>
                <a:spcPts val="600"/>
              </a:spcBef>
              <a:spcAft>
                <a:spcPts val="0"/>
              </a:spcAft>
              <a:buSzPts val="2000"/>
              <a:buChar char="➔"/>
            </a:pPr>
            <a:r>
              <a:rPr lang="en"/>
              <a:t>Lectura.</a:t>
            </a:r>
            <a:endParaRPr/>
          </a:p>
        </p:txBody>
      </p:sp>
      <p:sp>
        <p:nvSpPr>
          <p:cNvPr id="74" name="Google Shape;74;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75" name="Google Shape;75;p14"/>
          <p:cNvSpPr txBox="1"/>
          <p:nvPr>
            <p:ph idx="1" type="body"/>
          </p:nvPr>
        </p:nvSpPr>
        <p:spPr>
          <a:xfrm>
            <a:off x="4794075" y="1444325"/>
            <a:ext cx="3989400" cy="31551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a:t>A</a:t>
            </a:r>
            <a:r>
              <a:rPr lang="en"/>
              <a:t>lmacenamiento.</a:t>
            </a:r>
            <a:endParaRPr/>
          </a:p>
          <a:p>
            <a:pPr indent="0" lvl="0" marL="457200" rtl="0" algn="l">
              <a:spcBef>
                <a:spcPts val="600"/>
              </a:spcBef>
              <a:spcAft>
                <a:spcPts val="0"/>
              </a:spcAft>
              <a:buNone/>
            </a:pPr>
            <a:r>
              <a:t/>
            </a:r>
            <a:endParaRPr/>
          </a:p>
          <a:p>
            <a:pPr indent="-355600" lvl="0" marL="457200" rtl="0" algn="l">
              <a:spcBef>
                <a:spcPts val="600"/>
              </a:spcBef>
              <a:spcAft>
                <a:spcPts val="0"/>
              </a:spcAft>
              <a:buSzPts val="2000"/>
              <a:buChar char="➔"/>
            </a:pPr>
            <a:r>
              <a:rPr lang="en"/>
              <a:t>Edición y eliminación.</a:t>
            </a:r>
            <a:endParaRPr/>
          </a:p>
          <a:p>
            <a:pPr indent="0" lvl="0" marL="457200" rtl="0" algn="l">
              <a:spcBef>
                <a:spcPts val="600"/>
              </a:spcBef>
              <a:spcAft>
                <a:spcPts val="0"/>
              </a:spcAft>
              <a:buNone/>
            </a:pPr>
            <a:r>
              <a:t/>
            </a:r>
            <a:endParaRPr/>
          </a:p>
          <a:p>
            <a:pPr indent="-355600" lvl="0" marL="457200" rtl="0" algn="l">
              <a:spcBef>
                <a:spcPts val="600"/>
              </a:spcBef>
              <a:spcAft>
                <a:spcPts val="0"/>
              </a:spcAft>
              <a:buSzPts val="2000"/>
              <a:buChar char="➔"/>
            </a:pPr>
            <a:r>
              <a:rPr lang="en"/>
              <a:t>Atributos de archivo.</a:t>
            </a:r>
            <a:endParaRPr/>
          </a:p>
          <a:p>
            <a:pPr indent="0" lvl="0" marL="457200" rtl="0" algn="l">
              <a:spcBef>
                <a:spcPts val="600"/>
              </a:spcBef>
              <a:spcAft>
                <a:spcPts val="0"/>
              </a:spcAft>
              <a:buNone/>
            </a:pPr>
            <a:r>
              <a:t/>
            </a:r>
            <a:endParaRPr/>
          </a:p>
          <a:p>
            <a:pPr indent="-355600" lvl="0" marL="457200" rtl="0" algn="l">
              <a:spcBef>
                <a:spcPts val="600"/>
              </a:spcBef>
              <a:spcAft>
                <a:spcPts val="0"/>
              </a:spcAft>
              <a:buSzPts val="2000"/>
              <a:buChar char="➔"/>
            </a:pPr>
            <a:r>
              <a:rPr lang="en"/>
              <a:t>Control(es) de acceso.</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32"/>
          <p:cNvSpPr txBox="1"/>
          <p:nvPr>
            <p:ph type="title"/>
          </p:nvPr>
        </p:nvSpPr>
        <p:spPr>
          <a:xfrm>
            <a:off x="3285550" y="359775"/>
            <a:ext cx="3084000" cy="50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700"/>
              <a:t>Ejemplo en CMD</a:t>
            </a:r>
            <a:endParaRPr sz="2400"/>
          </a:p>
        </p:txBody>
      </p:sp>
      <p:pic>
        <p:nvPicPr>
          <p:cNvPr id="212" name="Google Shape;212;p32"/>
          <p:cNvPicPr preferRelativeResize="0"/>
          <p:nvPr/>
        </p:nvPicPr>
        <p:blipFill rotWithShape="1">
          <a:blip r:embed="rId4">
            <a:alphaModFix/>
          </a:blip>
          <a:srcRect b="84554" l="0" r="34984" t="2840"/>
          <a:stretch/>
        </p:blipFill>
        <p:spPr>
          <a:xfrm>
            <a:off x="152400" y="1131375"/>
            <a:ext cx="8567999" cy="934024"/>
          </a:xfrm>
          <a:prstGeom prst="rect">
            <a:avLst/>
          </a:prstGeom>
          <a:noFill/>
          <a:ln>
            <a:noFill/>
          </a:ln>
        </p:spPr>
      </p:pic>
      <p:cxnSp>
        <p:nvCxnSpPr>
          <p:cNvPr id="213" name="Google Shape;213;p32"/>
          <p:cNvCxnSpPr/>
          <p:nvPr/>
        </p:nvCxnSpPr>
        <p:spPr>
          <a:xfrm>
            <a:off x="1798900" y="1625675"/>
            <a:ext cx="319800" cy="0"/>
          </a:xfrm>
          <a:prstGeom prst="straightConnector1">
            <a:avLst/>
          </a:prstGeom>
          <a:noFill/>
          <a:ln cap="flat" cmpd="sng" w="76200">
            <a:solidFill>
              <a:srgbClr val="FFFF00"/>
            </a:solidFill>
            <a:prstDash val="solid"/>
            <a:round/>
            <a:headEnd len="med" w="med" type="none"/>
            <a:tailEnd len="med" w="med" type="none"/>
          </a:ln>
        </p:spPr>
      </p:cxnSp>
      <p:cxnSp>
        <p:nvCxnSpPr>
          <p:cNvPr id="214" name="Google Shape;214;p32"/>
          <p:cNvCxnSpPr/>
          <p:nvPr/>
        </p:nvCxnSpPr>
        <p:spPr>
          <a:xfrm>
            <a:off x="6508500" y="2065400"/>
            <a:ext cx="319800" cy="0"/>
          </a:xfrm>
          <a:prstGeom prst="straightConnector1">
            <a:avLst/>
          </a:prstGeom>
          <a:noFill/>
          <a:ln cap="flat" cmpd="sng" w="76200">
            <a:solidFill>
              <a:srgbClr val="FFFF00"/>
            </a:solidFill>
            <a:prstDash val="solid"/>
            <a:round/>
            <a:headEnd len="med" w="med" type="none"/>
            <a:tailEnd len="med" w="med" type="none"/>
          </a:ln>
        </p:spPr>
      </p:cxnSp>
      <p:pic>
        <p:nvPicPr>
          <p:cNvPr id="215" name="Google Shape;215;p32"/>
          <p:cNvPicPr preferRelativeResize="0"/>
          <p:nvPr/>
        </p:nvPicPr>
        <p:blipFill rotWithShape="1">
          <a:blip r:embed="rId5">
            <a:alphaModFix/>
          </a:blip>
          <a:srcRect b="41109" l="0" r="1244" t="27658"/>
          <a:stretch/>
        </p:blipFill>
        <p:spPr>
          <a:xfrm>
            <a:off x="152400" y="2330600"/>
            <a:ext cx="8567999" cy="1523443"/>
          </a:xfrm>
          <a:prstGeom prst="rect">
            <a:avLst/>
          </a:prstGeom>
          <a:noFill/>
          <a:ln>
            <a:noFill/>
          </a:ln>
        </p:spPr>
      </p:pic>
      <p:pic>
        <p:nvPicPr>
          <p:cNvPr id="216" name="Google Shape;216;p32"/>
          <p:cNvPicPr preferRelativeResize="0"/>
          <p:nvPr/>
        </p:nvPicPr>
        <p:blipFill rotWithShape="1">
          <a:blip r:embed="rId6">
            <a:alphaModFix/>
          </a:blip>
          <a:srcRect b="34130" l="-921" r="17134" t="58213"/>
          <a:stretch/>
        </p:blipFill>
        <p:spPr>
          <a:xfrm>
            <a:off x="239850" y="4119250"/>
            <a:ext cx="8480551" cy="408338"/>
          </a:xfrm>
          <a:prstGeom prst="rect">
            <a:avLst/>
          </a:prstGeom>
          <a:noFill/>
          <a:ln>
            <a:noFill/>
          </a:ln>
        </p:spPr>
      </p:pic>
      <p:cxnSp>
        <p:nvCxnSpPr>
          <p:cNvPr id="217" name="Google Shape;217;p32"/>
          <p:cNvCxnSpPr/>
          <p:nvPr/>
        </p:nvCxnSpPr>
        <p:spPr>
          <a:xfrm>
            <a:off x="5208450" y="4456425"/>
            <a:ext cx="3119700" cy="7500"/>
          </a:xfrm>
          <a:prstGeom prst="straightConnector1">
            <a:avLst/>
          </a:prstGeom>
          <a:noFill/>
          <a:ln cap="flat" cmpd="sng" w="76200">
            <a:solidFill>
              <a:srgbClr val="FFFF00"/>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Estructura de los directorios y sistemas de archivos</a:t>
            </a:r>
            <a:endParaRPr/>
          </a:p>
        </p:txBody>
      </p:sp>
      <p:sp>
        <p:nvSpPr>
          <p:cNvPr id="223" name="Google Shape;223;p3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24" name="Google Shape;224;p33"/>
          <p:cNvPicPr preferRelativeResize="0"/>
          <p:nvPr/>
        </p:nvPicPr>
        <p:blipFill>
          <a:blip r:embed="rId3">
            <a:alphaModFix/>
          </a:blip>
          <a:stretch>
            <a:fillRect/>
          </a:stretch>
        </p:blipFill>
        <p:spPr>
          <a:xfrm>
            <a:off x="1000125" y="1730425"/>
            <a:ext cx="7143750" cy="2857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Directorios</a:t>
            </a:r>
            <a:endParaRPr/>
          </a:p>
        </p:txBody>
      </p:sp>
      <p:sp>
        <p:nvSpPr>
          <p:cNvPr id="230" name="Google Shape;230;p34"/>
          <p:cNvSpPr txBox="1"/>
          <p:nvPr>
            <p:ph idx="1" type="body"/>
          </p:nvPr>
        </p:nvSpPr>
        <p:spPr>
          <a:xfrm>
            <a:off x="580550" y="1352550"/>
            <a:ext cx="8126100" cy="2713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Los sistemas de directorios de un sistema operativo tienen como misión fundamental organizar la información que tenemos en el mismo. El sistema de directorios forma parte del sistema de ficheros (FAT, FAT32, NTFS, ext3).</a:t>
            </a:r>
            <a:endParaRPr/>
          </a:p>
        </p:txBody>
      </p:sp>
      <p:sp>
        <p:nvSpPr>
          <p:cNvPr id="231" name="Google Shape;231;p3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Estructura de los directorios</a:t>
            </a:r>
            <a:endParaRPr/>
          </a:p>
        </p:txBody>
      </p:sp>
      <p:sp>
        <p:nvSpPr>
          <p:cNvPr id="237" name="Google Shape;237;p35"/>
          <p:cNvSpPr txBox="1"/>
          <p:nvPr>
            <p:ph idx="1" type="body"/>
          </p:nvPr>
        </p:nvSpPr>
        <p:spPr>
          <a:xfrm>
            <a:off x="580550" y="1352550"/>
            <a:ext cx="8230800" cy="3161700"/>
          </a:xfrm>
          <a:prstGeom prst="rect">
            <a:avLst/>
          </a:prstGeom>
        </p:spPr>
        <p:txBody>
          <a:bodyPr anchorCtr="0" anchor="t" bIns="0" lIns="0" spcFirstLastPara="1" rIns="0" wrap="square" tIns="0">
            <a:noAutofit/>
          </a:bodyPr>
          <a:lstStyle/>
          <a:p>
            <a:pPr indent="0" lvl="0" marL="0" rtl="0" algn="just">
              <a:spcBef>
                <a:spcPts val="600"/>
              </a:spcBef>
              <a:spcAft>
                <a:spcPts val="0"/>
              </a:spcAft>
              <a:buNone/>
            </a:pPr>
            <a:r>
              <a:rPr lang="en" sz="2200"/>
              <a:t>La estructura de un sistema de directorios suele ser la de un árbol. Dentro de ese árbol, los directorios se ordenan de forma jerárquica. Cada directorio puede tener uno o más subdirectorios,</a:t>
            </a:r>
            <a:endParaRPr sz="2200"/>
          </a:p>
          <a:p>
            <a:pPr indent="0" lvl="0" marL="0" rtl="0" algn="just">
              <a:spcBef>
                <a:spcPts val="600"/>
              </a:spcBef>
              <a:spcAft>
                <a:spcPts val="0"/>
              </a:spcAft>
              <a:buNone/>
            </a:pPr>
            <a:r>
              <a:rPr lang="en" sz="2200"/>
              <a:t>De este modo, en cada subdirectorio </a:t>
            </a:r>
            <a:endParaRPr sz="2200"/>
          </a:p>
          <a:p>
            <a:pPr indent="0" lvl="0" marL="0" rtl="0" algn="just">
              <a:spcBef>
                <a:spcPts val="600"/>
              </a:spcBef>
              <a:spcAft>
                <a:spcPts val="0"/>
              </a:spcAft>
              <a:buNone/>
            </a:pPr>
            <a:r>
              <a:rPr lang="en" sz="2200"/>
              <a:t>podemos encontrar </a:t>
            </a:r>
            <a:endParaRPr sz="2200"/>
          </a:p>
          <a:p>
            <a:pPr indent="0" lvl="0" marL="0" rtl="0" algn="just">
              <a:spcBef>
                <a:spcPts val="600"/>
              </a:spcBef>
              <a:spcAft>
                <a:spcPts val="0"/>
              </a:spcAft>
              <a:buNone/>
            </a:pPr>
            <a:r>
              <a:rPr lang="en" sz="2200"/>
              <a:t>ficheros con idéntico nombre </a:t>
            </a:r>
            <a:endParaRPr sz="2200"/>
          </a:p>
        </p:txBody>
      </p:sp>
      <p:sp>
        <p:nvSpPr>
          <p:cNvPr id="238" name="Google Shape;238;p3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39" name="Google Shape;239;p35"/>
          <p:cNvPicPr preferRelativeResize="0"/>
          <p:nvPr/>
        </p:nvPicPr>
        <p:blipFill>
          <a:blip r:embed="rId3">
            <a:alphaModFix/>
          </a:blip>
          <a:stretch>
            <a:fillRect/>
          </a:stretch>
        </p:blipFill>
        <p:spPr>
          <a:xfrm>
            <a:off x="5375350" y="2599603"/>
            <a:ext cx="3524975" cy="2150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Sistema de archivos</a:t>
            </a:r>
            <a:endParaRPr/>
          </a:p>
        </p:txBody>
      </p:sp>
      <p:sp>
        <p:nvSpPr>
          <p:cNvPr id="245" name="Google Shape;245;p36"/>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p>
            <a:pPr indent="0" lvl="0" marL="0" rtl="0" algn="just">
              <a:spcBef>
                <a:spcPts val="600"/>
              </a:spcBef>
              <a:spcAft>
                <a:spcPts val="0"/>
              </a:spcAft>
              <a:buNone/>
            </a:pPr>
            <a:r>
              <a:rPr lang="en" sz="2200"/>
              <a:t>Un sistema de archivos es una sección del disco duro que tiene asignada la contención de archivos. Esta sección de disco duro se accede montando el sistema de archivos en un directorio. Tras montar el sistema de archivos, el usuario final lo ve igual que otro directorio.</a:t>
            </a:r>
            <a:endParaRPr sz="3400"/>
          </a:p>
        </p:txBody>
      </p:sp>
      <p:sp>
        <p:nvSpPr>
          <p:cNvPr id="246" name="Google Shape;246;p3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Estructura del sistema de archivos</a:t>
            </a:r>
            <a:endParaRPr/>
          </a:p>
        </p:txBody>
      </p:sp>
      <p:sp>
        <p:nvSpPr>
          <p:cNvPr id="252" name="Google Shape;252;p37"/>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253" name="Google Shape;253;p3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54" name="Google Shape;254;p37"/>
          <p:cNvPicPr preferRelativeResize="0"/>
          <p:nvPr/>
        </p:nvPicPr>
        <p:blipFill>
          <a:blip r:embed="rId3">
            <a:alphaModFix/>
          </a:blip>
          <a:stretch>
            <a:fillRect/>
          </a:stretch>
        </p:blipFill>
        <p:spPr>
          <a:xfrm>
            <a:off x="475850" y="1352538"/>
            <a:ext cx="7905750" cy="2943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Distribución del sistema de archivos</a:t>
            </a:r>
            <a:endParaRPr/>
          </a:p>
        </p:txBody>
      </p:sp>
      <p:sp>
        <p:nvSpPr>
          <p:cNvPr id="260" name="Google Shape;260;p38"/>
          <p:cNvSpPr txBox="1"/>
          <p:nvPr>
            <p:ph idx="1" type="body"/>
          </p:nvPr>
        </p:nvSpPr>
        <p:spPr>
          <a:xfrm>
            <a:off x="270850" y="1164050"/>
            <a:ext cx="45360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200"/>
              <a:t>Los sistemas de archivos se almacenan en discos. La mayoría se pueden dividir en una o más particiones, con sistemas de archivos independientes en cada partición. El sector 0 del disco se conoce como el MBR (Master Boot Record) y se utiliza para arrancar la computadora</a:t>
            </a:r>
            <a:endParaRPr sz="2200"/>
          </a:p>
        </p:txBody>
      </p:sp>
      <p:sp>
        <p:nvSpPr>
          <p:cNvPr id="261" name="Google Shape;261;p3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62" name="Google Shape;262;p38"/>
          <p:cNvPicPr preferRelativeResize="0"/>
          <p:nvPr/>
        </p:nvPicPr>
        <p:blipFill>
          <a:blip r:embed="rId4">
            <a:alphaModFix/>
          </a:blip>
          <a:stretch>
            <a:fillRect/>
          </a:stretch>
        </p:blipFill>
        <p:spPr>
          <a:xfrm>
            <a:off x="4806853" y="1366663"/>
            <a:ext cx="4269924" cy="2410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Distribución del Sistema de Archivos</a:t>
            </a:r>
            <a:endParaRPr/>
          </a:p>
        </p:txBody>
      </p:sp>
      <p:sp>
        <p:nvSpPr>
          <p:cNvPr id="268" name="Google Shape;268;p39"/>
          <p:cNvSpPr txBox="1"/>
          <p:nvPr>
            <p:ph idx="1" type="body"/>
          </p:nvPr>
        </p:nvSpPr>
        <p:spPr>
          <a:xfrm>
            <a:off x="580550" y="1123650"/>
            <a:ext cx="84486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200"/>
              <a:t>El final del MBR contiene la tabla de particiones, la cual proporciona las direcciones de inicio y fin de cada partición. Una de las particiones en la tabla se marca como activa.</a:t>
            </a:r>
            <a:endParaRPr sz="2200"/>
          </a:p>
        </p:txBody>
      </p:sp>
      <p:sp>
        <p:nvSpPr>
          <p:cNvPr id="269" name="Google Shape;269;p3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70" name="Google Shape;270;p39"/>
          <p:cNvPicPr preferRelativeResize="0"/>
          <p:nvPr/>
        </p:nvPicPr>
        <p:blipFill>
          <a:blip r:embed="rId3">
            <a:alphaModFix/>
          </a:blip>
          <a:stretch>
            <a:fillRect/>
          </a:stretch>
        </p:blipFill>
        <p:spPr>
          <a:xfrm>
            <a:off x="1865600" y="2415475"/>
            <a:ext cx="5539976" cy="2728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0"/>
          <p:cNvSpPr txBox="1"/>
          <p:nvPr>
            <p:ph type="title"/>
          </p:nvPr>
        </p:nvSpPr>
        <p:spPr>
          <a:xfrm>
            <a:off x="504350" y="-350075"/>
            <a:ext cx="6014400" cy="1332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Implementación de archivos </a:t>
            </a:r>
            <a:endParaRPr/>
          </a:p>
          <a:p>
            <a:pPr indent="0" lvl="0" marL="0" rtl="0" algn="l">
              <a:spcBef>
                <a:spcPts val="0"/>
              </a:spcBef>
              <a:spcAft>
                <a:spcPts val="0"/>
              </a:spcAft>
              <a:buNone/>
            </a:pPr>
            <a:r>
              <a:rPr lang="en"/>
              <a:t>Asignación Contigua</a:t>
            </a:r>
            <a:endParaRPr/>
          </a:p>
        </p:txBody>
      </p:sp>
      <p:sp>
        <p:nvSpPr>
          <p:cNvPr id="276" name="Google Shape;276;p40"/>
          <p:cNvSpPr txBox="1"/>
          <p:nvPr>
            <p:ph idx="1" type="body"/>
          </p:nvPr>
        </p:nvSpPr>
        <p:spPr>
          <a:xfrm>
            <a:off x="580675" y="854375"/>
            <a:ext cx="8448600" cy="3161700"/>
          </a:xfrm>
          <a:prstGeom prst="rect">
            <a:avLst/>
          </a:prstGeom>
          <a:noFill/>
          <a:ln>
            <a:noFill/>
          </a:ln>
        </p:spPr>
        <p:txBody>
          <a:bodyPr anchorCtr="0" anchor="t" bIns="0" lIns="0" spcFirstLastPara="1" rIns="0" wrap="square" tIns="0">
            <a:noAutofit/>
          </a:bodyPr>
          <a:lstStyle/>
          <a:p>
            <a:pPr indent="0" lvl="0" marL="0" rtl="0" algn="l">
              <a:spcBef>
                <a:spcPts val="600"/>
              </a:spcBef>
              <a:spcAft>
                <a:spcPts val="0"/>
              </a:spcAft>
              <a:buNone/>
            </a:pPr>
            <a:r>
              <a:rPr lang="en" sz="2200">
                <a:latin typeface="Muli"/>
                <a:ea typeface="Muli"/>
                <a:cs typeface="Muli"/>
                <a:sym typeface="Muli"/>
              </a:rPr>
              <a:t>El esquema de asignación más simple es almacenar cada archivo como una serie contigua de bloques de disco. Así, en un disco con bloques de 1 KB, a un archivo de 50 KB se le asignarían 50 bloques consecutivos. Con bloques de 2 KB, se le asignarían 25 bloques consecutivos.</a:t>
            </a:r>
            <a:endParaRPr sz="2200"/>
          </a:p>
        </p:txBody>
      </p:sp>
      <p:sp>
        <p:nvSpPr>
          <p:cNvPr id="277" name="Google Shape;277;p4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78" name="Google Shape;278;p40"/>
          <p:cNvPicPr preferRelativeResize="0"/>
          <p:nvPr/>
        </p:nvPicPr>
        <p:blipFill>
          <a:blip r:embed="rId3">
            <a:alphaModFix/>
          </a:blip>
          <a:stretch>
            <a:fillRect/>
          </a:stretch>
        </p:blipFill>
        <p:spPr>
          <a:xfrm>
            <a:off x="3934925" y="2395338"/>
            <a:ext cx="4648200" cy="2828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1"/>
          <p:cNvSpPr txBox="1"/>
          <p:nvPr>
            <p:ph type="title"/>
          </p:nvPr>
        </p:nvSpPr>
        <p:spPr>
          <a:xfrm>
            <a:off x="580550" y="650325"/>
            <a:ext cx="6014400" cy="857400"/>
          </a:xfrm>
          <a:prstGeom prst="rect">
            <a:avLst/>
          </a:prstGeom>
        </p:spPr>
        <p:txBody>
          <a:bodyPr anchorCtr="0" anchor="b" bIns="0" lIns="0" spcFirstLastPara="1" rIns="0" wrap="square" tIns="0">
            <a:noAutofit/>
          </a:bodyPr>
          <a:lstStyle/>
          <a:p>
            <a:pPr indent="0" lvl="0" marL="0" rtl="0" algn="l">
              <a:lnSpc>
                <a:spcPct val="118520"/>
              </a:lnSpc>
              <a:spcBef>
                <a:spcPts val="3100"/>
              </a:spcBef>
              <a:spcAft>
                <a:spcPts val="0"/>
              </a:spcAft>
              <a:buNone/>
            </a:pPr>
            <a:r>
              <a:rPr lang="en"/>
              <a:t>Asignación de lista enlazada</a:t>
            </a:r>
            <a:endParaRPr/>
          </a:p>
          <a:p>
            <a:pPr indent="0" lvl="0" marL="0" rtl="0" algn="l">
              <a:spcBef>
                <a:spcPts val="1500"/>
              </a:spcBef>
              <a:spcAft>
                <a:spcPts val="0"/>
              </a:spcAft>
              <a:buNone/>
            </a:pPr>
            <a:r>
              <a:t/>
            </a:r>
            <a:endParaRPr b="0">
              <a:latin typeface="Muli"/>
              <a:ea typeface="Muli"/>
              <a:cs typeface="Muli"/>
              <a:sym typeface="Muli"/>
            </a:endParaRPr>
          </a:p>
        </p:txBody>
      </p:sp>
      <p:sp>
        <p:nvSpPr>
          <p:cNvPr id="284" name="Google Shape;284;p41"/>
          <p:cNvSpPr txBox="1"/>
          <p:nvPr>
            <p:ph idx="1" type="body"/>
          </p:nvPr>
        </p:nvSpPr>
        <p:spPr>
          <a:xfrm>
            <a:off x="580550" y="990900"/>
            <a:ext cx="7899900" cy="3161700"/>
          </a:xfrm>
          <a:prstGeom prst="rect">
            <a:avLst/>
          </a:prstGeom>
        </p:spPr>
        <p:txBody>
          <a:bodyPr anchorCtr="0" anchor="t" bIns="0" lIns="0" spcFirstLastPara="1" rIns="0" wrap="square" tIns="0">
            <a:noAutofit/>
          </a:bodyPr>
          <a:lstStyle/>
          <a:p>
            <a:pPr indent="0" lvl="0" marL="0" rtl="0" algn="just">
              <a:spcBef>
                <a:spcPts val="0"/>
              </a:spcBef>
              <a:spcAft>
                <a:spcPts val="2400"/>
              </a:spcAft>
              <a:buNone/>
            </a:pPr>
            <a:r>
              <a:rPr lang="en" sz="2200">
                <a:latin typeface="Muli"/>
                <a:ea typeface="Muli"/>
                <a:cs typeface="Muli"/>
                <a:sym typeface="Muli"/>
              </a:rPr>
              <a:t>El segundo método para almacenar archivos es mantener cada uno como una lista enlazada de bloques de disco. La primera palabra de cada bloque se utiliza como apuntador al siguiente. El resto del bloque es para los datos.</a:t>
            </a:r>
            <a:endParaRPr/>
          </a:p>
        </p:txBody>
      </p:sp>
      <p:sp>
        <p:nvSpPr>
          <p:cNvPr id="285" name="Google Shape;285;p4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86" name="Google Shape;286;p41"/>
          <p:cNvPicPr preferRelativeResize="0"/>
          <p:nvPr/>
        </p:nvPicPr>
        <p:blipFill>
          <a:blip r:embed="rId3">
            <a:alphaModFix/>
          </a:blip>
          <a:stretch>
            <a:fillRect/>
          </a:stretch>
        </p:blipFill>
        <p:spPr>
          <a:xfrm>
            <a:off x="1938875" y="2517900"/>
            <a:ext cx="4835350" cy="2625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idx="4294967295" type="subTitle"/>
          </p:nvPr>
        </p:nvSpPr>
        <p:spPr>
          <a:xfrm>
            <a:off x="477975" y="1496750"/>
            <a:ext cx="3789000" cy="1499700"/>
          </a:xfrm>
          <a:prstGeom prst="rect">
            <a:avLst/>
          </a:prstGeom>
        </p:spPr>
        <p:txBody>
          <a:bodyPr anchorCtr="0" anchor="t" bIns="0" lIns="0" spcFirstLastPara="1" rIns="0" wrap="square" tIns="0">
            <a:noAutofit/>
          </a:bodyPr>
          <a:lstStyle/>
          <a:p>
            <a:pPr indent="0" lvl="0" marL="0" rtl="0" algn="just">
              <a:spcBef>
                <a:spcPts val="600"/>
              </a:spcBef>
              <a:spcAft>
                <a:spcPts val="0"/>
              </a:spcAft>
              <a:buNone/>
            </a:pPr>
            <a:r>
              <a:rPr b="1" lang="en" sz="1800">
                <a:latin typeface="Muli"/>
                <a:ea typeface="Muli"/>
                <a:cs typeface="Muli"/>
                <a:sym typeface="Muli"/>
              </a:rPr>
              <a:t>Son un componente operativo importante, ya que actúan como una interfaz entre el sistema operativo y todos los dispositivos conectados al equipo (internos y externos, como las memorias USB).</a:t>
            </a:r>
            <a:endParaRPr b="1" sz="1800"/>
          </a:p>
        </p:txBody>
      </p:sp>
      <p:pic>
        <p:nvPicPr>
          <p:cNvPr id="81" name="Google Shape;81;p15"/>
          <p:cNvPicPr preferRelativeResize="0"/>
          <p:nvPr/>
        </p:nvPicPr>
        <p:blipFill rotWithShape="1">
          <a:blip r:embed="rId3">
            <a:alphaModFix/>
          </a:blip>
          <a:srcRect b="0" l="16375" r="16375" t="0"/>
          <a:stretch/>
        </p:blipFill>
        <p:spPr>
          <a:xfrm>
            <a:off x="4916350" y="997550"/>
            <a:ext cx="3676800" cy="3061800"/>
          </a:xfrm>
          <a:prstGeom prst="hexagon">
            <a:avLst>
              <a:gd fmla="val 25000" name="adj"/>
              <a:gd fmla="val 115470" name="vf"/>
            </a:avLst>
          </a:prstGeom>
          <a:noFill/>
          <a:ln>
            <a:noFill/>
          </a:ln>
          <a:effectLst>
            <a:outerShdw blurRad="257175" rotWithShape="0" algn="bl" dir="5400000" dist="57150">
              <a:schemeClr val="dk1">
                <a:alpha val="50000"/>
              </a:schemeClr>
            </a:outerShdw>
          </a:effectLst>
        </p:spPr>
      </p:pic>
      <p:sp>
        <p:nvSpPr>
          <p:cNvPr id="82" name="Google Shape;82;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2"/>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Nodos-i</a:t>
            </a:r>
            <a:endParaRPr/>
          </a:p>
        </p:txBody>
      </p:sp>
      <p:sp>
        <p:nvSpPr>
          <p:cNvPr id="292" name="Google Shape;292;p42"/>
          <p:cNvSpPr txBox="1"/>
          <p:nvPr>
            <p:ph idx="1" type="body"/>
          </p:nvPr>
        </p:nvSpPr>
        <p:spPr>
          <a:xfrm>
            <a:off x="580550" y="1352550"/>
            <a:ext cx="44553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Consiste en</a:t>
            </a:r>
            <a:r>
              <a:rPr lang="en"/>
              <a:t> asociar con cada archivo una estructura de datos conocida como nodo-i (nodo-índice), la cual lista los atributos y las direcciones de disco de los bloques del archivo</a:t>
            </a:r>
            <a:endParaRPr/>
          </a:p>
        </p:txBody>
      </p:sp>
      <p:sp>
        <p:nvSpPr>
          <p:cNvPr id="293" name="Google Shape;293;p4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94" name="Google Shape;294;p42"/>
          <p:cNvPicPr preferRelativeResize="0"/>
          <p:nvPr/>
        </p:nvPicPr>
        <p:blipFill>
          <a:blip r:embed="rId4">
            <a:alphaModFix/>
          </a:blip>
          <a:stretch>
            <a:fillRect/>
          </a:stretch>
        </p:blipFill>
        <p:spPr>
          <a:xfrm>
            <a:off x="5134375" y="693593"/>
            <a:ext cx="3841025" cy="398923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00" name="Google Shape;300;p43"/>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Bibliografía</a:t>
            </a:r>
            <a:endParaRPr/>
          </a:p>
        </p:txBody>
      </p:sp>
      <p:sp>
        <p:nvSpPr>
          <p:cNvPr id="301" name="Google Shape;301;p43"/>
          <p:cNvSpPr txBox="1"/>
          <p:nvPr>
            <p:ph idx="1" type="body"/>
          </p:nvPr>
        </p:nvSpPr>
        <p:spPr>
          <a:xfrm>
            <a:off x="544950" y="1150575"/>
            <a:ext cx="8054100" cy="3161700"/>
          </a:xfrm>
          <a:prstGeom prst="rect">
            <a:avLst/>
          </a:prstGeom>
        </p:spPr>
        <p:txBody>
          <a:bodyPr anchorCtr="0" anchor="t" bIns="0" lIns="0" spcFirstLastPara="1" rIns="0" wrap="square" tIns="0">
            <a:noAutofit/>
          </a:bodyPr>
          <a:lstStyle/>
          <a:p>
            <a:pPr indent="-336550" lvl="0" marL="457200" rtl="0" algn="l">
              <a:spcBef>
                <a:spcPts val="600"/>
              </a:spcBef>
              <a:spcAft>
                <a:spcPts val="0"/>
              </a:spcAft>
              <a:buSzPts val="1700"/>
              <a:buChar char="-"/>
            </a:pPr>
            <a:r>
              <a:rPr lang="en" sz="1700"/>
              <a:t>colaboradores de Wikipedia. (2021, 16 septiembre). Sistema de archivos. Wikipedia, la enciclopedia libre. </a:t>
            </a:r>
            <a:r>
              <a:rPr lang="en" sz="1700" u="sng">
                <a:solidFill>
                  <a:schemeClr val="hlink"/>
                </a:solidFill>
                <a:hlinkClick r:id="rId3"/>
              </a:rPr>
              <a:t>https://es.wikipedia.org/wiki/Sistema_de_archivos</a:t>
            </a:r>
            <a:endParaRPr sz="1700"/>
          </a:p>
          <a:p>
            <a:pPr indent="-336550" lvl="0" marL="457200" rtl="0" algn="l">
              <a:lnSpc>
                <a:spcPct val="115000"/>
              </a:lnSpc>
              <a:spcBef>
                <a:spcPts val="0"/>
              </a:spcBef>
              <a:spcAft>
                <a:spcPts val="0"/>
              </a:spcAft>
              <a:buSzPts val="1700"/>
              <a:buChar char="-"/>
            </a:pPr>
            <a:r>
              <a:rPr lang="en" sz="1700"/>
              <a:t>Sánchez, R. (2020, 20 diciembre). Cómo abrir un archivo en Windows. </a:t>
            </a:r>
            <a:r>
              <a:rPr lang="en" sz="1500"/>
              <a:t>MuyInteresante.es. </a:t>
            </a:r>
            <a:r>
              <a:rPr lang="en" sz="1500" u="sng">
                <a:hlinkClick r:id="rId4"/>
              </a:rPr>
              <a:t>https://www.muyinteresante.es/tecnologia/articulo/como-abrir-un-archivo-en-windows-261608493124</a:t>
            </a:r>
            <a:endParaRPr sz="1500"/>
          </a:p>
          <a:p>
            <a:pPr indent="0" lvl="0" marL="457200" rtl="0" algn="l">
              <a:lnSpc>
                <a:spcPct val="115000"/>
              </a:lnSpc>
              <a:spcBef>
                <a:spcPts val="0"/>
              </a:spcBef>
              <a:spcAft>
                <a:spcPts val="0"/>
              </a:spcAft>
              <a:buNone/>
            </a:pPr>
            <a:r>
              <a:rPr lang="en" sz="1500"/>
              <a:t>D. (2018, 13 agosto). </a:t>
            </a:r>
            <a:r>
              <a:rPr i="1" lang="en" sz="1500"/>
              <a:t>¿Cómo se compone la estructura del sistema de archivos de Linux?</a:t>
            </a:r>
            <a:endParaRPr sz="1500"/>
          </a:p>
          <a:p>
            <a:pPr indent="0" lvl="0" marL="457200" rtl="0" algn="l">
              <a:lnSpc>
                <a:spcPct val="115000"/>
              </a:lnSpc>
              <a:spcBef>
                <a:spcPts val="0"/>
              </a:spcBef>
              <a:spcAft>
                <a:spcPts val="0"/>
              </a:spcAft>
              <a:buNone/>
            </a:pPr>
            <a:r>
              <a:rPr lang="en" sz="1500"/>
              <a:t>https://www.linuxadictos.com/como-se-compone-la-estructura-del-sistema-de-archivos-de-linux-parte-1</a:t>
            </a:r>
            <a:r>
              <a:rPr lang="en" sz="1500"/>
              <a:t>.html</a:t>
            </a:r>
            <a:endParaRPr sz="1500"/>
          </a:p>
          <a:p>
            <a:pPr indent="-323850" lvl="0" marL="457200" rtl="0" algn="l">
              <a:lnSpc>
                <a:spcPct val="115000"/>
              </a:lnSpc>
              <a:spcBef>
                <a:spcPts val="0"/>
              </a:spcBef>
              <a:spcAft>
                <a:spcPts val="0"/>
              </a:spcAft>
              <a:buSzPts val="1500"/>
              <a:buFont typeface="Muli"/>
              <a:buChar char="-"/>
            </a:pPr>
            <a:r>
              <a:rPr lang="en" sz="1500">
                <a:latin typeface="Muli"/>
                <a:ea typeface="Muli"/>
                <a:cs typeface="Muli"/>
                <a:sym typeface="Muli"/>
              </a:rPr>
              <a:t>Castellanos, L. R. (2015, 24 febrero). </a:t>
            </a:r>
            <a:r>
              <a:rPr i="1" lang="en" sz="1500">
                <a:latin typeface="Muli"/>
                <a:ea typeface="Muli"/>
                <a:cs typeface="Muli"/>
                <a:sym typeface="Muli"/>
              </a:rPr>
              <a:t>05.03. Implementación de Sistemas de Archivos</a:t>
            </a:r>
            <a:r>
              <a:rPr lang="en" sz="1500">
                <a:latin typeface="Muli"/>
                <a:ea typeface="Muli"/>
                <a:cs typeface="Muli"/>
                <a:sym typeface="Muli"/>
              </a:rPr>
              <a:t>. Sistemas Operativos. https://lcsistemasoperativos.wordpress.com/2015/02/05/05-03-implementacion-de-sistemas-de-archivos/</a:t>
            </a:r>
            <a:endParaRPr sz="1500">
              <a:latin typeface="Muli"/>
              <a:ea typeface="Muli"/>
              <a:cs typeface="Muli"/>
              <a:sym typeface="Muli"/>
            </a:endParaRPr>
          </a:p>
          <a:p>
            <a:pPr indent="-323850" lvl="0" marL="457200" rtl="0" algn="l">
              <a:spcBef>
                <a:spcPts val="0"/>
              </a:spcBef>
              <a:spcAft>
                <a:spcPts val="0"/>
              </a:spcAft>
              <a:buSzPts val="1500"/>
              <a:buChar char="-"/>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idx="1" type="body"/>
          </p:nvPr>
        </p:nvSpPr>
        <p:spPr>
          <a:xfrm>
            <a:off x="1343850" y="866400"/>
            <a:ext cx="4185600" cy="3693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Hay diversos sistemas de archivos estándar para Windows, macOS, Linux, Unix y el resto de sistemas operativos.</a:t>
            </a:r>
            <a:endParaRPr/>
          </a:p>
        </p:txBody>
      </p:sp>
      <p:sp>
        <p:nvSpPr>
          <p:cNvPr id="88" name="Google Shape;88;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ctrTitle"/>
          </p:nvPr>
        </p:nvSpPr>
        <p:spPr>
          <a:xfrm>
            <a:off x="313475" y="100925"/>
            <a:ext cx="6144300" cy="581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FAT File Allocation Table</a:t>
            </a:r>
            <a:endParaRPr/>
          </a:p>
        </p:txBody>
      </p:sp>
      <p:pic>
        <p:nvPicPr>
          <p:cNvPr id="94" name="Google Shape;94;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5" name="Google Shape;95;p17"/>
          <p:cNvPicPr preferRelativeResize="0"/>
          <p:nvPr/>
        </p:nvPicPr>
        <p:blipFill>
          <a:blip r:embed="rId4">
            <a:alphaModFix/>
          </a:blip>
          <a:stretch>
            <a:fillRect/>
          </a:stretch>
        </p:blipFill>
        <p:spPr>
          <a:xfrm>
            <a:off x="5790680" y="2449022"/>
            <a:ext cx="145275" cy="423000"/>
          </a:xfrm>
          <a:prstGeom prst="rect">
            <a:avLst/>
          </a:prstGeom>
          <a:noFill/>
          <a:ln>
            <a:noFill/>
          </a:ln>
        </p:spPr>
      </p:pic>
      <p:sp>
        <p:nvSpPr>
          <p:cNvPr id="96" name="Google Shape;96;p17"/>
          <p:cNvSpPr txBox="1"/>
          <p:nvPr>
            <p:ph idx="1" type="subTitle"/>
          </p:nvPr>
        </p:nvSpPr>
        <p:spPr>
          <a:xfrm>
            <a:off x="226575" y="827125"/>
            <a:ext cx="5330700" cy="37692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Font typeface="Muli"/>
              <a:buChar char="➔"/>
            </a:pPr>
            <a:r>
              <a:rPr b="1" lang="en">
                <a:latin typeface="Muli"/>
                <a:ea typeface="Muli"/>
                <a:cs typeface="Muli"/>
                <a:sym typeface="Muli"/>
              </a:rPr>
              <a:t>Existe desde 1980.</a:t>
            </a:r>
            <a:endParaRPr b="1">
              <a:latin typeface="Muli"/>
              <a:ea typeface="Muli"/>
              <a:cs typeface="Muli"/>
              <a:sym typeface="Muli"/>
            </a:endParaRPr>
          </a:p>
          <a:p>
            <a:pPr indent="0" lvl="0" marL="457200" rtl="0" algn="l">
              <a:spcBef>
                <a:spcPts val="0"/>
              </a:spcBef>
              <a:spcAft>
                <a:spcPts val="0"/>
              </a:spcAft>
              <a:buNone/>
            </a:pPr>
            <a:r>
              <a:t/>
            </a:r>
            <a:endParaRPr b="1">
              <a:latin typeface="Muli"/>
              <a:ea typeface="Muli"/>
              <a:cs typeface="Muli"/>
              <a:sym typeface="Muli"/>
            </a:endParaRPr>
          </a:p>
          <a:p>
            <a:pPr indent="-342900" lvl="0" marL="457200" rtl="0" algn="l">
              <a:spcBef>
                <a:spcPts val="0"/>
              </a:spcBef>
              <a:spcAft>
                <a:spcPts val="0"/>
              </a:spcAft>
              <a:buSzPts val="1800"/>
              <a:buFont typeface="Muli"/>
              <a:buChar char="➔"/>
            </a:pPr>
            <a:r>
              <a:rPr b="1" lang="en">
                <a:latin typeface="Muli"/>
                <a:ea typeface="Muli"/>
                <a:cs typeface="Muli"/>
                <a:sym typeface="Muli"/>
              </a:rPr>
              <a:t>Volumen de datos pequeño.</a:t>
            </a:r>
            <a:endParaRPr b="1">
              <a:latin typeface="Muli"/>
              <a:ea typeface="Muli"/>
              <a:cs typeface="Muli"/>
              <a:sym typeface="Muli"/>
            </a:endParaRPr>
          </a:p>
          <a:p>
            <a:pPr indent="0" lvl="0" marL="457200" rtl="0" algn="l">
              <a:spcBef>
                <a:spcPts val="0"/>
              </a:spcBef>
              <a:spcAft>
                <a:spcPts val="0"/>
              </a:spcAft>
              <a:buNone/>
            </a:pPr>
            <a:r>
              <a:t/>
            </a:r>
            <a:endParaRPr b="1">
              <a:latin typeface="Muli"/>
              <a:ea typeface="Muli"/>
              <a:cs typeface="Muli"/>
              <a:sym typeface="Muli"/>
            </a:endParaRPr>
          </a:p>
          <a:p>
            <a:pPr indent="-342900" lvl="0" marL="457200" rtl="0" algn="l">
              <a:spcBef>
                <a:spcPts val="0"/>
              </a:spcBef>
              <a:spcAft>
                <a:spcPts val="0"/>
              </a:spcAft>
              <a:buSzPts val="1800"/>
              <a:buFont typeface="Muli"/>
              <a:buChar char="➔"/>
            </a:pPr>
            <a:r>
              <a:rPr b="1" lang="en">
                <a:latin typeface="Muli"/>
                <a:ea typeface="Muli"/>
                <a:cs typeface="Muli"/>
                <a:sym typeface="Muli"/>
              </a:rPr>
              <a:t>Los archivos pueden tener un tamaño máximo de 4 gigabytes.</a:t>
            </a:r>
            <a:endParaRPr b="1">
              <a:latin typeface="Muli"/>
              <a:ea typeface="Muli"/>
              <a:cs typeface="Muli"/>
              <a:sym typeface="Muli"/>
            </a:endParaRPr>
          </a:p>
          <a:p>
            <a:pPr indent="0" lvl="0" marL="457200" rtl="0" algn="l">
              <a:spcBef>
                <a:spcPts val="0"/>
              </a:spcBef>
              <a:spcAft>
                <a:spcPts val="0"/>
              </a:spcAft>
              <a:buNone/>
            </a:pPr>
            <a:r>
              <a:t/>
            </a:r>
            <a:endParaRPr b="1">
              <a:latin typeface="Muli"/>
              <a:ea typeface="Muli"/>
              <a:cs typeface="Muli"/>
              <a:sym typeface="Muli"/>
            </a:endParaRPr>
          </a:p>
          <a:p>
            <a:pPr indent="-342900" lvl="0" marL="457200" rtl="0" algn="l">
              <a:spcBef>
                <a:spcPts val="0"/>
              </a:spcBef>
              <a:spcAft>
                <a:spcPts val="0"/>
              </a:spcAft>
              <a:buSzPts val="1800"/>
              <a:buFont typeface="Muli"/>
              <a:buChar char="➔"/>
            </a:pPr>
            <a:r>
              <a:rPr b="1" lang="en">
                <a:latin typeface="Muli"/>
                <a:ea typeface="Muli"/>
                <a:cs typeface="Muli"/>
                <a:sym typeface="Muli"/>
              </a:rPr>
              <a:t>FAT32 también limita el tamaño máximo de la partición a 8 terabytes (TB).</a:t>
            </a:r>
            <a:endParaRPr b="1">
              <a:latin typeface="Muli"/>
              <a:ea typeface="Muli"/>
              <a:cs typeface="Muli"/>
              <a:sym typeface="Muli"/>
            </a:endParaRPr>
          </a:p>
          <a:p>
            <a:pPr indent="0" lvl="0" marL="457200" rtl="0" algn="l">
              <a:spcBef>
                <a:spcPts val="0"/>
              </a:spcBef>
              <a:spcAft>
                <a:spcPts val="0"/>
              </a:spcAft>
              <a:buNone/>
            </a:pPr>
            <a:r>
              <a:t/>
            </a:r>
            <a:endParaRPr b="1">
              <a:latin typeface="Muli"/>
              <a:ea typeface="Muli"/>
              <a:cs typeface="Muli"/>
              <a:sym typeface="Muli"/>
            </a:endParaRPr>
          </a:p>
          <a:p>
            <a:pPr indent="-342900" lvl="0" marL="457200" rtl="0" algn="l">
              <a:spcBef>
                <a:spcPts val="0"/>
              </a:spcBef>
              <a:spcAft>
                <a:spcPts val="0"/>
              </a:spcAft>
              <a:buSzPts val="1800"/>
              <a:buFont typeface="Muli"/>
              <a:buChar char="➔"/>
            </a:pPr>
            <a:r>
              <a:rPr b="1" lang="en">
                <a:latin typeface="Muli"/>
                <a:ea typeface="Muli"/>
                <a:cs typeface="Muli"/>
                <a:sym typeface="Muli"/>
              </a:rPr>
              <a:t>Se utiliza para soportes de datos portátiles extraíbles y hardware especial </a:t>
            </a:r>
            <a:endParaRPr b="1">
              <a:latin typeface="Muli"/>
              <a:ea typeface="Muli"/>
              <a:cs typeface="Muli"/>
              <a:sym typeface="Muli"/>
            </a:endParaRPr>
          </a:p>
          <a:p>
            <a:pPr indent="0" lvl="0" marL="0" rtl="0" algn="l">
              <a:spcBef>
                <a:spcPts val="0"/>
              </a:spcBef>
              <a:spcAft>
                <a:spcPts val="0"/>
              </a:spcAft>
              <a:buNone/>
            </a:pPr>
            <a:r>
              <a:t/>
            </a:r>
            <a:endParaRPr b="1">
              <a:latin typeface="Muli"/>
              <a:ea typeface="Muli"/>
              <a:cs typeface="Muli"/>
              <a:sym typeface="Mul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ctrTitle"/>
          </p:nvPr>
        </p:nvSpPr>
        <p:spPr>
          <a:xfrm>
            <a:off x="313475" y="100925"/>
            <a:ext cx="8941200" cy="581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exFAT Extended File Allocation Table</a:t>
            </a:r>
            <a:endParaRPr/>
          </a:p>
        </p:txBody>
      </p:sp>
      <p:pic>
        <p:nvPicPr>
          <p:cNvPr id="102" name="Google Shape;102;p18"/>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103" name="Google Shape;103;p18"/>
          <p:cNvPicPr preferRelativeResize="0"/>
          <p:nvPr/>
        </p:nvPicPr>
        <p:blipFill>
          <a:blip r:embed="rId4">
            <a:alphaModFix/>
          </a:blip>
          <a:stretch>
            <a:fillRect/>
          </a:stretch>
        </p:blipFill>
        <p:spPr>
          <a:xfrm>
            <a:off x="5790680" y="2449022"/>
            <a:ext cx="145275" cy="423000"/>
          </a:xfrm>
          <a:prstGeom prst="rect">
            <a:avLst/>
          </a:prstGeom>
          <a:noFill/>
          <a:ln>
            <a:noFill/>
          </a:ln>
        </p:spPr>
      </p:pic>
      <p:sp>
        <p:nvSpPr>
          <p:cNvPr id="104" name="Google Shape;104;p18"/>
          <p:cNvSpPr txBox="1"/>
          <p:nvPr>
            <p:ph idx="1" type="subTitle"/>
          </p:nvPr>
        </p:nvSpPr>
        <p:spPr>
          <a:xfrm>
            <a:off x="191950" y="1164825"/>
            <a:ext cx="4941000" cy="37692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Font typeface="Muli"/>
              <a:buChar char="➔"/>
            </a:pPr>
            <a:r>
              <a:rPr b="1" lang="en">
                <a:latin typeface="Muli"/>
                <a:ea typeface="Muli"/>
                <a:cs typeface="Muli"/>
                <a:sym typeface="Muli"/>
              </a:rPr>
              <a:t>Publicado en 2006, es la evolución de FAT</a:t>
            </a:r>
            <a:endParaRPr b="1">
              <a:latin typeface="Muli"/>
              <a:ea typeface="Muli"/>
              <a:cs typeface="Muli"/>
              <a:sym typeface="Muli"/>
            </a:endParaRPr>
          </a:p>
          <a:p>
            <a:pPr indent="0" lvl="0" marL="457200" rtl="0" algn="l">
              <a:spcBef>
                <a:spcPts val="0"/>
              </a:spcBef>
              <a:spcAft>
                <a:spcPts val="0"/>
              </a:spcAft>
              <a:buNone/>
            </a:pPr>
            <a:r>
              <a:t/>
            </a:r>
            <a:endParaRPr b="1">
              <a:latin typeface="Muli"/>
              <a:ea typeface="Muli"/>
              <a:cs typeface="Muli"/>
              <a:sym typeface="Muli"/>
            </a:endParaRPr>
          </a:p>
          <a:p>
            <a:pPr indent="-342900" lvl="0" marL="457200" rtl="0" algn="l">
              <a:spcBef>
                <a:spcPts val="0"/>
              </a:spcBef>
              <a:spcAft>
                <a:spcPts val="0"/>
              </a:spcAft>
              <a:buSzPts val="1800"/>
              <a:buFont typeface="Muli"/>
              <a:buChar char="➔"/>
            </a:pPr>
            <a:r>
              <a:rPr b="1" lang="en">
                <a:latin typeface="Muli"/>
                <a:ea typeface="Muli"/>
                <a:cs typeface="Muli"/>
                <a:sym typeface="Muli"/>
              </a:rPr>
              <a:t>A</a:t>
            </a:r>
            <a:r>
              <a:rPr b="1" lang="en">
                <a:latin typeface="Muli"/>
                <a:ea typeface="Muli"/>
                <a:cs typeface="Muli"/>
                <a:sym typeface="Muli"/>
              </a:rPr>
              <a:t>decuado para memorias USB, discos duros externos, SSD.</a:t>
            </a:r>
            <a:endParaRPr b="1">
              <a:latin typeface="Muli"/>
              <a:ea typeface="Muli"/>
              <a:cs typeface="Muli"/>
              <a:sym typeface="Muli"/>
            </a:endParaRPr>
          </a:p>
          <a:p>
            <a:pPr indent="0" lvl="0" marL="457200" rtl="0" algn="l">
              <a:spcBef>
                <a:spcPts val="0"/>
              </a:spcBef>
              <a:spcAft>
                <a:spcPts val="0"/>
              </a:spcAft>
              <a:buNone/>
            </a:pPr>
            <a:r>
              <a:t/>
            </a:r>
            <a:endParaRPr b="1">
              <a:latin typeface="Muli"/>
              <a:ea typeface="Muli"/>
              <a:cs typeface="Muli"/>
              <a:sym typeface="Muli"/>
            </a:endParaRPr>
          </a:p>
          <a:p>
            <a:pPr indent="-342900" lvl="0" marL="457200" rtl="0" algn="l">
              <a:spcBef>
                <a:spcPts val="0"/>
              </a:spcBef>
              <a:spcAft>
                <a:spcPts val="0"/>
              </a:spcAft>
              <a:buSzPts val="1800"/>
              <a:buFont typeface="Muli"/>
              <a:buChar char="➔"/>
            </a:pPr>
            <a:r>
              <a:rPr b="1" lang="en">
                <a:latin typeface="Muli"/>
                <a:ea typeface="Muli"/>
                <a:cs typeface="Muli"/>
                <a:sym typeface="Muli"/>
              </a:rPr>
              <a:t>P</a:t>
            </a:r>
            <a:r>
              <a:rPr b="1" lang="en">
                <a:latin typeface="Muli"/>
                <a:ea typeface="Muli"/>
                <a:cs typeface="Muli"/>
                <a:sym typeface="Muli"/>
              </a:rPr>
              <a:t>uede procesar archivos grandes y supera con creces el límite de 4 GB de FAT32. </a:t>
            </a:r>
            <a:endParaRPr b="1">
              <a:latin typeface="Muli"/>
              <a:ea typeface="Muli"/>
              <a:cs typeface="Muli"/>
              <a:sym typeface="Muli"/>
            </a:endParaRPr>
          </a:p>
          <a:p>
            <a:pPr indent="0" lvl="0" marL="457200" rtl="0" algn="l">
              <a:spcBef>
                <a:spcPts val="0"/>
              </a:spcBef>
              <a:spcAft>
                <a:spcPts val="0"/>
              </a:spcAft>
              <a:buNone/>
            </a:pPr>
            <a:r>
              <a:t/>
            </a:r>
            <a:endParaRPr b="1">
              <a:latin typeface="Muli"/>
              <a:ea typeface="Muli"/>
              <a:cs typeface="Muli"/>
              <a:sym typeface="Muli"/>
            </a:endParaRPr>
          </a:p>
          <a:p>
            <a:pPr indent="0" lvl="0" marL="457200" rtl="0" algn="l">
              <a:spcBef>
                <a:spcPts val="0"/>
              </a:spcBef>
              <a:spcAft>
                <a:spcPts val="0"/>
              </a:spcAft>
              <a:buNone/>
            </a:pPr>
            <a:r>
              <a:t/>
            </a:r>
            <a:endParaRPr b="1">
              <a:latin typeface="Muli"/>
              <a:ea typeface="Muli"/>
              <a:cs typeface="Muli"/>
              <a:sym typeface="Muli"/>
            </a:endParaRPr>
          </a:p>
          <a:p>
            <a:pPr indent="0" lvl="0" marL="0" rtl="0" algn="l">
              <a:spcBef>
                <a:spcPts val="0"/>
              </a:spcBef>
              <a:spcAft>
                <a:spcPts val="0"/>
              </a:spcAft>
              <a:buNone/>
            </a:pPr>
            <a:r>
              <a:t/>
            </a:r>
            <a:endParaRPr b="1">
              <a:latin typeface="Muli"/>
              <a:ea typeface="Muli"/>
              <a:cs typeface="Muli"/>
              <a:sym typeface="Mul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ctrTitle"/>
          </p:nvPr>
        </p:nvSpPr>
        <p:spPr>
          <a:xfrm>
            <a:off x="313475" y="100925"/>
            <a:ext cx="8941200" cy="581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NTFS New Technology File System</a:t>
            </a:r>
            <a:endParaRPr/>
          </a:p>
        </p:txBody>
      </p:sp>
      <p:pic>
        <p:nvPicPr>
          <p:cNvPr id="110" name="Google Shape;110;p19"/>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111" name="Google Shape;111;p19"/>
          <p:cNvPicPr preferRelativeResize="0"/>
          <p:nvPr/>
        </p:nvPicPr>
        <p:blipFill>
          <a:blip r:embed="rId4">
            <a:alphaModFix/>
          </a:blip>
          <a:stretch>
            <a:fillRect/>
          </a:stretch>
        </p:blipFill>
        <p:spPr>
          <a:xfrm>
            <a:off x="5790680" y="2449022"/>
            <a:ext cx="145275" cy="423000"/>
          </a:xfrm>
          <a:prstGeom prst="rect">
            <a:avLst/>
          </a:prstGeom>
          <a:noFill/>
          <a:ln>
            <a:noFill/>
          </a:ln>
        </p:spPr>
      </p:pic>
      <p:sp>
        <p:nvSpPr>
          <p:cNvPr id="112" name="Google Shape;112;p19"/>
          <p:cNvSpPr txBox="1"/>
          <p:nvPr>
            <p:ph idx="1" type="subTitle"/>
          </p:nvPr>
        </p:nvSpPr>
        <p:spPr>
          <a:xfrm>
            <a:off x="278550" y="775925"/>
            <a:ext cx="4941000" cy="37692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Font typeface="Muli"/>
              <a:buChar char="➔"/>
            </a:pPr>
            <a:r>
              <a:rPr b="1" lang="en">
                <a:latin typeface="Muli"/>
                <a:ea typeface="Muli"/>
                <a:cs typeface="Muli"/>
                <a:sym typeface="Muli"/>
              </a:rPr>
              <a:t>Se introdujo en 1993 con el sistema operativo Windows NT.</a:t>
            </a:r>
            <a:endParaRPr b="1">
              <a:latin typeface="Muli"/>
              <a:ea typeface="Muli"/>
              <a:cs typeface="Muli"/>
              <a:sym typeface="Muli"/>
            </a:endParaRPr>
          </a:p>
          <a:p>
            <a:pPr indent="0" lvl="0" marL="457200" rtl="0" algn="l">
              <a:spcBef>
                <a:spcPts val="0"/>
              </a:spcBef>
              <a:spcAft>
                <a:spcPts val="0"/>
              </a:spcAft>
              <a:buNone/>
            </a:pPr>
            <a:r>
              <a:t/>
            </a:r>
            <a:endParaRPr b="1">
              <a:latin typeface="Muli"/>
              <a:ea typeface="Muli"/>
              <a:cs typeface="Muli"/>
              <a:sym typeface="Muli"/>
            </a:endParaRPr>
          </a:p>
          <a:p>
            <a:pPr indent="-342900" lvl="0" marL="457200" rtl="0" algn="l">
              <a:spcBef>
                <a:spcPts val="0"/>
              </a:spcBef>
              <a:spcAft>
                <a:spcPts val="0"/>
              </a:spcAft>
              <a:buSzPts val="1800"/>
              <a:buFont typeface="Muli"/>
              <a:buChar char="➔"/>
            </a:pPr>
            <a:r>
              <a:rPr b="1" lang="en">
                <a:latin typeface="Muli"/>
                <a:ea typeface="Muli"/>
                <a:cs typeface="Muli"/>
                <a:sym typeface="Muli"/>
              </a:rPr>
              <a:t>S</a:t>
            </a:r>
            <a:r>
              <a:rPr b="1" lang="en">
                <a:latin typeface="Muli"/>
                <a:ea typeface="Muli"/>
                <a:cs typeface="Muli"/>
                <a:sym typeface="Muli"/>
              </a:rPr>
              <a:t>istema de archivos estándar para ordenadores con Windows.</a:t>
            </a:r>
            <a:endParaRPr b="1">
              <a:latin typeface="Muli"/>
              <a:ea typeface="Muli"/>
              <a:cs typeface="Muli"/>
              <a:sym typeface="Muli"/>
            </a:endParaRPr>
          </a:p>
          <a:p>
            <a:pPr indent="0" lvl="0" marL="457200" rtl="0" algn="l">
              <a:spcBef>
                <a:spcPts val="0"/>
              </a:spcBef>
              <a:spcAft>
                <a:spcPts val="0"/>
              </a:spcAft>
              <a:buNone/>
            </a:pPr>
            <a:r>
              <a:t/>
            </a:r>
            <a:endParaRPr b="1">
              <a:latin typeface="Muli"/>
              <a:ea typeface="Muli"/>
              <a:cs typeface="Muli"/>
              <a:sym typeface="Muli"/>
            </a:endParaRPr>
          </a:p>
          <a:p>
            <a:pPr indent="-342900" lvl="0" marL="457200" rtl="0" algn="l">
              <a:spcBef>
                <a:spcPts val="0"/>
              </a:spcBef>
              <a:spcAft>
                <a:spcPts val="0"/>
              </a:spcAft>
              <a:buSzPts val="1800"/>
              <a:buFont typeface="Muli"/>
              <a:buChar char="➔"/>
            </a:pPr>
            <a:r>
              <a:rPr b="1" lang="en">
                <a:latin typeface="Muli"/>
                <a:ea typeface="Muli"/>
                <a:cs typeface="Muli"/>
                <a:sym typeface="Muli"/>
              </a:rPr>
              <a:t>P</a:t>
            </a:r>
            <a:r>
              <a:rPr b="1" lang="en">
                <a:latin typeface="Muli"/>
                <a:ea typeface="Muli"/>
                <a:cs typeface="Muli"/>
                <a:sym typeface="Muli"/>
              </a:rPr>
              <a:t>osibilidad de comprimir los medios de almacenamiento.</a:t>
            </a:r>
            <a:endParaRPr b="1">
              <a:latin typeface="Muli"/>
              <a:ea typeface="Muli"/>
              <a:cs typeface="Muli"/>
              <a:sym typeface="Muli"/>
            </a:endParaRPr>
          </a:p>
          <a:p>
            <a:pPr indent="0" lvl="0" marL="457200" rtl="0" algn="l">
              <a:spcBef>
                <a:spcPts val="0"/>
              </a:spcBef>
              <a:spcAft>
                <a:spcPts val="0"/>
              </a:spcAft>
              <a:buNone/>
            </a:pPr>
            <a:r>
              <a:t/>
            </a:r>
            <a:endParaRPr b="1">
              <a:latin typeface="Muli"/>
              <a:ea typeface="Muli"/>
              <a:cs typeface="Muli"/>
              <a:sym typeface="Muli"/>
            </a:endParaRPr>
          </a:p>
          <a:p>
            <a:pPr indent="-342900" lvl="0" marL="457200" rtl="0" algn="l">
              <a:spcBef>
                <a:spcPts val="0"/>
              </a:spcBef>
              <a:spcAft>
                <a:spcPts val="0"/>
              </a:spcAft>
              <a:buSzPts val="1800"/>
              <a:buFont typeface="Muli"/>
              <a:buChar char="➔"/>
            </a:pPr>
            <a:r>
              <a:rPr b="1" lang="en">
                <a:latin typeface="Muli"/>
                <a:ea typeface="Muli"/>
                <a:cs typeface="Muli"/>
                <a:sym typeface="Muli"/>
              </a:rPr>
              <a:t>Los derechos de acceso y recursos compartidos de los archivos y carpetas pueden definirse al detalle y de manera integral.</a:t>
            </a:r>
            <a:endParaRPr b="1">
              <a:latin typeface="Muli"/>
              <a:ea typeface="Muli"/>
              <a:cs typeface="Muli"/>
              <a:sym typeface="Muli"/>
            </a:endParaRPr>
          </a:p>
          <a:p>
            <a:pPr indent="0" lvl="0" marL="457200" rtl="0" algn="l">
              <a:spcBef>
                <a:spcPts val="0"/>
              </a:spcBef>
              <a:spcAft>
                <a:spcPts val="0"/>
              </a:spcAft>
              <a:buNone/>
            </a:pPr>
            <a:r>
              <a:t/>
            </a:r>
            <a:endParaRPr b="1">
              <a:latin typeface="Muli"/>
              <a:ea typeface="Muli"/>
              <a:cs typeface="Muli"/>
              <a:sym typeface="Muli"/>
            </a:endParaRPr>
          </a:p>
          <a:p>
            <a:pPr indent="0" lvl="0" marL="0" rtl="0" algn="l">
              <a:spcBef>
                <a:spcPts val="0"/>
              </a:spcBef>
              <a:spcAft>
                <a:spcPts val="0"/>
              </a:spcAft>
              <a:buNone/>
            </a:pPr>
            <a:r>
              <a:t/>
            </a:r>
            <a:endParaRPr b="1">
              <a:latin typeface="Muli"/>
              <a:ea typeface="Muli"/>
              <a:cs typeface="Muli"/>
              <a:sym typeface="Mul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ctrTitle"/>
          </p:nvPr>
        </p:nvSpPr>
        <p:spPr>
          <a:xfrm>
            <a:off x="313475" y="100925"/>
            <a:ext cx="8941200" cy="581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HFS+ Hierarchical File System</a:t>
            </a:r>
            <a:endParaRPr/>
          </a:p>
        </p:txBody>
      </p:sp>
      <p:pic>
        <p:nvPicPr>
          <p:cNvPr id="118" name="Google Shape;118;p20"/>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119" name="Google Shape;119;p20"/>
          <p:cNvPicPr preferRelativeResize="0"/>
          <p:nvPr/>
        </p:nvPicPr>
        <p:blipFill>
          <a:blip r:embed="rId4">
            <a:alphaModFix/>
          </a:blip>
          <a:stretch>
            <a:fillRect/>
          </a:stretch>
        </p:blipFill>
        <p:spPr>
          <a:xfrm>
            <a:off x="5790680" y="2449022"/>
            <a:ext cx="145275" cy="423000"/>
          </a:xfrm>
          <a:prstGeom prst="rect">
            <a:avLst/>
          </a:prstGeom>
          <a:noFill/>
          <a:ln>
            <a:noFill/>
          </a:ln>
        </p:spPr>
      </p:pic>
      <p:sp>
        <p:nvSpPr>
          <p:cNvPr id="120" name="Google Shape;120;p20"/>
          <p:cNvSpPr txBox="1"/>
          <p:nvPr>
            <p:ph idx="1" type="subTitle"/>
          </p:nvPr>
        </p:nvSpPr>
        <p:spPr>
          <a:xfrm>
            <a:off x="278550" y="775925"/>
            <a:ext cx="4941000" cy="37692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Font typeface="Muli"/>
              <a:buChar char="➔"/>
            </a:pPr>
            <a:r>
              <a:rPr b="1" lang="en">
                <a:latin typeface="Muli"/>
                <a:ea typeface="Muli"/>
                <a:cs typeface="Muli"/>
                <a:sym typeface="Muli"/>
              </a:rPr>
              <a:t>Lanzado en 1998, es una evolución de HFS para Apple.</a:t>
            </a:r>
            <a:endParaRPr b="1">
              <a:latin typeface="Muli"/>
              <a:ea typeface="Muli"/>
              <a:cs typeface="Muli"/>
              <a:sym typeface="Muli"/>
            </a:endParaRPr>
          </a:p>
          <a:p>
            <a:pPr indent="0" lvl="0" marL="457200" rtl="0" algn="l">
              <a:spcBef>
                <a:spcPts val="0"/>
              </a:spcBef>
              <a:spcAft>
                <a:spcPts val="0"/>
              </a:spcAft>
              <a:buNone/>
            </a:pPr>
            <a:r>
              <a:t/>
            </a:r>
            <a:endParaRPr b="1">
              <a:latin typeface="Muli"/>
              <a:ea typeface="Muli"/>
              <a:cs typeface="Muli"/>
              <a:sym typeface="Muli"/>
            </a:endParaRPr>
          </a:p>
          <a:p>
            <a:pPr indent="-342900" lvl="0" marL="457200" rtl="0" algn="l">
              <a:spcBef>
                <a:spcPts val="0"/>
              </a:spcBef>
              <a:spcAft>
                <a:spcPts val="0"/>
              </a:spcAft>
              <a:buSzPts val="1800"/>
              <a:buFont typeface="Muli"/>
              <a:buChar char="➔"/>
            </a:pPr>
            <a:r>
              <a:rPr b="1" lang="en">
                <a:latin typeface="Muli"/>
                <a:ea typeface="Muli"/>
                <a:cs typeface="Muli"/>
                <a:sym typeface="Muli"/>
              </a:rPr>
              <a:t>F</a:t>
            </a:r>
            <a:r>
              <a:rPr b="1" lang="en">
                <a:latin typeface="Muli"/>
                <a:ea typeface="Muli"/>
                <a:cs typeface="Muli"/>
                <a:sym typeface="Muli"/>
              </a:rPr>
              <a:t>unciona más rápido y de manera más eficiente a la hora de gestionar, leer y escribir los datos.</a:t>
            </a:r>
            <a:endParaRPr b="1">
              <a:latin typeface="Muli"/>
              <a:ea typeface="Muli"/>
              <a:cs typeface="Muli"/>
              <a:sym typeface="Muli"/>
            </a:endParaRPr>
          </a:p>
          <a:p>
            <a:pPr indent="0" lvl="0" marL="457200" rtl="0" algn="l">
              <a:spcBef>
                <a:spcPts val="0"/>
              </a:spcBef>
              <a:spcAft>
                <a:spcPts val="0"/>
              </a:spcAft>
              <a:buNone/>
            </a:pPr>
            <a:r>
              <a:t/>
            </a:r>
            <a:endParaRPr b="1">
              <a:latin typeface="Muli"/>
              <a:ea typeface="Muli"/>
              <a:cs typeface="Muli"/>
              <a:sym typeface="Muli"/>
            </a:endParaRPr>
          </a:p>
          <a:p>
            <a:pPr indent="-342900" lvl="0" marL="457200" rtl="0" algn="l">
              <a:spcBef>
                <a:spcPts val="0"/>
              </a:spcBef>
              <a:spcAft>
                <a:spcPts val="0"/>
              </a:spcAft>
              <a:buSzPts val="1800"/>
              <a:buFont typeface="Muli"/>
              <a:buChar char="➔"/>
            </a:pPr>
            <a:r>
              <a:rPr b="1" lang="en">
                <a:latin typeface="Muli"/>
                <a:ea typeface="Muli"/>
                <a:cs typeface="Muli"/>
                <a:sym typeface="Muli"/>
              </a:rPr>
              <a:t>P</a:t>
            </a:r>
            <a:r>
              <a:rPr b="1" lang="en">
                <a:latin typeface="Muli"/>
                <a:ea typeface="Muli"/>
                <a:cs typeface="Muli"/>
                <a:sym typeface="Muli"/>
              </a:rPr>
              <a:t>ermite administrar más archivos, porque admite hasta 4000 millones de bloques de archivos o carpetas</a:t>
            </a:r>
            <a:r>
              <a:rPr b="1" lang="en">
                <a:latin typeface="Muli"/>
                <a:ea typeface="Muli"/>
                <a:cs typeface="Muli"/>
                <a:sym typeface="Muli"/>
              </a:rPr>
              <a:t>.</a:t>
            </a:r>
            <a:endParaRPr b="1">
              <a:latin typeface="Muli"/>
              <a:ea typeface="Muli"/>
              <a:cs typeface="Muli"/>
              <a:sym typeface="Muli"/>
            </a:endParaRPr>
          </a:p>
          <a:p>
            <a:pPr indent="0" lvl="0" marL="457200" rtl="0" algn="l">
              <a:spcBef>
                <a:spcPts val="0"/>
              </a:spcBef>
              <a:spcAft>
                <a:spcPts val="0"/>
              </a:spcAft>
              <a:buNone/>
            </a:pPr>
            <a:r>
              <a:t/>
            </a:r>
            <a:endParaRPr b="1">
              <a:latin typeface="Muli"/>
              <a:ea typeface="Muli"/>
              <a:cs typeface="Muli"/>
              <a:sym typeface="Muli"/>
            </a:endParaRPr>
          </a:p>
          <a:p>
            <a:pPr indent="-342900" lvl="0" marL="457200" rtl="0" algn="l">
              <a:spcBef>
                <a:spcPts val="0"/>
              </a:spcBef>
              <a:spcAft>
                <a:spcPts val="0"/>
              </a:spcAft>
              <a:buSzPts val="1800"/>
              <a:buFont typeface="Muli"/>
              <a:buChar char="➔"/>
            </a:pPr>
            <a:r>
              <a:rPr b="1" lang="en">
                <a:latin typeface="Muli"/>
                <a:ea typeface="Muli"/>
                <a:cs typeface="Muli"/>
                <a:sym typeface="Muli"/>
              </a:rPr>
              <a:t>Linux puede leer y escribir datos directamente con HFS+</a:t>
            </a:r>
            <a:r>
              <a:rPr b="1" lang="en">
                <a:latin typeface="Muli"/>
                <a:ea typeface="Muli"/>
                <a:cs typeface="Muli"/>
                <a:sym typeface="Muli"/>
              </a:rPr>
              <a:t>.</a:t>
            </a:r>
            <a:endParaRPr b="1">
              <a:latin typeface="Muli"/>
              <a:ea typeface="Muli"/>
              <a:cs typeface="Muli"/>
              <a:sym typeface="Muli"/>
            </a:endParaRPr>
          </a:p>
          <a:p>
            <a:pPr indent="0" lvl="0" marL="457200" rtl="0" algn="l">
              <a:spcBef>
                <a:spcPts val="0"/>
              </a:spcBef>
              <a:spcAft>
                <a:spcPts val="0"/>
              </a:spcAft>
              <a:buNone/>
            </a:pPr>
            <a:r>
              <a:t/>
            </a:r>
            <a:endParaRPr b="1">
              <a:latin typeface="Muli"/>
              <a:ea typeface="Muli"/>
              <a:cs typeface="Muli"/>
              <a:sym typeface="Muli"/>
            </a:endParaRPr>
          </a:p>
          <a:p>
            <a:pPr indent="0" lvl="0" marL="0" rtl="0" algn="l">
              <a:spcBef>
                <a:spcPts val="0"/>
              </a:spcBef>
              <a:spcAft>
                <a:spcPts val="0"/>
              </a:spcAft>
              <a:buNone/>
            </a:pPr>
            <a:r>
              <a:t/>
            </a:r>
            <a:endParaRPr b="1">
              <a:latin typeface="Muli"/>
              <a:ea typeface="Muli"/>
              <a:cs typeface="Muli"/>
              <a:sym typeface="Mul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ctrTitle"/>
          </p:nvPr>
        </p:nvSpPr>
        <p:spPr>
          <a:xfrm>
            <a:off x="313475" y="100925"/>
            <a:ext cx="8941200" cy="581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APFS Apple File System</a:t>
            </a:r>
            <a:endParaRPr/>
          </a:p>
        </p:txBody>
      </p:sp>
      <p:pic>
        <p:nvPicPr>
          <p:cNvPr id="126" name="Google Shape;126;p21"/>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127" name="Google Shape;127;p21"/>
          <p:cNvPicPr preferRelativeResize="0"/>
          <p:nvPr/>
        </p:nvPicPr>
        <p:blipFill>
          <a:blip r:embed="rId4">
            <a:alphaModFix/>
          </a:blip>
          <a:stretch>
            <a:fillRect/>
          </a:stretch>
        </p:blipFill>
        <p:spPr>
          <a:xfrm>
            <a:off x="5790680" y="2449022"/>
            <a:ext cx="145275" cy="423000"/>
          </a:xfrm>
          <a:prstGeom prst="rect">
            <a:avLst/>
          </a:prstGeom>
          <a:noFill/>
          <a:ln>
            <a:noFill/>
          </a:ln>
        </p:spPr>
      </p:pic>
      <p:sp>
        <p:nvSpPr>
          <p:cNvPr id="128" name="Google Shape;128;p21"/>
          <p:cNvSpPr txBox="1"/>
          <p:nvPr>
            <p:ph idx="1" type="subTitle"/>
          </p:nvPr>
        </p:nvSpPr>
        <p:spPr>
          <a:xfrm>
            <a:off x="278550" y="775925"/>
            <a:ext cx="4941000" cy="37692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Font typeface="Muli"/>
              <a:buChar char="➔"/>
            </a:pPr>
            <a:r>
              <a:rPr b="1" lang="en">
                <a:latin typeface="Muli"/>
                <a:ea typeface="Muli"/>
                <a:cs typeface="Muli"/>
                <a:sym typeface="Muli"/>
              </a:rPr>
              <a:t> Lanzado por Apple en 2017.</a:t>
            </a:r>
            <a:endParaRPr b="1">
              <a:latin typeface="Muli"/>
              <a:ea typeface="Muli"/>
              <a:cs typeface="Muli"/>
              <a:sym typeface="Muli"/>
            </a:endParaRPr>
          </a:p>
          <a:p>
            <a:pPr indent="0" lvl="0" marL="457200" rtl="0" algn="l">
              <a:spcBef>
                <a:spcPts val="0"/>
              </a:spcBef>
              <a:spcAft>
                <a:spcPts val="0"/>
              </a:spcAft>
              <a:buNone/>
            </a:pPr>
            <a:r>
              <a:t/>
            </a:r>
            <a:endParaRPr b="1">
              <a:latin typeface="Muli"/>
              <a:ea typeface="Muli"/>
              <a:cs typeface="Muli"/>
              <a:sym typeface="Muli"/>
            </a:endParaRPr>
          </a:p>
          <a:p>
            <a:pPr indent="-342900" lvl="0" marL="457200" rtl="0" algn="l">
              <a:spcBef>
                <a:spcPts val="0"/>
              </a:spcBef>
              <a:spcAft>
                <a:spcPts val="0"/>
              </a:spcAft>
              <a:buSzPts val="1800"/>
              <a:buFont typeface="Muli"/>
              <a:buChar char="➔"/>
            </a:pPr>
            <a:r>
              <a:rPr b="1" lang="en">
                <a:latin typeface="Muli"/>
                <a:ea typeface="Muli"/>
                <a:cs typeface="Muli"/>
                <a:sym typeface="Muli"/>
              </a:rPr>
              <a:t>C</a:t>
            </a:r>
            <a:r>
              <a:rPr b="1" lang="en">
                <a:latin typeface="Muli"/>
                <a:ea typeface="Muli"/>
                <a:cs typeface="Muli"/>
                <a:sym typeface="Muli"/>
              </a:rPr>
              <a:t>umple ante todo con los requisitos de las unidades de estado sólido modernas</a:t>
            </a:r>
            <a:endParaRPr b="1">
              <a:latin typeface="Muli"/>
              <a:ea typeface="Muli"/>
              <a:cs typeface="Muli"/>
              <a:sym typeface="Muli"/>
            </a:endParaRPr>
          </a:p>
          <a:p>
            <a:pPr indent="0" lvl="0" marL="457200" rtl="0" algn="l">
              <a:spcBef>
                <a:spcPts val="0"/>
              </a:spcBef>
              <a:spcAft>
                <a:spcPts val="0"/>
              </a:spcAft>
              <a:buNone/>
            </a:pPr>
            <a:r>
              <a:t/>
            </a:r>
            <a:endParaRPr b="1">
              <a:latin typeface="Muli"/>
              <a:ea typeface="Muli"/>
              <a:cs typeface="Muli"/>
              <a:sym typeface="Muli"/>
            </a:endParaRPr>
          </a:p>
          <a:p>
            <a:pPr indent="-342900" lvl="0" marL="457200" rtl="0" algn="l">
              <a:spcBef>
                <a:spcPts val="0"/>
              </a:spcBef>
              <a:spcAft>
                <a:spcPts val="0"/>
              </a:spcAft>
              <a:buSzPts val="1800"/>
              <a:buFont typeface="Muli"/>
              <a:buChar char="➔"/>
            </a:pPr>
            <a:r>
              <a:rPr b="1" lang="en">
                <a:latin typeface="Muli"/>
                <a:ea typeface="Muli"/>
                <a:cs typeface="Muli"/>
                <a:sym typeface="Muli"/>
              </a:rPr>
              <a:t>D</a:t>
            </a:r>
            <a:r>
              <a:rPr b="1" lang="en">
                <a:latin typeface="Muli"/>
                <a:ea typeface="Muli"/>
                <a:cs typeface="Muli"/>
                <a:sym typeface="Muli"/>
              </a:rPr>
              <a:t>iseñado como un sistema de 64 bits, por lo que permite cifrar datos y archivos</a:t>
            </a:r>
            <a:endParaRPr b="1">
              <a:latin typeface="Muli"/>
              <a:ea typeface="Muli"/>
              <a:cs typeface="Muli"/>
              <a:sym typeface="Muli"/>
            </a:endParaRPr>
          </a:p>
          <a:p>
            <a:pPr indent="0" lvl="0" marL="457200" rtl="0" algn="l">
              <a:spcBef>
                <a:spcPts val="0"/>
              </a:spcBef>
              <a:spcAft>
                <a:spcPts val="0"/>
              </a:spcAft>
              <a:buNone/>
            </a:pPr>
            <a:r>
              <a:t/>
            </a:r>
            <a:endParaRPr b="1">
              <a:latin typeface="Muli"/>
              <a:ea typeface="Muli"/>
              <a:cs typeface="Muli"/>
              <a:sym typeface="Muli"/>
            </a:endParaRPr>
          </a:p>
          <a:p>
            <a:pPr indent="-342900" lvl="0" marL="457200" rtl="0" algn="l">
              <a:spcBef>
                <a:spcPts val="0"/>
              </a:spcBef>
              <a:spcAft>
                <a:spcPts val="0"/>
              </a:spcAft>
              <a:buSzPts val="1800"/>
              <a:buFont typeface="Muli"/>
              <a:buChar char="➔"/>
            </a:pPr>
            <a:r>
              <a:rPr b="1" lang="en">
                <a:latin typeface="Muli"/>
                <a:ea typeface="Muli"/>
                <a:cs typeface="Muli"/>
                <a:sym typeface="Muli"/>
              </a:rPr>
              <a:t>E</a:t>
            </a:r>
            <a:r>
              <a:rPr b="1" lang="en">
                <a:latin typeface="Muli"/>
                <a:ea typeface="Muli"/>
                <a:cs typeface="Muli"/>
                <a:sym typeface="Muli"/>
              </a:rPr>
              <a:t>n una SSD, el sistema de archivos HFS+ se convierte automáticamente a APFS, desde el SO.</a:t>
            </a:r>
            <a:endParaRPr b="1">
              <a:latin typeface="Muli"/>
              <a:ea typeface="Muli"/>
              <a:cs typeface="Muli"/>
              <a:sym typeface="Muli"/>
            </a:endParaRPr>
          </a:p>
          <a:p>
            <a:pPr indent="0" lvl="0" marL="457200" rtl="0" algn="l">
              <a:spcBef>
                <a:spcPts val="0"/>
              </a:spcBef>
              <a:spcAft>
                <a:spcPts val="0"/>
              </a:spcAft>
              <a:buNone/>
            </a:pPr>
            <a:r>
              <a:t/>
            </a:r>
            <a:endParaRPr b="1">
              <a:latin typeface="Muli"/>
              <a:ea typeface="Muli"/>
              <a:cs typeface="Muli"/>
              <a:sym typeface="Muli"/>
            </a:endParaRPr>
          </a:p>
          <a:p>
            <a:pPr indent="0" lvl="0" marL="0" rtl="0" algn="l">
              <a:spcBef>
                <a:spcPts val="0"/>
              </a:spcBef>
              <a:spcAft>
                <a:spcPts val="0"/>
              </a:spcAft>
              <a:buNone/>
            </a:pPr>
            <a:r>
              <a:t/>
            </a:r>
            <a:endParaRPr b="1">
              <a:latin typeface="Muli"/>
              <a:ea typeface="Muli"/>
              <a:cs typeface="Muli"/>
              <a:sym typeface="Mul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