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59" r:id="rId5"/>
    <p:sldId id="262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B1BD00-9DFE-0819-6867-2DF79DD12241}" v="37" dt="2025-06-13T18:06:33.836"/>
    <p1510:client id="{AE3274EF-267A-3A6F-5EEE-E7A8A412E467}" v="615" dt="2025-06-13T19:05:41.4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5524D0-49AA-4EED-9A04-B0B53D1513D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E954051-0A51-46C6-80F8-220101BA0ADE}">
      <dgm:prSet/>
      <dgm:spPr/>
      <dgm:t>
        <a:bodyPr/>
        <a:lstStyle/>
        <a:p>
          <a:r>
            <a:rPr lang="en-US" b="1" dirty="0"/>
            <a:t>Time Series Decomposition</a:t>
          </a:r>
          <a:endParaRPr lang="en-US" dirty="0"/>
        </a:p>
      </dgm:t>
    </dgm:pt>
    <dgm:pt modelId="{FA5BED1A-E8C0-40AF-BD0B-E141364D4429}" type="parTrans" cxnId="{E7939BB8-9E09-45C0-9F68-276A3933A1F4}">
      <dgm:prSet/>
      <dgm:spPr/>
      <dgm:t>
        <a:bodyPr/>
        <a:lstStyle/>
        <a:p>
          <a:endParaRPr lang="en-US"/>
        </a:p>
      </dgm:t>
    </dgm:pt>
    <dgm:pt modelId="{FBC129ED-062F-4B6B-8817-93779A2F9236}" type="sibTrans" cxnId="{E7939BB8-9E09-45C0-9F68-276A3933A1F4}">
      <dgm:prSet/>
      <dgm:spPr/>
      <dgm:t>
        <a:bodyPr/>
        <a:lstStyle/>
        <a:p>
          <a:endParaRPr lang="en-US"/>
        </a:p>
      </dgm:t>
    </dgm:pt>
    <dgm:pt modelId="{8B800470-A559-4775-B7AC-DDE8577713E5}">
      <dgm:prSet/>
      <dgm:spPr/>
      <dgm:t>
        <a:bodyPr/>
        <a:lstStyle/>
        <a:p>
          <a:r>
            <a:rPr lang="en-US" dirty="0"/>
            <a:t>Applied additive decomposition on weekly sales from </a:t>
          </a:r>
          <a:r>
            <a:rPr lang="en-US" b="1" dirty="0"/>
            <a:t>Geo0</a:t>
          </a:r>
          <a:r>
            <a:rPr lang="en-US" dirty="0"/>
            <a:t> (as a representative region).</a:t>
          </a:r>
        </a:p>
      </dgm:t>
    </dgm:pt>
    <dgm:pt modelId="{3F6DE0DA-A33B-4944-B3FA-7B3DB26FD09E}" type="parTrans" cxnId="{81F87BB4-064C-4433-8E69-BB6437EFC80C}">
      <dgm:prSet/>
      <dgm:spPr/>
      <dgm:t>
        <a:bodyPr/>
        <a:lstStyle/>
        <a:p>
          <a:endParaRPr lang="en-US"/>
        </a:p>
      </dgm:t>
    </dgm:pt>
    <dgm:pt modelId="{8F311BC5-3F81-4291-ACD2-6943E4ED11C6}" type="sibTrans" cxnId="{81F87BB4-064C-4433-8E69-BB6437EFC80C}">
      <dgm:prSet/>
      <dgm:spPr/>
      <dgm:t>
        <a:bodyPr/>
        <a:lstStyle/>
        <a:p>
          <a:endParaRPr lang="en-US"/>
        </a:p>
      </dgm:t>
    </dgm:pt>
    <dgm:pt modelId="{5F8D8263-A6A1-438C-A5E8-825746BD9FB3}">
      <dgm:prSet/>
      <dgm:spPr/>
      <dgm:t>
        <a:bodyPr/>
        <a:lstStyle/>
        <a:p>
          <a:r>
            <a:rPr lang="en-US" dirty="0"/>
            <a:t>Found clear temporal structure:</a:t>
          </a:r>
        </a:p>
      </dgm:t>
    </dgm:pt>
    <dgm:pt modelId="{98AA10CF-33E6-4AC4-B5CD-A7276EECBB9A}" type="parTrans" cxnId="{B0218AD3-2C01-413F-8E64-D602237DC499}">
      <dgm:prSet/>
      <dgm:spPr/>
      <dgm:t>
        <a:bodyPr/>
        <a:lstStyle/>
        <a:p>
          <a:endParaRPr lang="en-US"/>
        </a:p>
      </dgm:t>
    </dgm:pt>
    <dgm:pt modelId="{727F0744-F912-48EB-A5EE-9AAD2F6D283B}" type="sibTrans" cxnId="{B0218AD3-2C01-413F-8E64-D602237DC499}">
      <dgm:prSet/>
      <dgm:spPr/>
      <dgm:t>
        <a:bodyPr/>
        <a:lstStyle/>
        <a:p>
          <a:endParaRPr lang="en-US"/>
        </a:p>
      </dgm:t>
    </dgm:pt>
    <dgm:pt modelId="{D70F42FC-31C0-48B0-B39E-A422C1CFA072}">
      <dgm:prSet/>
      <dgm:spPr/>
      <dgm:t>
        <a:bodyPr/>
        <a:lstStyle/>
        <a:p>
          <a:r>
            <a:rPr lang="en-US" b="1" dirty="0"/>
            <a:t>Trend</a:t>
          </a:r>
          <a:r>
            <a:rPr lang="en-US" dirty="0"/>
            <a:t>: Slight downward trend from mid-2022 to late 2023.</a:t>
          </a:r>
        </a:p>
      </dgm:t>
    </dgm:pt>
    <dgm:pt modelId="{4235FD67-53A8-4E80-8AA1-A74DF837409E}" type="parTrans" cxnId="{D19C4E5B-910E-4AFD-8A50-1BDD53F1F2E1}">
      <dgm:prSet/>
      <dgm:spPr/>
      <dgm:t>
        <a:bodyPr/>
        <a:lstStyle/>
        <a:p>
          <a:endParaRPr lang="en-US"/>
        </a:p>
      </dgm:t>
    </dgm:pt>
    <dgm:pt modelId="{E0BEDBDC-91DB-494C-952A-035C1A3CD606}" type="sibTrans" cxnId="{D19C4E5B-910E-4AFD-8A50-1BDD53F1F2E1}">
      <dgm:prSet/>
      <dgm:spPr/>
      <dgm:t>
        <a:bodyPr/>
        <a:lstStyle/>
        <a:p>
          <a:endParaRPr lang="en-US"/>
        </a:p>
      </dgm:t>
    </dgm:pt>
    <dgm:pt modelId="{273A8B57-7815-417B-8729-D29FF0A711A9}">
      <dgm:prSet/>
      <dgm:spPr/>
      <dgm:t>
        <a:bodyPr/>
        <a:lstStyle/>
        <a:p>
          <a:r>
            <a:rPr lang="en-US" b="1" dirty="0"/>
            <a:t>Seasonality</a:t>
          </a:r>
          <a:r>
            <a:rPr lang="en-US" dirty="0"/>
            <a:t>: Strong </a:t>
          </a:r>
          <a:r>
            <a:rPr lang="en-US" b="1" dirty="0"/>
            <a:t>weekly cycles</a:t>
          </a:r>
          <a:r>
            <a:rPr lang="en-US" dirty="0"/>
            <a:t>, visible across all years.</a:t>
          </a:r>
        </a:p>
      </dgm:t>
    </dgm:pt>
    <dgm:pt modelId="{3E9AE9C0-0E3A-481C-9F47-2F190663A507}" type="parTrans" cxnId="{C8939684-D28E-416B-94A4-DCD42F520BAA}">
      <dgm:prSet/>
      <dgm:spPr/>
      <dgm:t>
        <a:bodyPr/>
        <a:lstStyle/>
        <a:p>
          <a:endParaRPr lang="en-US"/>
        </a:p>
      </dgm:t>
    </dgm:pt>
    <dgm:pt modelId="{3E22B7E6-23B8-460B-BF52-1894E04B5A47}" type="sibTrans" cxnId="{C8939684-D28E-416B-94A4-DCD42F520BAA}">
      <dgm:prSet/>
      <dgm:spPr/>
      <dgm:t>
        <a:bodyPr/>
        <a:lstStyle/>
        <a:p>
          <a:endParaRPr lang="en-US"/>
        </a:p>
      </dgm:t>
    </dgm:pt>
    <dgm:pt modelId="{769AD32D-CD40-41FF-98AC-ABBB95F0319E}">
      <dgm:prSet/>
      <dgm:spPr/>
      <dgm:t>
        <a:bodyPr/>
        <a:lstStyle/>
        <a:p>
          <a:r>
            <a:rPr lang="en-US" b="1" dirty="0"/>
            <a:t>Residuals</a:t>
          </a:r>
          <a:r>
            <a:rPr lang="en-US" dirty="0"/>
            <a:t>: Randomly distributed, with some spikes—likely due to </a:t>
          </a:r>
          <a:r>
            <a:rPr lang="en-US" b="1" dirty="0"/>
            <a:t>promotions or external </a:t>
          </a:r>
          <a:r>
            <a:rPr lang="en-US" b="1" dirty="0">
              <a:latin typeface="Neue Haas Grotesk Text Pro"/>
            </a:rPr>
            <a:t>events</a:t>
          </a:r>
          <a:r>
            <a:rPr lang="en-US" dirty="0"/>
            <a:t>.</a:t>
          </a:r>
        </a:p>
      </dgm:t>
    </dgm:pt>
    <dgm:pt modelId="{86BB0739-4E60-4187-A717-717CEC2E36C8}" type="parTrans" cxnId="{60F6515B-6B3E-42A0-8AA0-2D65E9F5E26F}">
      <dgm:prSet/>
      <dgm:spPr/>
      <dgm:t>
        <a:bodyPr/>
        <a:lstStyle/>
        <a:p>
          <a:endParaRPr lang="en-US"/>
        </a:p>
      </dgm:t>
    </dgm:pt>
    <dgm:pt modelId="{2046E798-9EC2-4655-9C1C-70C1AC80FFF9}" type="sibTrans" cxnId="{60F6515B-6B3E-42A0-8AA0-2D65E9F5E26F}">
      <dgm:prSet/>
      <dgm:spPr/>
      <dgm:t>
        <a:bodyPr/>
        <a:lstStyle/>
        <a:p>
          <a:endParaRPr lang="en-US"/>
        </a:p>
      </dgm:t>
    </dgm:pt>
    <dgm:pt modelId="{08542ABC-E4AB-4D69-AA0C-1003ECE43076}">
      <dgm:prSet/>
      <dgm:spPr/>
      <dgm:t>
        <a:bodyPr/>
        <a:lstStyle/>
        <a:p>
          <a:r>
            <a:rPr lang="en-US" b="1" dirty="0"/>
            <a:t>Outlier Detection</a:t>
          </a:r>
          <a:endParaRPr lang="en-US" dirty="0"/>
        </a:p>
      </dgm:t>
    </dgm:pt>
    <dgm:pt modelId="{DF9ECB79-C215-45BE-890A-055D93D8C44D}" type="parTrans" cxnId="{C743A214-AA94-4F77-B85E-31E23161449C}">
      <dgm:prSet/>
      <dgm:spPr/>
      <dgm:t>
        <a:bodyPr/>
        <a:lstStyle/>
        <a:p>
          <a:endParaRPr lang="en-US"/>
        </a:p>
      </dgm:t>
    </dgm:pt>
    <dgm:pt modelId="{87514075-C292-4B0C-BA00-A586A60B31A4}" type="sibTrans" cxnId="{C743A214-AA94-4F77-B85E-31E23161449C}">
      <dgm:prSet/>
      <dgm:spPr/>
      <dgm:t>
        <a:bodyPr/>
        <a:lstStyle/>
        <a:p>
          <a:endParaRPr lang="en-US"/>
        </a:p>
      </dgm:t>
    </dgm:pt>
    <dgm:pt modelId="{89FF8745-411B-4888-AA38-5A2DFD4442FF}">
      <dgm:prSet/>
      <dgm:spPr/>
      <dgm:t>
        <a:bodyPr/>
        <a:lstStyle/>
        <a:p>
          <a:r>
            <a:rPr lang="en-US" dirty="0"/>
            <a:t>Boxplot of weekly sales highlighted </a:t>
          </a:r>
          <a:r>
            <a:rPr lang="en-US" b="1" dirty="0"/>
            <a:t>extreme spikes</a:t>
          </a:r>
          <a:r>
            <a:rPr lang="en-US" dirty="0"/>
            <a:t>, possibly from:</a:t>
          </a:r>
        </a:p>
      </dgm:t>
    </dgm:pt>
    <dgm:pt modelId="{23F62694-9E0C-4540-8245-29C7BE621D1D}" type="parTrans" cxnId="{AD760C3A-24B3-493B-BBDC-5677A59947BE}">
      <dgm:prSet/>
      <dgm:spPr/>
      <dgm:t>
        <a:bodyPr/>
        <a:lstStyle/>
        <a:p>
          <a:endParaRPr lang="en-US"/>
        </a:p>
      </dgm:t>
    </dgm:pt>
    <dgm:pt modelId="{8599CF31-153D-4A9E-9F49-4BA07B0458BC}" type="sibTrans" cxnId="{AD760C3A-24B3-493B-BBDC-5677A59947BE}">
      <dgm:prSet/>
      <dgm:spPr/>
      <dgm:t>
        <a:bodyPr/>
        <a:lstStyle/>
        <a:p>
          <a:endParaRPr lang="en-US"/>
        </a:p>
      </dgm:t>
    </dgm:pt>
    <dgm:pt modelId="{A222995F-8B16-484E-9F1B-57EB22416B4F}">
      <dgm:prSet/>
      <dgm:spPr/>
      <dgm:t>
        <a:bodyPr/>
        <a:lstStyle/>
        <a:p>
          <a:r>
            <a:rPr lang="en-US" dirty="0"/>
            <a:t>Specific campaigns.</a:t>
          </a:r>
        </a:p>
      </dgm:t>
    </dgm:pt>
    <dgm:pt modelId="{593D0F49-3995-45A1-9405-4D5C1AD49EEF}" type="parTrans" cxnId="{90A43760-0D82-4615-A44F-64961FA34DC7}">
      <dgm:prSet/>
      <dgm:spPr/>
      <dgm:t>
        <a:bodyPr/>
        <a:lstStyle/>
        <a:p>
          <a:endParaRPr lang="en-US"/>
        </a:p>
      </dgm:t>
    </dgm:pt>
    <dgm:pt modelId="{C49AA169-0734-4E33-B0DB-3A9D387E1EDC}" type="sibTrans" cxnId="{90A43760-0D82-4615-A44F-64961FA34DC7}">
      <dgm:prSet/>
      <dgm:spPr/>
      <dgm:t>
        <a:bodyPr/>
        <a:lstStyle/>
        <a:p>
          <a:endParaRPr lang="en-US"/>
        </a:p>
      </dgm:t>
    </dgm:pt>
    <dgm:pt modelId="{83F550E6-F2B3-4311-B00A-ADB2442731E5}">
      <dgm:prSet/>
      <dgm:spPr/>
      <dgm:t>
        <a:bodyPr/>
        <a:lstStyle/>
        <a:p>
          <a:r>
            <a:rPr lang="en-US" dirty="0"/>
            <a:t>Regional anomalies.</a:t>
          </a:r>
        </a:p>
      </dgm:t>
    </dgm:pt>
    <dgm:pt modelId="{DC3A69CF-73B0-4CA4-A9F5-8463609455E8}" type="parTrans" cxnId="{BCB6D475-ADE4-46C9-8AEE-6114CC9B0334}">
      <dgm:prSet/>
      <dgm:spPr/>
      <dgm:t>
        <a:bodyPr/>
        <a:lstStyle/>
        <a:p>
          <a:endParaRPr lang="en-US"/>
        </a:p>
      </dgm:t>
    </dgm:pt>
    <dgm:pt modelId="{6ACC3BBF-E759-4972-A512-FFBE55017C15}" type="sibTrans" cxnId="{BCB6D475-ADE4-46C9-8AEE-6114CC9B0334}">
      <dgm:prSet/>
      <dgm:spPr/>
      <dgm:t>
        <a:bodyPr/>
        <a:lstStyle/>
        <a:p>
          <a:endParaRPr lang="en-US"/>
        </a:p>
      </dgm:t>
    </dgm:pt>
    <dgm:pt modelId="{DE36AE8B-8769-4C4F-B9FE-3C0C2CFD73B4}">
      <dgm:prSet/>
      <dgm:spPr/>
      <dgm:t>
        <a:bodyPr/>
        <a:lstStyle/>
        <a:p>
          <a:r>
            <a:rPr lang="en-US" dirty="0"/>
            <a:t>Season-driven demand (e.g., holidays or end-of-year boosts).</a:t>
          </a:r>
        </a:p>
      </dgm:t>
    </dgm:pt>
    <dgm:pt modelId="{523DF966-9FE8-4735-90D9-A376E8BD3211}" type="parTrans" cxnId="{E8BE607D-7C13-4D5B-9114-A1C081DE6A76}">
      <dgm:prSet/>
      <dgm:spPr/>
      <dgm:t>
        <a:bodyPr/>
        <a:lstStyle/>
        <a:p>
          <a:endParaRPr lang="en-US"/>
        </a:p>
      </dgm:t>
    </dgm:pt>
    <dgm:pt modelId="{D633ABC1-74A7-41F6-84F3-FCDBCCDC1065}" type="sibTrans" cxnId="{E8BE607D-7C13-4D5B-9114-A1C081DE6A76}">
      <dgm:prSet/>
      <dgm:spPr/>
      <dgm:t>
        <a:bodyPr/>
        <a:lstStyle/>
        <a:p>
          <a:endParaRPr lang="en-US"/>
        </a:p>
      </dgm:t>
    </dgm:pt>
    <dgm:pt modelId="{61F99B70-572F-4498-9580-A19F466B3CD9}">
      <dgm:prSet/>
      <dgm:spPr/>
      <dgm:t>
        <a:bodyPr/>
        <a:lstStyle/>
        <a:p>
          <a:r>
            <a:rPr lang="en-US" b="1" dirty="0"/>
            <a:t>Seasonality Features in the Model</a:t>
          </a:r>
          <a:endParaRPr lang="en-US" dirty="0"/>
        </a:p>
      </dgm:t>
    </dgm:pt>
    <dgm:pt modelId="{74ADE8B1-CA8B-4CA9-85DA-BB868402ED56}" type="parTrans" cxnId="{6A2F052C-798F-4547-9750-59E3B40F2061}">
      <dgm:prSet/>
      <dgm:spPr/>
      <dgm:t>
        <a:bodyPr/>
        <a:lstStyle/>
        <a:p>
          <a:endParaRPr lang="en-US"/>
        </a:p>
      </dgm:t>
    </dgm:pt>
    <dgm:pt modelId="{356FDE3D-A30E-4153-A338-B5977EC12FB1}" type="sibTrans" cxnId="{6A2F052C-798F-4547-9750-59E3B40F2061}">
      <dgm:prSet/>
      <dgm:spPr/>
      <dgm:t>
        <a:bodyPr/>
        <a:lstStyle/>
        <a:p>
          <a:endParaRPr lang="en-US"/>
        </a:p>
      </dgm:t>
    </dgm:pt>
    <dgm:pt modelId="{CA64CC5B-7FA4-487C-9E7E-89D14D577B71}">
      <dgm:prSet/>
      <dgm:spPr/>
      <dgm:t>
        <a:bodyPr/>
        <a:lstStyle/>
        <a:p>
          <a:r>
            <a:rPr lang="en-US" dirty="0"/>
            <a:t>Introduced cyclical variables </a:t>
          </a:r>
          <a:r>
            <a:rPr lang="en-US" dirty="0" err="1"/>
            <a:t>month_sin</a:t>
          </a:r>
          <a:r>
            <a:rPr lang="en-US" dirty="0"/>
            <a:t> and </a:t>
          </a:r>
          <a:r>
            <a:rPr lang="en-US" dirty="0" err="1"/>
            <a:t>month_cos</a:t>
          </a:r>
          <a:r>
            <a:rPr lang="en-US" dirty="0"/>
            <a:t> to:</a:t>
          </a:r>
        </a:p>
      </dgm:t>
    </dgm:pt>
    <dgm:pt modelId="{4D4D30DB-326A-436C-BF9C-F6C38E0CAFC5}" type="parTrans" cxnId="{215B5CA8-0EAF-4EAC-AE3D-BE842C06C237}">
      <dgm:prSet/>
      <dgm:spPr/>
      <dgm:t>
        <a:bodyPr/>
        <a:lstStyle/>
        <a:p>
          <a:endParaRPr lang="en-US"/>
        </a:p>
      </dgm:t>
    </dgm:pt>
    <dgm:pt modelId="{28A22E96-B58F-4DD6-A695-4C5409C0B960}" type="sibTrans" cxnId="{215B5CA8-0EAF-4EAC-AE3D-BE842C06C237}">
      <dgm:prSet/>
      <dgm:spPr/>
      <dgm:t>
        <a:bodyPr/>
        <a:lstStyle/>
        <a:p>
          <a:endParaRPr lang="en-US"/>
        </a:p>
      </dgm:t>
    </dgm:pt>
    <dgm:pt modelId="{0478DF16-8BBC-42D5-BAD0-B182B0EF1F6A}">
      <dgm:prSet/>
      <dgm:spPr/>
      <dgm:t>
        <a:bodyPr/>
        <a:lstStyle/>
        <a:p>
          <a:r>
            <a:rPr lang="en-US" dirty="0"/>
            <a:t>Capture </a:t>
          </a:r>
          <a:r>
            <a:rPr lang="en-US" b="1" dirty="0"/>
            <a:t>monthly seasonality</a:t>
          </a:r>
          <a:r>
            <a:rPr lang="en-US" dirty="0"/>
            <a:t> as a smooth cycle.</a:t>
          </a:r>
        </a:p>
      </dgm:t>
    </dgm:pt>
    <dgm:pt modelId="{7F0BA221-9D49-4F66-B6B5-1DC1F1FC6397}" type="parTrans" cxnId="{1813F5F4-2CD7-4663-A8E7-579DDB95AC3D}">
      <dgm:prSet/>
      <dgm:spPr/>
      <dgm:t>
        <a:bodyPr/>
        <a:lstStyle/>
        <a:p>
          <a:endParaRPr lang="en-US"/>
        </a:p>
      </dgm:t>
    </dgm:pt>
    <dgm:pt modelId="{2FB2AEDB-A400-4B03-B4F3-C98EC6A14777}" type="sibTrans" cxnId="{1813F5F4-2CD7-4663-A8E7-579DDB95AC3D}">
      <dgm:prSet/>
      <dgm:spPr/>
      <dgm:t>
        <a:bodyPr/>
        <a:lstStyle/>
        <a:p>
          <a:endParaRPr lang="en-US"/>
        </a:p>
      </dgm:t>
    </dgm:pt>
    <dgm:pt modelId="{1D20AFBA-3137-444D-9539-4AACFDB2B477}">
      <dgm:prSet/>
      <dgm:spPr/>
      <dgm:t>
        <a:bodyPr/>
        <a:lstStyle/>
        <a:p>
          <a:r>
            <a:rPr lang="en-US" dirty="0"/>
            <a:t>Prevent artificial gaps between months like December and January.</a:t>
          </a:r>
        </a:p>
      </dgm:t>
    </dgm:pt>
    <dgm:pt modelId="{6D90B929-081E-4811-BC81-083E6F33B8EE}" type="parTrans" cxnId="{8E71FDAF-AFFF-4413-8421-374206B54B87}">
      <dgm:prSet/>
      <dgm:spPr/>
      <dgm:t>
        <a:bodyPr/>
        <a:lstStyle/>
        <a:p>
          <a:endParaRPr lang="en-US"/>
        </a:p>
      </dgm:t>
    </dgm:pt>
    <dgm:pt modelId="{9E7337B6-C218-4D73-9C2C-15B1E15A7CE9}" type="sibTrans" cxnId="{8E71FDAF-AFFF-4413-8421-374206B54B87}">
      <dgm:prSet/>
      <dgm:spPr/>
      <dgm:t>
        <a:bodyPr/>
        <a:lstStyle/>
        <a:p>
          <a:endParaRPr lang="en-US"/>
        </a:p>
      </dgm:t>
    </dgm:pt>
    <dgm:pt modelId="{8785B410-E4E6-4943-A18C-BC131EA7F55F}">
      <dgm:prSet/>
      <dgm:spPr/>
      <dgm:t>
        <a:bodyPr/>
        <a:lstStyle/>
        <a:p>
          <a:r>
            <a:rPr lang="en-US" dirty="0"/>
            <a:t>Enable the model to learn </a:t>
          </a:r>
          <a:r>
            <a:rPr lang="en-US" b="1" dirty="0"/>
            <a:t>temporal rhythm</a:t>
          </a:r>
          <a:r>
            <a:rPr lang="en-US" dirty="0"/>
            <a:t> without relying on linear time assumption</a:t>
          </a:r>
        </a:p>
      </dgm:t>
    </dgm:pt>
    <dgm:pt modelId="{39D4D960-2A96-485A-9204-C55DB24D80DA}" type="parTrans" cxnId="{265EB72B-FB4E-46D9-8856-A5CBC575C04C}">
      <dgm:prSet/>
      <dgm:spPr/>
      <dgm:t>
        <a:bodyPr/>
        <a:lstStyle/>
        <a:p>
          <a:endParaRPr lang="en-US"/>
        </a:p>
      </dgm:t>
    </dgm:pt>
    <dgm:pt modelId="{5C9E2C67-6F3F-477F-B278-C34077DA35EB}" type="sibTrans" cxnId="{265EB72B-FB4E-46D9-8856-A5CBC575C04C}">
      <dgm:prSet/>
      <dgm:spPr/>
      <dgm:t>
        <a:bodyPr/>
        <a:lstStyle/>
        <a:p>
          <a:endParaRPr lang="en-US"/>
        </a:p>
      </dgm:t>
    </dgm:pt>
    <dgm:pt modelId="{B5907142-09B0-4C1C-B0D8-6FC09DE3BA2B}" type="pres">
      <dgm:prSet presAssocID="{9D5524D0-49AA-4EED-9A04-B0B53D1513D3}" presName="Name0" presStyleCnt="0">
        <dgm:presLayoutVars>
          <dgm:dir/>
          <dgm:animLvl val="lvl"/>
          <dgm:resizeHandles val="exact"/>
        </dgm:presLayoutVars>
      </dgm:prSet>
      <dgm:spPr/>
    </dgm:pt>
    <dgm:pt modelId="{B839E0FE-B6F1-450D-9C8F-67296FAB823C}" type="pres">
      <dgm:prSet presAssocID="{8E954051-0A51-46C6-80F8-220101BA0ADE}" presName="composite" presStyleCnt="0"/>
      <dgm:spPr/>
    </dgm:pt>
    <dgm:pt modelId="{F34C543C-1AF8-45D5-B012-CFB9F43C1972}" type="pres">
      <dgm:prSet presAssocID="{8E954051-0A51-46C6-80F8-220101BA0AD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E4099DF-15EA-4B02-BB11-E9539135E80E}" type="pres">
      <dgm:prSet presAssocID="{8E954051-0A51-46C6-80F8-220101BA0ADE}" presName="desTx" presStyleLbl="revTx" presStyleIdx="0" presStyleCnt="3">
        <dgm:presLayoutVars>
          <dgm:bulletEnabled val="1"/>
        </dgm:presLayoutVars>
      </dgm:prSet>
      <dgm:spPr/>
    </dgm:pt>
    <dgm:pt modelId="{BFF73E77-E92E-4472-BD6E-4950977FF4FA}" type="pres">
      <dgm:prSet presAssocID="{FBC129ED-062F-4B6B-8817-93779A2F9236}" presName="space" presStyleCnt="0"/>
      <dgm:spPr/>
    </dgm:pt>
    <dgm:pt modelId="{681BA0E8-57E7-4B32-AC0B-E9402C154433}" type="pres">
      <dgm:prSet presAssocID="{08542ABC-E4AB-4D69-AA0C-1003ECE43076}" presName="composite" presStyleCnt="0"/>
      <dgm:spPr/>
    </dgm:pt>
    <dgm:pt modelId="{2732DADF-E3D1-4F2B-9FA9-E1E5E5270497}" type="pres">
      <dgm:prSet presAssocID="{08542ABC-E4AB-4D69-AA0C-1003ECE43076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95E218E-A464-43B3-BACF-350AFF692846}" type="pres">
      <dgm:prSet presAssocID="{08542ABC-E4AB-4D69-AA0C-1003ECE43076}" presName="desTx" presStyleLbl="revTx" presStyleIdx="1" presStyleCnt="3">
        <dgm:presLayoutVars>
          <dgm:bulletEnabled val="1"/>
        </dgm:presLayoutVars>
      </dgm:prSet>
      <dgm:spPr/>
    </dgm:pt>
    <dgm:pt modelId="{640D5F16-BA76-4F2A-A0AF-4D6768CE7F59}" type="pres">
      <dgm:prSet presAssocID="{87514075-C292-4B0C-BA00-A586A60B31A4}" presName="space" presStyleCnt="0"/>
      <dgm:spPr/>
    </dgm:pt>
    <dgm:pt modelId="{3B6B0B86-B147-4A95-B522-103B0AA146C1}" type="pres">
      <dgm:prSet presAssocID="{61F99B70-572F-4498-9580-A19F466B3CD9}" presName="composite" presStyleCnt="0"/>
      <dgm:spPr/>
    </dgm:pt>
    <dgm:pt modelId="{FF034EE8-B0D6-4C6C-AE51-5A5991E4DDA6}" type="pres">
      <dgm:prSet presAssocID="{61F99B70-572F-4498-9580-A19F466B3CD9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9918B724-BA93-4F0E-842F-1F96AB03C23B}" type="pres">
      <dgm:prSet presAssocID="{61F99B70-572F-4498-9580-A19F466B3CD9}" presName="desTx" presStyleLbl="revTx" presStyleIdx="2" presStyleCnt="3">
        <dgm:presLayoutVars>
          <dgm:bulletEnabled val="1"/>
        </dgm:presLayoutVars>
      </dgm:prSet>
      <dgm:spPr/>
    </dgm:pt>
  </dgm:ptLst>
  <dgm:cxnLst>
    <dgm:cxn modelId="{6D39B307-2360-4E10-A0D1-57015AAE1EAE}" type="presOf" srcId="{5F8D8263-A6A1-438C-A5E8-825746BD9FB3}" destId="{6E4099DF-15EA-4B02-BB11-E9539135E80E}" srcOrd="0" destOrd="1" presId="urn:microsoft.com/office/officeart/2005/8/layout/chevron1"/>
    <dgm:cxn modelId="{D9DC5E0D-F812-4F0D-8CBE-876CFD08403C}" type="presOf" srcId="{1D20AFBA-3137-444D-9539-4AACFDB2B477}" destId="{9918B724-BA93-4F0E-842F-1F96AB03C23B}" srcOrd="0" destOrd="2" presId="urn:microsoft.com/office/officeart/2005/8/layout/chevron1"/>
    <dgm:cxn modelId="{C743A214-AA94-4F77-B85E-31E23161449C}" srcId="{9D5524D0-49AA-4EED-9A04-B0B53D1513D3}" destId="{08542ABC-E4AB-4D69-AA0C-1003ECE43076}" srcOrd="1" destOrd="0" parTransId="{DF9ECB79-C215-45BE-890A-055D93D8C44D}" sibTransId="{87514075-C292-4B0C-BA00-A586A60B31A4}"/>
    <dgm:cxn modelId="{8816C41F-5B1F-4184-A7A5-D3768419D721}" type="presOf" srcId="{273A8B57-7815-417B-8729-D29FF0A711A9}" destId="{6E4099DF-15EA-4B02-BB11-E9539135E80E}" srcOrd="0" destOrd="3" presId="urn:microsoft.com/office/officeart/2005/8/layout/chevron1"/>
    <dgm:cxn modelId="{19414421-38D7-4BE8-A8F5-CB8E8A31E762}" type="presOf" srcId="{DE36AE8B-8769-4C4F-B9FE-3C0C2CFD73B4}" destId="{A95E218E-A464-43B3-BACF-350AFF692846}" srcOrd="0" destOrd="3" presId="urn:microsoft.com/office/officeart/2005/8/layout/chevron1"/>
    <dgm:cxn modelId="{265EB72B-FB4E-46D9-8856-A5CBC575C04C}" srcId="{CA64CC5B-7FA4-487C-9E7E-89D14D577B71}" destId="{8785B410-E4E6-4943-A18C-BC131EA7F55F}" srcOrd="2" destOrd="0" parTransId="{39D4D960-2A96-485A-9204-C55DB24D80DA}" sibTransId="{5C9E2C67-6F3F-477F-B278-C34077DA35EB}"/>
    <dgm:cxn modelId="{6A2F052C-798F-4547-9750-59E3B40F2061}" srcId="{9D5524D0-49AA-4EED-9A04-B0B53D1513D3}" destId="{61F99B70-572F-4498-9580-A19F466B3CD9}" srcOrd="2" destOrd="0" parTransId="{74ADE8B1-CA8B-4CA9-85DA-BB868402ED56}" sibTransId="{356FDE3D-A30E-4153-A338-B5977EC12FB1}"/>
    <dgm:cxn modelId="{93D7EA2D-4A33-4781-8C93-6E673C6A61A7}" type="presOf" srcId="{8E954051-0A51-46C6-80F8-220101BA0ADE}" destId="{F34C543C-1AF8-45D5-B012-CFB9F43C1972}" srcOrd="0" destOrd="0" presId="urn:microsoft.com/office/officeart/2005/8/layout/chevron1"/>
    <dgm:cxn modelId="{99F84B34-3F4A-4D93-A38D-11F91B9EAA0B}" type="presOf" srcId="{8B800470-A559-4775-B7AC-DDE8577713E5}" destId="{6E4099DF-15EA-4B02-BB11-E9539135E80E}" srcOrd="0" destOrd="0" presId="urn:microsoft.com/office/officeart/2005/8/layout/chevron1"/>
    <dgm:cxn modelId="{AD760C3A-24B3-493B-BBDC-5677A59947BE}" srcId="{08542ABC-E4AB-4D69-AA0C-1003ECE43076}" destId="{89FF8745-411B-4888-AA38-5A2DFD4442FF}" srcOrd="0" destOrd="0" parTransId="{23F62694-9E0C-4540-8245-29C7BE621D1D}" sibTransId="{8599CF31-153D-4A9E-9F49-4BA07B0458BC}"/>
    <dgm:cxn modelId="{D19C4E5B-910E-4AFD-8A50-1BDD53F1F2E1}" srcId="{8E954051-0A51-46C6-80F8-220101BA0ADE}" destId="{D70F42FC-31C0-48B0-B39E-A422C1CFA072}" srcOrd="2" destOrd="0" parTransId="{4235FD67-53A8-4E80-8AA1-A74DF837409E}" sibTransId="{E0BEDBDC-91DB-494C-952A-035C1A3CD606}"/>
    <dgm:cxn modelId="{60F6515B-6B3E-42A0-8AA0-2D65E9F5E26F}" srcId="{8E954051-0A51-46C6-80F8-220101BA0ADE}" destId="{769AD32D-CD40-41FF-98AC-ABBB95F0319E}" srcOrd="4" destOrd="0" parTransId="{86BB0739-4E60-4187-A717-717CEC2E36C8}" sibTransId="{2046E798-9EC2-4655-9C1C-70C1AC80FFF9}"/>
    <dgm:cxn modelId="{90A43760-0D82-4615-A44F-64961FA34DC7}" srcId="{08542ABC-E4AB-4D69-AA0C-1003ECE43076}" destId="{A222995F-8B16-484E-9F1B-57EB22416B4F}" srcOrd="1" destOrd="0" parTransId="{593D0F49-3995-45A1-9405-4D5C1AD49EEF}" sibTransId="{C49AA169-0734-4E33-B0DB-3A9D387E1EDC}"/>
    <dgm:cxn modelId="{5B8FF865-CE18-457F-857E-47F3DC930920}" type="presOf" srcId="{8785B410-E4E6-4943-A18C-BC131EA7F55F}" destId="{9918B724-BA93-4F0E-842F-1F96AB03C23B}" srcOrd="0" destOrd="3" presId="urn:microsoft.com/office/officeart/2005/8/layout/chevron1"/>
    <dgm:cxn modelId="{6E4FBF67-C3DB-4C41-80F5-8B06EB7D5DD0}" type="presOf" srcId="{A222995F-8B16-484E-9F1B-57EB22416B4F}" destId="{A95E218E-A464-43B3-BACF-350AFF692846}" srcOrd="0" destOrd="1" presId="urn:microsoft.com/office/officeart/2005/8/layout/chevron1"/>
    <dgm:cxn modelId="{A450774A-B506-488D-ADFA-B8F95DA9531A}" type="presOf" srcId="{89FF8745-411B-4888-AA38-5A2DFD4442FF}" destId="{A95E218E-A464-43B3-BACF-350AFF692846}" srcOrd="0" destOrd="0" presId="urn:microsoft.com/office/officeart/2005/8/layout/chevron1"/>
    <dgm:cxn modelId="{BCB6D475-ADE4-46C9-8AEE-6114CC9B0334}" srcId="{08542ABC-E4AB-4D69-AA0C-1003ECE43076}" destId="{83F550E6-F2B3-4311-B00A-ADB2442731E5}" srcOrd="2" destOrd="0" parTransId="{DC3A69CF-73B0-4CA4-A9F5-8463609455E8}" sibTransId="{6ACC3BBF-E759-4972-A512-FFBE55017C15}"/>
    <dgm:cxn modelId="{4D444F7A-E33B-4B0C-AD23-2785D58678EF}" type="presOf" srcId="{769AD32D-CD40-41FF-98AC-ABBB95F0319E}" destId="{6E4099DF-15EA-4B02-BB11-E9539135E80E}" srcOrd="0" destOrd="4" presId="urn:microsoft.com/office/officeart/2005/8/layout/chevron1"/>
    <dgm:cxn modelId="{E8BE607D-7C13-4D5B-9114-A1C081DE6A76}" srcId="{08542ABC-E4AB-4D69-AA0C-1003ECE43076}" destId="{DE36AE8B-8769-4C4F-B9FE-3C0C2CFD73B4}" srcOrd="3" destOrd="0" parTransId="{523DF966-9FE8-4735-90D9-A376E8BD3211}" sibTransId="{D633ABC1-74A7-41F6-84F3-FCDBCCDC1065}"/>
    <dgm:cxn modelId="{C8939684-D28E-416B-94A4-DCD42F520BAA}" srcId="{8E954051-0A51-46C6-80F8-220101BA0ADE}" destId="{273A8B57-7815-417B-8729-D29FF0A711A9}" srcOrd="3" destOrd="0" parTransId="{3E9AE9C0-0E3A-481C-9F47-2F190663A507}" sibTransId="{3E22B7E6-23B8-460B-BF52-1894E04B5A47}"/>
    <dgm:cxn modelId="{9BC5CD88-979F-44A1-80BA-A15D8B275EC3}" type="presOf" srcId="{83F550E6-F2B3-4311-B00A-ADB2442731E5}" destId="{A95E218E-A464-43B3-BACF-350AFF692846}" srcOrd="0" destOrd="2" presId="urn:microsoft.com/office/officeart/2005/8/layout/chevron1"/>
    <dgm:cxn modelId="{F0F01697-F2E2-4DE9-BE76-F0DEE6BEADEE}" type="presOf" srcId="{0478DF16-8BBC-42D5-BAD0-B182B0EF1F6A}" destId="{9918B724-BA93-4F0E-842F-1F96AB03C23B}" srcOrd="0" destOrd="1" presId="urn:microsoft.com/office/officeart/2005/8/layout/chevron1"/>
    <dgm:cxn modelId="{215B5CA8-0EAF-4EAC-AE3D-BE842C06C237}" srcId="{61F99B70-572F-4498-9580-A19F466B3CD9}" destId="{CA64CC5B-7FA4-487C-9E7E-89D14D577B71}" srcOrd="0" destOrd="0" parTransId="{4D4D30DB-326A-436C-BF9C-F6C38E0CAFC5}" sibTransId="{28A22E96-B58F-4DD6-A695-4C5409C0B960}"/>
    <dgm:cxn modelId="{8CB26DAB-A36D-4A6F-A362-43C418998445}" type="presOf" srcId="{08542ABC-E4AB-4D69-AA0C-1003ECE43076}" destId="{2732DADF-E3D1-4F2B-9FA9-E1E5E5270497}" srcOrd="0" destOrd="0" presId="urn:microsoft.com/office/officeart/2005/8/layout/chevron1"/>
    <dgm:cxn modelId="{8E71FDAF-AFFF-4413-8421-374206B54B87}" srcId="{CA64CC5B-7FA4-487C-9E7E-89D14D577B71}" destId="{1D20AFBA-3137-444D-9539-4AACFDB2B477}" srcOrd="1" destOrd="0" parTransId="{6D90B929-081E-4811-BC81-083E6F33B8EE}" sibTransId="{9E7337B6-C218-4D73-9C2C-15B1E15A7CE9}"/>
    <dgm:cxn modelId="{7AEDC2B1-0685-4A52-8F40-1B73E7477F0A}" type="presOf" srcId="{D70F42FC-31C0-48B0-B39E-A422C1CFA072}" destId="{6E4099DF-15EA-4B02-BB11-E9539135E80E}" srcOrd="0" destOrd="2" presId="urn:microsoft.com/office/officeart/2005/8/layout/chevron1"/>
    <dgm:cxn modelId="{81F87BB4-064C-4433-8E69-BB6437EFC80C}" srcId="{8E954051-0A51-46C6-80F8-220101BA0ADE}" destId="{8B800470-A559-4775-B7AC-DDE8577713E5}" srcOrd="0" destOrd="0" parTransId="{3F6DE0DA-A33B-4944-B3FA-7B3DB26FD09E}" sibTransId="{8F311BC5-3F81-4291-ACD2-6943E4ED11C6}"/>
    <dgm:cxn modelId="{E7939BB8-9E09-45C0-9F68-276A3933A1F4}" srcId="{9D5524D0-49AA-4EED-9A04-B0B53D1513D3}" destId="{8E954051-0A51-46C6-80F8-220101BA0ADE}" srcOrd="0" destOrd="0" parTransId="{FA5BED1A-E8C0-40AF-BD0B-E141364D4429}" sibTransId="{FBC129ED-062F-4B6B-8817-93779A2F9236}"/>
    <dgm:cxn modelId="{B0218AD3-2C01-413F-8E64-D602237DC499}" srcId="{8E954051-0A51-46C6-80F8-220101BA0ADE}" destId="{5F8D8263-A6A1-438C-A5E8-825746BD9FB3}" srcOrd="1" destOrd="0" parTransId="{98AA10CF-33E6-4AC4-B5CD-A7276EECBB9A}" sibTransId="{727F0744-F912-48EB-A5EE-9AAD2F6D283B}"/>
    <dgm:cxn modelId="{B3D2F1E8-A79F-4597-BA9F-AA4506912ABA}" type="presOf" srcId="{9D5524D0-49AA-4EED-9A04-B0B53D1513D3}" destId="{B5907142-09B0-4C1C-B0D8-6FC09DE3BA2B}" srcOrd="0" destOrd="0" presId="urn:microsoft.com/office/officeart/2005/8/layout/chevron1"/>
    <dgm:cxn modelId="{1813F5F4-2CD7-4663-A8E7-579DDB95AC3D}" srcId="{CA64CC5B-7FA4-487C-9E7E-89D14D577B71}" destId="{0478DF16-8BBC-42D5-BAD0-B182B0EF1F6A}" srcOrd="0" destOrd="0" parTransId="{7F0BA221-9D49-4F66-B6B5-1DC1F1FC6397}" sibTransId="{2FB2AEDB-A400-4B03-B4F3-C98EC6A14777}"/>
    <dgm:cxn modelId="{71DE3AFA-0720-438C-AF7B-91E1413E847A}" type="presOf" srcId="{61F99B70-572F-4498-9580-A19F466B3CD9}" destId="{FF034EE8-B0D6-4C6C-AE51-5A5991E4DDA6}" srcOrd="0" destOrd="0" presId="urn:microsoft.com/office/officeart/2005/8/layout/chevron1"/>
    <dgm:cxn modelId="{3C67B4FD-4DEC-4567-A17F-E54037BFB4C5}" type="presOf" srcId="{CA64CC5B-7FA4-487C-9E7E-89D14D577B71}" destId="{9918B724-BA93-4F0E-842F-1F96AB03C23B}" srcOrd="0" destOrd="0" presId="urn:microsoft.com/office/officeart/2005/8/layout/chevron1"/>
    <dgm:cxn modelId="{99745491-D552-4E1D-A757-101808477CA6}" type="presParOf" srcId="{B5907142-09B0-4C1C-B0D8-6FC09DE3BA2B}" destId="{B839E0FE-B6F1-450D-9C8F-67296FAB823C}" srcOrd="0" destOrd="0" presId="urn:microsoft.com/office/officeart/2005/8/layout/chevron1"/>
    <dgm:cxn modelId="{6C83F0DD-CF2E-4BE8-8D6C-C9B55DBCFFEA}" type="presParOf" srcId="{B839E0FE-B6F1-450D-9C8F-67296FAB823C}" destId="{F34C543C-1AF8-45D5-B012-CFB9F43C1972}" srcOrd="0" destOrd="0" presId="urn:microsoft.com/office/officeart/2005/8/layout/chevron1"/>
    <dgm:cxn modelId="{055CF643-98F0-4073-85DB-CAE7C09FD836}" type="presParOf" srcId="{B839E0FE-B6F1-450D-9C8F-67296FAB823C}" destId="{6E4099DF-15EA-4B02-BB11-E9539135E80E}" srcOrd="1" destOrd="0" presId="urn:microsoft.com/office/officeart/2005/8/layout/chevron1"/>
    <dgm:cxn modelId="{219906D1-9C7F-4C0F-9567-108B1C26C7EB}" type="presParOf" srcId="{B5907142-09B0-4C1C-B0D8-6FC09DE3BA2B}" destId="{BFF73E77-E92E-4472-BD6E-4950977FF4FA}" srcOrd="1" destOrd="0" presId="urn:microsoft.com/office/officeart/2005/8/layout/chevron1"/>
    <dgm:cxn modelId="{7CD4BF7B-F889-4D36-AD01-610A4CF0C061}" type="presParOf" srcId="{B5907142-09B0-4C1C-B0D8-6FC09DE3BA2B}" destId="{681BA0E8-57E7-4B32-AC0B-E9402C154433}" srcOrd="2" destOrd="0" presId="urn:microsoft.com/office/officeart/2005/8/layout/chevron1"/>
    <dgm:cxn modelId="{56BDF4DD-CB79-41FE-94C8-670DD0EB25D1}" type="presParOf" srcId="{681BA0E8-57E7-4B32-AC0B-E9402C154433}" destId="{2732DADF-E3D1-4F2B-9FA9-E1E5E5270497}" srcOrd="0" destOrd="0" presId="urn:microsoft.com/office/officeart/2005/8/layout/chevron1"/>
    <dgm:cxn modelId="{B2123B7C-5B2A-4DB1-A2DF-EEDC25CA7F90}" type="presParOf" srcId="{681BA0E8-57E7-4B32-AC0B-E9402C154433}" destId="{A95E218E-A464-43B3-BACF-350AFF692846}" srcOrd="1" destOrd="0" presId="urn:microsoft.com/office/officeart/2005/8/layout/chevron1"/>
    <dgm:cxn modelId="{E17F1CC0-2574-49C6-8CAC-B03D55EA21A9}" type="presParOf" srcId="{B5907142-09B0-4C1C-B0D8-6FC09DE3BA2B}" destId="{640D5F16-BA76-4F2A-A0AF-4D6768CE7F59}" srcOrd="3" destOrd="0" presId="urn:microsoft.com/office/officeart/2005/8/layout/chevron1"/>
    <dgm:cxn modelId="{1846FEFD-97D6-4B36-893E-BA92910BBC9E}" type="presParOf" srcId="{B5907142-09B0-4C1C-B0D8-6FC09DE3BA2B}" destId="{3B6B0B86-B147-4A95-B522-103B0AA146C1}" srcOrd="4" destOrd="0" presId="urn:microsoft.com/office/officeart/2005/8/layout/chevron1"/>
    <dgm:cxn modelId="{18F326A5-B94E-4C57-A3CE-1E97647F4FC1}" type="presParOf" srcId="{3B6B0B86-B147-4A95-B522-103B0AA146C1}" destId="{FF034EE8-B0D6-4C6C-AE51-5A5991E4DDA6}" srcOrd="0" destOrd="0" presId="urn:microsoft.com/office/officeart/2005/8/layout/chevron1"/>
    <dgm:cxn modelId="{961ED261-17C8-4617-BB06-78640F3C7CA5}" type="presParOf" srcId="{3B6B0B86-B147-4A95-B522-103B0AA146C1}" destId="{9918B724-BA93-4F0E-842F-1F96AB03C23B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C543C-1AF8-45D5-B012-CFB9F43C1972}">
      <dsp:nvSpPr>
        <dsp:cNvPr id="0" name=""/>
        <dsp:cNvSpPr/>
      </dsp:nvSpPr>
      <dsp:spPr>
        <a:xfrm>
          <a:off x="2597" y="215267"/>
          <a:ext cx="1963307" cy="64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Time Series Decomposition</a:t>
          </a:r>
          <a:endParaRPr lang="en-US" sz="1200" kern="1200" dirty="0"/>
        </a:p>
      </dsp:txBody>
      <dsp:txXfrm>
        <a:off x="326597" y="215267"/>
        <a:ext cx="1315307" cy="648000"/>
      </dsp:txXfrm>
    </dsp:sp>
    <dsp:sp modelId="{6E4099DF-15EA-4B02-BB11-E9539135E80E}">
      <dsp:nvSpPr>
        <dsp:cNvPr id="0" name=""/>
        <dsp:cNvSpPr/>
      </dsp:nvSpPr>
      <dsp:spPr>
        <a:xfrm>
          <a:off x="2597" y="944267"/>
          <a:ext cx="1570645" cy="388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Applied additive decomposition on weekly sales from </a:t>
          </a:r>
          <a:r>
            <a:rPr lang="en-US" sz="1200" b="1" kern="1200" dirty="0"/>
            <a:t>Geo0</a:t>
          </a:r>
          <a:r>
            <a:rPr lang="en-US" sz="1200" kern="1200" dirty="0"/>
            <a:t> (as a representative region).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Found clear temporal structure: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Trend</a:t>
          </a:r>
          <a:r>
            <a:rPr lang="en-US" sz="1200" kern="1200" dirty="0"/>
            <a:t>: Slight downward trend from mid-2022 to late 2023.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Seasonality</a:t>
          </a:r>
          <a:r>
            <a:rPr lang="en-US" sz="1200" kern="1200" dirty="0"/>
            <a:t>: Strong </a:t>
          </a:r>
          <a:r>
            <a:rPr lang="en-US" sz="1200" b="1" kern="1200" dirty="0"/>
            <a:t>weekly cycles</a:t>
          </a:r>
          <a:r>
            <a:rPr lang="en-US" sz="1200" kern="1200" dirty="0"/>
            <a:t>, visible across all years.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Residuals</a:t>
          </a:r>
          <a:r>
            <a:rPr lang="en-US" sz="1200" kern="1200" dirty="0"/>
            <a:t>: Randomly distributed, with some spikes—likely due to </a:t>
          </a:r>
          <a:r>
            <a:rPr lang="en-US" sz="1200" b="1" kern="1200" dirty="0"/>
            <a:t>promotions or external </a:t>
          </a:r>
          <a:r>
            <a:rPr lang="en-US" sz="1200" b="1" kern="1200" dirty="0">
              <a:latin typeface="Neue Haas Grotesk Text Pro"/>
            </a:rPr>
            <a:t>events</a:t>
          </a:r>
          <a:r>
            <a:rPr lang="en-US" sz="1200" kern="1200" dirty="0"/>
            <a:t>.</a:t>
          </a:r>
        </a:p>
      </dsp:txBody>
      <dsp:txXfrm>
        <a:off x="2597" y="944267"/>
        <a:ext cx="1570645" cy="3888000"/>
      </dsp:txXfrm>
    </dsp:sp>
    <dsp:sp modelId="{2732DADF-E3D1-4F2B-9FA9-E1E5E5270497}">
      <dsp:nvSpPr>
        <dsp:cNvPr id="0" name=""/>
        <dsp:cNvSpPr/>
      </dsp:nvSpPr>
      <dsp:spPr>
        <a:xfrm>
          <a:off x="1749904" y="215267"/>
          <a:ext cx="1963307" cy="64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Outlier Detection</a:t>
          </a:r>
          <a:endParaRPr lang="en-US" sz="1200" kern="1200" dirty="0"/>
        </a:p>
      </dsp:txBody>
      <dsp:txXfrm>
        <a:off x="2073904" y="215267"/>
        <a:ext cx="1315307" cy="648000"/>
      </dsp:txXfrm>
    </dsp:sp>
    <dsp:sp modelId="{A95E218E-A464-43B3-BACF-350AFF692846}">
      <dsp:nvSpPr>
        <dsp:cNvPr id="0" name=""/>
        <dsp:cNvSpPr/>
      </dsp:nvSpPr>
      <dsp:spPr>
        <a:xfrm>
          <a:off x="1749904" y="944267"/>
          <a:ext cx="1570645" cy="388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Boxplot of weekly sales highlighted </a:t>
          </a:r>
          <a:r>
            <a:rPr lang="en-US" sz="1200" b="1" kern="1200" dirty="0"/>
            <a:t>extreme spikes</a:t>
          </a:r>
          <a:r>
            <a:rPr lang="en-US" sz="1200" kern="1200" dirty="0"/>
            <a:t>, possibly from: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Specific campaigns.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Regional anomalies.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Season-driven demand (e.g., holidays or end-of-year boosts).</a:t>
          </a:r>
        </a:p>
      </dsp:txBody>
      <dsp:txXfrm>
        <a:off x="1749904" y="944267"/>
        <a:ext cx="1570645" cy="3888000"/>
      </dsp:txXfrm>
    </dsp:sp>
    <dsp:sp modelId="{FF034EE8-B0D6-4C6C-AE51-5A5991E4DDA6}">
      <dsp:nvSpPr>
        <dsp:cNvPr id="0" name=""/>
        <dsp:cNvSpPr/>
      </dsp:nvSpPr>
      <dsp:spPr>
        <a:xfrm>
          <a:off x="3497211" y="215267"/>
          <a:ext cx="1963307" cy="64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Seasonality Features in the Model</a:t>
          </a:r>
          <a:endParaRPr lang="en-US" sz="1200" kern="1200" dirty="0"/>
        </a:p>
      </dsp:txBody>
      <dsp:txXfrm>
        <a:off x="3821211" y="215267"/>
        <a:ext cx="1315307" cy="648000"/>
      </dsp:txXfrm>
    </dsp:sp>
    <dsp:sp modelId="{9918B724-BA93-4F0E-842F-1F96AB03C23B}">
      <dsp:nvSpPr>
        <dsp:cNvPr id="0" name=""/>
        <dsp:cNvSpPr/>
      </dsp:nvSpPr>
      <dsp:spPr>
        <a:xfrm>
          <a:off x="3497211" y="944267"/>
          <a:ext cx="1570645" cy="388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Introduced cyclical variables </a:t>
          </a:r>
          <a:r>
            <a:rPr lang="en-US" sz="1200" kern="1200" dirty="0" err="1"/>
            <a:t>month_sin</a:t>
          </a:r>
          <a:r>
            <a:rPr lang="en-US" sz="1200" kern="1200" dirty="0"/>
            <a:t> and </a:t>
          </a:r>
          <a:r>
            <a:rPr lang="en-US" sz="1200" kern="1200" dirty="0" err="1"/>
            <a:t>month_cos</a:t>
          </a:r>
          <a:r>
            <a:rPr lang="en-US" sz="1200" kern="1200" dirty="0"/>
            <a:t> to: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Capture </a:t>
          </a:r>
          <a:r>
            <a:rPr lang="en-US" sz="1200" b="1" kern="1200" dirty="0"/>
            <a:t>monthly seasonality</a:t>
          </a:r>
          <a:r>
            <a:rPr lang="en-US" sz="1200" kern="1200" dirty="0"/>
            <a:t> as a smooth cycle.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Prevent artificial gaps between months like December and January.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Enable the model to learn </a:t>
          </a:r>
          <a:r>
            <a:rPr lang="en-US" sz="1200" b="1" kern="1200" dirty="0"/>
            <a:t>temporal rhythm</a:t>
          </a:r>
          <a:r>
            <a:rPr lang="en-US" sz="1200" kern="1200" dirty="0"/>
            <a:t> without relying on linear time assumption</a:t>
          </a:r>
        </a:p>
      </dsp:txBody>
      <dsp:txXfrm>
        <a:off x="3497211" y="944267"/>
        <a:ext cx="1570645" cy="388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6/13/2025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9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6/13/2025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9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6/13/2025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0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6/13/2025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4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6/13/2025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2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6/13/2025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6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6/13/2025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92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6/13/2025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5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6/13/2025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6/13/2025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3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6/13/2025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48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6/13/2025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63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653D88-5963-0BCC-EA72-1964A1373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647" y="428105"/>
            <a:ext cx="4208933" cy="332399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endParaRPr lang="es-MX" sz="4000">
              <a:solidFill>
                <a:srgbClr val="FFFFFF"/>
              </a:solidFill>
            </a:endParaRPr>
          </a:p>
          <a:p>
            <a:pPr algn="r"/>
            <a:r>
              <a:rPr lang="es-MX" sz="2800" dirty="0">
                <a:solidFill>
                  <a:srgbClr val="FFFFFF"/>
                </a:solidFill>
                <a:latin typeface="Arial"/>
                <a:ea typeface="+mj-lt"/>
                <a:cs typeface="+mj-lt"/>
              </a:rPr>
              <a:t>Media </a:t>
            </a:r>
            <a:r>
              <a:rPr lang="es-MX" sz="2800" err="1">
                <a:solidFill>
                  <a:srgbClr val="FFFFFF"/>
                </a:solidFill>
                <a:latin typeface="Arial"/>
                <a:ea typeface="+mj-lt"/>
                <a:cs typeface="+mj-lt"/>
              </a:rPr>
              <a:t>Mix</a:t>
            </a:r>
            <a:r>
              <a:rPr lang="es-MX" sz="2800" dirty="0">
                <a:solidFill>
                  <a:srgbClr val="FFFFFF"/>
                </a:solidFill>
                <a:latin typeface="Arial"/>
                <a:ea typeface="+mj-lt"/>
                <a:cs typeface="+mj-lt"/>
              </a:rPr>
              <a:t> </a:t>
            </a:r>
            <a:r>
              <a:rPr lang="es-MX" sz="2800" err="1">
                <a:solidFill>
                  <a:srgbClr val="FFFFFF"/>
                </a:solidFill>
                <a:latin typeface="Arial"/>
                <a:ea typeface="+mj-lt"/>
                <a:cs typeface="+mj-lt"/>
              </a:rPr>
              <a:t>Modeling</a:t>
            </a:r>
            <a:r>
              <a:rPr lang="es-MX" sz="2800" dirty="0">
                <a:solidFill>
                  <a:srgbClr val="FFFFFF"/>
                </a:solidFill>
                <a:latin typeface="Arial"/>
                <a:ea typeface="+mj-lt"/>
                <a:cs typeface="+mj-lt"/>
              </a:rPr>
              <a:t> – </a:t>
            </a:r>
            <a:r>
              <a:rPr lang="es-MX" sz="2800" err="1">
                <a:solidFill>
                  <a:srgbClr val="FFFFFF"/>
                </a:solidFill>
                <a:latin typeface="Arial"/>
                <a:ea typeface="+mj-lt"/>
                <a:cs typeface="+mj-lt"/>
              </a:rPr>
              <a:t>Understanding</a:t>
            </a:r>
            <a:r>
              <a:rPr lang="es-MX" sz="2800" dirty="0">
                <a:solidFill>
                  <a:srgbClr val="FFFFFF"/>
                </a:solidFill>
                <a:latin typeface="Arial"/>
                <a:ea typeface="+mj-lt"/>
                <a:cs typeface="+mj-lt"/>
              </a:rPr>
              <a:t> Drivers </a:t>
            </a:r>
            <a:r>
              <a:rPr lang="es-MX" sz="2800" err="1">
                <a:solidFill>
                  <a:srgbClr val="FFFFFF"/>
                </a:solidFill>
                <a:latin typeface="Arial"/>
                <a:ea typeface="+mj-lt"/>
                <a:cs typeface="+mj-lt"/>
              </a:rPr>
              <a:t>of</a:t>
            </a:r>
            <a:r>
              <a:rPr lang="es-MX" sz="2800" dirty="0">
                <a:solidFill>
                  <a:srgbClr val="FFFFFF"/>
                </a:solidFill>
                <a:latin typeface="Arial"/>
                <a:ea typeface="+mj-lt"/>
                <a:cs typeface="+mj-lt"/>
              </a:rPr>
              <a:t> Sales</a:t>
            </a:r>
            <a:endParaRPr lang="es-MX" sz="28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FF2E1-73C3-D7CC-94F7-B430C270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MX" sz="1500" b="1" dirty="0">
                <a:latin typeface="Arial"/>
                <a:ea typeface="+mn-lt"/>
                <a:cs typeface="+mn-lt"/>
              </a:rPr>
              <a:t>Project </a:t>
            </a:r>
            <a:r>
              <a:rPr lang="es-MX" sz="1500" b="1" err="1">
                <a:latin typeface="Arial"/>
                <a:ea typeface="+mn-lt"/>
                <a:cs typeface="+mn-lt"/>
              </a:rPr>
              <a:t>Objective</a:t>
            </a:r>
            <a:r>
              <a:rPr lang="es-MX" sz="1500" b="1" dirty="0">
                <a:latin typeface="Arial"/>
                <a:ea typeface="+mn-lt"/>
                <a:cs typeface="+mn-lt"/>
              </a:rPr>
              <a:t>:</a:t>
            </a:r>
            <a:endParaRPr lang="es-MX" sz="1500" dirty="0">
              <a:latin typeface="Arial"/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s-MX" sz="1500" err="1">
                <a:latin typeface="Arial"/>
                <a:ea typeface="+mn-lt"/>
                <a:cs typeface="+mn-lt"/>
              </a:rPr>
              <a:t>Build</a:t>
            </a:r>
            <a:r>
              <a:rPr lang="es-MX" sz="1500" dirty="0">
                <a:latin typeface="Arial"/>
                <a:ea typeface="+mn-lt"/>
                <a:cs typeface="+mn-lt"/>
              </a:rPr>
              <a:t> a Media </a:t>
            </a:r>
            <a:r>
              <a:rPr lang="es-MX" sz="1500" err="1">
                <a:latin typeface="Arial"/>
                <a:ea typeface="+mn-lt"/>
                <a:cs typeface="+mn-lt"/>
              </a:rPr>
              <a:t>Mix</a:t>
            </a:r>
            <a:r>
              <a:rPr lang="es-MX" sz="1500" dirty="0">
                <a:latin typeface="Arial"/>
                <a:ea typeface="+mn-lt"/>
                <a:cs typeface="+mn-lt"/>
              </a:rPr>
              <a:t> </a:t>
            </a:r>
            <a:r>
              <a:rPr lang="es-MX" sz="1500" err="1">
                <a:latin typeface="Arial"/>
                <a:ea typeface="+mn-lt"/>
                <a:cs typeface="+mn-lt"/>
              </a:rPr>
              <a:t>Model</a:t>
            </a:r>
            <a:r>
              <a:rPr lang="es-MX" sz="1500" dirty="0">
                <a:latin typeface="Arial"/>
                <a:ea typeface="+mn-lt"/>
                <a:cs typeface="+mn-lt"/>
              </a:rPr>
              <a:t> </a:t>
            </a:r>
            <a:r>
              <a:rPr lang="es-MX" sz="1500" err="1">
                <a:latin typeface="Arial"/>
                <a:ea typeface="+mn-lt"/>
                <a:cs typeface="+mn-lt"/>
              </a:rPr>
              <a:t>to</a:t>
            </a:r>
            <a:r>
              <a:rPr lang="es-MX" sz="1500" dirty="0">
                <a:latin typeface="Arial"/>
                <a:ea typeface="+mn-lt"/>
                <a:cs typeface="+mn-lt"/>
              </a:rPr>
              <a:t> </a:t>
            </a:r>
            <a:r>
              <a:rPr lang="es-MX" sz="1500" err="1">
                <a:latin typeface="Arial"/>
                <a:ea typeface="+mn-lt"/>
                <a:cs typeface="+mn-lt"/>
              </a:rPr>
              <a:t>understand</a:t>
            </a:r>
            <a:r>
              <a:rPr lang="es-MX" sz="1500" dirty="0">
                <a:latin typeface="Arial"/>
                <a:ea typeface="+mn-lt"/>
                <a:cs typeface="+mn-lt"/>
              </a:rPr>
              <a:t> </a:t>
            </a:r>
            <a:r>
              <a:rPr lang="es-MX" sz="1500" err="1">
                <a:latin typeface="Arial"/>
                <a:ea typeface="+mn-lt"/>
                <a:cs typeface="+mn-lt"/>
              </a:rPr>
              <a:t>how</a:t>
            </a:r>
            <a:r>
              <a:rPr lang="es-MX" sz="1500" dirty="0">
                <a:latin typeface="Arial"/>
                <a:ea typeface="+mn-lt"/>
                <a:cs typeface="+mn-lt"/>
              </a:rPr>
              <a:t> media </a:t>
            </a:r>
            <a:r>
              <a:rPr lang="es-MX" sz="1500" err="1">
                <a:latin typeface="Arial"/>
                <a:ea typeface="+mn-lt"/>
                <a:cs typeface="+mn-lt"/>
              </a:rPr>
              <a:t>channels</a:t>
            </a:r>
            <a:r>
              <a:rPr lang="es-MX" sz="1500" dirty="0">
                <a:latin typeface="Arial"/>
                <a:ea typeface="+mn-lt"/>
                <a:cs typeface="+mn-lt"/>
              </a:rPr>
              <a:t> and </a:t>
            </a:r>
            <a:r>
              <a:rPr lang="es-MX" sz="1500" err="1">
                <a:latin typeface="Arial"/>
                <a:ea typeface="+mn-lt"/>
                <a:cs typeface="+mn-lt"/>
              </a:rPr>
              <a:t>other</a:t>
            </a:r>
            <a:r>
              <a:rPr lang="es-MX" sz="1500" dirty="0">
                <a:latin typeface="Arial"/>
                <a:ea typeface="+mn-lt"/>
                <a:cs typeface="+mn-lt"/>
              </a:rPr>
              <a:t> </a:t>
            </a:r>
            <a:r>
              <a:rPr lang="es-MX" sz="1500" err="1">
                <a:latin typeface="Arial"/>
                <a:ea typeface="+mn-lt"/>
                <a:cs typeface="+mn-lt"/>
              </a:rPr>
              <a:t>influencing</a:t>
            </a:r>
            <a:r>
              <a:rPr lang="es-MX" sz="1500" dirty="0">
                <a:latin typeface="Arial"/>
                <a:ea typeface="+mn-lt"/>
                <a:cs typeface="+mn-lt"/>
              </a:rPr>
              <a:t> </a:t>
            </a:r>
            <a:r>
              <a:rPr lang="es-MX" sz="1500" err="1">
                <a:latin typeface="Arial"/>
                <a:ea typeface="+mn-lt"/>
                <a:cs typeface="+mn-lt"/>
              </a:rPr>
              <a:t>factors</a:t>
            </a:r>
            <a:r>
              <a:rPr lang="es-MX" sz="1500" dirty="0">
                <a:latin typeface="Arial"/>
                <a:ea typeface="+mn-lt"/>
                <a:cs typeface="+mn-lt"/>
              </a:rPr>
              <a:t> (</a:t>
            </a:r>
            <a:r>
              <a:rPr lang="es-MX" sz="1500" err="1">
                <a:latin typeface="Arial"/>
                <a:ea typeface="+mn-lt"/>
                <a:cs typeface="+mn-lt"/>
              </a:rPr>
              <a:t>e.g</a:t>
            </a:r>
            <a:r>
              <a:rPr lang="es-MX" sz="1500" dirty="0">
                <a:latin typeface="Arial"/>
                <a:ea typeface="+mn-lt"/>
                <a:cs typeface="+mn-lt"/>
              </a:rPr>
              <a:t>., </a:t>
            </a:r>
            <a:r>
              <a:rPr lang="es-MX" sz="1500" err="1">
                <a:latin typeface="Arial"/>
                <a:ea typeface="+mn-lt"/>
                <a:cs typeface="+mn-lt"/>
              </a:rPr>
              <a:t>geography</a:t>
            </a:r>
            <a:r>
              <a:rPr lang="es-MX" sz="1500" dirty="0">
                <a:latin typeface="Arial"/>
                <a:ea typeface="+mn-lt"/>
                <a:cs typeface="+mn-lt"/>
              </a:rPr>
              <a:t>, </a:t>
            </a:r>
            <a:r>
              <a:rPr lang="es-MX" sz="1500" err="1">
                <a:latin typeface="Arial"/>
                <a:ea typeface="+mn-lt"/>
                <a:cs typeface="+mn-lt"/>
              </a:rPr>
              <a:t>competition</a:t>
            </a:r>
            <a:r>
              <a:rPr lang="es-MX" sz="1500" dirty="0">
                <a:latin typeface="Arial"/>
                <a:ea typeface="+mn-lt"/>
                <a:cs typeface="+mn-lt"/>
              </a:rPr>
              <a:t>) </a:t>
            </a:r>
            <a:r>
              <a:rPr lang="es-MX" sz="1500" err="1">
                <a:latin typeface="Arial"/>
                <a:ea typeface="+mn-lt"/>
                <a:cs typeface="+mn-lt"/>
              </a:rPr>
              <a:t>affect</a:t>
            </a:r>
            <a:r>
              <a:rPr lang="es-MX" sz="1500" dirty="0">
                <a:latin typeface="Arial"/>
                <a:ea typeface="+mn-lt"/>
                <a:cs typeface="+mn-lt"/>
              </a:rPr>
              <a:t> </a:t>
            </a:r>
            <a:r>
              <a:rPr lang="es-MX" sz="1500" err="1">
                <a:latin typeface="Arial"/>
                <a:ea typeface="+mn-lt"/>
                <a:cs typeface="+mn-lt"/>
              </a:rPr>
              <a:t>weekly</a:t>
            </a:r>
            <a:r>
              <a:rPr lang="es-MX" sz="1500" dirty="0">
                <a:latin typeface="Arial"/>
                <a:ea typeface="+mn-lt"/>
                <a:cs typeface="+mn-lt"/>
              </a:rPr>
              <a:t> sales performance.</a:t>
            </a:r>
            <a:endParaRPr lang="es-MX" sz="1500">
              <a:latin typeface="Arial"/>
              <a:cs typeface="Arial"/>
            </a:endParaRPr>
          </a:p>
          <a:p>
            <a:pPr marL="0" indent="0">
              <a:lnSpc>
                <a:spcPct val="110000"/>
              </a:lnSpc>
              <a:buNone/>
            </a:pPr>
            <a:endParaRPr lang="es-MX" sz="1500" b="1" dirty="0">
              <a:latin typeface="Arial"/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s-MX" sz="1500" b="1" dirty="0">
                <a:latin typeface="Arial"/>
                <a:ea typeface="+mn-lt"/>
                <a:cs typeface="+mn-lt"/>
              </a:rPr>
              <a:t>Business </a:t>
            </a:r>
            <a:r>
              <a:rPr lang="es-MX" sz="1500" b="1" err="1">
                <a:latin typeface="Arial"/>
                <a:ea typeface="+mn-lt"/>
                <a:cs typeface="+mn-lt"/>
              </a:rPr>
              <a:t>Context</a:t>
            </a:r>
            <a:r>
              <a:rPr lang="es-MX" sz="1500" b="1" dirty="0">
                <a:latin typeface="Arial"/>
                <a:ea typeface="+mn-lt"/>
                <a:cs typeface="+mn-lt"/>
              </a:rPr>
              <a:t>:</a:t>
            </a:r>
            <a:br>
              <a:rPr lang="es-MX" sz="1500" dirty="0">
                <a:latin typeface="Arial"/>
                <a:ea typeface="+mn-lt"/>
                <a:cs typeface="+mn-lt"/>
              </a:rPr>
            </a:br>
            <a:r>
              <a:rPr lang="es-MX" sz="1500" err="1">
                <a:latin typeface="Arial"/>
                <a:ea typeface="+mn-lt"/>
                <a:cs typeface="+mn-lt"/>
              </a:rPr>
              <a:t>While</a:t>
            </a:r>
            <a:r>
              <a:rPr lang="es-MX" sz="1500" dirty="0">
                <a:latin typeface="Arial"/>
                <a:ea typeface="+mn-lt"/>
                <a:cs typeface="+mn-lt"/>
              </a:rPr>
              <a:t> </a:t>
            </a:r>
            <a:r>
              <a:rPr lang="es-MX" sz="1500" err="1">
                <a:latin typeface="Arial"/>
                <a:ea typeface="+mn-lt"/>
                <a:cs typeface="+mn-lt"/>
              </a:rPr>
              <a:t>attribution</a:t>
            </a:r>
            <a:r>
              <a:rPr lang="es-MX" sz="1500" dirty="0">
                <a:latin typeface="Arial"/>
                <a:ea typeface="+mn-lt"/>
                <a:cs typeface="+mn-lt"/>
              </a:rPr>
              <a:t> </a:t>
            </a:r>
            <a:r>
              <a:rPr lang="es-MX" sz="1500" err="1">
                <a:latin typeface="Arial"/>
                <a:ea typeface="+mn-lt"/>
                <a:cs typeface="+mn-lt"/>
              </a:rPr>
              <a:t>is</a:t>
            </a:r>
            <a:r>
              <a:rPr lang="es-MX" sz="1500" dirty="0">
                <a:latin typeface="Arial"/>
                <a:ea typeface="+mn-lt"/>
                <a:cs typeface="+mn-lt"/>
              </a:rPr>
              <a:t> </a:t>
            </a:r>
            <a:r>
              <a:rPr lang="es-MX" sz="1500" err="1">
                <a:latin typeface="Arial"/>
                <a:ea typeface="+mn-lt"/>
                <a:cs typeface="+mn-lt"/>
              </a:rPr>
              <a:t>key</a:t>
            </a:r>
            <a:r>
              <a:rPr lang="es-MX" sz="1500" dirty="0">
                <a:latin typeface="Arial"/>
                <a:ea typeface="+mn-lt"/>
                <a:cs typeface="+mn-lt"/>
              </a:rPr>
              <a:t>, </a:t>
            </a:r>
            <a:r>
              <a:rPr lang="es-MX" sz="1500" err="1">
                <a:latin typeface="Arial"/>
                <a:ea typeface="+mn-lt"/>
                <a:cs typeface="+mn-lt"/>
              </a:rPr>
              <a:t>the</a:t>
            </a:r>
            <a:r>
              <a:rPr lang="es-MX" sz="1500" dirty="0">
                <a:latin typeface="Arial"/>
                <a:ea typeface="+mn-lt"/>
                <a:cs typeface="+mn-lt"/>
              </a:rPr>
              <a:t> </a:t>
            </a:r>
            <a:r>
              <a:rPr lang="es-MX" sz="1500" err="1">
                <a:latin typeface="Arial"/>
                <a:ea typeface="+mn-lt"/>
                <a:cs typeface="+mn-lt"/>
              </a:rPr>
              <a:t>primary</a:t>
            </a:r>
            <a:r>
              <a:rPr lang="es-MX" sz="1500" dirty="0">
                <a:latin typeface="Arial"/>
                <a:ea typeface="+mn-lt"/>
                <a:cs typeface="+mn-lt"/>
              </a:rPr>
              <a:t> </a:t>
            </a:r>
            <a:r>
              <a:rPr lang="es-MX" sz="1500" err="1">
                <a:latin typeface="Arial"/>
                <a:ea typeface="+mn-lt"/>
                <a:cs typeface="+mn-lt"/>
              </a:rPr>
              <a:t>goal</a:t>
            </a:r>
            <a:r>
              <a:rPr lang="es-MX" sz="1500" dirty="0">
                <a:latin typeface="Arial"/>
                <a:ea typeface="+mn-lt"/>
                <a:cs typeface="+mn-lt"/>
              </a:rPr>
              <a:t> </a:t>
            </a:r>
            <a:r>
              <a:rPr lang="es-MX" sz="1500" err="1">
                <a:latin typeface="Arial"/>
                <a:ea typeface="+mn-lt"/>
                <a:cs typeface="+mn-lt"/>
              </a:rPr>
              <a:t>is</a:t>
            </a:r>
            <a:r>
              <a:rPr lang="es-MX" sz="1500" dirty="0">
                <a:latin typeface="Arial"/>
                <a:ea typeface="+mn-lt"/>
                <a:cs typeface="+mn-lt"/>
              </a:rPr>
              <a:t> </a:t>
            </a:r>
            <a:r>
              <a:rPr lang="es-MX" sz="1500" err="1">
                <a:latin typeface="Arial"/>
                <a:ea typeface="+mn-lt"/>
                <a:cs typeface="+mn-lt"/>
              </a:rPr>
              <a:t>to</a:t>
            </a:r>
            <a:r>
              <a:rPr lang="es-MX" sz="1500" dirty="0">
                <a:latin typeface="Arial"/>
                <a:ea typeface="+mn-lt"/>
                <a:cs typeface="+mn-lt"/>
              </a:rPr>
              <a:t> </a:t>
            </a:r>
            <a:r>
              <a:rPr lang="es-MX" sz="1500" err="1">
                <a:latin typeface="Arial"/>
                <a:ea typeface="+mn-lt"/>
                <a:cs typeface="+mn-lt"/>
              </a:rPr>
              <a:t>measure</a:t>
            </a:r>
            <a:r>
              <a:rPr lang="es-MX" sz="1500" dirty="0">
                <a:latin typeface="Arial"/>
                <a:ea typeface="+mn-lt"/>
                <a:cs typeface="+mn-lt"/>
              </a:rPr>
              <a:t> </a:t>
            </a:r>
            <a:r>
              <a:rPr lang="es-MX" sz="1500" err="1">
                <a:latin typeface="Arial"/>
                <a:ea typeface="+mn-lt"/>
                <a:cs typeface="+mn-lt"/>
              </a:rPr>
              <a:t>effectiveness</a:t>
            </a:r>
            <a:endParaRPr lang="es-MX" sz="1500" dirty="0">
              <a:latin typeface="Arial"/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endParaRPr lang="es-MX" sz="1500" b="1" dirty="0">
              <a:latin typeface="Arial"/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s-MX" sz="1500" b="1" err="1">
                <a:latin typeface="Arial"/>
                <a:ea typeface="+mn-lt"/>
                <a:cs typeface="+mn-lt"/>
              </a:rPr>
              <a:t>Deliverables</a:t>
            </a:r>
            <a:r>
              <a:rPr lang="es-MX" sz="1500" b="1" dirty="0">
                <a:latin typeface="Arial"/>
                <a:ea typeface="+mn-lt"/>
                <a:cs typeface="+mn-lt"/>
              </a:rPr>
              <a:t>:</a:t>
            </a:r>
            <a:endParaRPr lang="es-MX" sz="1500">
              <a:latin typeface="Arial"/>
              <a:cs typeface="Arial"/>
            </a:endParaRPr>
          </a:p>
          <a:p>
            <a:pPr lvl="1">
              <a:lnSpc>
                <a:spcPct val="110000"/>
              </a:lnSpc>
            </a:pPr>
            <a:r>
              <a:rPr lang="es-MX" sz="1500" err="1">
                <a:latin typeface="Arial"/>
                <a:ea typeface="+mn-lt"/>
                <a:cs typeface="+mn-lt"/>
              </a:rPr>
              <a:t>Clean</a:t>
            </a:r>
            <a:r>
              <a:rPr lang="es-MX" sz="1500" dirty="0">
                <a:latin typeface="Arial"/>
                <a:ea typeface="+mn-lt"/>
                <a:cs typeface="+mn-lt"/>
              </a:rPr>
              <a:t>, interpretable </a:t>
            </a:r>
            <a:r>
              <a:rPr lang="es-MX" sz="1500" err="1">
                <a:latin typeface="Arial"/>
                <a:ea typeface="+mn-lt"/>
                <a:cs typeface="+mn-lt"/>
              </a:rPr>
              <a:t>regression</a:t>
            </a:r>
            <a:r>
              <a:rPr lang="es-MX" sz="1500" dirty="0">
                <a:latin typeface="Arial"/>
                <a:ea typeface="+mn-lt"/>
                <a:cs typeface="+mn-lt"/>
              </a:rPr>
              <a:t> </a:t>
            </a:r>
            <a:r>
              <a:rPr lang="es-MX" sz="1500" err="1">
                <a:latin typeface="Arial"/>
                <a:ea typeface="+mn-lt"/>
                <a:cs typeface="+mn-lt"/>
              </a:rPr>
              <a:t>model</a:t>
            </a:r>
            <a:r>
              <a:rPr lang="es-MX" sz="1500" dirty="0">
                <a:latin typeface="Arial"/>
                <a:ea typeface="+mn-lt"/>
                <a:cs typeface="+mn-lt"/>
              </a:rPr>
              <a:t>.</a:t>
            </a:r>
            <a:endParaRPr lang="es-MX" sz="1500">
              <a:latin typeface="Arial"/>
              <a:cs typeface="Arial"/>
            </a:endParaRPr>
          </a:p>
          <a:p>
            <a:pPr lvl="1">
              <a:lnSpc>
                <a:spcPct val="110000"/>
              </a:lnSpc>
            </a:pPr>
            <a:r>
              <a:rPr lang="es-MX" sz="1500" dirty="0">
                <a:latin typeface="Arial"/>
                <a:ea typeface="+mn-lt"/>
                <a:cs typeface="+mn-lt"/>
              </a:rPr>
              <a:t>Granular </a:t>
            </a:r>
            <a:r>
              <a:rPr lang="es-MX" sz="1500" err="1">
                <a:latin typeface="Arial"/>
                <a:ea typeface="+mn-lt"/>
                <a:cs typeface="+mn-lt"/>
              </a:rPr>
              <a:t>insights</a:t>
            </a:r>
            <a:r>
              <a:rPr lang="es-MX" sz="1500" dirty="0">
                <a:latin typeface="Arial"/>
                <a:ea typeface="+mn-lt"/>
                <a:cs typeface="+mn-lt"/>
              </a:rPr>
              <a:t> </a:t>
            </a:r>
            <a:r>
              <a:rPr lang="es-MX" sz="1500" err="1">
                <a:latin typeface="Arial"/>
                <a:ea typeface="+mn-lt"/>
                <a:cs typeface="+mn-lt"/>
              </a:rPr>
              <a:t>by</a:t>
            </a:r>
            <a:r>
              <a:rPr lang="es-MX" sz="1500" dirty="0">
                <a:latin typeface="Arial"/>
                <a:ea typeface="+mn-lt"/>
                <a:cs typeface="+mn-lt"/>
              </a:rPr>
              <a:t> media </a:t>
            </a:r>
            <a:r>
              <a:rPr lang="es-MX" sz="1500" err="1">
                <a:latin typeface="Arial"/>
                <a:ea typeface="+mn-lt"/>
                <a:cs typeface="+mn-lt"/>
              </a:rPr>
              <a:t>channel</a:t>
            </a:r>
            <a:r>
              <a:rPr lang="es-MX" sz="1500" dirty="0">
                <a:latin typeface="Arial"/>
                <a:ea typeface="+mn-lt"/>
                <a:cs typeface="+mn-lt"/>
              </a:rPr>
              <a:t>, </a:t>
            </a:r>
            <a:r>
              <a:rPr lang="es-MX" sz="1500" err="1">
                <a:latin typeface="Arial"/>
                <a:ea typeface="+mn-lt"/>
                <a:cs typeface="+mn-lt"/>
              </a:rPr>
              <a:t>geography</a:t>
            </a:r>
            <a:r>
              <a:rPr lang="es-MX" sz="1500" dirty="0">
                <a:latin typeface="Arial"/>
                <a:ea typeface="+mn-lt"/>
                <a:cs typeface="+mn-lt"/>
              </a:rPr>
              <a:t>, and time.</a:t>
            </a:r>
            <a:endParaRPr lang="es-MX" sz="1500">
              <a:latin typeface="Arial"/>
              <a:cs typeface="Arial"/>
            </a:endParaRPr>
          </a:p>
          <a:p>
            <a:pPr lvl="1">
              <a:lnSpc>
                <a:spcPct val="110000"/>
              </a:lnSpc>
            </a:pPr>
            <a:r>
              <a:rPr lang="es-MX" sz="1500" dirty="0">
                <a:latin typeface="Arial"/>
                <a:ea typeface="+mn-lt"/>
                <a:cs typeface="+mn-lt"/>
              </a:rPr>
              <a:t>A base </a:t>
            </a:r>
            <a:r>
              <a:rPr lang="es-MX" sz="1500" err="1">
                <a:latin typeface="Arial"/>
                <a:ea typeface="+mn-lt"/>
                <a:cs typeface="+mn-lt"/>
              </a:rPr>
              <a:t>framework</a:t>
            </a:r>
            <a:r>
              <a:rPr lang="es-MX" sz="1500" dirty="0">
                <a:latin typeface="Arial"/>
                <a:ea typeface="+mn-lt"/>
                <a:cs typeface="+mn-lt"/>
              </a:rPr>
              <a:t> </a:t>
            </a:r>
            <a:r>
              <a:rPr lang="es-MX" sz="1500" err="1">
                <a:latin typeface="Arial"/>
                <a:ea typeface="+mn-lt"/>
                <a:cs typeface="+mn-lt"/>
              </a:rPr>
              <a:t>for</a:t>
            </a:r>
            <a:r>
              <a:rPr lang="es-MX" sz="1500" dirty="0">
                <a:latin typeface="Arial"/>
                <a:ea typeface="+mn-lt"/>
                <a:cs typeface="+mn-lt"/>
              </a:rPr>
              <a:t> </a:t>
            </a:r>
            <a:r>
              <a:rPr lang="es-MX" sz="1500" err="1">
                <a:latin typeface="Arial"/>
                <a:ea typeface="+mn-lt"/>
                <a:cs typeface="+mn-lt"/>
              </a:rPr>
              <a:t>validation</a:t>
            </a:r>
            <a:r>
              <a:rPr lang="es-MX" sz="1500" dirty="0">
                <a:latin typeface="Arial"/>
                <a:ea typeface="+mn-lt"/>
                <a:cs typeface="+mn-lt"/>
              </a:rPr>
              <a:t> and future </a:t>
            </a:r>
            <a:r>
              <a:rPr lang="es-MX" sz="1500" err="1">
                <a:latin typeface="Arial"/>
                <a:ea typeface="+mn-lt"/>
                <a:cs typeface="+mn-lt"/>
              </a:rPr>
              <a:t>extensions</a:t>
            </a:r>
            <a:r>
              <a:rPr lang="es-MX" sz="1500" dirty="0">
                <a:latin typeface="Arial"/>
                <a:ea typeface="+mn-lt"/>
                <a:cs typeface="+mn-lt"/>
              </a:rPr>
              <a:t>.</a:t>
            </a:r>
            <a:endParaRPr lang="es-MX" sz="1500" dirty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endParaRPr lang="es-MX" sz="17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71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8A699C-C2DF-B34F-6F47-C37E8360E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9">
            <a:extLst>
              <a:ext uri="{FF2B5EF4-FFF2-40B4-BE49-F238E27FC236}">
                <a16:creationId xmlns:a16="http://schemas.microsoft.com/office/drawing/2014/main" id="{55F7ABCA-A68A-47DD-B732-76FF34C6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1813D-F0B6-5BCB-EDE2-3A3419C8F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3505199"/>
            <a:ext cx="4809068" cy="2608143"/>
          </a:xfrm>
        </p:spPr>
        <p:txBody>
          <a:bodyPr anchor="t">
            <a:normAutofit/>
          </a:bodyPr>
          <a:lstStyle/>
          <a:p>
            <a:pPr algn="ctr"/>
            <a:endParaRPr lang="es-MX" sz="4000"/>
          </a:p>
          <a:p>
            <a:pPr algn="ctr"/>
            <a:r>
              <a:rPr lang="es-MX" sz="4000">
                <a:ea typeface="+mj-lt"/>
                <a:cs typeface="+mj-lt"/>
              </a:rPr>
              <a:t>Data Preparation and Feature Design</a:t>
            </a:r>
            <a:endParaRPr lang="es-MX" sz="4000"/>
          </a:p>
        </p:txBody>
      </p:sp>
      <p:pic>
        <p:nvPicPr>
          <p:cNvPr id="7" name="Graphic 6" descr="Base de datos">
            <a:extLst>
              <a:ext uri="{FF2B5EF4-FFF2-40B4-BE49-F238E27FC236}">
                <a16:creationId xmlns:a16="http://schemas.microsoft.com/office/drawing/2014/main" id="{A07EE9DF-9D06-96D5-9DE2-C60057617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0799" y="2519363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479EE-2445-54BB-13F8-6BEC2979C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100" y="643467"/>
            <a:ext cx="5668433" cy="54017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s-MX" sz="1500" b="1">
              <a:latin typeface="Arial"/>
              <a:cs typeface="Arial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s-MX" sz="1500" b="1">
                <a:latin typeface="Arial"/>
                <a:ea typeface="+mn-lt"/>
                <a:cs typeface="+mn-lt"/>
              </a:rPr>
              <a:t>Data Overview:</a:t>
            </a:r>
            <a:endParaRPr lang="es-MX" sz="1500">
              <a:latin typeface="Arial"/>
              <a:ea typeface="+mn-lt"/>
              <a:cs typeface="+mn-lt"/>
            </a:endParaRPr>
          </a:p>
          <a:p>
            <a:pPr marL="285750" indent="-285750">
              <a:lnSpc>
                <a:spcPct val="110000"/>
              </a:lnSpc>
            </a:pPr>
            <a:r>
              <a:rPr lang="es-MX" sz="1500">
                <a:latin typeface="Arial"/>
                <a:ea typeface="+mn-lt"/>
                <a:cs typeface="+mn-lt"/>
              </a:rPr>
              <a:t>6,240 weekly records across 40 geographic regions.</a:t>
            </a:r>
          </a:p>
          <a:p>
            <a:pPr marL="285750" indent="-285750">
              <a:lnSpc>
                <a:spcPct val="110000"/>
              </a:lnSpc>
            </a:pPr>
            <a:r>
              <a:rPr lang="es-MX" sz="1500">
                <a:latin typeface="Arial"/>
                <a:ea typeface="+mn-lt"/>
                <a:cs typeface="+mn-lt"/>
              </a:rPr>
              <a:t>No missing or duplicate valuesEDA_2_enhanced.</a:t>
            </a:r>
            <a:endParaRPr lang="es-MX" sz="1500">
              <a:latin typeface="Arial"/>
              <a:cs typeface="Arial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s-MX" sz="1500" b="1">
                <a:latin typeface="Arial"/>
                <a:ea typeface="+mn-lt"/>
                <a:cs typeface="+mn-lt"/>
              </a:rPr>
              <a:t>Preprocessing:</a:t>
            </a:r>
            <a:endParaRPr lang="es-MX" sz="1500">
              <a:latin typeface="Arial"/>
              <a:ea typeface="+mn-lt"/>
              <a:cs typeface="+mn-lt"/>
            </a:endParaRPr>
          </a:p>
          <a:p>
            <a:pPr marL="285750" indent="-285750">
              <a:lnSpc>
                <a:spcPct val="110000"/>
              </a:lnSpc>
            </a:pPr>
            <a:r>
              <a:rPr lang="es-MX" sz="1500">
                <a:latin typeface="Arial"/>
                <a:ea typeface="+mn-lt"/>
                <a:cs typeface="+mn-lt"/>
              </a:rPr>
              <a:t>Converted date to extract year, month, quarter, week.</a:t>
            </a:r>
            <a:endParaRPr lang="es-MX" sz="1500">
              <a:latin typeface="Arial"/>
              <a:cs typeface="Arial"/>
            </a:endParaRPr>
          </a:p>
          <a:p>
            <a:pPr marL="285750" indent="-285750">
              <a:lnSpc>
                <a:spcPct val="110000"/>
              </a:lnSpc>
            </a:pPr>
            <a:r>
              <a:rPr lang="es-MX" sz="1500">
                <a:latin typeface="Arial"/>
                <a:ea typeface="+mn-lt"/>
                <a:cs typeface="+mn-lt"/>
              </a:rPr>
              <a:t>Removed impressions due to </a:t>
            </a:r>
            <a:r>
              <a:rPr lang="es-MX" sz="1500" b="1">
                <a:latin typeface="Arial"/>
                <a:ea typeface="+mn-lt"/>
                <a:cs typeface="+mn-lt"/>
              </a:rPr>
              <a:t>high collinearity</a:t>
            </a:r>
            <a:r>
              <a:rPr lang="es-MX" sz="1500">
                <a:latin typeface="Arial"/>
                <a:ea typeface="+mn-lt"/>
                <a:cs typeface="+mn-lt"/>
              </a:rPr>
              <a:t> with spend — spend better reflects strategic intentReport.</a:t>
            </a:r>
            <a:endParaRPr lang="es-MX" sz="1500">
              <a:latin typeface="Arial"/>
              <a:cs typeface="Arial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s-MX" sz="1500" b="1">
                <a:latin typeface="Arial"/>
                <a:ea typeface="+mn-lt"/>
                <a:cs typeface="+mn-lt"/>
              </a:rPr>
              <a:t>Feature Engineering:</a:t>
            </a:r>
            <a:endParaRPr lang="es-MX" sz="1500">
              <a:latin typeface="Arial"/>
              <a:ea typeface="+mn-lt"/>
              <a:cs typeface="+mn-lt"/>
            </a:endParaRPr>
          </a:p>
          <a:p>
            <a:pPr marL="285750" indent="-285750">
              <a:lnSpc>
                <a:spcPct val="110000"/>
              </a:lnSpc>
            </a:pPr>
            <a:r>
              <a:rPr lang="es-MX" sz="1500">
                <a:latin typeface="Arial"/>
                <a:ea typeface="+mn-lt"/>
                <a:cs typeface="+mn-lt"/>
              </a:rPr>
              <a:t>geo → dummies (fixed regional effects). To capture </a:t>
            </a:r>
            <a:r>
              <a:rPr lang="es-MX" sz="1500" b="1">
                <a:latin typeface="Arial"/>
                <a:ea typeface="+mn-lt"/>
                <a:cs typeface="+mn-lt"/>
              </a:rPr>
              <a:t>fixed regional effects</a:t>
            </a:r>
            <a:r>
              <a:rPr lang="es-MX" sz="1500">
                <a:latin typeface="Arial"/>
                <a:ea typeface="+mn-lt"/>
                <a:cs typeface="+mn-lt"/>
              </a:rPr>
              <a:t>, such as differences in base sales levels, local consumer behavior, infrastructure, and historical media responsiveness.</a:t>
            </a:r>
            <a:endParaRPr lang="es-MX" sz="1500">
              <a:latin typeface="Arial"/>
              <a:cs typeface="Arial"/>
            </a:endParaRPr>
          </a:p>
          <a:p>
            <a:pPr marL="285750" indent="-285750">
              <a:lnSpc>
                <a:spcPct val="110000"/>
              </a:lnSpc>
            </a:pPr>
            <a:r>
              <a:rPr lang="es-MX" sz="1500">
                <a:latin typeface="Arial"/>
                <a:ea typeface="+mn-lt"/>
                <a:cs typeface="+mn-lt"/>
              </a:rPr>
              <a:t>Seasonality: month_sin and month_cos to model cyclical patterns. </a:t>
            </a:r>
          </a:p>
          <a:p>
            <a:pPr marL="0" indent="0">
              <a:lnSpc>
                <a:spcPct val="110000"/>
              </a:lnSpc>
              <a:buNone/>
            </a:pPr>
            <a:endParaRPr lang="es-MX" sz="1500" b="1">
              <a:latin typeface="Arial"/>
              <a:ea typeface="+mn-lt"/>
              <a:cs typeface="Arial"/>
            </a:endParaRPr>
          </a:p>
          <a:p>
            <a:pPr>
              <a:lnSpc>
                <a:spcPct val="110000"/>
              </a:lnSpc>
            </a:pPr>
            <a:endParaRPr lang="es-MX" sz="1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280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F6E4B-9A40-140F-5C65-166BCA370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24" y="1045"/>
            <a:ext cx="8685665" cy="1032569"/>
          </a:xfrm>
        </p:spPr>
        <p:txBody>
          <a:bodyPr anchor="b">
            <a:normAutofit/>
          </a:bodyPr>
          <a:lstStyle/>
          <a:p>
            <a:r>
              <a:rPr lang="es-MX" sz="2400" err="1">
                <a:latin typeface="Arial"/>
                <a:ea typeface="+mj-lt"/>
                <a:cs typeface="+mj-lt"/>
              </a:rPr>
              <a:t>Understanding</a:t>
            </a:r>
            <a:r>
              <a:rPr lang="es-MX" sz="2400" dirty="0">
                <a:latin typeface="Arial"/>
                <a:ea typeface="+mj-lt"/>
                <a:cs typeface="+mj-lt"/>
              </a:rPr>
              <a:t> </a:t>
            </a:r>
            <a:r>
              <a:rPr lang="es-MX" sz="2400" err="1">
                <a:latin typeface="Arial"/>
                <a:ea typeface="+mj-lt"/>
                <a:cs typeface="+mj-lt"/>
              </a:rPr>
              <a:t>Which</a:t>
            </a:r>
            <a:r>
              <a:rPr lang="es-MX" sz="2400" dirty="0">
                <a:latin typeface="Arial"/>
                <a:ea typeface="+mj-lt"/>
                <a:cs typeface="+mj-lt"/>
              </a:rPr>
              <a:t> Variables </a:t>
            </a:r>
            <a:r>
              <a:rPr lang="es-MX" sz="2400" err="1">
                <a:latin typeface="Arial"/>
                <a:ea typeface="+mj-lt"/>
                <a:cs typeface="+mj-lt"/>
              </a:rPr>
              <a:t>Explain</a:t>
            </a:r>
            <a:r>
              <a:rPr lang="es-MX" sz="2400" dirty="0">
                <a:latin typeface="Arial"/>
                <a:ea typeface="+mj-lt"/>
                <a:cs typeface="+mj-lt"/>
              </a:rPr>
              <a:t> Sales</a:t>
            </a:r>
            <a:endParaRPr lang="es-MX" sz="24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1CE56-2AED-DC5B-A040-3C3D4F02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2002536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
             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91EBF93-8679-F838-18DB-30C6AF48D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54" y="1522176"/>
            <a:ext cx="4687010" cy="409510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19E54-EA70-F580-95BB-777A747FA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271" y="1370356"/>
            <a:ext cx="5754896" cy="31974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s-MX" sz="1400" b="1" dirty="0">
                <a:latin typeface="Arial"/>
                <a:cs typeface="Arial"/>
              </a:rPr>
              <a:t>Pearson </a:t>
            </a:r>
            <a:r>
              <a:rPr lang="es-MX" sz="1400" b="1" err="1">
                <a:latin typeface="Arial"/>
                <a:cs typeface="Arial"/>
              </a:rPr>
              <a:t>Correlation</a:t>
            </a:r>
            <a:r>
              <a:rPr lang="es-MX" sz="1400" b="1" dirty="0">
                <a:latin typeface="Arial"/>
                <a:cs typeface="Arial"/>
              </a:rPr>
              <a:t> </a:t>
            </a:r>
            <a:r>
              <a:rPr lang="es-MX" sz="1400" b="1" err="1">
                <a:latin typeface="Arial"/>
                <a:cs typeface="Arial"/>
              </a:rPr>
              <a:t>Analysis</a:t>
            </a:r>
            <a:endParaRPr lang="es-MX" sz="1400" b="1">
              <a:latin typeface="Arial"/>
              <a:cs typeface="Arial"/>
            </a:endParaRPr>
          </a:p>
          <a:p>
            <a:pPr algn="just">
              <a:lnSpc>
                <a:spcPct val="110000"/>
              </a:lnSpc>
            </a:pPr>
            <a:r>
              <a:rPr lang="es-MX" sz="1400" dirty="0">
                <a:latin typeface="Arial"/>
                <a:ea typeface="+mn-lt"/>
                <a:cs typeface="+mn-lt"/>
              </a:rPr>
              <a:t>A full </a:t>
            </a:r>
            <a:r>
              <a:rPr lang="es-MX" sz="1400" err="1">
                <a:latin typeface="Arial"/>
                <a:ea typeface="+mn-lt"/>
                <a:cs typeface="+mn-lt"/>
              </a:rPr>
              <a:t>correlation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matrix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was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computed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among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all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numerical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features</a:t>
            </a:r>
            <a:r>
              <a:rPr lang="es-MX" sz="1400" dirty="0">
                <a:latin typeface="Arial"/>
                <a:ea typeface="+mn-lt"/>
                <a:cs typeface="+mn-lt"/>
              </a:rPr>
              <a:t>.</a:t>
            </a:r>
            <a:endParaRPr lang="es-MX" sz="1400" dirty="0">
              <a:latin typeface="Arial"/>
              <a:cs typeface="Arial"/>
            </a:endParaRPr>
          </a:p>
          <a:p>
            <a:pPr algn="just">
              <a:lnSpc>
                <a:spcPct val="110000"/>
              </a:lnSpc>
            </a:pPr>
            <a:r>
              <a:rPr lang="es-MX" sz="1400" dirty="0">
                <a:latin typeface="Arial"/>
                <a:ea typeface="+mn-lt"/>
                <a:cs typeface="+mn-lt"/>
              </a:rPr>
              <a:t>Key </a:t>
            </a:r>
            <a:r>
              <a:rPr lang="es-MX" sz="1400" err="1">
                <a:latin typeface="Arial"/>
                <a:ea typeface="+mn-lt"/>
                <a:cs typeface="+mn-lt"/>
              </a:rPr>
              <a:t>correlations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with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the</a:t>
            </a:r>
            <a:r>
              <a:rPr lang="es-MX" sz="1400" dirty="0">
                <a:latin typeface="Arial"/>
                <a:ea typeface="+mn-lt"/>
                <a:cs typeface="+mn-lt"/>
              </a:rPr>
              <a:t> target variable </a:t>
            </a:r>
            <a:r>
              <a:rPr lang="es-MX" sz="1400" dirty="0">
                <a:latin typeface="Arial"/>
                <a:cs typeface="Arial"/>
              </a:rPr>
              <a:t>sales</a:t>
            </a:r>
            <a:r>
              <a:rPr lang="es-MX" sz="1400" dirty="0">
                <a:latin typeface="Arial"/>
                <a:ea typeface="+mn-lt"/>
                <a:cs typeface="+mn-lt"/>
              </a:rPr>
              <a:t>:</a:t>
            </a:r>
            <a:endParaRPr lang="es-MX" sz="1400" dirty="0">
              <a:latin typeface="Arial"/>
              <a:cs typeface="Arial"/>
            </a:endParaRPr>
          </a:p>
          <a:p>
            <a:pPr lvl="1" algn="just">
              <a:lnSpc>
                <a:spcPct val="110000"/>
              </a:lnSpc>
              <a:buFont typeface="Courier New" panose="020B0604020202020204" pitchFamily="34" charset="0"/>
              <a:buChar char="o"/>
            </a:pPr>
            <a:r>
              <a:rPr lang="es-MX" sz="1400" err="1">
                <a:latin typeface="Arial"/>
                <a:ea typeface="+mn-lt"/>
                <a:cs typeface="+mn-lt"/>
              </a:rPr>
              <a:t>Population</a:t>
            </a:r>
            <a:endParaRPr lang="es-MX" sz="1400">
              <a:latin typeface="Arial"/>
              <a:ea typeface="+mn-lt"/>
              <a:cs typeface="+mn-lt"/>
            </a:endParaRPr>
          </a:p>
          <a:p>
            <a:pPr lvl="1" algn="just">
              <a:lnSpc>
                <a:spcPct val="110000"/>
              </a:lnSpc>
              <a:buFont typeface="Courier New" panose="020B0604020202020204" pitchFamily="34" charset="0"/>
              <a:buChar char="o"/>
            </a:pPr>
            <a:r>
              <a:rPr lang="es-MX" sz="1400" err="1">
                <a:latin typeface="Arial"/>
                <a:cs typeface="Arial"/>
              </a:rPr>
              <a:t>search_spend</a:t>
            </a:r>
            <a:endParaRPr lang="es-MX" sz="1400">
              <a:latin typeface="Arial"/>
              <a:cs typeface="Arial"/>
            </a:endParaRPr>
          </a:p>
          <a:p>
            <a:pPr lvl="1" algn="just">
              <a:lnSpc>
                <a:spcPct val="110000"/>
              </a:lnSpc>
              <a:buFont typeface="Courier New" panose="020B0604020202020204" pitchFamily="34" charset="0"/>
              <a:buChar char="o"/>
            </a:pPr>
            <a:r>
              <a:rPr lang="es-MX" sz="1400" err="1">
                <a:latin typeface="Arial"/>
                <a:cs typeface="Arial"/>
              </a:rPr>
              <a:t>tv_spend</a:t>
            </a:r>
            <a:endParaRPr lang="es-MX" sz="1400">
              <a:latin typeface="Arial"/>
              <a:cs typeface="Arial"/>
            </a:endParaRPr>
          </a:p>
          <a:p>
            <a:pPr lvl="1" algn="just">
              <a:lnSpc>
                <a:spcPct val="110000"/>
              </a:lnSpc>
              <a:buFont typeface="Courier New" panose="020B0604020202020204" pitchFamily="34" charset="0"/>
              <a:buChar char="o"/>
            </a:pPr>
            <a:r>
              <a:rPr lang="es-MX" sz="1400" err="1">
                <a:latin typeface="Arial"/>
                <a:cs typeface="Arial"/>
              </a:rPr>
              <a:t>competitor_sales_control</a:t>
            </a:r>
            <a:endParaRPr lang="es-MX" sz="1400">
              <a:latin typeface="Arial"/>
              <a:cs typeface="Arial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s-MX" sz="1400" b="1" err="1">
                <a:latin typeface="Arial"/>
                <a:cs typeface="Arial"/>
              </a:rPr>
              <a:t>Takeaways</a:t>
            </a:r>
            <a:r>
              <a:rPr lang="es-MX" sz="1400" b="1" dirty="0">
                <a:latin typeface="Arial"/>
                <a:cs typeface="Arial"/>
              </a:rPr>
              <a:t>:</a:t>
            </a:r>
          </a:p>
          <a:p>
            <a:pPr algn="just">
              <a:lnSpc>
                <a:spcPct val="110000"/>
              </a:lnSpc>
            </a:pPr>
            <a:r>
              <a:rPr lang="es-MX" sz="1400" b="1" err="1">
                <a:latin typeface="Arial"/>
                <a:ea typeface="+mn-lt"/>
                <a:cs typeface="+mn-lt"/>
              </a:rPr>
              <a:t>Population</a:t>
            </a:r>
            <a:r>
              <a:rPr lang="es-MX" sz="1400" dirty="0">
                <a:latin typeface="Arial"/>
                <a:ea typeface="+mn-lt"/>
                <a:cs typeface="+mn-lt"/>
              </a:rPr>
              <a:t>: </a:t>
            </a:r>
            <a:r>
              <a:rPr lang="es-MX" sz="1400" err="1">
                <a:latin typeface="Arial"/>
                <a:ea typeface="+mn-lt"/>
                <a:cs typeface="+mn-lt"/>
              </a:rPr>
              <a:t>Essential</a:t>
            </a:r>
            <a:r>
              <a:rPr lang="es-MX" sz="1400" dirty="0">
                <a:latin typeface="Arial"/>
                <a:ea typeface="+mn-lt"/>
                <a:cs typeface="+mn-lt"/>
              </a:rPr>
              <a:t> control variable; </a:t>
            </a:r>
            <a:r>
              <a:rPr lang="es-MX" sz="1400" err="1">
                <a:latin typeface="Arial"/>
                <a:ea typeface="+mn-lt"/>
                <a:cs typeface="+mn-lt"/>
              </a:rPr>
              <a:t>adjusts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for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b="1" err="1">
                <a:latin typeface="Arial"/>
                <a:ea typeface="+mn-lt"/>
                <a:cs typeface="+mn-lt"/>
              </a:rPr>
              <a:t>market</a:t>
            </a:r>
            <a:r>
              <a:rPr lang="es-MX" sz="1400" b="1" dirty="0">
                <a:latin typeface="Arial"/>
                <a:ea typeface="+mn-lt"/>
                <a:cs typeface="+mn-lt"/>
              </a:rPr>
              <a:t> </a:t>
            </a:r>
            <a:r>
              <a:rPr lang="es-MX" sz="1400" b="1" err="1">
                <a:latin typeface="Arial"/>
                <a:ea typeface="+mn-lt"/>
                <a:cs typeface="+mn-lt"/>
              </a:rPr>
              <a:t>size</a:t>
            </a:r>
            <a:r>
              <a:rPr lang="es-MX" sz="1400" b="1" dirty="0">
                <a:latin typeface="Arial"/>
                <a:ea typeface="+mn-lt"/>
                <a:cs typeface="+mn-lt"/>
              </a:rPr>
              <a:t> </a:t>
            </a:r>
            <a:r>
              <a:rPr lang="es-MX" sz="1400" b="1" err="1">
                <a:latin typeface="Arial"/>
                <a:ea typeface="+mn-lt"/>
                <a:cs typeface="+mn-lt"/>
              </a:rPr>
              <a:t>differences</a:t>
            </a:r>
            <a:r>
              <a:rPr lang="es-MX" sz="1400" dirty="0">
                <a:latin typeface="Arial"/>
                <a:ea typeface="+mn-lt"/>
                <a:cs typeface="+mn-lt"/>
              </a:rPr>
              <a:t>, </a:t>
            </a:r>
            <a:r>
              <a:rPr lang="es-MX" sz="1400" err="1">
                <a:latin typeface="Arial"/>
                <a:ea typeface="+mn-lt"/>
                <a:cs typeface="+mn-lt"/>
              </a:rPr>
              <a:t>ensuring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that</a:t>
            </a:r>
            <a:r>
              <a:rPr lang="es-MX" sz="1400" dirty="0">
                <a:latin typeface="Arial"/>
                <a:ea typeface="+mn-lt"/>
                <a:cs typeface="+mn-lt"/>
              </a:rPr>
              <a:t> media </a:t>
            </a:r>
            <a:r>
              <a:rPr lang="es-MX" sz="1400" err="1">
                <a:latin typeface="Arial"/>
                <a:ea typeface="+mn-lt"/>
                <a:cs typeface="+mn-lt"/>
              </a:rPr>
              <a:t>coefficients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reflect</a:t>
            </a:r>
            <a:r>
              <a:rPr lang="es-MX" sz="1400" dirty="0">
                <a:latin typeface="Arial"/>
                <a:ea typeface="+mn-lt"/>
                <a:cs typeface="+mn-lt"/>
              </a:rPr>
              <a:t> relative </a:t>
            </a:r>
            <a:r>
              <a:rPr lang="es-MX" sz="1400" err="1">
                <a:latin typeface="Arial"/>
                <a:ea typeface="+mn-lt"/>
                <a:cs typeface="+mn-lt"/>
              </a:rPr>
              <a:t>effectiveness</a:t>
            </a:r>
            <a:r>
              <a:rPr lang="es-MX" sz="1400" dirty="0">
                <a:latin typeface="Arial"/>
                <a:ea typeface="+mn-lt"/>
                <a:cs typeface="+mn-lt"/>
              </a:rPr>
              <a:t>, </a:t>
            </a:r>
            <a:r>
              <a:rPr lang="es-MX" sz="1400" err="1">
                <a:latin typeface="Arial"/>
                <a:ea typeface="+mn-lt"/>
                <a:cs typeface="+mn-lt"/>
              </a:rPr>
              <a:t>not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scale</a:t>
            </a:r>
            <a:r>
              <a:rPr lang="es-MX" sz="1400" dirty="0">
                <a:latin typeface="Arial"/>
                <a:ea typeface="+mn-lt"/>
                <a:cs typeface="+mn-lt"/>
              </a:rPr>
              <a:t>.</a:t>
            </a:r>
            <a:endParaRPr lang="es-MX" sz="1400" dirty="0">
              <a:latin typeface="Arial"/>
              <a:cs typeface="Arial"/>
            </a:endParaRPr>
          </a:p>
          <a:p>
            <a:pPr algn="just">
              <a:lnSpc>
                <a:spcPct val="110000"/>
              </a:lnSpc>
            </a:pPr>
            <a:r>
              <a:rPr lang="es-MX" sz="1400" b="1" err="1">
                <a:latin typeface="Arial"/>
                <a:ea typeface="+mn-lt"/>
                <a:cs typeface="+mn-lt"/>
              </a:rPr>
              <a:t>Competitor</a:t>
            </a:r>
            <a:r>
              <a:rPr lang="es-MX" sz="1400" b="1" dirty="0">
                <a:latin typeface="Arial"/>
                <a:ea typeface="+mn-lt"/>
                <a:cs typeface="+mn-lt"/>
              </a:rPr>
              <a:t> </a:t>
            </a:r>
            <a:r>
              <a:rPr lang="es-MX" sz="1400" b="1" err="1">
                <a:latin typeface="Arial"/>
                <a:ea typeface="+mn-lt"/>
                <a:cs typeface="+mn-lt"/>
              </a:rPr>
              <a:t>Activity</a:t>
            </a:r>
            <a:r>
              <a:rPr lang="es-MX" sz="1400" dirty="0">
                <a:latin typeface="Arial"/>
                <a:ea typeface="+mn-lt"/>
                <a:cs typeface="+mn-lt"/>
              </a:rPr>
              <a:t>: Negative and </a:t>
            </a:r>
            <a:r>
              <a:rPr lang="es-MX" sz="1400" err="1">
                <a:latin typeface="Arial"/>
                <a:ea typeface="+mn-lt"/>
                <a:cs typeface="+mn-lt"/>
              </a:rPr>
              <a:t>significant</a:t>
            </a:r>
            <a:r>
              <a:rPr lang="es-MX" sz="1400" dirty="0">
                <a:latin typeface="Arial"/>
                <a:ea typeface="+mn-lt"/>
                <a:cs typeface="+mn-lt"/>
              </a:rPr>
              <a:t> — </a:t>
            </a:r>
            <a:r>
              <a:rPr lang="es-MX" sz="1400" err="1">
                <a:latin typeface="Arial"/>
                <a:ea typeface="+mn-lt"/>
                <a:cs typeface="+mn-lt"/>
              </a:rPr>
              <a:t>confirms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b="1" err="1">
                <a:latin typeface="Arial"/>
                <a:ea typeface="+mn-lt"/>
                <a:cs typeface="+mn-lt"/>
              </a:rPr>
              <a:t>business</a:t>
            </a:r>
            <a:r>
              <a:rPr lang="es-MX" sz="1400" b="1" dirty="0">
                <a:latin typeface="Arial"/>
                <a:ea typeface="+mn-lt"/>
                <a:cs typeface="+mn-lt"/>
              </a:rPr>
              <a:t> </a:t>
            </a:r>
            <a:r>
              <a:rPr lang="es-MX" sz="1400" b="1" err="1">
                <a:latin typeface="Arial"/>
                <a:ea typeface="+mn-lt"/>
                <a:cs typeface="+mn-lt"/>
              </a:rPr>
              <a:t>intuition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that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aggressive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competition</a:t>
            </a:r>
            <a:r>
              <a:rPr lang="es-MX" sz="1400" dirty="0">
                <a:latin typeface="Arial"/>
                <a:ea typeface="+mn-lt"/>
                <a:cs typeface="+mn-lt"/>
              </a:rPr>
              <a:t> in a </a:t>
            </a:r>
            <a:r>
              <a:rPr lang="es-MX" sz="1400" err="1">
                <a:latin typeface="Arial"/>
                <a:ea typeface="+mn-lt"/>
                <a:cs typeface="+mn-lt"/>
              </a:rPr>
              <a:t>region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hurts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our</a:t>
            </a:r>
            <a:r>
              <a:rPr lang="es-MX" sz="1400" dirty="0">
                <a:latin typeface="Arial"/>
                <a:ea typeface="+mn-lt"/>
                <a:cs typeface="+mn-lt"/>
              </a:rPr>
              <a:t> sales.</a:t>
            </a:r>
            <a:endParaRPr lang="es-MX" sz="1400" dirty="0">
              <a:latin typeface="Arial"/>
              <a:cs typeface="Arial"/>
            </a:endParaRPr>
          </a:p>
          <a:p>
            <a:pPr algn="just">
              <a:lnSpc>
                <a:spcPct val="110000"/>
              </a:lnSpc>
            </a:pPr>
            <a:r>
              <a:rPr lang="es-MX" sz="1400" b="1" err="1">
                <a:latin typeface="Arial"/>
                <a:ea typeface="+mn-lt"/>
                <a:cs typeface="+mn-lt"/>
              </a:rPr>
              <a:t>Sentiment</a:t>
            </a:r>
            <a:r>
              <a:rPr lang="es-MX" sz="1400" dirty="0">
                <a:latin typeface="Arial"/>
                <a:ea typeface="+mn-lt"/>
                <a:cs typeface="+mn-lt"/>
              </a:rPr>
              <a:t>: </a:t>
            </a:r>
            <a:r>
              <a:rPr lang="es-MX" sz="1400" err="1">
                <a:latin typeface="Arial"/>
                <a:ea typeface="+mn-lt"/>
                <a:cs typeface="+mn-lt"/>
              </a:rPr>
              <a:t>Weak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signal</a:t>
            </a:r>
            <a:r>
              <a:rPr lang="es-MX" sz="1400" dirty="0">
                <a:latin typeface="Arial"/>
                <a:ea typeface="+mn-lt"/>
                <a:cs typeface="+mn-lt"/>
              </a:rPr>
              <a:t>, </a:t>
            </a:r>
            <a:r>
              <a:rPr lang="es-MX" sz="1400" err="1">
                <a:latin typeface="Arial"/>
                <a:ea typeface="+mn-lt"/>
                <a:cs typeface="+mn-lt"/>
              </a:rPr>
              <a:t>though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still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included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for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completeness</a:t>
            </a:r>
            <a:r>
              <a:rPr lang="es-MX" sz="1400" dirty="0">
                <a:latin typeface="Arial"/>
                <a:ea typeface="+mn-lt"/>
                <a:cs typeface="+mn-lt"/>
              </a:rPr>
              <a:t> and </a:t>
            </a:r>
            <a:r>
              <a:rPr lang="es-MX" sz="1400" err="1">
                <a:latin typeface="Arial"/>
                <a:ea typeface="+mn-lt"/>
                <a:cs typeface="+mn-lt"/>
              </a:rPr>
              <a:t>to</a:t>
            </a:r>
            <a:r>
              <a:rPr lang="es-MX" sz="1400" dirty="0">
                <a:latin typeface="Arial"/>
                <a:ea typeface="+mn-lt"/>
                <a:cs typeface="+mn-lt"/>
              </a:rPr>
              <a:t> control </a:t>
            </a:r>
            <a:r>
              <a:rPr lang="es-MX" sz="1400" err="1">
                <a:latin typeface="Arial"/>
                <a:ea typeface="+mn-lt"/>
                <a:cs typeface="+mn-lt"/>
              </a:rPr>
              <a:t>potential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macroeconomic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mood</a:t>
            </a:r>
            <a:r>
              <a:rPr lang="es-MX" sz="1400" dirty="0">
                <a:latin typeface="Arial"/>
                <a:ea typeface="+mn-lt"/>
                <a:cs typeface="+mn-lt"/>
              </a:rPr>
              <a:t>.</a:t>
            </a:r>
            <a:endParaRPr lang="es-MX" sz="1400" dirty="0">
              <a:latin typeface="Arial"/>
              <a:cs typeface="Arial"/>
            </a:endParaRPr>
          </a:p>
          <a:p>
            <a:pPr algn="just">
              <a:lnSpc>
                <a:spcPct val="110000"/>
              </a:lnSpc>
            </a:pPr>
            <a:endParaRPr lang="es-MX" sz="1400" dirty="0">
              <a:latin typeface="Arial"/>
              <a:cs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0FCBB-7708-C85B-7CE0-84E754895D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2550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4A4258EA-FEAB-42B4-BD2B-8D059A9C0E17}" type="datetime1">
              <a:rPr lang="en-US" sz="11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6/13/2025</a:t>
            </a:fld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85B52-889A-67B0-159B-DCA5256E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784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DC219F-0100-BB26-8374-92DAADD2C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3C8B5-EBB9-A6BD-776F-F17C0966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23" y="-102711"/>
            <a:ext cx="9083024" cy="1075788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s-MX" sz="4800"/>
          </a:p>
          <a:p>
            <a:r>
              <a:rPr lang="es-MX" sz="2400" err="1">
                <a:latin typeface="Arial"/>
                <a:ea typeface="+mj-lt"/>
                <a:cs typeface="+mj-lt"/>
              </a:rPr>
              <a:t>Understanding</a:t>
            </a:r>
            <a:r>
              <a:rPr lang="es-MX" sz="2400" dirty="0">
                <a:latin typeface="Arial"/>
                <a:ea typeface="+mj-lt"/>
                <a:cs typeface="+mj-lt"/>
              </a:rPr>
              <a:t> Temporal </a:t>
            </a:r>
            <a:r>
              <a:rPr lang="es-MX" sz="2400" err="1">
                <a:latin typeface="Arial"/>
                <a:ea typeface="+mj-lt"/>
                <a:cs typeface="+mj-lt"/>
              </a:rPr>
              <a:t>Patterns</a:t>
            </a:r>
            <a:r>
              <a:rPr lang="es-MX" sz="2400" dirty="0">
                <a:latin typeface="Arial"/>
                <a:ea typeface="+mj-lt"/>
                <a:cs typeface="+mj-lt"/>
              </a:rPr>
              <a:t> </a:t>
            </a:r>
            <a:r>
              <a:rPr lang="es-MX" sz="2400" err="1">
                <a:latin typeface="Arial"/>
                <a:ea typeface="+mj-lt"/>
                <a:cs typeface="+mj-lt"/>
              </a:rPr>
              <a:t>Before</a:t>
            </a:r>
            <a:r>
              <a:rPr lang="es-MX" sz="2400" dirty="0">
                <a:latin typeface="Arial"/>
                <a:ea typeface="+mj-lt"/>
                <a:cs typeface="+mj-lt"/>
              </a:rPr>
              <a:t> </a:t>
            </a:r>
            <a:r>
              <a:rPr lang="es-MX" sz="2400" err="1">
                <a:latin typeface="Arial"/>
                <a:ea typeface="+mj-lt"/>
                <a:cs typeface="+mj-lt"/>
              </a:rPr>
              <a:t>Modeling</a:t>
            </a:r>
            <a:endParaRPr lang="es-MX" sz="240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32AF-8D3A-4F54-2E28-06743303F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033273"/>
            <a:ext cx="10311735" cy="45110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s-MX" sz="1700" b="1" dirty="0">
              <a:latin typeface="Arial"/>
              <a:cs typeface="Arial"/>
            </a:endParaRPr>
          </a:p>
          <a:p>
            <a:pPr marL="0" indent="0" algn="just">
              <a:buNone/>
            </a:pPr>
            <a:endParaRPr lang="es-MX" sz="1400" b="1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es-MX" sz="1600" b="1" dirty="0">
              <a:latin typeface="Arial"/>
              <a:cs typeface="Arial"/>
            </a:endParaRPr>
          </a:p>
          <a:p>
            <a:endParaRPr lang="es-MX" sz="1700" dirty="0">
              <a:latin typeface="Arial"/>
              <a:cs typeface="Arial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E672BA0-5B47-6129-C7DC-39198ED27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695" y="1421097"/>
            <a:ext cx="5619587" cy="3355568"/>
          </a:xfrm>
          <a:prstGeom prst="rect">
            <a:avLst/>
          </a:prstGeom>
        </p:spPr>
      </p:pic>
      <p:graphicFrame>
        <p:nvGraphicFramePr>
          <p:cNvPr id="23" name="CuadroTexto 5">
            <a:extLst>
              <a:ext uri="{FF2B5EF4-FFF2-40B4-BE49-F238E27FC236}">
                <a16:creationId xmlns:a16="http://schemas.microsoft.com/office/drawing/2014/main" id="{95BAD702-EF3A-4566-1EEF-8E77D71BD1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9731563"/>
              </p:ext>
            </p:extLst>
          </p:nvPr>
        </p:nvGraphicFramePr>
        <p:xfrm>
          <a:off x="635163" y="1305983"/>
          <a:ext cx="5463116" cy="5047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758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F7ABCA-A68A-47DD-B732-76FF34C6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463DD-D7C9-D121-E963-BF16D8D9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32" y="2838449"/>
            <a:ext cx="4809068" cy="2608143"/>
          </a:xfrm>
        </p:spPr>
        <p:txBody>
          <a:bodyPr anchor="t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s-MX" sz="4000" dirty="0" err="1">
                <a:latin typeface="Arial"/>
                <a:cs typeface="Arial"/>
              </a:rPr>
              <a:t>What</a:t>
            </a:r>
            <a:r>
              <a:rPr lang="es-MX" sz="4000" dirty="0">
                <a:latin typeface="Arial"/>
                <a:cs typeface="Arial"/>
              </a:rPr>
              <a:t> </a:t>
            </a:r>
            <a:r>
              <a:rPr lang="es-MX" sz="4000" dirty="0" err="1">
                <a:latin typeface="Arial"/>
                <a:cs typeface="Arial"/>
              </a:rPr>
              <a:t>Analysis</a:t>
            </a:r>
            <a:r>
              <a:rPr lang="es-MX" sz="4000" dirty="0">
                <a:latin typeface="Arial"/>
                <a:cs typeface="Arial"/>
              </a:rPr>
              <a:t> </a:t>
            </a:r>
            <a:r>
              <a:rPr lang="es-MX" sz="4000" dirty="0" err="1">
                <a:latin typeface="Arial"/>
                <a:cs typeface="Arial"/>
              </a:rPr>
              <a:t>Was</a:t>
            </a:r>
            <a:r>
              <a:rPr lang="es-MX" sz="4000" dirty="0">
                <a:latin typeface="Arial"/>
                <a:cs typeface="Arial"/>
              </a:rPr>
              <a:t> </a:t>
            </a:r>
            <a:r>
              <a:rPr lang="es-MX" sz="4000" dirty="0" err="1">
                <a:latin typeface="Arial"/>
                <a:cs typeface="Arial"/>
              </a:rPr>
              <a:t>Performed</a:t>
            </a:r>
            <a:r>
              <a:rPr lang="es-MX" sz="4000" dirty="0">
                <a:latin typeface="Arial"/>
                <a:cs typeface="Arial"/>
              </a:rPr>
              <a:t> and </a:t>
            </a:r>
            <a:r>
              <a:rPr lang="es-MX" sz="4000" dirty="0" err="1">
                <a:latin typeface="Arial"/>
                <a:cs typeface="Arial"/>
              </a:rPr>
              <a:t>Why</a:t>
            </a:r>
            <a:endParaRPr lang="es-MX" sz="4000" dirty="0">
              <a:latin typeface="Arial"/>
              <a:cs typeface="Arial"/>
            </a:endParaRPr>
          </a:p>
        </p:txBody>
      </p:sp>
      <p:pic>
        <p:nvPicPr>
          <p:cNvPr id="10" name="Graphic 9" descr="Estadísticas">
            <a:extLst>
              <a:ext uri="{FF2B5EF4-FFF2-40B4-BE49-F238E27FC236}">
                <a16:creationId xmlns:a16="http://schemas.microsoft.com/office/drawing/2014/main" id="{7403A2CE-B085-11EE-E15E-6F5F4B23C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4966" y="1588030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A0E8C-7108-897C-F125-459C56A49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350" y="1140884"/>
            <a:ext cx="6747933" cy="540173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28600" lvl="1" indent="0" algn="just">
              <a:lnSpc>
                <a:spcPct val="110000"/>
              </a:lnSpc>
              <a:buNone/>
            </a:pPr>
            <a:r>
              <a:rPr lang="es-MX" sz="1400" b="1" err="1">
                <a:latin typeface="Arial"/>
                <a:cs typeface="Arial"/>
              </a:rPr>
              <a:t>Type</a:t>
            </a:r>
            <a:r>
              <a:rPr lang="es-MX" sz="1400" b="1" dirty="0">
                <a:latin typeface="Arial"/>
                <a:cs typeface="Arial"/>
              </a:rPr>
              <a:t> </a:t>
            </a:r>
            <a:r>
              <a:rPr lang="es-MX" sz="1400" b="1" err="1">
                <a:latin typeface="Arial"/>
                <a:cs typeface="Arial"/>
              </a:rPr>
              <a:t>of</a:t>
            </a:r>
            <a:r>
              <a:rPr lang="es-MX" sz="1400" b="1" dirty="0">
                <a:latin typeface="Arial"/>
                <a:cs typeface="Arial"/>
              </a:rPr>
              <a:t> </a:t>
            </a:r>
            <a:r>
              <a:rPr lang="es-MX" sz="1400" b="1" err="1">
                <a:latin typeface="Arial"/>
                <a:cs typeface="Arial"/>
              </a:rPr>
              <a:t>Analysis</a:t>
            </a:r>
            <a:r>
              <a:rPr lang="es-MX" sz="1400" b="1" dirty="0">
                <a:latin typeface="Arial"/>
                <a:cs typeface="Arial"/>
              </a:rPr>
              <a:t>:</a:t>
            </a:r>
            <a:endParaRPr lang="es-MX" sz="1400" dirty="0">
              <a:latin typeface="Arial"/>
              <a:cs typeface="Arial"/>
            </a:endParaRPr>
          </a:p>
          <a:p>
            <a:pPr marL="228600" lvl="1" indent="0" algn="just">
              <a:lnSpc>
                <a:spcPct val="110000"/>
              </a:lnSpc>
              <a:buNone/>
            </a:pPr>
            <a:r>
              <a:rPr lang="es-MX" sz="1400" dirty="0">
                <a:latin typeface="Arial"/>
                <a:ea typeface="+mn-lt"/>
                <a:cs typeface="+mn-lt"/>
              </a:rPr>
              <a:t>A Media </a:t>
            </a:r>
            <a:r>
              <a:rPr lang="es-MX" sz="1400" err="1">
                <a:latin typeface="Arial"/>
                <a:ea typeface="+mn-lt"/>
                <a:cs typeface="+mn-lt"/>
              </a:rPr>
              <a:t>Mix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Modeling</a:t>
            </a:r>
            <a:r>
              <a:rPr lang="es-MX" sz="1400" dirty="0">
                <a:latin typeface="Arial"/>
                <a:ea typeface="+mn-lt"/>
                <a:cs typeface="+mn-lt"/>
              </a:rPr>
              <a:t> (MMM) </a:t>
            </a:r>
            <a:r>
              <a:rPr lang="es-MX" sz="1400" err="1">
                <a:latin typeface="Arial"/>
                <a:ea typeface="+mn-lt"/>
                <a:cs typeface="+mn-lt"/>
              </a:rPr>
              <a:t>approach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using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regression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analysis</a:t>
            </a:r>
            <a:r>
              <a:rPr lang="es-MX" sz="1400" dirty="0">
                <a:latin typeface="Arial"/>
                <a:ea typeface="+mn-lt"/>
                <a:cs typeface="+mn-lt"/>
              </a:rPr>
              <a:t>.</a:t>
            </a:r>
            <a:endParaRPr lang="es-MX" sz="1400">
              <a:latin typeface="Arial"/>
              <a:cs typeface="Arial"/>
            </a:endParaRPr>
          </a:p>
          <a:p>
            <a:pPr marL="228600" lvl="1" indent="0" algn="just">
              <a:lnSpc>
                <a:spcPct val="110000"/>
              </a:lnSpc>
              <a:buNone/>
            </a:pPr>
            <a:r>
              <a:rPr lang="es-MX" sz="1400" b="1" err="1">
                <a:latin typeface="Arial"/>
                <a:cs typeface="Arial"/>
              </a:rPr>
              <a:t>Why</a:t>
            </a:r>
            <a:r>
              <a:rPr lang="es-MX" sz="1400" b="1" dirty="0">
                <a:latin typeface="Arial"/>
                <a:cs typeface="Arial"/>
              </a:rPr>
              <a:t> OLS </a:t>
            </a:r>
            <a:r>
              <a:rPr lang="es-MX" sz="1400" b="1" err="1">
                <a:latin typeface="Arial"/>
                <a:cs typeface="Arial"/>
              </a:rPr>
              <a:t>Fits</a:t>
            </a:r>
            <a:r>
              <a:rPr lang="es-MX" sz="1400" b="1" dirty="0">
                <a:latin typeface="Arial"/>
                <a:cs typeface="Arial"/>
              </a:rPr>
              <a:t> MMM:</a:t>
            </a:r>
            <a:endParaRPr lang="es-MX" sz="1400" dirty="0">
              <a:latin typeface="Arial"/>
              <a:cs typeface="Arial"/>
            </a:endParaRPr>
          </a:p>
          <a:p>
            <a:pPr marL="228600" lvl="1" indent="0" algn="just">
              <a:lnSpc>
                <a:spcPct val="110000"/>
              </a:lnSpc>
              <a:buNone/>
            </a:pPr>
            <a:r>
              <a:rPr lang="es-MX" sz="1400" err="1">
                <a:latin typeface="Arial"/>
                <a:cs typeface="Arial"/>
              </a:rPr>
              <a:t>Ordinary</a:t>
            </a:r>
            <a:r>
              <a:rPr lang="es-MX" sz="1400" dirty="0">
                <a:latin typeface="Arial"/>
                <a:cs typeface="Arial"/>
              </a:rPr>
              <a:t> </a:t>
            </a:r>
            <a:r>
              <a:rPr lang="es-MX" sz="1400" err="1">
                <a:latin typeface="Arial"/>
                <a:cs typeface="Arial"/>
              </a:rPr>
              <a:t>Least</a:t>
            </a:r>
            <a:r>
              <a:rPr lang="es-MX" sz="1400" dirty="0">
                <a:latin typeface="Arial"/>
                <a:cs typeface="Arial"/>
              </a:rPr>
              <a:t> </a:t>
            </a:r>
            <a:r>
              <a:rPr lang="es-MX" sz="1400" err="1">
                <a:latin typeface="Arial"/>
                <a:cs typeface="Arial"/>
              </a:rPr>
              <a:t>Squares</a:t>
            </a:r>
            <a:r>
              <a:rPr lang="es-MX" sz="1400" dirty="0">
                <a:latin typeface="Arial"/>
                <a:cs typeface="Arial"/>
              </a:rPr>
              <a:t> (OLS) </a:t>
            </a:r>
            <a:r>
              <a:rPr lang="es-MX" sz="1400" err="1">
                <a:latin typeface="Arial"/>
                <a:cs typeface="Arial"/>
              </a:rPr>
              <a:t>regression</a:t>
            </a:r>
            <a:r>
              <a:rPr lang="es-MX" sz="1400" dirty="0">
                <a:latin typeface="Arial"/>
                <a:cs typeface="Arial"/>
              </a:rPr>
              <a:t> </a:t>
            </a:r>
            <a:r>
              <a:rPr lang="es-MX" sz="1400" err="1">
                <a:latin typeface="Arial"/>
                <a:cs typeface="Arial"/>
              </a:rPr>
              <a:t>provides</a:t>
            </a:r>
            <a:r>
              <a:rPr lang="es-MX" sz="1400" dirty="0">
                <a:latin typeface="Arial"/>
                <a:cs typeface="Arial"/>
              </a:rPr>
              <a:t>:</a:t>
            </a:r>
          </a:p>
          <a:p>
            <a:pPr lvl="2" algn="just">
              <a:lnSpc>
                <a:spcPct val="110000"/>
              </a:lnSpc>
            </a:pPr>
            <a:r>
              <a:rPr lang="es-MX" sz="1400" b="1" err="1">
                <a:latin typeface="Arial"/>
                <a:cs typeface="Arial"/>
              </a:rPr>
              <a:t>Transparent</a:t>
            </a:r>
            <a:r>
              <a:rPr lang="es-MX" sz="1400" b="1" dirty="0">
                <a:latin typeface="Arial"/>
                <a:cs typeface="Arial"/>
              </a:rPr>
              <a:t>, interpretable </a:t>
            </a:r>
            <a:r>
              <a:rPr lang="es-MX" sz="1400" b="1" err="1">
                <a:latin typeface="Arial"/>
                <a:cs typeface="Arial"/>
              </a:rPr>
              <a:t>coefficients</a:t>
            </a:r>
            <a:r>
              <a:rPr lang="es-MX" sz="1400" dirty="0">
                <a:latin typeface="Arial"/>
                <a:cs typeface="Arial"/>
              </a:rPr>
              <a:t>, ideal </a:t>
            </a:r>
            <a:r>
              <a:rPr lang="es-MX" sz="1400" err="1">
                <a:latin typeface="Arial"/>
                <a:cs typeface="Arial"/>
              </a:rPr>
              <a:t>for</a:t>
            </a:r>
            <a:r>
              <a:rPr lang="es-MX" sz="1400" dirty="0">
                <a:latin typeface="Arial"/>
                <a:cs typeface="Arial"/>
              </a:rPr>
              <a:t> ROI </a:t>
            </a:r>
            <a:r>
              <a:rPr lang="es-MX" sz="1400" err="1">
                <a:latin typeface="Arial"/>
                <a:cs typeface="Arial"/>
              </a:rPr>
              <a:t>analysis</a:t>
            </a:r>
            <a:r>
              <a:rPr lang="es-MX" sz="1400" dirty="0">
                <a:latin typeface="Arial"/>
                <a:cs typeface="Arial"/>
              </a:rPr>
              <a:t>.</a:t>
            </a:r>
          </a:p>
          <a:p>
            <a:pPr lvl="2" algn="just">
              <a:lnSpc>
                <a:spcPct val="110000"/>
              </a:lnSpc>
            </a:pPr>
            <a:r>
              <a:rPr lang="es-MX" sz="1400" err="1">
                <a:latin typeface="Arial"/>
                <a:cs typeface="Arial"/>
              </a:rPr>
              <a:t>Compatibility</a:t>
            </a:r>
            <a:r>
              <a:rPr lang="es-MX" sz="1400" dirty="0">
                <a:latin typeface="Arial"/>
                <a:cs typeface="Arial"/>
              </a:rPr>
              <a:t> </a:t>
            </a:r>
            <a:r>
              <a:rPr lang="es-MX" sz="1400" err="1">
                <a:latin typeface="Arial"/>
                <a:cs typeface="Arial"/>
              </a:rPr>
              <a:t>with</a:t>
            </a:r>
            <a:r>
              <a:rPr lang="es-MX" sz="1400" dirty="0">
                <a:latin typeface="Arial"/>
                <a:cs typeface="Arial"/>
              </a:rPr>
              <a:t> </a:t>
            </a:r>
            <a:r>
              <a:rPr lang="es-MX" sz="1400" b="1" err="1">
                <a:latin typeface="Arial"/>
                <a:cs typeface="Arial"/>
              </a:rPr>
              <a:t>domain-based</a:t>
            </a:r>
            <a:r>
              <a:rPr lang="es-MX" sz="1400" b="1" dirty="0">
                <a:latin typeface="Arial"/>
                <a:cs typeface="Arial"/>
              </a:rPr>
              <a:t> </a:t>
            </a:r>
            <a:r>
              <a:rPr lang="es-MX" sz="1400" b="1" err="1">
                <a:latin typeface="Arial"/>
                <a:cs typeface="Arial"/>
              </a:rPr>
              <a:t>transformations</a:t>
            </a:r>
            <a:r>
              <a:rPr lang="es-MX" sz="1400" dirty="0">
                <a:latin typeface="Arial"/>
                <a:cs typeface="Arial"/>
              </a:rPr>
              <a:t> </a:t>
            </a:r>
            <a:r>
              <a:rPr lang="es-MX" sz="1400" err="1">
                <a:latin typeface="Arial"/>
                <a:cs typeface="Arial"/>
              </a:rPr>
              <a:t>like</a:t>
            </a:r>
            <a:r>
              <a:rPr lang="es-MX" sz="1400" dirty="0">
                <a:latin typeface="Arial"/>
                <a:cs typeface="Arial"/>
              </a:rPr>
              <a:t> </a:t>
            </a:r>
            <a:r>
              <a:rPr lang="es-MX" sz="1400" b="1" err="1">
                <a:latin typeface="Arial"/>
                <a:cs typeface="Arial"/>
              </a:rPr>
              <a:t>adstock</a:t>
            </a:r>
            <a:r>
              <a:rPr lang="es-MX" sz="1400" dirty="0">
                <a:latin typeface="Arial"/>
                <a:cs typeface="Arial"/>
              </a:rPr>
              <a:t> and </a:t>
            </a:r>
            <a:r>
              <a:rPr lang="es-MX" sz="1400" b="1" err="1">
                <a:latin typeface="Arial"/>
                <a:cs typeface="Arial"/>
              </a:rPr>
              <a:t>saturation</a:t>
            </a:r>
            <a:r>
              <a:rPr lang="es-MX" sz="1400" dirty="0">
                <a:latin typeface="Arial"/>
                <a:cs typeface="Arial"/>
              </a:rPr>
              <a:t>.</a:t>
            </a:r>
          </a:p>
          <a:p>
            <a:pPr lvl="2" algn="just">
              <a:lnSpc>
                <a:spcPct val="110000"/>
              </a:lnSpc>
            </a:pPr>
            <a:r>
              <a:rPr lang="es-MX" sz="1400" err="1">
                <a:latin typeface="Arial"/>
                <a:cs typeface="Arial"/>
              </a:rPr>
              <a:t>Strong</a:t>
            </a:r>
            <a:r>
              <a:rPr lang="es-MX" sz="1400" dirty="0">
                <a:latin typeface="Arial"/>
                <a:cs typeface="Arial"/>
              </a:rPr>
              <a:t> </a:t>
            </a:r>
            <a:r>
              <a:rPr lang="es-MX" sz="1400" err="1">
                <a:latin typeface="Arial"/>
                <a:cs typeface="Arial"/>
              </a:rPr>
              <a:t>diagnostic</a:t>
            </a:r>
            <a:r>
              <a:rPr lang="es-MX" sz="1400" dirty="0">
                <a:latin typeface="Arial"/>
                <a:cs typeface="Arial"/>
              </a:rPr>
              <a:t> </a:t>
            </a:r>
            <a:r>
              <a:rPr lang="es-MX" sz="1400" err="1">
                <a:latin typeface="Arial"/>
                <a:cs typeface="Arial"/>
              </a:rPr>
              <a:t>tools</a:t>
            </a:r>
            <a:r>
              <a:rPr lang="es-MX" sz="1400" dirty="0">
                <a:latin typeface="Arial"/>
                <a:cs typeface="Arial"/>
              </a:rPr>
              <a:t> </a:t>
            </a:r>
            <a:r>
              <a:rPr lang="es-MX" sz="1400" err="1">
                <a:latin typeface="Arial"/>
                <a:cs typeface="Arial"/>
              </a:rPr>
              <a:t>to</a:t>
            </a:r>
            <a:r>
              <a:rPr lang="es-MX" sz="1400" dirty="0">
                <a:latin typeface="Arial"/>
                <a:cs typeface="Arial"/>
              </a:rPr>
              <a:t> </a:t>
            </a:r>
            <a:r>
              <a:rPr lang="es-MX" sz="1400" err="1">
                <a:latin typeface="Arial"/>
                <a:cs typeface="Arial"/>
              </a:rPr>
              <a:t>validate</a:t>
            </a:r>
            <a:r>
              <a:rPr lang="es-MX" sz="1400" dirty="0">
                <a:latin typeface="Arial"/>
                <a:cs typeface="Arial"/>
              </a:rPr>
              <a:t> </a:t>
            </a:r>
            <a:r>
              <a:rPr lang="es-MX" sz="1400" err="1">
                <a:latin typeface="Arial"/>
                <a:cs typeface="Arial"/>
              </a:rPr>
              <a:t>assumptions</a:t>
            </a:r>
            <a:r>
              <a:rPr lang="es-MX" sz="1400" dirty="0">
                <a:latin typeface="Arial"/>
                <a:cs typeface="Arial"/>
              </a:rPr>
              <a:t> (</a:t>
            </a:r>
            <a:r>
              <a:rPr lang="es-MX" sz="1400" err="1">
                <a:latin typeface="Arial"/>
                <a:cs typeface="Arial"/>
              </a:rPr>
              <a:t>residuals</a:t>
            </a:r>
            <a:r>
              <a:rPr lang="es-MX" sz="1400" dirty="0">
                <a:latin typeface="Arial"/>
                <a:cs typeface="Arial"/>
              </a:rPr>
              <a:t>, </a:t>
            </a:r>
            <a:r>
              <a:rPr lang="es-MX" sz="1400" err="1">
                <a:latin typeface="Arial"/>
                <a:cs typeface="Arial"/>
              </a:rPr>
              <a:t>significance</a:t>
            </a:r>
            <a:r>
              <a:rPr lang="es-MX" sz="1400" dirty="0">
                <a:latin typeface="Arial"/>
                <a:cs typeface="Arial"/>
              </a:rPr>
              <a:t>, </a:t>
            </a:r>
            <a:r>
              <a:rPr lang="es-MX" sz="1400" err="1">
                <a:latin typeface="Arial"/>
                <a:cs typeface="Arial"/>
              </a:rPr>
              <a:t>multicollinearity</a:t>
            </a:r>
            <a:r>
              <a:rPr lang="es-MX" sz="1400" dirty="0">
                <a:latin typeface="Arial"/>
                <a:cs typeface="Arial"/>
              </a:rPr>
              <a:t>).</a:t>
            </a:r>
          </a:p>
          <a:p>
            <a:pPr marL="228600" lvl="1" indent="0" algn="just">
              <a:lnSpc>
                <a:spcPct val="110000"/>
              </a:lnSpc>
              <a:buNone/>
            </a:pPr>
            <a:r>
              <a:rPr lang="es-MX" sz="1400" err="1">
                <a:latin typeface="Arial"/>
                <a:cs typeface="Arial"/>
              </a:rPr>
              <a:t>Allows</a:t>
            </a:r>
            <a:r>
              <a:rPr lang="es-MX" sz="1400" dirty="0">
                <a:latin typeface="Arial"/>
                <a:cs typeface="Arial"/>
              </a:rPr>
              <a:t> </a:t>
            </a:r>
            <a:r>
              <a:rPr lang="es-MX" sz="1400" err="1">
                <a:latin typeface="Arial"/>
                <a:cs typeface="Arial"/>
              </a:rPr>
              <a:t>for</a:t>
            </a:r>
            <a:r>
              <a:rPr lang="es-MX" sz="1400" dirty="0">
                <a:latin typeface="Arial"/>
                <a:cs typeface="Arial"/>
              </a:rPr>
              <a:t> </a:t>
            </a:r>
            <a:r>
              <a:rPr lang="es-MX" sz="1400" b="1" dirty="0">
                <a:latin typeface="Arial"/>
                <a:cs typeface="Arial"/>
              </a:rPr>
              <a:t>granular </a:t>
            </a:r>
            <a:r>
              <a:rPr lang="es-MX" sz="1400" b="1" err="1">
                <a:latin typeface="Arial"/>
                <a:cs typeface="Arial"/>
              </a:rPr>
              <a:t>insights</a:t>
            </a:r>
            <a:r>
              <a:rPr lang="es-MX" sz="1400" dirty="0">
                <a:latin typeface="Arial"/>
                <a:cs typeface="Arial"/>
              </a:rPr>
              <a:t> </a:t>
            </a:r>
            <a:r>
              <a:rPr lang="es-MX" sz="1400" err="1">
                <a:latin typeface="Arial"/>
                <a:cs typeface="Arial"/>
              </a:rPr>
              <a:t>without</a:t>
            </a:r>
            <a:r>
              <a:rPr lang="es-MX" sz="1400" dirty="0">
                <a:latin typeface="Arial"/>
                <a:cs typeface="Arial"/>
              </a:rPr>
              <a:t> </a:t>
            </a:r>
            <a:r>
              <a:rPr lang="es-MX" sz="1400" err="1">
                <a:latin typeface="Arial"/>
                <a:cs typeface="Arial"/>
              </a:rPr>
              <a:t>requiring</a:t>
            </a:r>
            <a:r>
              <a:rPr lang="es-MX" sz="1400" dirty="0">
                <a:latin typeface="Arial"/>
                <a:cs typeface="Arial"/>
              </a:rPr>
              <a:t> </a:t>
            </a:r>
            <a:r>
              <a:rPr lang="es-MX" sz="1400" err="1">
                <a:latin typeface="Arial"/>
                <a:cs typeface="Arial"/>
              </a:rPr>
              <a:t>overly</a:t>
            </a:r>
            <a:r>
              <a:rPr lang="es-MX" sz="1400" dirty="0">
                <a:latin typeface="Arial"/>
                <a:cs typeface="Arial"/>
              </a:rPr>
              <a:t> </a:t>
            </a:r>
            <a:r>
              <a:rPr lang="es-MX" sz="1400" err="1">
                <a:latin typeface="Arial"/>
                <a:cs typeface="Arial"/>
              </a:rPr>
              <a:t>complex</a:t>
            </a:r>
            <a:r>
              <a:rPr lang="es-MX" sz="1400" dirty="0">
                <a:latin typeface="Arial"/>
                <a:cs typeface="Arial"/>
              </a:rPr>
              <a:t> </a:t>
            </a:r>
            <a:r>
              <a:rPr lang="es-MX" sz="1400" err="1">
                <a:latin typeface="Arial"/>
                <a:cs typeface="Arial"/>
              </a:rPr>
              <a:t>or</a:t>
            </a:r>
            <a:r>
              <a:rPr lang="es-MX" sz="1400" dirty="0">
                <a:latin typeface="Arial"/>
                <a:cs typeface="Arial"/>
              </a:rPr>
              <a:t> </a:t>
            </a:r>
            <a:r>
              <a:rPr lang="es-MX" sz="1400" err="1">
                <a:latin typeface="Arial"/>
                <a:cs typeface="Arial"/>
              </a:rPr>
              <a:t>black</a:t>
            </a:r>
            <a:r>
              <a:rPr lang="es-MX" sz="1400" dirty="0">
                <a:latin typeface="Arial"/>
                <a:cs typeface="Arial"/>
              </a:rPr>
              <a:t>-box </a:t>
            </a:r>
            <a:r>
              <a:rPr lang="es-MX" sz="1400" err="1">
                <a:latin typeface="Arial"/>
                <a:cs typeface="Arial"/>
              </a:rPr>
              <a:t>modeling</a:t>
            </a:r>
            <a:r>
              <a:rPr lang="es-MX" sz="1400" dirty="0">
                <a:latin typeface="Arial"/>
                <a:cs typeface="Arial"/>
              </a:rPr>
              <a:t>.</a:t>
            </a:r>
          </a:p>
          <a:p>
            <a:pPr marL="228600" lvl="1" indent="0" algn="just">
              <a:lnSpc>
                <a:spcPct val="110000"/>
              </a:lnSpc>
              <a:buNone/>
            </a:pPr>
            <a:endParaRPr lang="es-MX" sz="1400" dirty="0">
              <a:latin typeface="Arial"/>
              <a:cs typeface="Arial"/>
            </a:endParaRPr>
          </a:p>
          <a:p>
            <a:pPr marL="228600" lvl="1" indent="0" algn="just">
              <a:lnSpc>
                <a:spcPct val="110000"/>
              </a:lnSpc>
              <a:buNone/>
            </a:pPr>
            <a:r>
              <a:rPr lang="es-MX" sz="1400" b="1" dirty="0">
                <a:latin typeface="Arial"/>
                <a:cs typeface="Arial"/>
              </a:rPr>
              <a:t>Data Used:</a:t>
            </a:r>
          </a:p>
          <a:p>
            <a:pPr lvl="1" algn="just">
              <a:lnSpc>
                <a:spcPct val="110000"/>
              </a:lnSpc>
            </a:pPr>
            <a:r>
              <a:rPr lang="es-MX" sz="1400" dirty="0">
                <a:latin typeface="Arial"/>
                <a:ea typeface="+mn-lt"/>
                <a:cs typeface="+mn-lt"/>
              </a:rPr>
              <a:t>6,240 </a:t>
            </a:r>
            <a:r>
              <a:rPr lang="es-MX" sz="1400" err="1">
                <a:latin typeface="Arial"/>
                <a:ea typeface="+mn-lt"/>
                <a:cs typeface="+mn-lt"/>
              </a:rPr>
              <a:t>weekly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observations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across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b="1" dirty="0">
                <a:latin typeface="Arial"/>
                <a:ea typeface="+mn-lt"/>
                <a:cs typeface="+mn-lt"/>
              </a:rPr>
              <a:t>40 </a:t>
            </a:r>
            <a:r>
              <a:rPr lang="es-MX" sz="1400" b="1" err="1">
                <a:latin typeface="Arial"/>
                <a:ea typeface="+mn-lt"/>
                <a:cs typeface="+mn-lt"/>
              </a:rPr>
              <a:t>geographic</a:t>
            </a:r>
            <a:r>
              <a:rPr lang="es-MX" sz="1400" b="1" dirty="0">
                <a:latin typeface="Arial"/>
                <a:ea typeface="+mn-lt"/>
                <a:cs typeface="+mn-lt"/>
              </a:rPr>
              <a:t> </a:t>
            </a:r>
            <a:r>
              <a:rPr lang="es-MX" sz="1400" b="1" err="1">
                <a:latin typeface="Arial"/>
                <a:ea typeface="+mn-lt"/>
                <a:cs typeface="+mn-lt"/>
              </a:rPr>
              <a:t>regions</a:t>
            </a:r>
            <a:r>
              <a:rPr lang="es-MX" sz="1400" dirty="0">
                <a:latin typeface="Arial"/>
                <a:ea typeface="+mn-lt"/>
                <a:cs typeface="+mn-lt"/>
              </a:rPr>
              <a:t>.</a:t>
            </a:r>
            <a:endParaRPr lang="es-MX" sz="1400" dirty="0">
              <a:latin typeface="Arial"/>
              <a:cs typeface="Arial"/>
            </a:endParaRPr>
          </a:p>
          <a:p>
            <a:pPr lvl="1" algn="just">
              <a:lnSpc>
                <a:spcPct val="110000"/>
              </a:lnSpc>
            </a:pPr>
            <a:r>
              <a:rPr lang="es-MX" sz="1400" dirty="0">
                <a:latin typeface="Arial"/>
                <a:ea typeface="+mn-lt"/>
                <a:cs typeface="+mn-lt"/>
              </a:rPr>
              <a:t>Variables </a:t>
            </a:r>
            <a:r>
              <a:rPr lang="es-MX" sz="1400" err="1">
                <a:latin typeface="Arial"/>
                <a:ea typeface="+mn-lt"/>
                <a:cs typeface="+mn-lt"/>
              </a:rPr>
              <a:t>included</a:t>
            </a:r>
            <a:r>
              <a:rPr lang="es-MX" sz="1400" dirty="0">
                <a:latin typeface="Arial"/>
                <a:ea typeface="+mn-lt"/>
                <a:cs typeface="+mn-lt"/>
              </a:rPr>
              <a:t>:</a:t>
            </a:r>
            <a:endParaRPr lang="es-MX" sz="1400" dirty="0">
              <a:latin typeface="Arial"/>
              <a:cs typeface="Arial"/>
            </a:endParaRPr>
          </a:p>
          <a:p>
            <a:pPr lvl="2" algn="just">
              <a:lnSpc>
                <a:spcPct val="110000"/>
              </a:lnSpc>
            </a:pPr>
            <a:r>
              <a:rPr lang="es-MX" sz="1400" dirty="0">
                <a:latin typeface="Arial"/>
                <a:ea typeface="+mn-lt"/>
                <a:cs typeface="+mn-lt"/>
              </a:rPr>
              <a:t>Media </a:t>
            </a:r>
            <a:r>
              <a:rPr lang="es-MX" sz="1400" err="1">
                <a:latin typeface="Arial"/>
                <a:ea typeface="+mn-lt"/>
                <a:cs typeface="+mn-lt"/>
              </a:rPr>
              <a:t>spend</a:t>
            </a:r>
            <a:r>
              <a:rPr lang="es-MX" sz="1400" dirty="0">
                <a:latin typeface="Arial"/>
                <a:ea typeface="+mn-lt"/>
                <a:cs typeface="+mn-lt"/>
              </a:rPr>
              <a:t> (TV, Radio, </a:t>
            </a:r>
            <a:r>
              <a:rPr lang="es-MX" sz="1400" err="1">
                <a:latin typeface="Arial"/>
                <a:ea typeface="+mn-lt"/>
                <a:cs typeface="+mn-lt"/>
              </a:rPr>
              <a:t>Print</a:t>
            </a:r>
            <a:r>
              <a:rPr lang="es-MX" sz="1400" dirty="0">
                <a:latin typeface="Arial"/>
                <a:ea typeface="+mn-lt"/>
                <a:cs typeface="+mn-lt"/>
              </a:rPr>
              <a:t>, </a:t>
            </a:r>
            <a:r>
              <a:rPr lang="es-MX" sz="1400" err="1">
                <a:latin typeface="Arial"/>
                <a:ea typeface="+mn-lt"/>
                <a:cs typeface="+mn-lt"/>
              </a:rPr>
              <a:t>Search</a:t>
            </a:r>
            <a:r>
              <a:rPr lang="es-MX" sz="1400" dirty="0">
                <a:latin typeface="Arial"/>
                <a:ea typeface="+mn-lt"/>
                <a:cs typeface="+mn-lt"/>
              </a:rPr>
              <a:t>, Social)</a:t>
            </a:r>
            <a:endParaRPr lang="es-MX" sz="1400" dirty="0">
              <a:latin typeface="Arial"/>
              <a:cs typeface="Arial"/>
            </a:endParaRPr>
          </a:p>
          <a:p>
            <a:pPr lvl="2" algn="just">
              <a:lnSpc>
                <a:spcPct val="110000"/>
              </a:lnSpc>
            </a:pPr>
            <a:r>
              <a:rPr lang="es-MX" sz="1400" dirty="0">
                <a:latin typeface="Arial"/>
                <a:ea typeface="+mn-lt"/>
                <a:cs typeface="+mn-lt"/>
              </a:rPr>
              <a:t>Control </a:t>
            </a:r>
            <a:r>
              <a:rPr lang="es-MX" sz="1400" err="1">
                <a:latin typeface="Arial"/>
                <a:ea typeface="+mn-lt"/>
                <a:cs typeface="+mn-lt"/>
              </a:rPr>
              <a:t>features</a:t>
            </a:r>
            <a:r>
              <a:rPr lang="es-MX" sz="1400" dirty="0">
                <a:latin typeface="Arial"/>
                <a:ea typeface="+mn-lt"/>
                <a:cs typeface="+mn-lt"/>
              </a:rPr>
              <a:t> (</a:t>
            </a:r>
            <a:r>
              <a:rPr lang="es-MX" sz="1400" err="1">
                <a:latin typeface="Arial"/>
                <a:ea typeface="+mn-lt"/>
                <a:cs typeface="+mn-lt"/>
              </a:rPr>
              <a:t>population</a:t>
            </a:r>
            <a:r>
              <a:rPr lang="es-MX" sz="1400" dirty="0">
                <a:latin typeface="Arial"/>
                <a:ea typeface="+mn-lt"/>
                <a:cs typeface="+mn-lt"/>
              </a:rPr>
              <a:t>, </a:t>
            </a:r>
            <a:r>
              <a:rPr lang="es-MX" sz="1400" err="1">
                <a:latin typeface="Arial"/>
                <a:ea typeface="+mn-lt"/>
                <a:cs typeface="+mn-lt"/>
              </a:rPr>
              <a:t>competitor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activity</a:t>
            </a:r>
            <a:r>
              <a:rPr lang="es-MX" sz="1400" dirty="0">
                <a:latin typeface="Arial"/>
                <a:ea typeface="+mn-lt"/>
                <a:cs typeface="+mn-lt"/>
              </a:rPr>
              <a:t>, </a:t>
            </a:r>
            <a:r>
              <a:rPr lang="es-MX" sz="1400" err="1">
                <a:latin typeface="Arial"/>
                <a:ea typeface="+mn-lt"/>
                <a:cs typeface="+mn-lt"/>
              </a:rPr>
              <a:t>sentiment</a:t>
            </a:r>
            <a:r>
              <a:rPr lang="es-MX" sz="1400" dirty="0">
                <a:latin typeface="Arial"/>
                <a:ea typeface="+mn-lt"/>
                <a:cs typeface="+mn-lt"/>
              </a:rPr>
              <a:t>)</a:t>
            </a:r>
            <a:endParaRPr lang="es-MX" sz="1400" dirty="0">
              <a:latin typeface="Arial"/>
              <a:cs typeface="Arial"/>
            </a:endParaRPr>
          </a:p>
          <a:p>
            <a:pPr lvl="2" algn="just">
              <a:lnSpc>
                <a:spcPct val="110000"/>
              </a:lnSpc>
            </a:pPr>
            <a:r>
              <a:rPr lang="es-MX" sz="1400" dirty="0">
                <a:latin typeface="Arial"/>
                <a:ea typeface="+mn-lt"/>
                <a:cs typeface="+mn-lt"/>
              </a:rPr>
              <a:t>Time </a:t>
            </a:r>
            <a:r>
              <a:rPr lang="es-MX" sz="1400" err="1">
                <a:latin typeface="Arial"/>
                <a:ea typeface="+mn-lt"/>
                <a:cs typeface="+mn-lt"/>
              </a:rPr>
              <a:t>features</a:t>
            </a:r>
            <a:r>
              <a:rPr lang="es-MX" sz="1400" dirty="0">
                <a:latin typeface="Arial"/>
                <a:ea typeface="+mn-lt"/>
                <a:cs typeface="+mn-lt"/>
              </a:rPr>
              <a:t> (</a:t>
            </a:r>
            <a:r>
              <a:rPr lang="es-MX" sz="1400" err="1">
                <a:latin typeface="Arial"/>
                <a:ea typeface="+mn-lt"/>
                <a:cs typeface="+mn-lt"/>
              </a:rPr>
              <a:t>month</a:t>
            </a:r>
            <a:r>
              <a:rPr lang="es-MX" sz="1400" dirty="0">
                <a:latin typeface="Arial"/>
                <a:ea typeface="+mn-lt"/>
                <a:cs typeface="+mn-lt"/>
              </a:rPr>
              <a:t>, </a:t>
            </a:r>
            <a:r>
              <a:rPr lang="es-MX" sz="1400" err="1">
                <a:latin typeface="Arial"/>
                <a:ea typeface="+mn-lt"/>
                <a:cs typeface="+mn-lt"/>
              </a:rPr>
              <a:t>week</a:t>
            </a:r>
            <a:r>
              <a:rPr lang="es-MX" sz="1400" dirty="0">
                <a:latin typeface="Arial"/>
                <a:ea typeface="+mn-lt"/>
                <a:cs typeface="+mn-lt"/>
              </a:rPr>
              <a:t>, </a:t>
            </a:r>
            <a:r>
              <a:rPr lang="es-MX" sz="1400" err="1">
                <a:latin typeface="Arial"/>
                <a:ea typeface="+mn-lt"/>
                <a:cs typeface="+mn-lt"/>
              </a:rPr>
              <a:t>quarter</a:t>
            </a:r>
            <a:r>
              <a:rPr lang="es-MX" sz="1400" dirty="0">
                <a:latin typeface="Arial"/>
                <a:ea typeface="+mn-lt"/>
                <a:cs typeface="+mn-lt"/>
              </a:rPr>
              <a:t>)</a:t>
            </a:r>
            <a:endParaRPr lang="es-MX" sz="1400" dirty="0">
              <a:latin typeface="Arial"/>
              <a:cs typeface="Arial"/>
            </a:endParaRPr>
          </a:p>
          <a:p>
            <a:pPr lvl="2" algn="just">
              <a:lnSpc>
                <a:spcPct val="110000"/>
              </a:lnSpc>
            </a:pPr>
            <a:r>
              <a:rPr lang="es-MX" sz="1400" err="1">
                <a:latin typeface="Arial"/>
                <a:ea typeface="+mn-lt"/>
                <a:cs typeface="+mn-lt"/>
              </a:rPr>
              <a:t>Geographical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identifiers</a:t>
            </a:r>
            <a:endParaRPr lang="es-MX" sz="1400">
              <a:latin typeface="Arial"/>
              <a:ea typeface="+mn-lt"/>
              <a:cs typeface="Arial"/>
            </a:endParaRPr>
          </a:p>
          <a:p>
            <a:pPr lvl="2" algn="just">
              <a:lnSpc>
                <a:spcPct val="110000"/>
              </a:lnSpc>
            </a:pPr>
            <a:endParaRPr lang="es-MX" sz="1400" b="1" dirty="0">
              <a:latin typeface="Arial"/>
              <a:ea typeface="+mn-lt"/>
              <a:cs typeface="+mn-lt"/>
            </a:endParaRPr>
          </a:p>
          <a:p>
            <a:pPr marL="457200" lvl="2" algn="just">
              <a:lnSpc>
                <a:spcPct val="110000"/>
              </a:lnSpc>
              <a:buNone/>
            </a:pPr>
            <a:endParaRPr lang="es-MX" sz="1400" b="1" dirty="0">
              <a:latin typeface="Arial"/>
              <a:cs typeface="Arial"/>
            </a:endParaRPr>
          </a:p>
          <a:p>
            <a:pPr lvl="1" algn="just">
              <a:lnSpc>
                <a:spcPct val="110000"/>
              </a:lnSpc>
            </a:pPr>
            <a:endParaRPr lang="es-MX" sz="1400" dirty="0">
              <a:latin typeface="Arial"/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FA119-1813-CCCA-53EE-B358D4F5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63CE01-C739-4092-89B2-DDDFE09FF44E}" type="datetime1">
              <a:pPr>
                <a:spcAft>
                  <a:spcPts val="600"/>
                </a:spcAft>
              </a:pPr>
              <a:t>13/06/2025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DB931-FD79-8444-09F8-83FD8EF9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F6471-8885-10A5-77BB-FFF2B7DE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dirty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4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E6F25-4F09-246C-CBB6-69DBADDD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97" y="-143562"/>
            <a:ext cx="4959603" cy="1642969"/>
          </a:xfrm>
        </p:spPr>
        <p:txBody>
          <a:bodyPr anchor="b">
            <a:normAutofit/>
          </a:bodyPr>
          <a:lstStyle/>
          <a:p>
            <a:r>
              <a:rPr lang="es-MX" sz="2400" dirty="0" err="1">
                <a:latin typeface="Arial"/>
                <a:ea typeface="+mj-lt"/>
                <a:cs typeface="+mj-lt"/>
              </a:rPr>
              <a:t>What</a:t>
            </a:r>
            <a:r>
              <a:rPr lang="es-MX" sz="2400" dirty="0">
                <a:latin typeface="Arial"/>
                <a:ea typeface="+mj-lt"/>
                <a:cs typeface="+mj-lt"/>
              </a:rPr>
              <a:t> </a:t>
            </a:r>
            <a:r>
              <a:rPr lang="es-MX" sz="2400" dirty="0" err="1">
                <a:latin typeface="Arial"/>
                <a:ea typeface="+mj-lt"/>
                <a:cs typeface="+mj-lt"/>
              </a:rPr>
              <a:t>the</a:t>
            </a:r>
            <a:r>
              <a:rPr lang="es-MX" sz="2400" dirty="0">
                <a:latin typeface="Arial"/>
                <a:ea typeface="+mj-lt"/>
                <a:cs typeface="+mj-lt"/>
              </a:rPr>
              <a:t> </a:t>
            </a:r>
            <a:r>
              <a:rPr lang="es-MX" sz="2400" dirty="0" err="1">
                <a:latin typeface="Arial"/>
                <a:ea typeface="+mj-lt"/>
                <a:cs typeface="+mj-lt"/>
              </a:rPr>
              <a:t>Regression</a:t>
            </a:r>
            <a:r>
              <a:rPr lang="es-MX" sz="2400" dirty="0">
                <a:latin typeface="Arial"/>
                <a:ea typeface="+mj-lt"/>
                <a:cs typeface="+mj-lt"/>
              </a:rPr>
              <a:t> </a:t>
            </a:r>
            <a:r>
              <a:rPr lang="es-MX" sz="2400" dirty="0" err="1">
                <a:latin typeface="Arial"/>
                <a:ea typeface="+mj-lt"/>
                <a:cs typeface="+mj-lt"/>
              </a:rPr>
              <a:t>Tells</a:t>
            </a:r>
            <a:r>
              <a:rPr lang="es-MX" sz="2400" dirty="0">
                <a:latin typeface="Arial"/>
                <a:ea typeface="+mj-lt"/>
                <a:cs typeface="+mj-lt"/>
              </a:rPr>
              <a:t> </a:t>
            </a:r>
            <a:r>
              <a:rPr lang="es-MX" sz="2400" dirty="0" err="1">
                <a:latin typeface="Arial"/>
                <a:ea typeface="+mj-lt"/>
                <a:cs typeface="+mj-lt"/>
              </a:rPr>
              <a:t>Us</a:t>
            </a:r>
            <a:r>
              <a:rPr lang="es-MX" sz="2400" dirty="0">
                <a:latin typeface="Arial"/>
                <a:ea typeface="+mj-lt"/>
                <a:cs typeface="+mj-lt"/>
              </a:rPr>
              <a:t> </a:t>
            </a:r>
            <a:r>
              <a:rPr lang="es-MX" sz="2400" dirty="0" err="1">
                <a:latin typeface="Arial"/>
                <a:ea typeface="+mj-lt"/>
                <a:cs typeface="+mj-lt"/>
              </a:rPr>
              <a:t>About</a:t>
            </a:r>
            <a:r>
              <a:rPr lang="es-MX" sz="2400" dirty="0">
                <a:latin typeface="Arial"/>
                <a:ea typeface="+mj-lt"/>
                <a:cs typeface="+mj-lt"/>
              </a:rPr>
              <a:t> Sales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C6B45-8C1D-35B8-C73D-665BEF1A1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647" y="2079741"/>
            <a:ext cx="5742769" cy="352256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s-MX" sz="1400" b="1" err="1">
                <a:latin typeface="Arial"/>
                <a:cs typeface="Arial"/>
              </a:rPr>
              <a:t>Model</a:t>
            </a:r>
            <a:r>
              <a:rPr lang="es-MX" sz="1400" b="1" dirty="0">
                <a:latin typeface="Arial"/>
                <a:cs typeface="Arial"/>
              </a:rPr>
              <a:t> Performance and </a:t>
            </a:r>
            <a:r>
              <a:rPr lang="es-MX" sz="1400" b="1" err="1">
                <a:latin typeface="Arial"/>
                <a:cs typeface="Arial"/>
              </a:rPr>
              <a:t>Insights</a:t>
            </a:r>
            <a:endParaRPr lang="es-MX"/>
          </a:p>
          <a:p>
            <a:pPr algn="just"/>
            <a:r>
              <a:rPr lang="es-MX" sz="1400" err="1">
                <a:latin typeface="Arial"/>
                <a:ea typeface="+mn-lt"/>
                <a:cs typeface="+mn-lt"/>
              </a:rPr>
              <a:t>The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model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explains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b="1" err="1">
                <a:latin typeface="Arial"/>
                <a:ea typeface="+mn-lt"/>
                <a:cs typeface="+mn-lt"/>
              </a:rPr>
              <a:t>almost</a:t>
            </a:r>
            <a:r>
              <a:rPr lang="es-MX" sz="1400" b="1" dirty="0">
                <a:latin typeface="Arial"/>
                <a:ea typeface="+mn-lt"/>
                <a:cs typeface="+mn-lt"/>
              </a:rPr>
              <a:t> 70%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of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weekly</a:t>
            </a:r>
            <a:r>
              <a:rPr lang="es-MX" sz="1400" dirty="0">
                <a:latin typeface="Arial"/>
                <a:ea typeface="+mn-lt"/>
                <a:cs typeface="+mn-lt"/>
              </a:rPr>
              <a:t> sales </a:t>
            </a:r>
            <a:r>
              <a:rPr lang="es-MX" sz="1400" err="1">
                <a:latin typeface="Arial"/>
                <a:ea typeface="+mn-lt"/>
                <a:cs typeface="+mn-lt"/>
              </a:rPr>
              <a:t>variation</a:t>
            </a:r>
            <a:r>
              <a:rPr lang="es-MX" sz="1400" dirty="0">
                <a:latin typeface="Arial"/>
                <a:ea typeface="+mn-lt"/>
                <a:cs typeface="+mn-lt"/>
              </a:rPr>
              <a:t> — a </a:t>
            </a:r>
            <a:r>
              <a:rPr lang="es-MX" sz="1400" err="1">
                <a:latin typeface="Arial"/>
                <a:ea typeface="+mn-lt"/>
                <a:cs typeface="+mn-lt"/>
              </a:rPr>
              <a:t>strong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result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that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supports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the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b="1" err="1">
                <a:latin typeface="Arial"/>
                <a:ea typeface="+mn-lt"/>
                <a:cs typeface="+mn-lt"/>
              </a:rPr>
              <a:t>credibility</a:t>
            </a:r>
            <a:r>
              <a:rPr lang="es-MX" sz="1400" b="1" dirty="0">
                <a:latin typeface="Arial"/>
                <a:ea typeface="+mn-lt"/>
                <a:cs typeface="+mn-lt"/>
              </a:rPr>
              <a:t> </a:t>
            </a:r>
            <a:r>
              <a:rPr lang="es-MX" sz="1400" b="1" err="1">
                <a:latin typeface="Arial"/>
                <a:ea typeface="+mn-lt"/>
                <a:cs typeface="+mn-lt"/>
              </a:rPr>
              <a:t>of</a:t>
            </a:r>
            <a:r>
              <a:rPr lang="es-MX" sz="1400" b="1" dirty="0">
                <a:latin typeface="Arial"/>
                <a:ea typeface="+mn-lt"/>
                <a:cs typeface="+mn-lt"/>
              </a:rPr>
              <a:t> </a:t>
            </a:r>
            <a:r>
              <a:rPr lang="es-MX" sz="1400" b="1" err="1">
                <a:latin typeface="Arial"/>
                <a:ea typeface="+mn-lt"/>
                <a:cs typeface="+mn-lt"/>
              </a:rPr>
              <a:t>its</a:t>
            </a:r>
            <a:r>
              <a:rPr lang="es-MX" sz="1400" b="1" dirty="0">
                <a:latin typeface="Arial"/>
                <a:ea typeface="+mn-lt"/>
                <a:cs typeface="+mn-lt"/>
              </a:rPr>
              <a:t> </a:t>
            </a:r>
            <a:r>
              <a:rPr lang="es-MX" sz="1400" b="1" err="1">
                <a:latin typeface="Arial"/>
                <a:ea typeface="+mn-lt"/>
                <a:cs typeface="+mn-lt"/>
              </a:rPr>
              <a:t>insights</a:t>
            </a:r>
            <a:r>
              <a:rPr lang="es-MX" sz="1400" dirty="0">
                <a:latin typeface="Arial"/>
                <a:ea typeface="+mn-lt"/>
                <a:cs typeface="+mn-lt"/>
              </a:rPr>
              <a:t>.</a:t>
            </a:r>
          </a:p>
          <a:p>
            <a:pPr marL="0" indent="0" algn="just">
              <a:buNone/>
            </a:pPr>
            <a:r>
              <a:rPr lang="es-MX" sz="1400" b="1" dirty="0">
                <a:latin typeface="Arial"/>
                <a:ea typeface="+mn-lt"/>
                <a:cs typeface="+mn-lt"/>
              </a:rPr>
              <a:t>Key </a:t>
            </a:r>
            <a:r>
              <a:rPr lang="es-MX" sz="1400" b="1" dirty="0" err="1">
                <a:latin typeface="Arial"/>
                <a:ea typeface="+mn-lt"/>
                <a:cs typeface="+mn-lt"/>
              </a:rPr>
              <a:t>Findings</a:t>
            </a:r>
            <a:r>
              <a:rPr lang="es-MX" sz="1400" b="1" dirty="0">
                <a:latin typeface="Arial"/>
                <a:ea typeface="+mn-lt"/>
                <a:cs typeface="+mn-lt"/>
              </a:rPr>
              <a:t>:</a:t>
            </a:r>
            <a:endParaRPr lang="es-MX" sz="1400" dirty="0">
              <a:latin typeface="Arial"/>
              <a:cs typeface="Arial"/>
            </a:endParaRPr>
          </a:p>
          <a:p>
            <a:pPr algn="just"/>
            <a:r>
              <a:rPr lang="es-MX" sz="1400" b="1" dirty="0">
                <a:latin typeface="Arial"/>
                <a:ea typeface="+mn-lt"/>
                <a:cs typeface="+mn-lt"/>
              </a:rPr>
              <a:t>TV, </a:t>
            </a:r>
            <a:r>
              <a:rPr lang="es-MX" sz="1400" b="1" err="1">
                <a:latin typeface="Arial"/>
                <a:ea typeface="+mn-lt"/>
                <a:cs typeface="+mn-lt"/>
              </a:rPr>
              <a:t>Print</a:t>
            </a:r>
            <a:r>
              <a:rPr lang="es-MX" sz="1400" b="1" dirty="0">
                <a:latin typeface="Arial"/>
                <a:ea typeface="+mn-lt"/>
                <a:cs typeface="+mn-lt"/>
              </a:rPr>
              <a:t>, and </a:t>
            </a:r>
            <a:r>
              <a:rPr lang="es-MX" sz="1400" b="1" err="1">
                <a:latin typeface="Arial"/>
                <a:ea typeface="+mn-lt"/>
                <a:cs typeface="+mn-lt"/>
              </a:rPr>
              <a:t>Search</a:t>
            </a:r>
            <a:r>
              <a:rPr lang="es-MX" sz="1400" dirty="0">
                <a:latin typeface="Arial"/>
                <a:ea typeface="+mn-lt"/>
                <a:cs typeface="+mn-lt"/>
              </a:rPr>
              <a:t>: </a:t>
            </a:r>
            <a:r>
              <a:rPr lang="es-MX" sz="1400" err="1">
                <a:latin typeface="Arial"/>
                <a:ea typeface="+mn-lt"/>
                <a:cs typeface="+mn-lt"/>
              </a:rPr>
              <a:t>positively</a:t>
            </a:r>
            <a:r>
              <a:rPr lang="es-MX" sz="1400" dirty="0">
                <a:latin typeface="Arial"/>
                <a:ea typeface="+mn-lt"/>
                <a:cs typeface="+mn-lt"/>
              </a:rPr>
              <a:t> and </a:t>
            </a:r>
            <a:r>
              <a:rPr lang="es-MX" sz="1400" err="1">
                <a:latin typeface="Arial"/>
                <a:ea typeface="+mn-lt"/>
                <a:cs typeface="+mn-lt"/>
              </a:rPr>
              <a:t>significantly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linked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to</a:t>
            </a:r>
            <a:r>
              <a:rPr lang="es-MX" sz="1400" dirty="0">
                <a:latin typeface="Arial"/>
                <a:ea typeface="+mn-lt"/>
                <a:cs typeface="+mn-lt"/>
              </a:rPr>
              <a:t> sales.</a:t>
            </a:r>
          </a:p>
          <a:p>
            <a:pPr algn="just"/>
            <a:r>
              <a:rPr lang="es-MX" sz="1400" b="1" dirty="0">
                <a:latin typeface="Arial"/>
                <a:ea typeface="+mn-lt"/>
                <a:cs typeface="+mn-lt"/>
              </a:rPr>
              <a:t>Social</a:t>
            </a:r>
            <a:r>
              <a:rPr lang="es-MX" sz="1400" dirty="0">
                <a:latin typeface="Arial"/>
                <a:ea typeface="+mn-lt"/>
                <a:cs typeface="+mn-lt"/>
              </a:rPr>
              <a:t>: </a:t>
            </a:r>
            <a:r>
              <a:rPr lang="es-MX" sz="1400" err="1">
                <a:latin typeface="Arial"/>
                <a:ea typeface="+mn-lt"/>
                <a:cs typeface="+mn-lt"/>
              </a:rPr>
              <a:t>not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significant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globally</a:t>
            </a:r>
            <a:r>
              <a:rPr lang="es-MX" sz="1400" dirty="0">
                <a:latin typeface="Arial"/>
                <a:ea typeface="+mn-lt"/>
                <a:cs typeface="+mn-lt"/>
              </a:rPr>
              <a:t> — </a:t>
            </a:r>
            <a:r>
              <a:rPr lang="es-MX" sz="1400" err="1">
                <a:latin typeface="Arial"/>
                <a:ea typeface="+mn-lt"/>
                <a:cs typeface="+mn-lt"/>
              </a:rPr>
              <a:t>may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depend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on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region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or</a:t>
            </a:r>
            <a:r>
              <a:rPr lang="es-MX" sz="1400" dirty="0">
                <a:latin typeface="Arial"/>
                <a:ea typeface="+mn-lt"/>
                <a:cs typeface="+mn-lt"/>
              </a:rPr>
              <a:t> timing.</a:t>
            </a:r>
          </a:p>
          <a:p>
            <a:pPr algn="just"/>
            <a:r>
              <a:rPr lang="es-MX" sz="1400" b="1" dirty="0">
                <a:latin typeface="Arial"/>
                <a:ea typeface="+mn-lt"/>
                <a:cs typeface="+mn-lt"/>
              </a:rPr>
              <a:t>Control Variables</a:t>
            </a:r>
            <a:r>
              <a:rPr lang="es-MX" sz="1400" dirty="0">
                <a:latin typeface="Arial"/>
                <a:ea typeface="+mn-lt"/>
                <a:cs typeface="+mn-lt"/>
              </a:rPr>
              <a:t>:</a:t>
            </a:r>
          </a:p>
          <a:p>
            <a:pPr lvl="1" algn="just"/>
            <a:r>
              <a:rPr lang="es-MX" sz="1400" b="1" err="1">
                <a:latin typeface="Arial"/>
                <a:ea typeface="+mn-lt"/>
                <a:cs typeface="+mn-lt"/>
              </a:rPr>
              <a:t>Population</a:t>
            </a:r>
            <a:r>
              <a:rPr lang="es-MX" sz="1400" dirty="0">
                <a:latin typeface="Arial"/>
                <a:ea typeface="+mn-lt"/>
                <a:cs typeface="+mn-lt"/>
              </a:rPr>
              <a:t>: </a:t>
            </a:r>
            <a:r>
              <a:rPr lang="es-MX" sz="1400" err="1">
                <a:latin typeface="Arial"/>
                <a:ea typeface="+mn-lt"/>
                <a:cs typeface="+mn-lt"/>
              </a:rPr>
              <a:t>strongest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baseline</a:t>
            </a:r>
            <a:r>
              <a:rPr lang="es-MX" sz="1400" dirty="0">
                <a:latin typeface="Arial"/>
                <a:ea typeface="+mn-lt"/>
                <a:cs typeface="+mn-lt"/>
              </a:rPr>
              <a:t> driver — </a:t>
            </a:r>
            <a:r>
              <a:rPr lang="es-MX" sz="1400" err="1">
                <a:latin typeface="Arial"/>
                <a:ea typeface="+mn-lt"/>
                <a:cs typeface="+mn-lt"/>
              </a:rPr>
              <a:t>bigger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regions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sell</a:t>
            </a:r>
            <a:r>
              <a:rPr lang="es-MX" sz="1400" dirty="0">
                <a:latin typeface="Arial"/>
                <a:ea typeface="+mn-lt"/>
                <a:cs typeface="+mn-lt"/>
              </a:rPr>
              <a:t> more.</a:t>
            </a:r>
          </a:p>
          <a:p>
            <a:pPr lvl="1" algn="just"/>
            <a:r>
              <a:rPr lang="es-MX" sz="1400" b="1" err="1">
                <a:latin typeface="Arial"/>
                <a:ea typeface="+mn-lt"/>
                <a:cs typeface="+mn-lt"/>
              </a:rPr>
              <a:t>Competitor</a:t>
            </a:r>
            <a:r>
              <a:rPr lang="es-MX" sz="1400" b="1" dirty="0">
                <a:latin typeface="Arial"/>
                <a:ea typeface="+mn-lt"/>
                <a:cs typeface="+mn-lt"/>
              </a:rPr>
              <a:t> </a:t>
            </a:r>
            <a:r>
              <a:rPr lang="es-MX" sz="1400" b="1" err="1">
                <a:latin typeface="Arial"/>
                <a:ea typeface="+mn-lt"/>
                <a:cs typeface="+mn-lt"/>
              </a:rPr>
              <a:t>Activity</a:t>
            </a:r>
            <a:r>
              <a:rPr lang="es-MX" sz="1400" dirty="0">
                <a:latin typeface="Arial"/>
                <a:ea typeface="+mn-lt"/>
                <a:cs typeface="+mn-lt"/>
              </a:rPr>
              <a:t>: </a:t>
            </a:r>
            <a:r>
              <a:rPr lang="es-MX" sz="1400" err="1">
                <a:latin typeface="Arial"/>
                <a:ea typeface="+mn-lt"/>
                <a:cs typeface="+mn-lt"/>
              </a:rPr>
              <a:t>clearly</a:t>
            </a:r>
            <a:r>
              <a:rPr lang="es-MX" sz="1400" dirty="0">
                <a:latin typeface="Arial"/>
                <a:ea typeface="+mn-lt"/>
                <a:cs typeface="+mn-lt"/>
              </a:rPr>
              <a:t> negative </a:t>
            </a:r>
            <a:r>
              <a:rPr lang="es-MX" sz="1400" err="1">
                <a:latin typeface="Arial"/>
                <a:ea typeface="+mn-lt"/>
                <a:cs typeface="+mn-lt"/>
              </a:rPr>
              <a:t>effect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on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our</a:t>
            </a:r>
            <a:r>
              <a:rPr lang="es-MX" sz="1400" dirty="0">
                <a:latin typeface="Arial"/>
                <a:ea typeface="+mn-lt"/>
                <a:cs typeface="+mn-lt"/>
              </a:rPr>
              <a:t> sales.</a:t>
            </a:r>
          </a:p>
          <a:p>
            <a:pPr lvl="1" algn="just"/>
            <a:r>
              <a:rPr lang="es-MX" sz="1400" b="1" err="1">
                <a:latin typeface="Arial"/>
                <a:ea typeface="+mn-lt"/>
                <a:cs typeface="+mn-lt"/>
              </a:rPr>
              <a:t>Sentiment</a:t>
            </a:r>
            <a:r>
              <a:rPr lang="es-MX" sz="1400" dirty="0">
                <a:latin typeface="Arial"/>
                <a:ea typeface="+mn-lt"/>
                <a:cs typeface="+mn-lt"/>
              </a:rPr>
              <a:t>: </a:t>
            </a:r>
            <a:r>
              <a:rPr lang="es-MX" sz="1400" err="1">
                <a:latin typeface="Arial"/>
                <a:ea typeface="+mn-lt"/>
                <a:cs typeface="+mn-lt"/>
              </a:rPr>
              <a:t>statistically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relevant</a:t>
            </a:r>
            <a:r>
              <a:rPr lang="es-MX" sz="1400" dirty="0">
                <a:latin typeface="Arial"/>
                <a:ea typeface="+mn-lt"/>
                <a:cs typeface="+mn-lt"/>
              </a:rPr>
              <a:t>, </a:t>
            </a:r>
            <a:r>
              <a:rPr lang="es-MX" sz="1400" err="1">
                <a:latin typeface="Arial"/>
                <a:ea typeface="+mn-lt"/>
                <a:cs typeface="+mn-lt"/>
              </a:rPr>
              <a:t>but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low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practical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impact</a:t>
            </a:r>
            <a:r>
              <a:rPr lang="es-MX" sz="1400" dirty="0">
                <a:latin typeface="Arial"/>
                <a:ea typeface="+mn-lt"/>
                <a:cs typeface="+mn-lt"/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1C639C3-FDD4-96FE-9AEE-868642EDA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276" y="1645937"/>
            <a:ext cx="5201023" cy="3575703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9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9182A-D00E-2EBB-00D0-DDB5C87E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403" y="698366"/>
            <a:ext cx="4706923" cy="1087819"/>
          </a:xfrm>
        </p:spPr>
        <p:txBody>
          <a:bodyPr anchor="b">
            <a:normAutofit/>
          </a:bodyPr>
          <a:lstStyle/>
          <a:p>
            <a:pPr>
              <a:spcBef>
                <a:spcPts val="1000"/>
              </a:spcBef>
            </a:pPr>
            <a:r>
              <a:rPr lang="es-MX" sz="2600" dirty="0">
                <a:ea typeface="+mj-lt"/>
                <a:cs typeface="+mj-lt"/>
              </a:rPr>
              <a:t>ROI &amp; </a:t>
            </a:r>
            <a:r>
              <a:rPr lang="es-MX" sz="2600" err="1">
                <a:ea typeface="+mj-lt"/>
                <a:cs typeface="+mj-lt"/>
              </a:rPr>
              <a:t>Contribution</a:t>
            </a:r>
            <a:r>
              <a:rPr lang="es-MX" sz="2600" dirty="0">
                <a:ea typeface="+mj-lt"/>
                <a:cs typeface="+mj-lt"/>
              </a:rPr>
              <a:t> </a:t>
            </a:r>
            <a:r>
              <a:rPr lang="es-MX" sz="2600" err="1">
                <a:ea typeface="+mj-lt"/>
                <a:cs typeface="+mj-lt"/>
              </a:rPr>
              <a:t>Analysis</a:t>
            </a:r>
            <a:endParaRPr lang="es-MX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7ECDF-0B57-BD32-EA95-473E27D10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404" y="1961172"/>
            <a:ext cx="4716692" cy="34928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MX" sz="1200" b="1" err="1">
                <a:latin typeface="Arial"/>
                <a:ea typeface="+mn-lt"/>
                <a:cs typeface="+mn-lt"/>
              </a:rPr>
              <a:t>Channel</a:t>
            </a:r>
            <a:r>
              <a:rPr lang="es-MX" sz="1200" b="1" dirty="0">
                <a:latin typeface="Arial"/>
                <a:ea typeface="+mn-lt"/>
                <a:cs typeface="+mn-lt"/>
              </a:rPr>
              <a:t> </a:t>
            </a:r>
            <a:r>
              <a:rPr lang="es-MX" sz="1200" b="1" err="1">
                <a:latin typeface="Arial"/>
                <a:ea typeface="+mn-lt"/>
                <a:cs typeface="+mn-lt"/>
              </a:rPr>
              <a:t>Effectiveness</a:t>
            </a:r>
            <a:r>
              <a:rPr lang="es-MX" sz="1200" b="1" dirty="0">
                <a:latin typeface="Arial"/>
                <a:ea typeface="+mn-lt"/>
                <a:cs typeface="+mn-lt"/>
              </a:rPr>
              <a:t> at Global and Local </a:t>
            </a:r>
            <a:r>
              <a:rPr lang="es-MX" sz="1200" b="1" err="1">
                <a:latin typeface="Arial"/>
                <a:ea typeface="+mn-lt"/>
                <a:cs typeface="+mn-lt"/>
              </a:rPr>
              <a:t>Levels</a:t>
            </a:r>
            <a:endParaRPr lang="es-MX" sz="1200" b="1" dirty="0">
              <a:latin typeface="Arial"/>
              <a:cs typeface="Arial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s-MX" sz="1200" b="1" err="1">
                <a:latin typeface="Arial"/>
                <a:cs typeface="Arial"/>
              </a:rPr>
              <a:t>What</a:t>
            </a:r>
            <a:r>
              <a:rPr lang="es-MX" sz="1200" b="1" dirty="0">
                <a:latin typeface="Arial"/>
                <a:cs typeface="Arial"/>
              </a:rPr>
              <a:t> </a:t>
            </a:r>
            <a:r>
              <a:rPr lang="es-MX" sz="1200" b="1" err="1">
                <a:latin typeface="Arial"/>
                <a:cs typeface="Arial"/>
              </a:rPr>
              <a:t>Was</a:t>
            </a:r>
            <a:r>
              <a:rPr lang="es-MX" sz="1200" b="1" dirty="0">
                <a:latin typeface="Arial"/>
                <a:cs typeface="Arial"/>
              </a:rPr>
              <a:t> </a:t>
            </a:r>
            <a:r>
              <a:rPr lang="es-MX" sz="1200" b="1" err="1">
                <a:latin typeface="Arial"/>
                <a:cs typeface="Arial"/>
              </a:rPr>
              <a:t>Calculated</a:t>
            </a:r>
            <a:r>
              <a:rPr lang="es-MX" sz="1200" b="1" dirty="0">
                <a:latin typeface="Arial"/>
                <a:cs typeface="Arial"/>
              </a:rPr>
              <a:t>:</a:t>
            </a:r>
            <a:endParaRPr lang="es-MX" sz="1200" dirty="0">
              <a:latin typeface="Arial"/>
              <a:cs typeface="Arial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s-MX" sz="1200" err="1">
                <a:latin typeface="Arial"/>
                <a:ea typeface="+mn-lt"/>
                <a:cs typeface="+mn-lt"/>
              </a:rPr>
              <a:t>For</a:t>
            </a:r>
            <a:r>
              <a:rPr lang="es-MX" sz="1200" dirty="0">
                <a:latin typeface="Arial"/>
                <a:ea typeface="+mn-lt"/>
                <a:cs typeface="+mn-lt"/>
              </a:rPr>
              <a:t> </a:t>
            </a:r>
            <a:r>
              <a:rPr lang="es-MX" sz="1200" err="1">
                <a:latin typeface="Arial"/>
                <a:ea typeface="+mn-lt"/>
                <a:cs typeface="+mn-lt"/>
              </a:rPr>
              <a:t>each</a:t>
            </a:r>
            <a:r>
              <a:rPr lang="es-MX" sz="1200" dirty="0">
                <a:latin typeface="Arial"/>
                <a:ea typeface="+mn-lt"/>
                <a:cs typeface="+mn-lt"/>
              </a:rPr>
              <a:t> media </a:t>
            </a:r>
            <a:r>
              <a:rPr lang="es-MX" sz="1200" err="1">
                <a:latin typeface="Arial"/>
                <a:ea typeface="+mn-lt"/>
                <a:cs typeface="+mn-lt"/>
              </a:rPr>
              <a:t>channel</a:t>
            </a:r>
            <a:r>
              <a:rPr lang="es-MX" sz="1200" dirty="0">
                <a:latin typeface="Arial"/>
                <a:ea typeface="+mn-lt"/>
                <a:cs typeface="+mn-lt"/>
              </a:rPr>
              <a:t>:</a:t>
            </a:r>
            <a:endParaRPr lang="es-MX" sz="1200" dirty="0">
              <a:latin typeface="Arial"/>
              <a:cs typeface="Arial"/>
            </a:endParaRPr>
          </a:p>
          <a:p>
            <a:pPr lvl="1">
              <a:lnSpc>
                <a:spcPct val="110000"/>
              </a:lnSpc>
            </a:pPr>
            <a:r>
              <a:rPr lang="es-MX" sz="1200" b="1" err="1">
                <a:latin typeface="Arial"/>
                <a:ea typeface="+mn-lt"/>
                <a:cs typeface="+mn-lt"/>
              </a:rPr>
              <a:t>Contribution</a:t>
            </a:r>
            <a:r>
              <a:rPr lang="es-MX" sz="1200" dirty="0">
                <a:latin typeface="Arial"/>
                <a:ea typeface="+mn-lt"/>
                <a:cs typeface="+mn-lt"/>
              </a:rPr>
              <a:t> = </a:t>
            </a:r>
            <a:r>
              <a:rPr lang="es-MX" sz="1200" err="1">
                <a:latin typeface="Arial"/>
                <a:ea typeface="+mn-lt"/>
                <a:cs typeface="+mn-lt"/>
              </a:rPr>
              <a:t>model</a:t>
            </a:r>
            <a:r>
              <a:rPr lang="es-MX" sz="1200" dirty="0">
                <a:latin typeface="Arial"/>
                <a:ea typeface="+mn-lt"/>
                <a:cs typeface="+mn-lt"/>
              </a:rPr>
              <a:t> </a:t>
            </a:r>
            <a:r>
              <a:rPr lang="es-MX" sz="1200" err="1">
                <a:latin typeface="Arial"/>
                <a:ea typeface="+mn-lt"/>
                <a:cs typeface="+mn-lt"/>
              </a:rPr>
              <a:t>coefficient</a:t>
            </a:r>
            <a:r>
              <a:rPr lang="es-MX" sz="1200" dirty="0">
                <a:latin typeface="Arial"/>
                <a:ea typeface="+mn-lt"/>
                <a:cs typeface="+mn-lt"/>
              </a:rPr>
              <a:t> × </a:t>
            </a:r>
            <a:r>
              <a:rPr lang="es-MX" sz="1200" err="1">
                <a:latin typeface="Arial"/>
                <a:ea typeface="+mn-lt"/>
                <a:cs typeface="+mn-lt"/>
              </a:rPr>
              <a:t>avg</a:t>
            </a:r>
            <a:r>
              <a:rPr lang="es-MX" sz="1200" dirty="0">
                <a:latin typeface="Arial"/>
                <a:ea typeface="+mn-lt"/>
                <a:cs typeface="+mn-lt"/>
              </a:rPr>
              <a:t> </a:t>
            </a:r>
            <a:r>
              <a:rPr lang="es-MX" sz="1200" err="1">
                <a:latin typeface="Arial"/>
                <a:ea typeface="+mn-lt"/>
                <a:cs typeface="+mn-lt"/>
              </a:rPr>
              <a:t>transformed</a:t>
            </a:r>
            <a:r>
              <a:rPr lang="es-MX" sz="1200" dirty="0">
                <a:latin typeface="Arial"/>
                <a:ea typeface="+mn-lt"/>
                <a:cs typeface="+mn-lt"/>
              </a:rPr>
              <a:t> </a:t>
            </a:r>
            <a:r>
              <a:rPr lang="es-MX" sz="1200" err="1">
                <a:latin typeface="Arial"/>
                <a:ea typeface="+mn-lt"/>
                <a:cs typeface="+mn-lt"/>
              </a:rPr>
              <a:t>spend</a:t>
            </a:r>
            <a:endParaRPr lang="es-MX" sz="1200" dirty="0">
              <a:latin typeface="Arial"/>
              <a:cs typeface="Arial"/>
            </a:endParaRPr>
          </a:p>
          <a:p>
            <a:pPr lvl="1">
              <a:lnSpc>
                <a:spcPct val="110000"/>
              </a:lnSpc>
            </a:pPr>
            <a:r>
              <a:rPr lang="es-MX" sz="1200" b="1" dirty="0">
                <a:latin typeface="Arial"/>
                <a:ea typeface="+mn-lt"/>
                <a:cs typeface="+mn-lt"/>
              </a:rPr>
              <a:t>ROI</a:t>
            </a:r>
            <a:r>
              <a:rPr lang="es-MX" sz="1200" dirty="0">
                <a:latin typeface="Arial"/>
                <a:ea typeface="+mn-lt"/>
                <a:cs typeface="+mn-lt"/>
              </a:rPr>
              <a:t> = </a:t>
            </a:r>
            <a:r>
              <a:rPr lang="es-MX" sz="1200" err="1">
                <a:latin typeface="Arial"/>
                <a:ea typeface="+mn-lt"/>
                <a:cs typeface="+mn-lt"/>
              </a:rPr>
              <a:t>Contribution</a:t>
            </a:r>
            <a:r>
              <a:rPr lang="es-MX" sz="1200" dirty="0">
                <a:latin typeface="Arial"/>
                <a:ea typeface="+mn-lt"/>
                <a:cs typeface="+mn-lt"/>
              </a:rPr>
              <a:t> / </a:t>
            </a:r>
            <a:r>
              <a:rPr lang="es-MX" sz="1200" err="1">
                <a:latin typeface="Arial"/>
                <a:ea typeface="+mn-lt"/>
                <a:cs typeface="+mn-lt"/>
              </a:rPr>
              <a:t>avg</a:t>
            </a:r>
            <a:r>
              <a:rPr lang="es-MX" sz="1200" dirty="0">
                <a:latin typeface="Arial"/>
                <a:ea typeface="+mn-lt"/>
                <a:cs typeface="+mn-lt"/>
              </a:rPr>
              <a:t> actual </a:t>
            </a:r>
            <a:r>
              <a:rPr lang="es-MX" sz="1200" err="1">
                <a:latin typeface="Arial"/>
                <a:ea typeface="+mn-lt"/>
                <a:cs typeface="+mn-lt"/>
              </a:rPr>
              <a:t>spend</a:t>
            </a:r>
            <a:endParaRPr lang="es-MX" sz="1200" dirty="0">
              <a:latin typeface="Arial"/>
              <a:ea typeface="+mn-lt"/>
              <a:cs typeface="+mn-lt"/>
            </a:endParaRPr>
          </a:p>
          <a:p>
            <a:pPr lvl="1">
              <a:lnSpc>
                <a:spcPct val="110000"/>
              </a:lnSpc>
            </a:pPr>
            <a:endParaRPr lang="es-MX" sz="1200" dirty="0">
              <a:latin typeface="Arial"/>
              <a:ea typeface="+mn-lt"/>
              <a:cs typeface="+mn-lt"/>
            </a:endParaRPr>
          </a:p>
          <a:p>
            <a:pPr marL="228600" lvl="1" indent="0">
              <a:lnSpc>
                <a:spcPct val="110000"/>
              </a:lnSpc>
              <a:buNone/>
            </a:pPr>
            <a:r>
              <a:rPr lang="es-MX" sz="1200" b="1" dirty="0">
                <a:latin typeface="Arial"/>
                <a:ea typeface="+mn-lt"/>
                <a:cs typeface="+mn-lt"/>
              </a:rPr>
              <a:t>Global</a:t>
            </a:r>
            <a:r>
              <a:rPr lang="es-MX" sz="1200" b="1" dirty="0">
                <a:latin typeface="Arial"/>
                <a:cs typeface="Arial"/>
              </a:rPr>
              <a:t> </a:t>
            </a:r>
            <a:r>
              <a:rPr lang="es-MX" sz="1200" b="1" err="1">
                <a:latin typeface="Arial"/>
                <a:cs typeface="Arial"/>
              </a:rPr>
              <a:t>Results</a:t>
            </a:r>
            <a:r>
              <a:rPr lang="es-MX" sz="1200" b="1" dirty="0">
                <a:latin typeface="Arial"/>
                <a:cs typeface="Arial"/>
              </a:rPr>
              <a:t>:</a:t>
            </a:r>
          </a:p>
          <a:p>
            <a:pPr lvl="1">
              <a:lnSpc>
                <a:spcPct val="110000"/>
              </a:lnSpc>
            </a:pPr>
            <a:r>
              <a:rPr lang="es-MX" sz="1200" dirty="0">
                <a:latin typeface="Arial"/>
                <a:ea typeface="+mn-lt"/>
                <a:cs typeface="+mn-lt"/>
              </a:rPr>
              <a:t>TV: ROI = </a:t>
            </a:r>
            <a:r>
              <a:rPr lang="es-MX" sz="1200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6.23</a:t>
            </a:r>
            <a:r>
              <a:rPr lang="es-MX" sz="1200" dirty="0">
                <a:latin typeface="Arial"/>
                <a:ea typeface="+mn-lt"/>
                <a:cs typeface="+mn-lt"/>
              </a:rPr>
              <a:t> | </a:t>
            </a:r>
            <a:r>
              <a:rPr lang="es-MX" sz="1200" err="1">
                <a:latin typeface="Arial"/>
                <a:ea typeface="+mn-lt"/>
                <a:cs typeface="+mn-lt"/>
              </a:rPr>
              <a:t>Contribution</a:t>
            </a:r>
            <a:r>
              <a:rPr lang="es-MX" sz="1200" dirty="0">
                <a:latin typeface="Arial"/>
                <a:ea typeface="+mn-lt"/>
                <a:cs typeface="+mn-lt"/>
              </a:rPr>
              <a:t> = 45,166</a:t>
            </a:r>
            <a:endParaRPr lang="es-MX" sz="1200" dirty="0">
              <a:latin typeface="Arial"/>
              <a:cs typeface="Arial"/>
            </a:endParaRPr>
          </a:p>
          <a:p>
            <a:pPr lvl="1">
              <a:lnSpc>
                <a:spcPct val="110000"/>
              </a:lnSpc>
            </a:pPr>
            <a:r>
              <a:rPr lang="es-MX" sz="1200" err="1">
                <a:latin typeface="Arial"/>
                <a:ea typeface="+mn-lt"/>
                <a:cs typeface="+mn-lt"/>
              </a:rPr>
              <a:t>Print</a:t>
            </a:r>
            <a:r>
              <a:rPr lang="es-MX" sz="1200" dirty="0">
                <a:latin typeface="Arial"/>
                <a:ea typeface="+mn-lt"/>
                <a:cs typeface="+mn-lt"/>
              </a:rPr>
              <a:t>: ROI = 5.68 | </a:t>
            </a:r>
            <a:r>
              <a:rPr lang="es-MX" sz="1200" err="1">
                <a:latin typeface="Arial"/>
                <a:ea typeface="+mn-lt"/>
                <a:cs typeface="Arial"/>
              </a:rPr>
              <a:t>Contribution</a:t>
            </a:r>
            <a:r>
              <a:rPr lang="es-MX" sz="1200" dirty="0">
                <a:latin typeface="Arial"/>
                <a:ea typeface="+mn-lt"/>
                <a:cs typeface="Arial"/>
              </a:rPr>
              <a:t> </a:t>
            </a:r>
            <a:r>
              <a:rPr lang="es-MX" sz="1200" dirty="0">
                <a:latin typeface="Arial"/>
                <a:ea typeface="+mn-lt"/>
                <a:cs typeface="+mn-lt"/>
              </a:rPr>
              <a:t> = 10, 995</a:t>
            </a:r>
            <a:endParaRPr lang="es-MX" sz="1200" dirty="0">
              <a:latin typeface="Arial"/>
              <a:cs typeface="Arial"/>
            </a:endParaRPr>
          </a:p>
          <a:p>
            <a:pPr lvl="1">
              <a:lnSpc>
                <a:spcPct val="110000"/>
              </a:lnSpc>
            </a:pPr>
            <a:r>
              <a:rPr lang="es-MX" sz="1200" dirty="0">
                <a:latin typeface="Arial"/>
                <a:ea typeface="+mn-lt"/>
                <a:cs typeface="+mn-lt"/>
              </a:rPr>
              <a:t>Radio: ROI = 4.49 | </a:t>
            </a:r>
            <a:r>
              <a:rPr lang="es-MX" sz="1200" err="1">
                <a:latin typeface="Arial"/>
                <a:ea typeface="+mn-lt"/>
                <a:cs typeface="Arial"/>
              </a:rPr>
              <a:t>Contribution</a:t>
            </a:r>
            <a:r>
              <a:rPr lang="es-MX" sz="1200" dirty="0">
                <a:latin typeface="Arial"/>
                <a:ea typeface="+mn-lt"/>
                <a:cs typeface="Arial"/>
              </a:rPr>
              <a:t> </a:t>
            </a:r>
            <a:r>
              <a:rPr lang="es-MX" sz="1200" dirty="0">
                <a:latin typeface="Arial"/>
                <a:ea typeface="+mn-lt"/>
                <a:cs typeface="+mn-lt"/>
              </a:rPr>
              <a:t> = 22, 575</a:t>
            </a:r>
            <a:endParaRPr lang="es-MX" sz="1200" dirty="0">
              <a:latin typeface="Arial"/>
              <a:cs typeface="Arial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s-MX" sz="1200" b="1" err="1">
                <a:latin typeface="Arial"/>
                <a:cs typeface="Arial"/>
              </a:rPr>
              <a:t>Localized</a:t>
            </a:r>
            <a:r>
              <a:rPr lang="es-MX" sz="1200" b="1" dirty="0">
                <a:latin typeface="Arial"/>
                <a:cs typeface="Arial"/>
              </a:rPr>
              <a:t> </a:t>
            </a:r>
            <a:r>
              <a:rPr lang="es-MX" sz="1200" b="1" err="1">
                <a:latin typeface="Arial"/>
                <a:cs typeface="Arial"/>
              </a:rPr>
              <a:t>Insight</a:t>
            </a:r>
            <a:r>
              <a:rPr lang="es-MX" sz="1200" b="1" dirty="0">
                <a:latin typeface="Arial"/>
                <a:cs typeface="Arial"/>
              </a:rPr>
              <a:t>:</a:t>
            </a:r>
          </a:p>
          <a:p>
            <a:pPr lvl="1">
              <a:lnSpc>
                <a:spcPct val="110000"/>
              </a:lnSpc>
            </a:pPr>
            <a:r>
              <a:rPr lang="es-MX" sz="1200" err="1">
                <a:latin typeface="Arial"/>
                <a:ea typeface="+mn-lt"/>
                <a:cs typeface="+mn-lt"/>
              </a:rPr>
              <a:t>Generated</a:t>
            </a:r>
            <a:r>
              <a:rPr lang="es-MX" sz="1200" dirty="0">
                <a:latin typeface="Arial"/>
                <a:ea typeface="+mn-lt"/>
                <a:cs typeface="+mn-lt"/>
              </a:rPr>
              <a:t> a </a:t>
            </a:r>
            <a:r>
              <a:rPr lang="es-MX" sz="1200" b="1" err="1">
                <a:latin typeface="Arial"/>
                <a:ea typeface="+mn-lt"/>
                <a:cs typeface="+mn-lt"/>
              </a:rPr>
              <a:t>detailed</a:t>
            </a:r>
            <a:r>
              <a:rPr lang="es-MX" sz="1200" b="1" dirty="0">
                <a:latin typeface="Arial"/>
                <a:ea typeface="+mn-lt"/>
                <a:cs typeface="+mn-lt"/>
              </a:rPr>
              <a:t> CSV</a:t>
            </a:r>
            <a:r>
              <a:rPr lang="es-MX" sz="1200" dirty="0">
                <a:latin typeface="Arial"/>
                <a:ea typeface="+mn-lt"/>
                <a:cs typeface="+mn-lt"/>
              </a:rPr>
              <a:t> </a:t>
            </a:r>
            <a:r>
              <a:rPr lang="es-MX" sz="1200" err="1">
                <a:latin typeface="Arial"/>
                <a:ea typeface="+mn-lt"/>
                <a:cs typeface="+mn-lt"/>
              </a:rPr>
              <a:t>with</a:t>
            </a:r>
            <a:r>
              <a:rPr lang="es-MX" sz="1200" dirty="0">
                <a:latin typeface="Arial"/>
                <a:ea typeface="+mn-lt"/>
                <a:cs typeface="+mn-lt"/>
              </a:rPr>
              <a:t> ROI and </a:t>
            </a:r>
            <a:r>
              <a:rPr lang="es-MX" sz="1200" err="1">
                <a:latin typeface="Arial"/>
                <a:ea typeface="+mn-lt"/>
                <a:cs typeface="+mn-lt"/>
              </a:rPr>
              <a:t>Contribution</a:t>
            </a:r>
            <a:r>
              <a:rPr lang="es-MX" sz="1200" dirty="0">
                <a:latin typeface="Arial"/>
                <a:ea typeface="+mn-lt"/>
                <a:cs typeface="+mn-lt"/>
              </a:rPr>
              <a:t> </a:t>
            </a:r>
            <a:r>
              <a:rPr lang="es-MX" sz="1200" b="1" dirty="0">
                <a:latin typeface="Arial"/>
                <a:ea typeface="+mn-lt"/>
                <a:cs typeface="+mn-lt"/>
              </a:rPr>
              <a:t>per </a:t>
            </a:r>
            <a:r>
              <a:rPr lang="es-MX" sz="1200" b="1" err="1">
                <a:latin typeface="Arial"/>
                <a:ea typeface="+mn-lt"/>
                <a:cs typeface="+mn-lt"/>
              </a:rPr>
              <a:t>channel</a:t>
            </a:r>
            <a:r>
              <a:rPr lang="es-MX" sz="1200" b="1" dirty="0">
                <a:latin typeface="Arial"/>
                <a:ea typeface="+mn-lt"/>
                <a:cs typeface="+mn-lt"/>
              </a:rPr>
              <a:t>, geo, </a:t>
            </a:r>
            <a:r>
              <a:rPr lang="es-MX" sz="1200" b="1" err="1">
                <a:latin typeface="Arial"/>
                <a:ea typeface="+mn-lt"/>
                <a:cs typeface="+mn-lt"/>
              </a:rPr>
              <a:t>year</a:t>
            </a:r>
            <a:r>
              <a:rPr lang="es-MX" sz="1200" b="1" dirty="0">
                <a:latin typeface="Arial"/>
                <a:ea typeface="+mn-lt"/>
                <a:cs typeface="+mn-lt"/>
              </a:rPr>
              <a:t>, </a:t>
            </a:r>
            <a:r>
              <a:rPr lang="es-MX" sz="1200" b="1" err="1">
                <a:latin typeface="Arial"/>
                <a:ea typeface="+mn-lt"/>
                <a:cs typeface="+mn-lt"/>
              </a:rPr>
              <a:t>month</a:t>
            </a:r>
            <a:r>
              <a:rPr lang="es-MX" sz="1200" b="1" dirty="0">
                <a:latin typeface="Arial"/>
                <a:ea typeface="+mn-lt"/>
                <a:cs typeface="+mn-lt"/>
              </a:rPr>
              <a:t>, and </a:t>
            </a:r>
            <a:r>
              <a:rPr lang="es-MX" sz="1200" b="1" err="1">
                <a:latin typeface="Arial"/>
                <a:ea typeface="+mn-lt"/>
                <a:cs typeface="+mn-lt"/>
              </a:rPr>
              <a:t>quarter</a:t>
            </a:r>
            <a:r>
              <a:rPr lang="es-MX" sz="1200" dirty="0">
                <a:latin typeface="Arial"/>
                <a:ea typeface="+mn-lt"/>
                <a:cs typeface="+mn-lt"/>
              </a:rPr>
              <a:t>.</a:t>
            </a:r>
            <a:endParaRPr lang="es-MX" sz="1200" dirty="0">
              <a:latin typeface="Arial"/>
              <a:cs typeface="Arial"/>
            </a:endParaRPr>
          </a:p>
          <a:p>
            <a:pPr lvl="1">
              <a:lnSpc>
                <a:spcPct val="110000"/>
              </a:lnSpc>
            </a:pPr>
            <a:r>
              <a:rPr lang="es-MX" sz="1200" err="1">
                <a:latin typeface="Arial"/>
                <a:ea typeface="+mn-lt"/>
                <a:cs typeface="+mn-lt"/>
              </a:rPr>
              <a:t>Example</a:t>
            </a:r>
            <a:r>
              <a:rPr lang="es-MX" sz="1200" dirty="0">
                <a:latin typeface="Arial"/>
                <a:ea typeface="+mn-lt"/>
                <a:cs typeface="+mn-lt"/>
              </a:rPr>
              <a:t> </a:t>
            </a:r>
            <a:r>
              <a:rPr lang="es-MX" sz="1200" err="1">
                <a:latin typeface="Arial"/>
                <a:ea typeface="+mn-lt"/>
                <a:cs typeface="+mn-lt"/>
              </a:rPr>
              <a:t>findings</a:t>
            </a:r>
            <a:r>
              <a:rPr lang="es-MX" sz="1200" dirty="0">
                <a:latin typeface="Arial"/>
                <a:ea typeface="+mn-lt"/>
                <a:cs typeface="+mn-lt"/>
              </a:rPr>
              <a:t>:</a:t>
            </a:r>
            <a:endParaRPr lang="es-MX" sz="1200" dirty="0">
              <a:latin typeface="Arial"/>
              <a:cs typeface="Arial"/>
            </a:endParaRPr>
          </a:p>
          <a:p>
            <a:pPr lvl="2">
              <a:lnSpc>
                <a:spcPct val="110000"/>
              </a:lnSpc>
              <a:buFont typeface="Wingdings" panose="020B0604020202020204" pitchFamily="34" charset="0"/>
              <a:buChar char="§"/>
            </a:pPr>
            <a:r>
              <a:rPr lang="es-MX" sz="1200" b="1" err="1">
                <a:latin typeface="Arial"/>
                <a:ea typeface="+mn-lt"/>
                <a:cs typeface="+mn-lt"/>
              </a:rPr>
              <a:t>Print</a:t>
            </a:r>
            <a:r>
              <a:rPr lang="es-MX" sz="1200" dirty="0">
                <a:latin typeface="Arial"/>
                <a:ea typeface="+mn-lt"/>
                <a:cs typeface="+mn-lt"/>
              </a:rPr>
              <a:t> </a:t>
            </a:r>
            <a:r>
              <a:rPr lang="es-MX" sz="1200" err="1">
                <a:latin typeface="Arial"/>
                <a:ea typeface="+mn-lt"/>
                <a:cs typeface="+mn-lt"/>
              </a:rPr>
              <a:t>performs</a:t>
            </a:r>
            <a:r>
              <a:rPr lang="es-MX" sz="1200" dirty="0">
                <a:latin typeface="Arial"/>
                <a:ea typeface="+mn-lt"/>
                <a:cs typeface="+mn-lt"/>
              </a:rPr>
              <a:t> </a:t>
            </a:r>
            <a:r>
              <a:rPr lang="es-MX" sz="1200" err="1">
                <a:latin typeface="Arial"/>
                <a:ea typeface="+mn-lt"/>
                <a:cs typeface="+mn-lt"/>
              </a:rPr>
              <a:t>exceptionally</a:t>
            </a:r>
            <a:r>
              <a:rPr lang="es-MX" sz="1200" dirty="0">
                <a:latin typeface="Arial"/>
                <a:ea typeface="+mn-lt"/>
                <a:cs typeface="+mn-lt"/>
              </a:rPr>
              <a:t> </a:t>
            </a:r>
            <a:r>
              <a:rPr lang="es-MX" sz="1200" err="1">
                <a:latin typeface="Arial"/>
                <a:ea typeface="+mn-lt"/>
                <a:cs typeface="+mn-lt"/>
              </a:rPr>
              <a:t>well</a:t>
            </a:r>
            <a:r>
              <a:rPr lang="es-MX" sz="1200" dirty="0">
                <a:latin typeface="Arial"/>
                <a:ea typeface="+mn-lt"/>
                <a:cs typeface="+mn-lt"/>
              </a:rPr>
              <a:t> in </a:t>
            </a:r>
            <a:r>
              <a:rPr lang="es-MX" sz="1200" b="1" dirty="0">
                <a:latin typeface="Arial"/>
                <a:ea typeface="+mn-lt"/>
                <a:cs typeface="+mn-lt"/>
              </a:rPr>
              <a:t>Geo9 </a:t>
            </a:r>
            <a:r>
              <a:rPr lang="es-MX" sz="1200" b="1" err="1">
                <a:latin typeface="Arial"/>
                <a:ea typeface="+mn-lt"/>
                <a:cs typeface="+mn-lt"/>
              </a:rPr>
              <a:t>during</a:t>
            </a:r>
            <a:r>
              <a:rPr lang="es-MX" sz="1200" b="1" dirty="0">
                <a:latin typeface="Arial"/>
                <a:ea typeface="+mn-lt"/>
                <a:cs typeface="+mn-lt"/>
              </a:rPr>
              <a:t> Q4</a:t>
            </a:r>
            <a:r>
              <a:rPr lang="es-MX" sz="1200" dirty="0">
                <a:latin typeface="Arial"/>
                <a:ea typeface="+mn-lt"/>
                <a:cs typeface="+mn-lt"/>
              </a:rPr>
              <a:t>.</a:t>
            </a:r>
            <a:endParaRPr lang="es-MX" sz="1200" dirty="0">
              <a:latin typeface="Arial"/>
              <a:cs typeface="Arial"/>
            </a:endParaRPr>
          </a:p>
          <a:p>
            <a:pPr lvl="2">
              <a:lnSpc>
                <a:spcPct val="110000"/>
              </a:lnSpc>
              <a:buFont typeface="Wingdings" panose="020B0604020202020204" pitchFamily="34" charset="0"/>
              <a:buChar char="§"/>
            </a:pPr>
            <a:r>
              <a:rPr lang="es-MX" sz="1200" b="1" dirty="0">
                <a:latin typeface="Arial"/>
                <a:ea typeface="+mn-lt"/>
                <a:cs typeface="+mn-lt"/>
              </a:rPr>
              <a:t>Radio</a:t>
            </a:r>
            <a:r>
              <a:rPr lang="es-MX" sz="1200" dirty="0">
                <a:latin typeface="Arial"/>
                <a:ea typeface="+mn-lt"/>
                <a:cs typeface="+mn-lt"/>
              </a:rPr>
              <a:t> has </a:t>
            </a:r>
            <a:r>
              <a:rPr lang="es-MX" sz="1200" err="1">
                <a:latin typeface="Arial"/>
                <a:ea typeface="+mn-lt"/>
                <a:cs typeface="+mn-lt"/>
              </a:rPr>
              <a:t>higher</a:t>
            </a:r>
            <a:r>
              <a:rPr lang="es-MX" sz="1200" dirty="0">
                <a:latin typeface="Arial"/>
                <a:ea typeface="+mn-lt"/>
                <a:cs typeface="+mn-lt"/>
              </a:rPr>
              <a:t> ROI in </a:t>
            </a:r>
            <a:r>
              <a:rPr lang="es-MX" sz="1200" err="1">
                <a:latin typeface="Arial"/>
                <a:ea typeface="+mn-lt"/>
                <a:cs typeface="+mn-lt"/>
              </a:rPr>
              <a:t>some</a:t>
            </a:r>
            <a:r>
              <a:rPr lang="es-MX" sz="1200" dirty="0">
                <a:latin typeface="Arial"/>
                <a:ea typeface="+mn-lt"/>
                <a:cs typeface="+mn-lt"/>
              </a:rPr>
              <a:t> </a:t>
            </a:r>
            <a:r>
              <a:rPr lang="es-MX" sz="1200" err="1">
                <a:latin typeface="Arial"/>
                <a:ea typeface="+mn-lt"/>
                <a:cs typeface="+mn-lt"/>
              </a:rPr>
              <a:t>smaller</a:t>
            </a:r>
            <a:r>
              <a:rPr lang="es-MX" sz="1200" dirty="0">
                <a:latin typeface="Arial"/>
                <a:ea typeface="+mn-lt"/>
                <a:cs typeface="+mn-lt"/>
              </a:rPr>
              <a:t> </a:t>
            </a:r>
            <a:r>
              <a:rPr lang="es-MX" sz="1200" err="1">
                <a:latin typeface="Arial"/>
                <a:ea typeface="+mn-lt"/>
                <a:cs typeface="+mn-lt"/>
              </a:rPr>
              <a:t>regions</a:t>
            </a:r>
            <a:r>
              <a:rPr lang="es-MX" sz="1200" dirty="0">
                <a:latin typeface="Arial"/>
                <a:ea typeface="+mn-lt"/>
                <a:cs typeface="+mn-lt"/>
              </a:rPr>
              <a:t> vs. </a:t>
            </a:r>
            <a:r>
              <a:rPr lang="es-MX" sz="1200" err="1">
                <a:latin typeface="Arial"/>
                <a:ea typeface="+mn-lt"/>
                <a:cs typeface="+mn-lt"/>
              </a:rPr>
              <a:t>national</a:t>
            </a:r>
            <a:r>
              <a:rPr lang="es-MX" sz="1200" dirty="0">
                <a:latin typeface="Arial"/>
                <a:ea typeface="+mn-lt"/>
                <a:cs typeface="+mn-lt"/>
              </a:rPr>
              <a:t> </a:t>
            </a:r>
            <a:r>
              <a:rPr lang="es-MX" sz="1200" err="1">
                <a:latin typeface="Arial"/>
                <a:ea typeface="+mn-lt"/>
                <a:cs typeface="+mn-lt"/>
              </a:rPr>
              <a:t>average</a:t>
            </a:r>
            <a:r>
              <a:rPr lang="es-MX" sz="1200" dirty="0">
                <a:latin typeface="Arial"/>
                <a:ea typeface="+mn-lt"/>
                <a:cs typeface="+mn-lt"/>
              </a:rPr>
              <a:t>.</a:t>
            </a:r>
            <a:endParaRPr lang="es-MX" sz="1200" dirty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endParaRPr lang="es-MX" sz="1200" dirty="0">
              <a:latin typeface="Arial"/>
              <a:cs typeface="Arial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201F050-D571-5212-1D24-9E5E5ACA3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816" y="2031014"/>
            <a:ext cx="6665116" cy="27992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F72D8-C707-D331-0555-1B216433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79" y="6356350"/>
            <a:ext cx="14173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7450142-047C-4BEA-9AA2-985EEBDBEE22}" type="datetime1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6/13/2025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67233-B51C-8B22-262A-0A82B3F8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302583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91383-7217-557E-63FD-3872C9B0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89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F7ABCA-A68A-47DD-B732-76FF34C6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0137F-7133-2EB4-4B38-07A48272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3505199"/>
            <a:ext cx="4809068" cy="2608143"/>
          </a:xfrm>
        </p:spPr>
        <p:txBody>
          <a:bodyPr anchor="t">
            <a:normAutofit/>
          </a:bodyPr>
          <a:lstStyle/>
          <a:p>
            <a:pPr algn="ctr"/>
            <a:r>
              <a:rPr lang="es-MX" sz="4000" dirty="0" err="1">
                <a:latin typeface="Arial"/>
                <a:cs typeface="Arial"/>
              </a:rPr>
              <a:t>Conclusions</a:t>
            </a:r>
          </a:p>
        </p:txBody>
      </p:sp>
      <p:pic>
        <p:nvPicPr>
          <p:cNvPr id="10" name="Graphic 9" descr="Aplicación Customer Insights de CRM">
            <a:extLst>
              <a:ext uri="{FF2B5EF4-FFF2-40B4-BE49-F238E27FC236}">
                <a16:creationId xmlns:a16="http://schemas.microsoft.com/office/drawing/2014/main" id="{12C4FD3B-DC79-6B93-2D4B-A1097B1A7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0799" y="2519363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AC7EE-3D2B-DF40-81AB-515513EC2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638" y="799775"/>
            <a:ext cx="5668433" cy="54017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s-MX" sz="1600" b="1" err="1">
                <a:latin typeface="Arial"/>
                <a:ea typeface="+mn-lt"/>
                <a:cs typeface="+mn-lt"/>
              </a:rPr>
              <a:t>What</a:t>
            </a:r>
            <a:r>
              <a:rPr lang="es-MX" sz="1600" b="1" dirty="0">
                <a:latin typeface="Arial"/>
                <a:ea typeface="+mn-lt"/>
                <a:cs typeface="+mn-lt"/>
              </a:rPr>
              <a:t> </a:t>
            </a:r>
            <a:r>
              <a:rPr lang="es-MX" sz="1600" b="1" err="1">
                <a:latin typeface="Arial"/>
                <a:ea typeface="+mn-lt"/>
                <a:cs typeface="+mn-lt"/>
              </a:rPr>
              <a:t>We</a:t>
            </a:r>
            <a:r>
              <a:rPr lang="es-MX" sz="1600" b="1" dirty="0">
                <a:latin typeface="Arial"/>
                <a:ea typeface="+mn-lt"/>
                <a:cs typeface="+mn-lt"/>
              </a:rPr>
              <a:t> </a:t>
            </a:r>
            <a:r>
              <a:rPr lang="es-MX" sz="1600" b="1" err="1">
                <a:latin typeface="Arial"/>
                <a:ea typeface="+mn-lt"/>
                <a:cs typeface="+mn-lt"/>
              </a:rPr>
              <a:t>Learned</a:t>
            </a:r>
            <a:r>
              <a:rPr lang="es-MX" sz="1600" b="1" dirty="0">
                <a:latin typeface="Arial"/>
                <a:ea typeface="+mn-lt"/>
                <a:cs typeface="+mn-lt"/>
              </a:rPr>
              <a:t> </a:t>
            </a:r>
            <a:r>
              <a:rPr lang="es-MX" sz="1600" b="1" err="1">
                <a:latin typeface="Arial"/>
                <a:ea typeface="+mn-lt"/>
                <a:cs typeface="+mn-lt"/>
              </a:rPr>
              <a:t>From</a:t>
            </a:r>
            <a:r>
              <a:rPr lang="es-MX" sz="1600" b="1" dirty="0">
                <a:latin typeface="Arial"/>
                <a:ea typeface="+mn-lt"/>
                <a:cs typeface="+mn-lt"/>
              </a:rPr>
              <a:t> </a:t>
            </a:r>
            <a:r>
              <a:rPr lang="es-MX" sz="1600" b="1" err="1">
                <a:latin typeface="Arial"/>
                <a:ea typeface="+mn-lt"/>
                <a:cs typeface="+mn-lt"/>
              </a:rPr>
              <a:t>the</a:t>
            </a:r>
            <a:r>
              <a:rPr lang="es-MX" sz="1600" b="1" dirty="0">
                <a:latin typeface="Arial"/>
                <a:ea typeface="+mn-lt"/>
                <a:cs typeface="+mn-lt"/>
              </a:rPr>
              <a:t> </a:t>
            </a:r>
            <a:r>
              <a:rPr lang="es-MX" sz="1600" b="1" err="1">
                <a:latin typeface="Arial"/>
                <a:ea typeface="+mn-lt"/>
                <a:cs typeface="+mn-lt"/>
              </a:rPr>
              <a:t>Model</a:t>
            </a:r>
            <a:endParaRPr lang="es-MX" sz="1600" b="1">
              <a:latin typeface="Arial"/>
              <a:ea typeface="+mn-lt"/>
              <a:cs typeface="Arial"/>
            </a:endParaRPr>
          </a:p>
          <a:p>
            <a:pPr algn="just"/>
            <a:r>
              <a:rPr lang="es-MX" sz="1400" dirty="0" err="1">
                <a:latin typeface="Arial"/>
                <a:ea typeface="+mn-lt"/>
                <a:cs typeface="+mn-lt"/>
              </a:rPr>
              <a:t>The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dirty="0" err="1">
                <a:latin typeface="Arial"/>
                <a:ea typeface="+mn-lt"/>
                <a:cs typeface="+mn-lt"/>
              </a:rPr>
              <a:t>model</a:t>
            </a:r>
            <a:r>
              <a:rPr lang="es-MX" sz="1400" dirty="0">
                <a:latin typeface="Arial"/>
                <a:ea typeface="+mn-lt"/>
                <a:cs typeface="+mn-lt"/>
              </a:rPr>
              <a:t> captures </a:t>
            </a:r>
            <a:r>
              <a:rPr lang="es-MX" sz="1400" b="1" dirty="0">
                <a:latin typeface="Arial"/>
                <a:ea typeface="+mn-lt"/>
                <a:cs typeface="+mn-lt"/>
              </a:rPr>
              <a:t>real, interpretable </a:t>
            </a:r>
            <a:r>
              <a:rPr lang="es-MX" sz="1400" b="1" dirty="0" err="1">
                <a:latin typeface="Arial"/>
                <a:ea typeface="+mn-lt"/>
                <a:cs typeface="+mn-lt"/>
              </a:rPr>
              <a:t>relationships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dirty="0" err="1">
                <a:latin typeface="Arial"/>
                <a:ea typeface="+mn-lt"/>
                <a:cs typeface="+mn-lt"/>
              </a:rPr>
              <a:t>between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dirty="0" err="1">
                <a:latin typeface="Arial"/>
                <a:ea typeface="+mn-lt"/>
                <a:cs typeface="+mn-lt"/>
              </a:rPr>
              <a:t>spend</a:t>
            </a:r>
            <a:r>
              <a:rPr lang="es-MX" sz="1400" dirty="0">
                <a:latin typeface="Arial"/>
                <a:ea typeface="+mn-lt"/>
                <a:cs typeface="+mn-lt"/>
              </a:rPr>
              <a:t> and sales.</a:t>
            </a:r>
            <a:endParaRPr lang="es-MX" sz="1400">
              <a:latin typeface="Arial"/>
              <a:cs typeface="Arial"/>
            </a:endParaRPr>
          </a:p>
          <a:p>
            <a:pPr algn="just"/>
            <a:r>
              <a:rPr lang="es-MX" sz="1400" dirty="0">
                <a:latin typeface="Arial"/>
                <a:ea typeface="+mn-lt"/>
                <a:cs typeface="+mn-lt"/>
              </a:rPr>
              <a:t>Media </a:t>
            </a:r>
            <a:r>
              <a:rPr lang="es-MX" sz="1400" dirty="0" err="1">
                <a:latin typeface="Arial"/>
                <a:ea typeface="+mn-lt"/>
                <a:cs typeface="+mn-lt"/>
              </a:rPr>
              <a:t>effectiveness</a:t>
            </a:r>
            <a:r>
              <a:rPr lang="es-MX" sz="1400" dirty="0">
                <a:latin typeface="Arial"/>
                <a:ea typeface="+mn-lt"/>
                <a:cs typeface="+mn-lt"/>
              </a:rPr>
              <a:t> varies </a:t>
            </a:r>
            <a:r>
              <a:rPr lang="es-MX" sz="1400" dirty="0" err="1">
                <a:latin typeface="Arial"/>
                <a:ea typeface="+mn-lt"/>
                <a:cs typeface="+mn-lt"/>
              </a:rPr>
              <a:t>widely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dirty="0" err="1">
                <a:latin typeface="Arial"/>
                <a:ea typeface="+mn-lt"/>
                <a:cs typeface="+mn-lt"/>
              </a:rPr>
              <a:t>across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b="1" dirty="0" err="1">
                <a:latin typeface="Arial"/>
                <a:ea typeface="+mn-lt"/>
                <a:cs typeface="+mn-lt"/>
              </a:rPr>
              <a:t>channels</a:t>
            </a:r>
            <a:r>
              <a:rPr lang="es-MX" sz="1400" dirty="0">
                <a:latin typeface="Arial"/>
                <a:ea typeface="+mn-lt"/>
                <a:cs typeface="+mn-lt"/>
              </a:rPr>
              <a:t> and </a:t>
            </a:r>
            <a:r>
              <a:rPr lang="es-MX" sz="1400" b="1" dirty="0" err="1">
                <a:latin typeface="Arial"/>
                <a:ea typeface="+mn-lt"/>
                <a:cs typeface="+mn-lt"/>
              </a:rPr>
              <a:t>regions</a:t>
            </a:r>
            <a:r>
              <a:rPr lang="es-MX" sz="1400" dirty="0">
                <a:latin typeface="Arial"/>
                <a:ea typeface="+mn-lt"/>
                <a:cs typeface="+mn-lt"/>
              </a:rPr>
              <a:t> — a </a:t>
            </a:r>
            <a:r>
              <a:rPr lang="es-MX" sz="1400" b="1" dirty="0">
                <a:latin typeface="Arial"/>
                <a:ea typeface="+mn-lt"/>
                <a:cs typeface="+mn-lt"/>
              </a:rPr>
              <a:t>global ROI </a:t>
            </a:r>
            <a:r>
              <a:rPr lang="es-MX" sz="1400" b="1" dirty="0" err="1">
                <a:latin typeface="Arial"/>
                <a:ea typeface="+mn-lt"/>
                <a:cs typeface="+mn-lt"/>
              </a:rPr>
              <a:t>is</a:t>
            </a:r>
            <a:r>
              <a:rPr lang="es-MX" sz="1400" b="1" dirty="0">
                <a:latin typeface="Arial"/>
                <a:ea typeface="+mn-lt"/>
                <a:cs typeface="+mn-lt"/>
              </a:rPr>
              <a:t> </a:t>
            </a:r>
            <a:r>
              <a:rPr lang="es-MX" sz="1400" b="1" dirty="0" err="1">
                <a:latin typeface="Arial"/>
                <a:ea typeface="+mn-lt"/>
                <a:cs typeface="+mn-lt"/>
              </a:rPr>
              <a:t>not</a:t>
            </a:r>
            <a:r>
              <a:rPr lang="es-MX" sz="1400" b="1" dirty="0">
                <a:latin typeface="Arial"/>
                <a:ea typeface="+mn-lt"/>
                <a:cs typeface="+mn-lt"/>
              </a:rPr>
              <a:t> </a:t>
            </a:r>
            <a:r>
              <a:rPr lang="es-MX" sz="1400" b="1" dirty="0" err="1">
                <a:latin typeface="Arial"/>
                <a:ea typeface="+mn-lt"/>
                <a:cs typeface="+mn-lt"/>
              </a:rPr>
              <a:t>enough</a:t>
            </a:r>
            <a:r>
              <a:rPr lang="es-MX" sz="1400" dirty="0">
                <a:latin typeface="Arial"/>
                <a:ea typeface="+mn-lt"/>
                <a:cs typeface="+mn-lt"/>
              </a:rPr>
              <a:t>.</a:t>
            </a:r>
            <a:endParaRPr lang="es-MX" sz="1400" dirty="0">
              <a:latin typeface="Arial"/>
              <a:cs typeface="Arial"/>
            </a:endParaRPr>
          </a:p>
          <a:p>
            <a:pPr algn="just"/>
            <a:r>
              <a:rPr lang="es-MX" sz="1400" b="1" dirty="0" err="1">
                <a:latin typeface="Arial"/>
                <a:ea typeface="+mn-lt"/>
                <a:cs typeface="+mn-lt"/>
              </a:rPr>
              <a:t>Population</a:t>
            </a:r>
            <a:r>
              <a:rPr lang="es-MX" sz="1400" b="1" dirty="0">
                <a:latin typeface="Arial"/>
                <a:ea typeface="+mn-lt"/>
                <a:cs typeface="+mn-lt"/>
              </a:rPr>
              <a:t> and </a:t>
            </a:r>
            <a:r>
              <a:rPr lang="es-MX" sz="1400" b="1" dirty="0" err="1">
                <a:latin typeface="Arial"/>
                <a:ea typeface="+mn-lt"/>
                <a:cs typeface="+mn-lt"/>
              </a:rPr>
              <a:t>competitor</a:t>
            </a:r>
            <a:r>
              <a:rPr lang="es-MX" sz="1400" b="1" dirty="0">
                <a:latin typeface="Arial"/>
                <a:ea typeface="+mn-lt"/>
                <a:cs typeface="+mn-lt"/>
              </a:rPr>
              <a:t> </a:t>
            </a:r>
            <a:r>
              <a:rPr lang="es-MX" sz="1400" b="1" dirty="0" err="1">
                <a:latin typeface="Arial"/>
                <a:ea typeface="+mn-lt"/>
                <a:cs typeface="+mn-lt"/>
              </a:rPr>
              <a:t>activity</a:t>
            </a:r>
            <a:r>
              <a:rPr lang="es-MX" sz="1400" dirty="0">
                <a:latin typeface="Arial"/>
                <a:ea typeface="+mn-lt"/>
                <a:cs typeface="+mn-lt"/>
              </a:rPr>
              <a:t> are </a:t>
            </a:r>
            <a:r>
              <a:rPr lang="es-MX" sz="1400" dirty="0" err="1">
                <a:latin typeface="Arial"/>
                <a:ea typeface="+mn-lt"/>
                <a:cs typeface="+mn-lt"/>
              </a:rPr>
              <a:t>essential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dirty="0" err="1">
                <a:latin typeface="Arial"/>
                <a:ea typeface="+mn-lt"/>
                <a:cs typeface="+mn-lt"/>
              </a:rPr>
              <a:t>to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dirty="0" err="1">
                <a:latin typeface="Arial"/>
                <a:ea typeface="+mn-lt"/>
                <a:cs typeface="+mn-lt"/>
              </a:rPr>
              <a:t>isolate</a:t>
            </a:r>
            <a:r>
              <a:rPr lang="es-MX" sz="1400" dirty="0">
                <a:latin typeface="Arial"/>
                <a:ea typeface="+mn-lt"/>
                <a:cs typeface="+mn-lt"/>
              </a:rPr>
              <a:t> true media </a:t>
            </a:r>
            <a:r>
              <a:rPr lang="es-MX" sz="1400" dirty="0" err="1">
                <a:latin typeface="Arial"/>
                <a:ea typeface="+mn-lt"/>
                <a:cs typeface="+mn-lt"/>
              </a:rPr>
              <a:t>impact</a:t>
            </a:r>
            <a:r>
              <a:rPr lang="es-MX" sz="1400" dirty="0">
                <a:latin typeface="Arial"/>
                <a:ea typeface="+mn-lt"/>
                <a:cs typeface="+mn-lt"/>
              </a:rPr>
              <a:t>.</a:t>
            </a:r>
            <a:endParaRPr lang="es-MX" sz="1400" dirty="0">
              <a:latin typeface="Arial"/>
              <a:cs typeface="Arial"/>
            </a:endParaRPr>
          </a:p>
          <a:p>
            <a:pPr algn="just"/>
            <a:r>
              <a:rPr lang="es-MX" sz="1400" dirty="0" err="1">
                <a:latin typeface="Arial"/>
                <a:ea typeface="+mn-lt"/>
                <a:cs typeface="+mn-lt"/>
              </a:rPr>
              <a:t>Seasonality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dirty="0" err="1">
                <a:latin typeface="Arial"/>
                <a:ea typeface="+mn-lt"/>
                <a:cs typeface="+mn-lt"/>
              </a:rPr>
              <a:t>plays</a:t>
            </a:r>
            <a:r>
              <a:rPr lang="es-MX" sz="1400" dirty="0">
                <a:latin typeface="Arial"/>
                <a:ea typeface="+mn-lt"/>
                <a:cs typeface="+mn-lt"/>
              </a:rPr>
              <a:t> a </a:t>
            </a:r>
            <a:r>
              <a:rPr lang="es-MX" sz="1400" dirty="0" err="1">
                <a:latin typeface="Arial"/>
                <a:ea typeface="+mn-lt"/>
                <a:cs typeface="+mn-lt"/>
              </a:rPr>
              <a:t>meaningful</a:t>
            </a:r>
            <a:r>
              <a:rPr lang="es-MX" sz="1400" dirty="0">
                <a:latin typeface="Arial"/>
                <a:ea typeface="+mn-lt"/>
                <a:cs typeface="+mn-lt"/>
              </a:rPr>
              <a:t> role — </a:t>
            </a:r>
            <a:r>
              <a:rPr lang="es-MX" sz="1400" dirty="0" err="1">
                <a:latin typeface="Arial"/>
                <a:ea typeface="+mn-lt"/>
                <a:cs typeface="+mn-lt"/>
              </a:rPr>
              <a:t>incorporated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dirty="0" err="1">
                <a:latin typeface="Arial"/>
                <a:ea typeface="+mn-lt"/>
                <a:cs typeface="+mn-lt"/>
              </a:rPr>
              <a:t>smoothly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dirty="0" err="1">
                <a:latin typeface="Arial"/>
                <a:ea typeface="+mn-lt"/>
                <a:cs typeface="+mn-lt"/>
              </a:rPr>
              <a:t>via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dirty="0" err="1">
                <a:latin typeface="Arial"/>
                <a:ea typeface="+mn-lt"/>
                <a:cs typeface="+mn-lt"/>
              </a:rPr>
              <a:t>cyclical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dirty="0" err="1">
                <a:latin typeface="Arial"/>
                <a:ea typeface="+mn-lt"/>
                <a:cs typeface="+mn-lt"/>
              </a:rPr>
              <a:t>features</a:t>
            </a:r>
            <a:r>
              <a:rPr lang="es-MX" sz="1400" dirty="0">
                <a:latin typeface="Arial"/>
                <a:ea typeface="+mn-lt"/>
                <a:cs typeface="+mn-lt"/>
              </a:rPr>
              <a:t>.</a:t>
            </a:r>
            <a:endParaRPr lang="es-MX" sz="1400" dirty="0">
              <a:latin typeface="Arial"/>
              <a:cs typeface="Arial"/>
            </a:endParaRPr>
          </a:p>
          <a:p>
            <a:pPr algn="just"/>
            <a:r>
              <a:rPr lang="es-MX" sz="1400" dirty="0" err="1">
                <a:latin typeface="Arial"/>
                <a:ea typeface="+mn-lt"/>
                <a:cs typeface="+mn-lt"/>
              </a:rPr>
              <a:t>The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dirty="0" err="1">
                <a:latin typeface="Arial"/>
                <a:ea typeface="+mn-lt"/>
                <a:cs typeface="+mn-lt"/>
              </a:rPr>
              <a:t>model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dirty="0" err="1">
                <a:latin typeface="Arial"/>
                <a:ea typeface="+mn-lt"/>
                <a:cs typeface="+mn-lt"/>
              </a:rPr>
              <a:t>provides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b="1" dirty="0">
                <a:latin typeface="Arial"/>
                <a:ea typeface="+mn-lt"/>
                <a:cs typeface="+mn-lt"/>
              </a:rPr>
              <a:t>a </a:t>
            </a:r>
            <a:r>
              <a:rPr lang="es-MX" sz="1400" b="1" dirty="0" err="1">
                <a:latin typeface="Arial"/>
                <a:ea typeface="+mn-lt"/>
                <a:cs typeface="+mn-lt"/>
              </a:rPr>
              <a:t>solid</a:t>
            </a:r>
            <a:r>
              <a:rPr lang="es-MX" sz="1400" b="1" dirty="0">
                <a:latin typeface="Arial"/>
                <a:ea typeface="+mn-lt"/>
                <a:cs typeface="+mn-lt"/>
              </a:rPr>
              <a:t> base </a:t>
            </a:r>
            <a:r>
              <a:rPr lang="es-MX" sz="1400" b="1" dirty="0" err="1">
                <a:latin typeface="Arial"/>
                <a:ea typeface="+mn-lt"/>
                <a:cs typeface="+mn-lt"/>
              </a:rPr>
              <a:t>for</a:t>
            </a:r>
            <a:r>
              <a:rPr lang="es-MX" sz="1400" b="1" dirty="0">
                <a:latin typeface="Arial"/>
                <a:ea typeface="+mn-lt"/>
                <a:cs typeface="+mn-lt"/>
              </a:rPr>
              <a:t> </a:t>
            </a:r>
            <a:r>
              <a:rPr lang="es-MX" sz="1400" b="1" dirty="0" err="1">
                <a:latin typeface="Arial"/>
                <a:ea typeface="+mn-lt"/>
                <a:cs typeface="+mn-lt"/>
              </a:rPr>
              <a:t>strategic</a:t>
            </a:r>
            <a:r>
              <a:rPr lang="es-MX" sz="1400" b="1" dirty="0">
                <a:latin typeface="Arial"/>
                <a:ea typeface="+mn-lt"/>
                <a:cs typeface="+mn-lt"/>
              </a:rPr>
              <a:t> and </a:t>
            </a:r>
            <a:r>
              <a:rPr lang="es-MX" sz="1400" b="1" dirty="0" err="1">
                <a:latin typeface="Arial"/>
                <a:ea typeface="+mn-lt"/>
                <a:cs typeface="+mn-lt"/>
              </a:rPr>
              <a:t>tactical</a:t>
            </a:r>
            <a:r>
              <a:rPr lang="es-MX" sz="1400" b="1" dirty="0">
                <a:latin typeface="Arial"/>
                <a:ea typeface="+mn-lt"/>
                <a:cs typeface="+mn-lt"/>
              </a:rPr>
              <a:t> marketing </a:t>
            </a:r>
            <a:r>
              <a:rPr lang="es-MX" sz="1400" b="1" dirty="0" err="1">
                <a:latin typeface="Arial"/>
                <a:ea typeface="+mn-lt"/>
                <a:cs typeface="+mn-lt"/>
              </a:rPr>
              <a:t>decisions</a:t>
            </a:r>
            <a:r>
              <a:rPr lang="es-MX" sz="1400" dirty="0">
                <a:latin typeface="Arial"/>
                <a:ea typeface="+mn-lt"/>
                <a:cs typeface="+mn-lt"/>
              </a:rPr>
              <a:t>, </a:t>
            </a:r>
            <a:r>
              <a:rPr lang="es-MX" sz="1400" dirty="0" err="1">
                <a:latin typeface="Arial"/>
                <a:ea typeface="+mn-lt"/>
                <a:cs typeface="+mn-lt"/>
              </a:rPr>
              <a:t>even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dirty="0" err="1">
                <a:latin typeface="Arial"/>
                <a:ea typeface="+mn-lt"/>
                <a:cs typeface="+mn-lt"/>
              </a:rPr>
              <a:t>if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dirty="0" err="1">
                <a:latin typeface="Arial"/>
                <a:ea typeface="+mn-lt"/>
                <a:cs typeface="+mn-lt"/>
              </a:rPr>
              <a:t>not</a:t>
            </a:r>
            <a:r>
              <a:rPr lang="es-MX" sz="1400" dirty="0">
                <a:latin typeface="Arial"/>
                <a:ea typeface="+mn-lt"/>
                <a:cs typeface="+mn-lt"/>
              </a:rPr>
              <a:t> predictive.</a:t>
            </a:r>
            <a:endParaRPr lang="es-MX" sz="1800" dirty="0">
              <a:latin typeface="Arial"/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4D489-7BF6-56A3-49CB-DA53358F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9B68EF5-228D-4FB6-939C-BD1A3590F066}" type="datetime1">
              <a:pPr>
                <a:spcAft>
                  <a:spcPts val="600"/>
                </a:spcAft>
              </a:pPr>
              <a:t>13/06/2025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5C3C8-E7E7-B81C-EE2D-C9959180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78333-8CF2-CC15-7F83-92B07BA4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dirty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5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F7ABCA-A68A-47DD-B732-76FF34C6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5C7FB-9381-5722-B3BE-40860252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3505199"/>
            <a:ext cx="4809068" cy="2608143"/>
          </a:xfrm>
        </p:spPr>
        <p:txBody>
          <a:bodyPr anchor="t">
            <a:normAutofit/>
          </a:bodyPr>
          <a:lstStyle/>
          <a:p>
            <a:pPr algn="ctr"/>
            <a:r>
              <a:rPr lang="es-MX" sz="4000" b="0" dirty="0">
                <a:ea typeface="+mj-lt"/>
                <a:cs typeface="+mj-lt"/>
              </a:rPr>
              <a:t>Next </a:t>
            </a:r>
            <a:r>
              <a:rPr lang="es-MX" sz="4000" b="0" dirty="0" err="1">
                <a:ea typeface="+mj-lt"/>
                <a:cs typeface="+mj-lt"/>
              </a:rPr>
              <a:t>Steps</a:t>
            </a:r>
            <a:r>
              <a:rPr lang="es-MX" sz="4000" b="0" dirty="0">
                <a:ea typeface="+mj-lt"/>
                <a:cs typeface="+mj-lt"/>
              </a:rPr>
              <a:t> and </a:t>
            </a:r>
            <a:r>
              <a:rPr lang="es-MX" sz="4000" b="0" dirty="0" err="1">
                <a:ea typeface="+mj-lt"/>
                <a:cs typeface="+mj-lt"/>
              </a:rPr>
              <a:t>Potential</a:t>
            </a:r>
            <a:r>
              <a:rPr lang="es-MX" sz="4000" b="0" dirty="0">
                <a:ea typeface="+mj-lt"/>
                <a:cs typeface="+mj-lt"/>
              </a:rPr>
              <a:t> </a:t>
            </a:r>
            <a:r>
              <a:rPr lang="es-MX" sz="4000" b="0" dirty="0" err="1">
                <a:ea typeface="+mj-lt"/>
                <a:cs typeface="+mj-lt"/>
              </a:rPr>
              <a:t>Enhancements</a:t>
            </a:r>
            <a:endParaRPr lang="es-MX" dirty="0" err="1"/>
          </a:p>
        </p:txBody>
      </p:sp>
      <p:pic>
        <p:nvPicPr>
          <p:cNvPr id="10" name="Graphic 9" descr="Seguro para laptop">
            <a:extLst>
              <a:ext uri="{FF2B5EF4-FFF2-40B4-BE49-F238E27FC236}">
                <a16:creationId xmlns:a16="http://schemas.microsoft.com/office/drawing/2014/main" id="{AA38C604-D8C4-AEB3-B5CA-72B0B79AC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0799" y="2519363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D4DB0-BC66-1AA0-7BD8-C378126C2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100" y="643467"/>
            <a:ext cx="5668433" cy="540173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s-MX" sz="1400" b="1" err="1">
                <a:latin typeface="Arial"/>
                <a:cs typeface="Arial"/>
              </a:rPr>
              <a:t>Modeling</a:t>
            </a:r>
            <a:r>
              <a:rPr lang="es-MX" sz="1400" b="1" dirty="0">
                <a:latin typeface="Arial"/>
                <a:cs typeface="Arial"/>
              </a:rPr>
              <a:t> </a:t>
            </a:r>
            <a:r>
              <a:rPr lang="es-MX" sz="1400" b="1" err="1">
                <a:latin typeface="Arial"/>
                <a:cs typeface="Arial"/>
              </a:rPr>
              <a:t>Enhancements</a:t>
            </a:r>
            <a:r>
              <a:rPr lang="es-MX" sz="1400" b="1" dirty="0">
                <a:latin typeface="Arial"/>
                <a:cs typeface="Arial"/>
              </a:rPr>
              <a:t>:</a:t>
            </a:r>
            <a:endParaRPr lang="es-MX" sz="1400">
              <a:latin typeface="Arial"/>
              <a:cs typeface="Arial"/>
            </a:endParaRPr>
          </a:p>
          <a:p>
            <a:pPr algn="just">
              <a:lnSpc>
                <a:spcPct val="110000"/>
              </a:lnSpc>
            </a:pPr>
            <a:r>
              <a:rPr lang="es-MX" sz="1400" dirty="0">
                <a:latin typeface="Arial"/>
                <a:ea typeface="+mn-lt"/>
                <a:cs typeface="+mn-lt"/>
              </a:rPr>
              <a:t>Tune </a:t>
            </a:r>
            <a:r>
              <a:rPr lang="es-MX" sz="1400" b="1" err="1">
                <a:latin typeface="Arial"/>
                <a:ea typeface="+mn-lt"/>
                <a:cs typeface="+mn-lt"/>
              </a:rPr>
              <a:t>adstock</a:t>
            </a:r>
            <a:r>
              <a:rPr lang="es-MX" sz="1400" b="1" dirty="0">
                <a:latin typeface="Arial"/>
                <a:ea typeface="+mn-lt"/>
                <a:cs typeface="+mn-lt"/>
              </a:rPr>
              <a:t> </a:t>
            </a:r>
            <a:r>
              <a:rPr lang="es-MX" sz="1400" b="1" err="1">
                <a:latin typeface="Arial"/>
                <a:ea typeface="+mn-lt"/>
                <a:cs typeface="+mn-lt"/>
              </a:rPr>
              <a:t>decay</a:t>
            </a:r>
            <a:r>
              <a:rPr lang="es-MX" sz="1400" dirty="0">
                <a:latin typeface="Arial"/>
                <a:ea typeface="+mn-lt"/>
                <a:cs typeface="+mn-lt"/>
              </a:rPr>
              <a:t> per </a:t>
            </a:r>
            <a:r>
              <a:rPr lang="es-MX" sz="1400" err="1">
                <a:latin typeface="Arial"/>
                <a:ea typeface="+mn-lt"/>
                <a:cs typeface="+mn-lt"/>
              </a:rPr>
              <a:t>channel</a:t>
            </a:r>
            <a:r>
              <a:rPr lang="es-MX" sz="1400" dirty="0">
                <a:latin typeface="Arial"/>
                <a:ea typeface="+mn-lt"/>
                <a:cs typeface="+mn-lt"/>
              </a:rPr>
              <a:t> (</a:t>
            </a:r>
            <a:r>
              <a:rPr lang="es-MX" sz="1400" err="1">
                <a:latin typeface="Arial"/>
                <a:ea typeface="+mn-lt"/>
                <a:cs typeface="+mn-lt"/>
              </a:rPr>
              <a:t>instead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of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fixed</a:t>
            </a:r>
            <a:r>
              <a:rPr lang="es-MX" sz="1400" dirty="0">
                <a:latin typeface="Arial"/>
                <a:ea typeface="+mn-lt"/>
                <a:cs typeface="+mn-lt"/>
              </a:rPr>
              <a:t> 0.5).</a:t>
            </a:r>
            <a:endParaRPr lang="es-MX" sz="1400">
              <a:latin typeface="Arial"/>
              <a:cs typeface="Arial"/>
            </a:endParaRPr>
          </a:p>
          <a:p>
            <a:pPr algn="just">
              <a:lnSpc>
                <a:spcPct val="110000"/>
              </a:lnSpc>
            </a:pPr>
            <a:r>
              <a:rPr lang="es-MX" sz="1400" dirty="0">
                <a:latin typeface="Arial"/>
                <a:ea typeface="+mn-lt"/>
                <a:cs typeface="+mn-lt"/>
              </a:rPr>
              <a:t>Use </a:t>
            </a:r>
            <a:r>
              <a:rPr lang="es-MX" sz="1400" b="1" dirty="0">
                <a:latin typeface="Arial"/>
                <a:ea typeface="+mn-lt"/>
                <a:cs typeface="+mn-lt"/>
              </a:rPr>
              <a:t>Hill </a:t>
            </a:r>
            <a:r>
              <a:rPr lang="es-MX" sz="1400" b="1" err="1">
                <a:latin typeface="Arial"/>
                <a:ea typeface="+mn-lt"/>
                <a:cs typeface="+mn-lt"/>
              </a:rPr>
              <a:t>functions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for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nonlinear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saturation</a:t>
            </a:r>
            <a:r>
              <a:rPr lang="es-MX" sz="1400" dirty="0">
                <a:latin typeface="Arial"/>
                <a:ea typeface="+mn-lt"/>
                <a:cs typeface="+mn-lt"/>
              </a:rPr>
              <a:t>.</a:t>
            </a:r>
            <a:endParaRPr lang="es-MX" sz="1400">
              <a:latin typeface="Arial"/>
              <a:cs typeface="Arial"/>
            </a:endParaRPr>
          </a:p>
          <a:p>
            <a:pPr algn="just">
              <a:lnSpc>
                <a:spcPct val="110000"/>
              </a:lnSpc>
            </a:pPr>
            <a:r>
              <a:rPr lang="es-MX" sz="1400" dirty="0">
                <a:latin typeface="Arial"/>
                <a:ea typeface="+mn-lt"/>
                <a:cs typeface="+mn-lt"/>
              </a:rPr>
              <a:t>Introduce </a:t>
            </a:r>
            <a:r>
              <a:rPr lang="es-MX" sz="1400" b="1" err="1">
                <a:latin typeface="Arial"/>
                <a:ea typeface="+mn-lt"/>
                <a:cs typeface="+mn-lt"/>
              </a:rPr>
              <a:t>Bayesian</a:t>
            </a:r>
            <a:r>
              <a:rPr lang="es-MX" sz="1400" b="1" dirty="0">
                <a:latin typeface="Arial"/>
                <a:ea typeface="+mn-lt"/>
                <a:cs typeface="+mn-lt"/>
              </a:rPr>
              <a:t> </a:t>
            </a:r>
            <a:r>
              <a:rPr lang="es-MX" sz="1400" b="1" err="1">
                <a:latin typeface="Arial"/>
                <a:ea typeface="+mn-lt"/>
                <a:cs typeface="+mn-lt"/>
              </a:rPr>
              <a:t>hierarchical</a:t>
            </a:r>
            <a:r>
              <a:rPr lang="es-MX" sz="1400" b="1" dirty="0">
                <a:latin typeface="Arial"/>
                <a:ea typeface="+mn-lt"/>
                <a:cs typeface="+mn-lt"/>
              </a:rPr>
              <a:t> </a:t>
            </a:r>
            <a:r>
              <a:rPr lang="es-MX" sz="1400" b="1" err="1">
                <a:latin typeface="Arial"/>
                <a:ea typeface="+mn-lt"/>
                <a:cs typeface="+mn-lt"/>
              </a:rPr>
              <a:t>models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for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uncertainty</a:t>
            </a:r>
            <a:r>
              <a:rPr lang="es-MX" sz="1400" dirty="0">
                <a:latin typeface="Arial"/>
                <a:ea typeface="+mn-lt"/>
                <a:cs typeface="+mn-lt"/>
              </a:rPr>
              <a:t> per </a:t>
            </a:r>
            <a:r>
              <a:rPr lang="es-MX" sz="1400" err="1">
                <a:latin typeface="Arial"/>
                <a:ea typeface="+mn-lt"/>
                <a:cs typeface="+mn-lt"/>
              </a:rPr>
              <a:t>region</a:t>
            </a:r>
            <a:r>
              <a:rPr lang="es-MX" sz="1400" dirty="0">
                <a:latin typeface="Arial"/>
                <a:ea typeface="+mn-lt"/>
                <a:cs typeface="+mn-lt"/>
              </a:rPr>
              <a:t>.</a:t>
            </a:r>
            <a:endParaRPr lang="es-MX" sz="1400">
              <a:latin typeface="Arial"/>
              <a:cs typeface="Arial"/>
            </a:endParaRPr>
          </a:p>
          <a:p>
            <a:pPr algn="just">
              <a:lnSpc>
                <a:spcPct val="110000"/>
              </a:lnSpc>
            </a:pPr>
            <a:r>
              <a:rPr lang="es-MX" sz="1400" err="1">
                <a:latin typeface="Arial"/>
                <a:ea typeface="+mn-lt"/>
                <a:cs typeface="+mn-lt"/>
              </a:rPr>
              <a:t>Add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b="1" dirty="0">
                <a:latin typeface="Arial"/>
                <a:ea typeface="+mn-lt"/>
                <a:cs typeface="+mn-lt"/>
              </a:rPr>
              <a:t>RNN </a:t>
            </a:r>
            <a:r>
              <a:rPr lang="es-MX" sz="1400" b="1" err="1">
                <a:latin typeface="Arial"/>
                <a:ea typeface="+mn-lt"/>
                <a:cs typeface="+mn-lt"/>
              </a:rPr>
              <a:t>models</a:t>
            </a:r>
            <a:r>
              <a:rPr lang="es-MX" sz="1400" b="1" dirty="0">
                <a:latin typeface="Arial"/>
                <a:ea typeface="+mn-lt"/>
                <a:cs typeface="+mn-lt"/>
              </a:rPr>
              <a:t> (LSTM/GRU)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for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forecasting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weekly</a:t>
            </a:r>
            <a:r>
              <a:rPr lang="es-MX" sz="1400" dirty="0">
                <a:latin typeface="Arial"/>
                <a:ea typeface="+mn-lt"/>
                <a:cs typeface="+mn-lt"/>
              </a:rPr>
              <a:t> sales per geo-</a:t>
            </a:r>
            <a:r>
              <a:rPr lang="es-MX" sz="1400" err="1">
                <a:latin typeface="Arial"/>
                <a:ea typeface="+mn-lt"/>
                <a:cs typeface="+mn-lt"/>
              </a:rPr>
              <a:t>channel</a:t>
            </a:r>
            <a:r>
              <a:rPr lang="es-MX" sz="1400" dirty="0">
                <a:latin typeface="Arial"/>
                <a:ea typeface="+mn-lt"/>
                <a:cs typeface="+mn-lt"/>
              </a:rPr>
              <a:t>.</a:t>
            </a:r>
            <a:endParaRPr lang="es-MX" sz="1400">
              <a:latin typeface="Arial"/>
              <a:cs typeface="Arial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s-MX" sz="1400" b="1" err="1">
                <a:latin typeface="Arial"/>
                <a:cs typeface="Arial"/>
              </a:rPr>
              <a:t>Operational</a:t>
            </a:r>
            <a:r>
              <a:rPr lang="es-MX" sz="1400" b="1" dirty="0">
                <a:latin typeface="Arial"/>
                <a:cs typeface="Arial"/>
              </a:rPr>
              <a:t> </a:t>
            </a:r>
            <a:r>
              <a:rPr lang="es-MX" sz="1400" b="1" err="1">
                <a:latin typeface="Arial"/>
                <a:cs typeface="Arial"/>
              </a:rPr>
              <a:t>Improvements</a:t>
            </a:r>
            <a:r>
              <a:rPr lang="es-MX" sz="1400" b="1" dirty="0">
                <a:latin typeface="Arial"/>
                <a:cs typeface="Arial"/>
              </a:rPr>
              <a:t>:</a:t>
            </a:r>
          </a:p>
          <a:p>
            <a:pPr algn="just">
              <a:lnSpc>
                <a:spcPct val="110000"/>
              </a:lnSpc>
            </a:pPr>
            <a:r>
              <a:rPr lang="es-MX" sz="1400" err="1">
                <a:latin typeface="Arial"/>
                <a:ea typeface="+mn-lt"/>
                <a:cs typeface="+mn-lt"/>
              </a:rPr>
              <a:t>Build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b="1" dirty="0">
                <a:latin typeface="Arial"/>
                <a:ea typeface="+mn-lt"/>
                <a:cs typeface="+mn-lt"/>
              </a:rPr>
              <a:t>interactive </a:t>
            </a:r>
            <a:r>
              <a:rPr lang="es-MX" sz="1400" b="1" err="1">
                <a:latin typeface="Arial"/>
                <a:ea typeface="+mn-lt"/>
                <a:cs typeface="+mn-lt"/>
              </a:rPr>
              <a:t>dashboards</a:t>
            </a:r>
            <a:r>
              <a:rPr lang="es-MX" sz="1400" dirty="0">
                <a:latin typeface="Arial"/>
                <a:ea typeface="+mn-lt"/>
                <a:cs typeface="+mn-lt"/>
              </a:rPr>
              <a:t> (</a:t>
            </a:r>
            <a:r>
              <a:rPr lang="es-MX" sz="1400" err="1">
                <a:latin typeface="Arial"/>
                <a:ea typeface="+mn-lt"/>
                <a:cs typeface="+mn-lt"/>
              </a:rPr>
              <a:t>Streamlit</a:t>
            </a:r>
            <a:r>
              <a:rPr lang="es-MX" sz="1400" dirty="0">
                <a:latin typeface="Arial"/>
                <a:ea typeface="+mn-lt"/>
                <a:cs typeface="+mn-lt"/>
              </a:rPr>
              <a:t> / </a:t>
            </a:r>
            <a:r>
              <a:rPr lang="es-MX" sz="1400" err="1">
                <a:latin typeface="Arial"/>
                <a:ea typeface="+mn-lt"/>
                <a:cs typeface="+mn-lt"/>
              </a:rPr>
              <a:t>Power</a:t>
            </a:r>
            <a:r>
              <a:rPr lang="es-MX" sz="1400" dirty="0">
                <a:latin typeface="Arial"/>
                <a:ea typeface="+mn-lt"/>
                <a:cs typeface="+mn-lt"/>
              </a:rPr>
              <a:t> BI) </a:t>
            </a:r>
            <a:r>
              <a:rPr lang="es-MX" sz="1400" err="1">
                <a:latin typeface="Arial"/>
                <a:ea typeface="+mn-lt"/>
                <a:cs typeface="+mn-lt"/>
              </a:rPr>
              <a:t>for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scenario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planning</a:t>
            </a:r>
            <a:r>
              <a:rPr lang="es-MX" sz="1400" dirty="0">
                <a:latin typeface="Arial"/>
                <a:ea typeface="+mn-lt"/>
                <a:cs typeface="+mn-lt"/>
              </a:rPr>
              <a:t>.</a:t>
            </a:r>
            <a:endParaRPr lang="es-MX" sz="1400">
              <a:latin typeface="Arial"/>
              <a:cs typeface="Arial"/>
            </a:endParaRPr>
          </a:p>
          <a:p>
            <a:pPr algn="just">
              <a:lnSpc>
                <a:spcPct val="110000"/>
              </a:lnSpc>
            </a:pPr>
            <a:r>
              <a:rPr lang="es-MX" sz="1400" err="1">
                <a:latin typeface="Arial"/>
                <a:ea typeface="+mn-lt"/>
                <a:cs typeface="+mn-lt"/>
              </a:rPr>
              <a:t>Simulate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budget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shifts</a:t>
            </a:r>
            <a:r>
              <a:rPr lang="es-MX" sz="1400" dirty="0">
                <a:latin typeface="Arial"/>
                <a:ea typeface="+mn-lt"/>
                <a:cs typeface="+mn-lt"/>
              </a:rPr>
              <a:t> and </a:t>
            </a:r>
            <a:r>
              <a:rPr lang="es-MX" sz="1400" err="1">
                <a:latin typeface="Arial"/>
                <a:ea typeface="+mn-lt"/>
                <a:cs typeface="+mn-lt"/>
              </a:rPr>
              <a:t>visualize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expected</a:t>
            </a:r>
            <a:r>
              <a:rPr lang="es-MX" sz="1400" dirty="0">
                <a:latin typeface="Arial"/>
                <a:ea typeface="+mn-lt"/>
                <a:cs typeface="+mn-lt"/>
              </a:rPr>
              <a:t> ROI </a:t>
            </a:r>
            <a:r>
              <a:rPr lang="es-MX" sz="1400" err="1">
                <a:latin typeface="Arial"/>
                <a:ea typeface="+mn-lt"/>
                <a:cs typeface="+mn-lt"/>
              </a:rPr>
              <a:t>by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region</a:t>
            </a:r>
            <a:r>
              <a:rPr lang="es-MX" sz="1400" dirty="0">
                <a:latin typeface="Arial"/>
                <a:ea typeface="+mn-lt"/>
                <a:cs typeface="+mn-lt"/>
              </a:rPr>
              <a:t> and </a:t>
            </a:r>
            <a:r>
              <a:rPr lang="es-MX" sz="1400" err="1">
                <a:latin typeface="Arial"/>
                <a:ea typeface="+mn-lt"/>
                <a:cs typeface="+mn-lt"/>
              </a:rPr>
              <a:t>quarter</a:t>
            </a:r>
            <a:r>
              <a:rPr lang="es-MX" sz="1400" dirty="0">
                <a:latin typeface="Arial"/>
                <a:ea typeface="+mn-lt"/>
                <a:cs typeface="+mn-lt"/>
              </a:rPr>
              <a:t>.</a:t>
            </a:r>
            <a:endParaRPr lang="es-MX" sz="1400">
              <a:latin typeface="Arial"/>
              <a:cs typeface="Arial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s-MX" sz="1400" b="1" dirty="0">
                <a:latin typeface="Arial"/>
                <a:cs typeface="Arial"/>
              </a:rPr>
              <a:t> </a:t>
            </a:r>
            <a:r>
              <a:rPr lang="es-MX" sz="1400" b="1" err="1">
                <a:latin typeface="Arial"/>
                <a:cs typeface="Arial"/>
              </a:rPr>
              <a:t>Validation</a:t>
            </a:r>
            <a:r>
              <a:rPr lang="es-MX" sz="1400" b="1" dirty="0">
                <a:latin typeface="Arial"/>
                <a:cs typeface="Arial"/>
              </a:rPr>
              <a:t>:</a:t>
            </a:r>
          </a:p>
          <a:p>
            <a:pPr algn="just">
              <a:lnSpc>
                <a:spcPct val="110000"/>
              </a:lnSpc>
            </a:pPr>
            <a:r>
              <a:rPr lang="es-MX" sz="1400" err="1">
                <a:latin typeface="Arial"/>
                <a:ea typeface="+mn-lt"/>
                <a:cs typeface="+mn-lt"/>
              </a:rPr>
              <a:t>Backtesting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on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historical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campaign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periods</a:t>
            </a:r>
            <a:r>
              <a:rPr lang="es-MX" sz="1400" dirty="0">
                <a:latin typeface="Arial"/>
                <a:ea typeface="+mn-lt"/>
                <a:cs typeface="+mn-lt"/>
              </a:rPr>
              <a:t> (</a:t>
            </a:r>
            <a:r>
              <a:rPr lang="es-MX" sz="1400" err="1">
                <a:latin typeface="Arial"/>
                <a:ea typeface="+mn-lt"/>
                <a:cs typeface="+mn-lt"/>
              </a:rPr>
              <a:t>e.g</a:t>
            </a:r>
            <a:r>
              <a:rPr lang="es-MX" sz="1400" dirty="0">
                <a:latin typeface="Arial"/>
                <a:ea typeface="+mn-lt"/>
                <a:cs typeface="+mn-lt"/>
              </a:rPr>
              <a:t>., Q4 2022).</a:t>
            </a:r>
            <a:endParaRPr lang="es-MX" sz="1400">
              <a:latin typeface="Arial"/>
              <a:cs typeface="Arial"/>
            </a:endParaRPr>
          </a:p>
          <a:p>
            <a:pPr algn="just">
              <a:lnSpc>
                <a:spcPct val="110000"/>
              </a:lnSpc>
            </a:pPr>
            <a:r>
              <a:rPr lang="es-MX" sz="1400" err="1">
                <a:latin typeface="Arial"/>
                <a:ea typeface="+mn-lt"/>
                <a:cs typeface="+mn-lt"/>
              </a:rPr>
              <a:t>Scenario-based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sanity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checks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for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coefficient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realism</a:t>
            </a:r>
            <a:r>
              <a:rPr lang="es-MX" sz="1400" dirty="0">
                <a:latin typeface="Arial"/>
                <a:ea typeface="+mn-lt"/>
                <a:cs typeface="+mn-lt"/>
              </a:rPr>
              <a:t>.</a:t>
            </a:r>
            <a:endParaRPr lang="es-MX" sz="1400">
              <a:latin typeface="Arial"/>
              <a:cs typeface="Arial"/>
            </a:endParaRPr>
          </a:p>
          <a:p>
            <a:pPr algn="just">
              <a:lnSpc>
                <a:spcPct val="110000"/>
              </a:lnSpc>
            </a:pPr>
            <a:r>
              <a:rPr lang="es-MX" sz="1400" err="1">
                <a:latin typeface="Arial"/>
                <a:ea typeface="+mn-lt"/>
                <a:cs typeface="+mn-lt"/>
              </a:rPr>
              <a:t>Optional</a:t>
            </a:r>
            <a:r>
              <a:rPr lang="es-MX" sz="1400" dirty="0">
                <a:latin typeface="Arial"/>
                <a:ea typeface="+mn-lt"/>
                <a:cs typeface="+mn-lt"/>
              </a:rPr>
              <a:t>: run </a:t>
            </a:r>
            <a:r>
              <a:rPr lang="es-MX" sz="1400" b="1" err="1">
                <a:latin typeface="Arial"/>
                <a:ea typeface="+mn-lt"/>
                <a:cs typeface="+mn-lt"/>
              </a:rPr>
              <a:t>controlled</a:t>
            </a:r>
            <a:r>
              <a:rPr lang="es-MX" sz="1400" b="1" dirty="0">
                <a:latin typeface="Arial"/>
                <a:ea typeface="+mn-lt"/>
                <a:cs typeface="+mn-lt"/>
              </a:rPr>
              <a:t> geo-</a:t>
            </a:r>
            <a:r>
              <a:rPr lang="es-MX" sz="1400" b="1" err="1">
                <a:latin typeface="Arial"/>
                <a:ea typeface="+mn-lt"/>
                <a:cs typeface="+mn-lt"/>
              </a:rPr>
              <a:t>budget</a:t>
            </a:r>
            <a:r>
              <a:rPr lang="es-MX" sz="1400" b="1" dirty="0">
                <a:latin typeface="Arial"/>
                <a:ea typeface="+mn-lt"/>
                <a:cs typeface="+mn-lt"/>
              </a:rPr>
              <a:t> </a:t>
            </a:r>
            <a:r>
              <a:rPr lang="es-MX" sz="1400" b="1" err="1">
                <a:latin typeface="Arial"/>
                <a:ea typeface="+mn-lt"/>
                <a:cs typeface="+mn-lt"/>
              </a:rPr>
              <a:t>experiments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to</a:t>
            </a:r>
            <a:r>
              <a:rPr lang="es-MX" sz="1400" dirty="0">
                <a:latin typeface="Arial"/>
                <a:ea typeface="+mn-lt"/>
                <a:cs typeface="+mn-lt"/>
              </a:rPr>
              <a:t> </a:t>
            </a:r>
            <a:r>
              <a:rPr lang="es-MX" sz="1400" err="1">
                <a:latin typeface="Arial"/>
                <a:ea typeface="+mn-lt"/>
                <a:cs typeface="+mn-lt"/>
              </a:rPr>
              <a:t>validate</a:t>
            </a:r>
            <a:r>
              <a:rPr lang="es-MX" sz="1400" dirty="0">
                <a:latin typeface="Arial"/>
                <a:ea typeface="+mn-lt"/>
                <a:cs typeface="+mn-lt"/>
              </a:rPr>
              <a:t> ROI </a:t>
            </a:r>
            <a:r>
              <a:rPr lang="es-MX" sz="1400" err="1">
                <a:latin typeface="Arial"/>
                <a:ea typeface="+mn-lt"/>
                <a:cs typeface="+mn-lt"/>
              </a:rPr>
              <a:t>guidance</a:t>
            </a:r>
            <a:r>
              <a:rPr lang="es-MX" sz="1400" dirty="0">
                <a:latin typeface="Arial"/>
                <a:ea typeface="+mn-lt"/>
                <a:cs typeface="+mn-lt"/>
              </a:rPr>
              <a:t>.</a:t>
            </a:r>
            <a:endParaRPr lang="es-MX" sz="1300" dirty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endParaRPr lang="es-MX" sz="13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24043-1174-8F5B-0AD2-F1615C4C8D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4A6A708-9122-4D0C-8DEB-85AE149319F1}" type="datetime1">
              <a:pPr>
                <a:spcAft>
                  <a:spcPts val="600"/>
                </a:spcAft>
              </a:pPr>
              <a:t>13/06/2025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3A3EE-2AC9-4890-B5DF-0EF42A08B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43C21-3575-5B62-B2C3-7FD1F2AF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dirty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12395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VanillaVTI</vt:lpstr>
      <vt:lpstr> Media Mix Modeling – Understanding Drivers of Sales</vt:lpstr>
      <vt:lpstr> Data Preparation and Feature Design</vt:lpstr>
      <vt:lpstr>Understanding Which Variables Explain Sales</vt:lpstr>
      <vt:lpstr> Understanding Temporal Patterns Before Modeling</vt:lpstr>
      <vt:lpstr>What Analysis Was Performed and Why</vt:lpstr>
      <vt:lpstr>What the Regression Tells Us About Sales Drivers</vt:lpstr>
      <vt:lpstr>ROI &amp; Contribution Analysis</vt:lpstr>
      <vt:lpstr>Conclusions</vt:lpstr>
      <vt:lpstr>Next Steps and Potential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283</cp:revision>
  <dcterms:created xsi:type="dcterms:W3CDTF">2025-06-13T17:59:08Z</dcterms:created>
  <dcterms:modified xsi:type="dcterms:W3CDTF">2025-06-13T19:10:55Z</dcterms:modified>
</cp:coreProperties>
</file>