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6.svg" ContentType="image/svg"/>
  <Override PartName="/ppt/media/image2.svg" ContentType="image/svg"/>
  <Override PartName="/ppt/media/image5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svg" ContentType="image/svg"/>
  <Override PartName="/ppt/media/image11.png" ContentType="image/png"/>
  <Override PartName="/ppt/media/image12.svg" ContentType="image/sv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524D0-49AA-4EED-9A04-B0B53D1513D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954051-0A51-46C6-80F8-220101BA0ADE}">
      <dgm:prSet/>
      <dgm:spPr/>
      <dgm:t>
        <a:bodyPr/>
        <a:lstStyle/>
        <a:p>
          <a:r>
            <a:rPr lang="en-US" b="1" dirty="0"/>
            <a:t>Time Series Decomposition</a:t>
          </a:r>
          <a:endParaRPr lang="en-US" dirty="0"/>
        </a:p>
      </dgm:t>
    </dgm:pt>
    <dgm:pt modelId="{FA5BED1A-E8C0-40AF-BD0B-E141364D4429}" type="parTrans" cxnId="{E7939BB8-9E09-45C0-9F68-276A3933A1F4}">
      <dgm:prSet/>
      <dgm:spPr/>
      <dgm:t>
        <a:bodyPr/>
        <a:lstStyle/>
        <a:p>
          <a:endParaRPr lang="en-US"/>
        </a:p>
      </dgm:t>
    </dgm:pt>
    <dgm:pt modelId="{FBC129ED-062F-4B6B-8817-93779A2F9236}" type="sibTrans" cxnId="{E7939BB8-9E09-45C0-9F68-276A3933A1F4}">
      <dgm:prSet/>
      <dgm:spPr/>
      <dgm:t>
        <a:bodyPr/>
        <a:lstStyle/>
        <a:p>
          <a:endParaRPr lang="en-US"/>
        </a:p>
      </dgm:t>
    </dgm:pt>
    <dgm:pt modelId="{8B800470-A559-4775-B7AC-DDE8577713E5}">
      <dgm:prSet/>
      <dgm:spPr/>
      <dgm:t>
        <a:bodyPr/>
        <a:lstStyle/>
        <a:p>
          <a:r>
            <a:rPr lang="en-US" dirty="0"/>
            <a:t>Applied additive decomposition on weekly sales from </a:t>
          </a:r>
          <a:r>
            <a:rPr lang="en-US" b="1" dirty="0"/>
            <a:t>Geo0</a:t>
          </a:r>
          <a:r>
            <a:rPr lang="en-US" dirty="0"/>
            <a:t> (as a representative region).</a:t>
          </a:r>
        </a:p>
      </dgm:t>
    </dgm:pt>
    <dgm:pt modelId="{3F6DE0DA-A33B-4944-B3FA-7B3DB26FD09E}" type="parTrans" cxnId="{81F87BB4-064C-4433-8E69-BB6437EFC80C}">
      <dgm:prSet/>
      <dgm:spPr/>
      <dgm:t>
        <a:bodyPr/>
        <a:lstStyle/>
        <a:p>
          <a:endParaRPr lang="en-US"/>
        </a:p>
      </dgm:t>
    </dgm:pt>
    <dgm:pt modelId="{8F311BC5-3F81-4291-ACD2-6943E4ED11C6}" type="sibTrans" cxnId="{81F87BB4-064C-4433-8E69-BB6437EFC80C}">
      <dgm:prSet/>
      <dgm:spPr/>
      <dgm:t>
        <a:bodyPr/>
        <a:lstStyle/>
        <a:p>
          <a:endParaRPr lang="en-US"/>
        </a:p>
      </dgm:t>
    </dgm:pt>
    <dgm:pt modelId="{5F8D8263-A6A1-438C-A5E8-825746BD9FB3}">
      <dgm:prSet/>
      <dgm:spPr/>
      <dgm:t>
        <a:bodyPr/>
        <a:lstStyle/>
        <a:p>
          <a:r>
            <a:rPr lang="en-US" dirty="0"/>
            <a:t>Found clear temporal structure:</a:t>
          </a:r>
        </a:p>
      </dgm:t>
    </dgm:pt>
    <dgm:pt modelId="{98AA10CF-33E6-4AC4-B5CD-A7276EECBB9A}" type="parTrans" cxnId="{B0218AD3-2C01-413F-8E64-D602237DC499}">
      <dgm:prSet/>
      <dgm:spPr/>
      <dgm:t>
        <a:bodyPr/>
        <a:lstStyle/>
        <a:p>
          <a:endParaRPr lang="en-US"/>
        </a:p>
      </dgm:t>
    </dgm:pt>
    <dgm:pt modelId="{727F0744-F912-48EB-A5EE-9AAD2F6D283B}" type="sibTrans" cxnId="{B0218AD3-2C01-413F-8E64-D602237DC499}">
      <dgm:prSet/>
      <dgm:spPr/>
      <dgm:t>
        <a:bodyPr/>
        <a:lstStyle/>
        <a:p>
          <a:endParaRPr lang="en-US"/>
        </a:p>
      </dgm:t>
    </dgm:pt>
    <dgm:pt modelId="{D70F42FC-31C0-48B0-B39E-A422C1CFA072}">
      <dgm:prSet/>
      <dgm:spPr/>
      <dgm:t>
        <a:bodyPr/>
        <a:lstStyle/>
        <a:p>
          <a:r>
            <a:rPr lang="en-US" b="1" dirty="0"/>
            <a:t>Trend</a:t>
          </a:r>
          <a:r>
            <a:rPr lang="en-US" dirty="0"/>
            <a:t>: Slight downward trend from mid-2022 to late 2023.</a:t>
          </a:r>
        </a:p>
      </dgm:t>
    </dgm:pt>
    <dgm:pt modelId="{4235FD67-53A8-4E80-8AA1-A74DF837409E}" type="parTrans" cxnId="{D19C4E5B-910E-4AFD-8A50-1BDD53F1F2E1}">
      <dgm:prSet/>
      <dgm:spPr/>
      <dgm:t>
        <a:bodyPr/>
        <a:lstStyle/>
        <a:p>
          <a:endParaRPr lang="en-US"/>
        </a:p>
      </dgm:t>
    </dgm:pt>
    <dgm:pt modelId="{E0BEDBDC-91DB-494C-952A-035C1A3CD606}" type="sibTrans" cxnId="{D19C4E5B-910E-4AFD-8A50-1BDD53F1F2E1}">
      <dgm:prSet/>
      <dgm:spPr/>
      <dgm:t>
        <a:bodyPr/>
        <a:lstStyle/>
        <a:p>
          <a:endParaRPr lang="en-US"/>
        </a:p>
      </dgm:t>
    </dgm:pt>
    <dgm:pt modelId="{273A8B57-7815-417B-8729-D29FF0A711A9}">
      <dgm:prSet/>
      <dgm:spPr/>
      <dgm:t>
        <a:bodyPr/>
        <a:lstStyle/>
        <a:p>
          <a:r>
            <a:rPr lang="en-US" b="1" dirty="0"/>
            <a:t>Seasonality</a:t>
          </a:r>
          <a:r>
            <a:rPr lang="en-US" dirty="0"/>
            <a:t>: Strong </a:t>
          </a:r>
          <a:r>
            <a:rPr lang="en-US" b="1" dirty="0"/>
            <a:t>weekly cycles</a:t>
          </a:r>
          <a:r>
            <a:rPr lang="en-US" dirty="0"/>
            <a:t>, visible across all years.</a:t>
          </a:r>
        </a:p>
      </dgm:t>
    </dgm:pt>
    <dgm:pt modelId="{3E9AE9C0-0E3A-481C-9F47-2F190663A507}" type="parTrans" cxnId="{C8939684-D28E-416B-94A4-DCD42F520BAA}">
      <dgm:prSet/>
      <dgm:spPr/>
      <dgm:t>
        <a:bodyPr/>
        <a:lstStyle/>
        <a:p>
          <a:endParaRPr lang="en-US"/>
        </a:p>
      </dgm:t>
    </dgm:pt>
    <dgm:pt modelId="{3E22B7E6-23B8-460B-BF52-1894E04B5A47}" type="sibTrans" cxnId="{C8939684-D28E-416B-94A4-DCD42F520BAA}">
      <dgm:prSet/>
      <dgm:spPr/>
      <dgm:t>
        <a:bodyPr/>
        <a:lstStyle/>
        <a:p>
          <a:endParaRPr lang="en-US"/>
        </a:p>
      </dgm:t>
    </dgm:pt>
    <dgm:pt modelId="{769AD32D-CD40-41FF-98AC-ABBB95F0319E}">
      <dgm:prSet/>
      <dgm:spPr/>
      <dgm:t>
        <a:bodyPr/>
        <a:lstStyle/>
        <a:p>
          <a:r>
            <a:rPr lang="en-US" b="1" dirty="0"/>
            <a:t>Residuals</a:t>
          </a:r>
          <a:r>
            <a:rPr lang="en-US" dirty="0"/>
            <a:t>: Randomly distributed, with some spikes—likely due to </a:t>
          </a:r>
          <a:r>
            <a:rPr lang="en-US" b="1" dirty="0"/>
            <a:t>promotions or external </a:t>
          </a:r>
          <a:r>
            <a:rPr lang="en-US" b="1" dirty="0">
              <a:latin typeface="Neue Haas Grotesk Text Pro"/>
            </a:rPr>
            <a:t>events</a:t>
          </a:r>
          <a:r>
            <a:rPr lang="en-US" dirty="0"/>
            <a:t>.</a:t>
          </a:r>
        </a:p>
      </dgm:t>
    </dgm:pt>
    <dgm:pt modelId="{86BB0739-4E60-4187-A717-717CEC2E36C8}" type="parTrans" cxnId="{60F6515B-6B3E-42A0-8AA0-2D65E9F5E26F}">
      <dgm:prSet/>
      <dgm:spPr/>
      <dgm:t>
        <a:bodyPr/>
        <a:lstStyle/>
        <a:p>
          <a:endParaRPr lang="en-US"/>
        </a:p>
      </dgm:t>
    </dgm:pt>
    <dgm:pt modelId="{2046E798-9EC2-4655-9C1C-70C1AC80FFF9}" type="sibTrans" cxnId="{60F6515B-6B3E-42A0-8AA0-2D65E9F5E26F}">
      <dgm:prSet/>
      <dgm:spPr/>
      <dgm:t>
        <a:bodyPr/>
        <a:lstStyle/>
        <a:p>
          <a:endParaRPr lang="en-US"/>
        </a:p>
      </dgm:t>
    </dgm:pt>
    <dgm:pt modelId="{08542ABC-E4AB-4D69-AA0C-1003ECE43076}">
      <dgm:prSet/>
      <dgm:spPr/>
      <dgm:t>
        <a:bodyPr/>
        <a:lstStyle/>
        <a:p>
          <a:r>
            <a:rPr lang="en-US" b="1" dirty="0"/>
            <a:t>Outlier Detection</a:t>
          </a:r>
          <a:endParaRPr lang="en-US" dirty="0"/>
        </a:p>
      </dgm:t>
    </dgm:pt>
    <dgm:pt modelId="{DF9ECB79-C215-45BE-890A-055D93D8C44D}" type="parTrans" cxnId="{C743A214-AA94-4F77-B85E-31E23161449C}">
      <dgm:prSet/>
      <dgm:spPr/>
      <dgm:t>
        <a:bodyPr/>
        <a:lstStyle/>
        <a:p>
          <a:endParaRPr lang="en-US"/>
        </a:p>
      </dgm:t>
    </dgm:pt>
    <dgm:pt modelId="{87514075-C292-4B0C-BA00-A586A60B31A4}" type="sibTrans" cxnId="{C743A214-AA94-4F77-B85E-31E23161449C}">
      <dgm:prSet/>
      <dgm:spPr/>
      <dgm:t>
        <a:bodyPr/>
        <a:lstStyle/>
        <a:p>
          <a:endParaRPr lang="en-US"/>
        </a:p>
      </dgm:t>
    </dgm:pt>
    <dgm:pt modelId="{89FF8745-411B-4888-AA38-5A2DFD4442FF}">
      <dgm:prSet/>
      <dgm:spPr/>
      <dgm:t>
        <a:bodyPr/>
        <a:lstStyle/>
        <a:p>
          <a:r>
            <a:rPr lang="en-US" dirty="0"/>
            <a:t>Boxplot of weekly sales highlighted </a:t>
          </a:r>
          <a:r>
            <a:rPr lang="en-US" b="1" dirty="0"/>
            <a:t>extreme spikes</a:t>
          </a:r>
          <a:r>
            <a:rPr lang="en-US" dirty="0"/>
            <a:t>, possibly from:</a:t>
          </a:r>
        </a:p>
      </dgm:t>
    </dgm:pt>
    <dgm:pt modelId="{23F62694-9E0C-4540-8245-29C7BE621D1D}" type="parTrans" cxnId="{AD760C3A-24B3-493B-BBDC-5677A59947BE}">
      <dgm:prSet/>
      <dgm:spPr/>
      <dgm:t>
        <a:bodyPr/>
        <a:lstStyle/>
        <a:p>
          <a:endParaRPr lang="en-US"/>
        </a:p>
      </dgm:t>
    </dgm:pt>
    <dgm:pt modelId="{8599CF31-153D-4A9E-9F49-4BA07B0458BC}" type="sibTrans" cxnId="{AD760C3A-24B3-493B-BBDC-5677A59947BE}">
      <dgm:prSet/>
      <dgm:spPr/>
      <dgm:t>
        <a:bodyPr/>
        <a:lstStyle/>
        <a:p>
          <a:endParaRPr lang="en-US"/>
        </a:p>
      </dgm:t>
    </dgm:pt>
    <dgm:pt modelId="{A222995F-8B16-484E-9F1B-57EB22416B4F}">
      <dgm:prSet/>
      <dgm:spPr/>
      <dgm:t>
        <a:bodyPr/>
        <a:lstStyle/>
        <a:p>
          <a:r>
            <a:rPr lang="en-US" dirty="0"/>
            <a:t>Specific campaigns.</a:t>
          </a:r>
        </a:p>
      </dgm:t>
    </dgm:pt>
    <dgm:pt modelId="{593D0F49-3995-45A1-9405-4D5C1AD49EEF}" type="parTrans" cxnId="{90A43760-0D82-4615-A44F-64961FA34DC7}">
      <dgm:prSet/>
      <dgm:spPr/>
      <dgm:t>
        <a:bodyPr/>
        <a:lstStyle/>
        <a:p>
          <a:endParaRPr lang="en-US"/>
        </a:p>
      </dgm:t>
    </dgm:pt>
    <dgm:pt modelId="{C49AA169-0734-4E33-B0DB-3A9D387E1EDC}" type="sibTrans" cxnId="{90A43760-0D82-4615-A44F-64961FA34DC7}">
      <dgm:prSet/>
      <dgm:spPr/>
      <dgm:t>
        <a:bodyPr/>
        <a:lstStyle/>
        <a:p>
          <a:endParaRPr lang="en-US"/>
        </a:p>
      </dgm:t>
    </dgm:pt>
    <dgm:pt modelId="{83F550E6-F2B3-4311-B00A-ADB2442731E5}">
      <dgm:prSet/>
      <dgm:spPr/>
      <dgm:t>
        <a:bodyPr/>
        <a:lstStyle/>
        <a:p>
          <a:r>
            <a:rPr lang="en-US" dirty="0"/>
            <a:t>Regional anomalies.</a:t>
          </a:r>
        </a:p>
      </dgm:t>
    </dgm:pt>
    <dgm:pt modelId="{DC3A69CF-73B0-4CA4-A9F5-8463609455E8}" type="parTrans" cxnId="{BCB6D475-ADE4-46C9-8AEE-6114CC9B0334}">
      <dgm:prSet/>
      <dgm:spPr/>
      <dgm:t>
        <a:bodyPr/>
        <a:lstStyle/>
        <a:p>
          <a:endParaRPr lang="en-US"/>
        </a:p>
      </dgm:t>
    </dgm:pt>
    <dgm:pt modelId="{6ACC3BBF-E759-4972-A512-FFBE55017C15}" type="sibTrans" cxnId="{BCB6D475-ADE4-46C9-8AEE-6114CC9B0334}">
      <dgm:prSet/>
      <dgm:spPr/>
      <dgm:t>
        <a:bodyPr/>
        <a:lstStyle/>
        <a:p>
          <a:endParaRPr lang="en-US"/>
        </a:p>
      </dgm:t>
    </dgm:pt>
    <dgm:pt modelId="{DE36AE8B-8769-4C4F-B9FE-3C0C2CFD73B4}">
      <dgm:prSet/>
      <dgm:spPr/>
      <dgm:t>
        <a:bodyPr/>
        <a:lstStyle/>
        <a:p>
          <a:r>
            <a:rPr lang="en-US" dirty="0"/>
            <a:t>Season-driven demand (e.g., holidays or end-of-year boosts).</a:t>
          </a:r>
        </a:p>
      </dgm:t>
    </dgm:pt>
    <dgm:pt modelId="{523DF966-9FE8-4735-90D9-A376E8BD3211}" type="parTrans" cxnId="{E8BE607D-7C13-4D5B-9114-A1C081DE6A76}">
      <dgm:prSet/>
      <dgm:spPr/>
      <dgm:t>
        <a:bodyPr/>
        <a:lstStyle/>
        <a:p>
          <a:endParaRPr lang="en-US"/>
        </a:p>
      </dgm:t>
    </dgm:pt>
    <dgm:pt modelId="{D633ABC1-74A7-41F6-84F3-FCDBCCDC1065}" type="sibTrans" cxnId="{E8BE607D-7C13-4D5B-9114-A1C081DE6A76}">
      <dgm:prSet/>
      <dgm:spPr/>
      <dgm:t>
        <a:bodyPr/>
        <a:lstStyle/>
        <a:p>
          <a:endParaRPr lang="en-US"/>
        </a:p>
      </dgm:t>
    </dgm:pt>
    <dgm:pt modelId="{61F99B70-572F-4498-9580-A19F466B3CD9}">
      <dgm:prSet/>
      <dgm:spPr/>
      <dgm:t>
        <a:bodyPr/>
        <a:lstStyle/>
        <a:p>
          <a:r>
            <a:rPr lang="en-US" b="1" dirty="0"/>
            <a:t>Seasonality Features in the Model</a:t>
          </a:r>
          <a:endParaRPr lang="en-US" dirty="0"/>
        </a:p>
      </dgm:t>
    </dgm:pt>
    <dgm:pt modelId="{74ADE8B1-CA8B-4CA9-85DA-BB868402ED56}" type="parTrans" cxnId="{6A2F052C-798F-4547-9750-59E3B40F2061}">
      <dgm:prSet/>
      <dgm:spPr/>
      <dgm:t>
        <a:bodyPr/>
        <a:lstStyle/>
        <a:p>
          <a:endParaRPr lang="en-US"/>
        </a:p>
      </dgm:t>
    </dgm:pt>
    <dgm:pt modelId="{356FDE3D-A30E-4153-A338-B5977EC12FB1}" type="sibTrans" cxnId="{6A2F052C-798F-4547-9750-59E3B40F2061}">
      <dgm:prSet/>
      <dgm:spPr/>
      <dgm:t>
        <a:bodyPr/>
        <a:lstStyle/>
        <a:p>
          <a:endParaRPr lang="en-US"/>
        </a:p>
      </dgm:t>
    </dgm:pt>
    <dgm:pt modelId="{CA64CC5B-7FA4-487C-9E7E-89D14D577B71}">
      <dgm:prSet/>
      <dgm:spPr/>
      <dgm:t>
        <a:bodyPr/>
        <a:lstStyle/>
        <a:p>
          <a:r>
            <a:rPr lang="en-US" dirty="0"/>
            <a:t>Introduced cyclical variables </a:t>
          </a:r>
          <a:r>
            <a:rPr lang="en-US" dirty="0" err="1"/>
            <a:t>month_sin</a:t>
          </a:r>
          <a:r>
            <a:rPr lang="en-US" dirty="0"/>
            <a:t> and </a:t>
          </a:r>
          <a:r>
            <a:rPr lang="en-US" dirty="0" err="1"/>
            <a:t>month_cos</a:t>
          </a:r>
          <a:r>
            <a:rPr lang="en-US" dirty="0"/>
            <a:t> to:</a:t>
          </a:r>
        </a:p>
      </dgm:t>
    </dgm:pt>
    <dgm:pt modelId="{4D4D30DB-326A-436C-BF9C-F6C38E0CAFC5}" type="parTrans" cxnId="{215B5CA8-0EAF-4EAC-AE3D-BE842C06C237}">
      <dgm:prSet/>
      <dgm:spPr/>
      <dgm:t>
        <a:bodyPr/>
        <a:lstStyle/>
        <a:p>
          <a:endParaRPr lang="en-US"/>
        </a:p>
      </dgm:t>
    </dgm:pt>
    <dgm:pt modelId="{28A22E96-B58F-4DD6-A695-4C5409C0B960}" type="sibTrans" cxnId="{215B5CA8-0EAF-4EAC-AE3D-BE842C06C237}">
      <dgm:prSet/>
      <dgm:spPr/>
      <dgm:t>
        <a:bodyPr/>
        <a:lstStyle/>
        <a:p>
          <a:endParaRPr lang="en-US"/>
        </a:p>
      </dgm:t>
    </dgm:pt>
    <dgm:pt modelId="{0478DF16-8BBC-42D5-BAD0-B182B0EF1F6A}">
      <dgm:prSet/>
      <dgm:spPr/>
      <dgm:t>
        <a:bodyPr/>
        <a:lstStyle/>
        <a:p>
          <a:r>
            <a:rPr lang="en-US" dirty="0"/>
            <a:t>Capture </a:t>
          </a:r>
          <a:r>
            <a:rPr lang="en-US" b="1" dirty="0"/>
            <a:t>monthly seasonality</a:t>
          </a:r>
          <a:r>
            <a:rPr lang="en-US" dirty="0"/>
            <a:t> as a smooth cycle.</a:t>
          </a:r>
        </a:p>
      </dgm:t>
    </dgm:pt>
    <dgm:pt modelId="{7F0BA221-9D49-4F66-B6B5-1DC1F1FC6397}" type="parTrans" cxnId="{1813F5F4-2CD7-4663-A8E7-579DDB95AC3D}">
      <dgm:prSet/>
      <dgm:spPr/>
      <dgm:t>
        <a:bodyPr/>
        <a:lstStyle/>
        <a:p>
          <a:endParaRPr lang="en-US"/>
        </a:p>
      </dgm:t>
    </dgm:pt>
    <dgm:pt modelId="{2FB2AEDB-A400-4B03-B4F3-C98EC6A14777}" type="sibTrans" cxnId="{1813F5F4-2CD7-4663-A8E7-579DDB95AC3D}">
      <dgm:prSet/>
      <dgm:spPr/>
      <dgm:t>
        <a:bodyPr/>
        <a:lstStyle/>
        <a:p>
          <a:endParaRPr lang="en-US"/>
        </a:p>
      </dgm:t>
    </dgm:pt>
    <dgm:pt modelId="{1D20AFBA-3137-444D-9539-4AACFDB2B477}">
      <dgm:prSet/>
      <dgm:spPr/>
      <dgm:t>
        <a:bodyPr/>
        <a:lstStyle/>
        <a:p>
          <a:r>
            <a:rPr lang="en-US" dirty="0"/>
            <a:t>Prevent artificial gaps between months like December and January.</a:t>
          </a:r>
        </a:p>
      </dgm:t>
    </dgm:pt>
    <dgm:pt modelId="{6D90B929-081E-4811-BC81-083E6F33B8EE}" type="parTrans" cxnId="{8E71FDAF-AFFF-4413-8421-374206B54B87}">
      <dgm:prSet/>
      <dgm:spPr/>
      <dgm:t>
        <a:bodyPr/>
        <a:lstStyle/>
        <a:p>
          <a:endParaRPr lang="en-US"/>
        </a:p>
      </dgm:t>
    </dgm:pt>
    <dgm:pt modelId="{9E7337B6-C218-4D73-9C2C-15B1E15A7CE9}" type="sibTrans" cxnId="{8E71FDAF-AFFF-4413-8421-374206B54B87}">
      <dgm:prSet/>
      <dgm:spPr/>
      <dgm:t>
        <a:bodyPr/>
        <a:lstStyle/>
        <a:p>
          <a:endParaRPr lang="en-US"/>
        </a:p>
      </dgm:t>
    </dgm:pt>
    <dgm:pt modelId="{8785B410-E4E6-4943-A18C-BC131EA7F55F}">
      <dgm:prSet/>
      <dgm:spPr/>
      <dgm:t>
        <a:bodyPr/>
        <a:lstStyle/>
        <a:p>
          <a:r>
            <a:rPr lang="en-US" dirty="0"/>
            <a:t>Enable the model to learn </a:t>
          </a:r>
          <a:r>
            <a:rPr lang="en-US" b="1" dirty="0"/>
            <a:t>temporal rhythm</a:t>
          </a:r>
          <a:r>
            <a:rPr lang="en-US" dirty="0"/>
            <a:t> without relying on linear time assumption</a:t>
          </a:r>
        </a:p>
      </dgm:t>
    </dgm:pt>
    <dgm:pt modelId="{39D4D960-2A96-485A-9204-C55DB24D80DA}" type="parTrans" cxnId="{265EB72B-FB4E-46D9-8856-A5CBC575C04C}">
      <dgm:prSet/>
      <dgm:spPr/>
      <dgm:t>
        <a:bodyPr/>
        <a:lstStyle/>
        <a:p>
          <a:endParaRPr lang="en-US"/>
        </a:p>
      </dgm:t>
    </dgm:pt>
    <dgm:pt modelId="{5C9E2C67-6F3F-477F-B278-C34077DA35EB}" type="sibTrans" cxnId="{265EB72B-FB4E-46D9-8856-A5CBC575C04C}">
      <dgm:prSet/>
      <dgm:spPr/>
      <dgm:t>
        <a:bodyPr/>
        <a:lstStyle/>
        <a:p>
          <a:endParaRPr lang="en-US"/>
        </a:p>
      </dgm:t>
    </dgm:pt>
    <dgm:pt modelId="{B5907142-09B0-4C1C-B0D8-6FC09DE3BA2B}" type="pres">
      <dgm:prSet presAssocID="{9D5524D0-49AA-4EED-9A04-B0B53D1513D3}" presName="Name0" presStyleCnt="0">
        <dgm:presLayoutVars>
          <dgm:dir/>
          <dgm:animLvl val="lvl"/>
          <dgm:resizeHandles val="exact"/>
        </dgm:presLayoutVars>
      </dgm:prSet>
      <dgm:spPr/>
    </dgm:pt>
    <dgm:pt modelId="{B839E0FE-B6F1-450D-9C8F-67296FAB823C}" type="pres">
      <dgm:prSet presAssocID="{8E954051-0A51-46C6-80F8-220101BA0ADE}" presName="composite" presStyleCnt="0"/>
      <dgm:spPr/>
    </dgm:pt>
    <dgm:pt modelId="{F34C543C-1AF8-45D5-B012-CFB9F43C1972}" type="pres">
      <dgm:prSet presAssocID="{8E954051-0A51-46C6-80F8-220101BA0AD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4099DF-15EA-4B02-BB11-E9539135E80E}" type="pres">
      <dgm:prSet presAssocID="{8E954051-0A51-46C6-80F8-220101BA0ADE}" presName="desTx" presStyleLbl="revTx" presStyleIdx="0" presStyleCnt="3">
        <dgm:presLayoutVars>
          <dgm:bulletEnabled val="1"/>
        </dgm:presLayoutVars>
      </dgm:prSet>
      <dgm:spPr/>
    </dgm:pt>
    <dgm:pt modelId="{BFF73E77-E92E-4472-BD6E-4950977FF4FA}" type="pres">
      <dgm:prSet presAssocID="{FBC129ED-062F-4B6B-8817-93779A2F9236}" presName="space" presStyleCnt="0"/>
      <dgm:spPr/>
    </dgm:pt>
    <dgm:pt modelId="{681BA0E8-57E7-4B32-AC0B-E9402C154433}" type="pres">
      <dgm:prSet presAssocID="{08542ABC-E4AB-4D69-AA0C-1003ECE43076}" presName="composite" presStyleCnt="0"/>
      <dgm:spPr/>
    </dgm:pt>
    <dgm:pt modelId="{2732DADF-E3D1-4F2B-9FA9-E1E5E5270497}" type="pres">
      <dgm:prSet presAssocID="{08542ABC-E4AB-4D69-AA0C-1003ECE430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95E218E-A464-43B3-BACF-350AFF692846}" type="pres">
      <dgm:prSet presAssocID="{08542ABC-E4AB-4D69-AA0C-1003ECE43076}" presName="desTx" presStyleLbl="revTx" presStyleIdx="1" presStyleCnt="3">
        <dgm:presLayoutVars>
          <dgm:bulletEnabled val="1"/>
        </dgm:presLayoutVars>
      </dgm:prSet>
      <dgm:spPr/>
    </dgm:pt>
    <dgm:pt modelId="{640D5F16-BA76-4F2A-A0AF-4D6768CE7F59}" type="pres">
      <dgm:prSet presAssocID="{87514075-C292-4B0C-BA00-A586A60B31A4}" presName="space" presStyleCnt="0"/>
      <dgm:spPr/>
    </dgm:pt>
    <dgm:pt modelId="{3B6B0B86-B147-4A95-B522-103B0AA146C1}" type="pres">
      <dgm:prSet presAssocID="{61F99B70-572F-4498-9580-A19F466B3CD9}" presName="composite" presStyleCnt="0"/>
      <dgm:spPr/>
    </dgm:pt>
    <dgm:pt modelId="{FF034EE8-B0D6-4C6C-AE51-5A5991E4DDA6}" type="pres">
      <dgm:prSet presAssocID="{61F99B70-572F-4498-9580-A19F466B3CD9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918B724-BA93-4F0E-842F-1F96AB03C23B}" type="pres">
      <dgm:prSet presAssocID="{61F99B70-572F-4498-9580-A19F466B3CD9}" presName="desTx" presStyleLbl="revTx" presStyleIdx="2" presStyleCnt="3">
        <dgm:presLayoutVars>
          <dgm:bulletEnabled val="1"/>
        </dgm:presLayoutVars>
      </dgm:prSet>
      <dgm:spPr/>
    </dgm:pt>
  </dgm:ptLst>
  <dgm:cxnLst>
    <dgm:cxn modelId="{6D39B307-2360-4E10-A0D1-57015AAE1EAE}" type="presOf" srcId="{5F8D8263-A6A1-438C-A5E8-825746BD9FB3}" destId="{6E4099DF-15EA-4B02-BB11-E9539135E80E}" srcOrd="0" destOrd="1" presId="urn:microsoft.com/office/officeart/2005/8/layout/chevron1"/>
    <dgm:cxn modelId="{D9DC5E0D-F812-4F0D-8CBE-876CFD08403C}" type="presOf" srcId="{1D20AFBA-3137-444D-9539-4AACFDB2B477}" destId="{9918B724-BA93-4F0E-842F-1F96AB03C23B}" srcOrd="0" destOrd="2" presId="urn:microsoft.com/office/officeart/2005/8/layout/chevron1"/>
    <dgm:cxn modelId="{C743A214-AA94-4F77-B85E-31E23161449C}" srcId="{9D5524D0-49AA-4EED-9A04-B0B53D1513D3}" destId="{08542ABC-E4AB-4D69-AA0C-1003ECE43076}" srcOrd="1" destOrd="0" parTransId="{DF9ECB79-C215-45BE-890A-055D93D8C44D}" sibTransId="{87514075-C292-4B0C-BA00-A586A60B31A4}"/>
    <dgm:cxn modelId="{8816C41F-5B1F-4184-A7A5-D3768419D721}" type="presOf" srcId="{273A8B57-7815-417B-8729-D29FF0A711A9}" destId="{6E4099DF-15EA-4B02-BB11-E9539135E80E}" srcOrd="0" destOrd="3" presId="urn:microsoft.com/office/officeart/2005/8/layout/chevron1"/>
    <dgm:cxn modelId="{19414421-38D7-4BE8-A8F5-CB8E8A31E762}" type="presOf" srcId="{DE36AE8B-8769-4C4F-B9FE-3C0C2CFD73B4}" destId="{A95E218E-A464-43B3-BACF-350AFF692846}" srcOrd="0" destOrd="3" presId="urn:microsoft.com/office/officeart/2005/8/layout/chevron1"/>
    <dgm:cxn modelId="{265EB72B-FB4E-46D9-8856-A5CBC575C04C}" srcId="{CA64CC5B-7FA4-487C-9E7E-89D14D577B71}" destId="{8785B410-E4E6-4943-A18C-BC131EA7F55F}" srcOrd="2" destOrd="0" parTransId="{39D4D960-2A96-485A-9204-C55DB24D80DA}" sibTransId="{5C9E2C67-6F3F-477F-B278-C34077DA35EB}"/>
    <dgm:cxn modelId="{6A2F052C-798F-4547-9750-59E3B40F2061}" srcId="{9D5524D0-49AA-4EED-9A04-B0B53D1513D3}" destId="{61F99B70-572F-4498-9580-A19F466B3CD9}" srcOrd="2" destOrd="0" parTransId="{74ADE8B1-CA8B-4CA9-85DA-BB868402ED56}" sibTransId="{356FDE3D-A30E-4153-A338-B5977EC12FB1}"/>
    <dgm:cxn modelId="{93D7EA2D-4A33-4781-8C93-6E673C6A61A7}" type="presOf" srcId="{8E954051-0A51-46C6-80F8-220101BA0ADE}" destId="{F34C543C-1AF8-45D5-B012-CFB9F43C1972}" srcOrd="0" destOrd="0" presId="urn:microsoft.com/office/officeart/2005/8/layout/chevron1"/>
    <dgm:cxn modelId="{99F84B34-3F4A-4D93-A38D-11F91B9EAA0B}" type="presOf" srcId="{8B800470-A559-4775-B7AC-DDE8577713E5}" destId="{6E4099DF-15EA-4B02-BB11-E9539135E80E}" srcOrd="0" destOrd="0" presId="urn:microsoft.com/office/officeart/2005/8/layout/chevron1"/>
    <dgm:cxn modelId="{AD760C3A-24B3-493B-BBDC-5677A59947BE}" srcId="{08542ABC-E4AB-4D69-AA0C-1003ECE43076}" destId="{89FF8745-411B-4888-AA38-5A2DFD4442FF}" srcOrd="0" destOrd="0" parTransId="{23F62694-9E0C-4540-8245-29C7BE621D1D}" sibTransId="{8599CF31-153D-4A9E-9F49-4BA07B0458BC}"/>
    <dgm:cxn modelId="{D19C4E5B-910E-4AFD-8A50-1BDD53F1F2E1}" srcId="{8E954051-0A51-46C6-80F8-220101BA0ADE}" destId="{D70F42FC-31C0-48B0-B39E-A422C1CFA072}" srcOrd="2" destOrd="0" parTransId="{4235FD67-53A8-4E80-8AA1-A74DF837409E}" sibTransId="{E0BEDBDC-91DB-494C-952A-035C1A3CD606}"/>
    <dgm:cxn modelId="{60F6515B-6B3E-42A0-8AA0-2D65E9F5E26F}" srcId="{8E954051-0A51-46C6-80F8-220101BA0ADE}" destId="{769AD32D-CD40-41FF-98AC-ABBB95F0319E}" srcOrd="4" destOrd="0" parTransId="{86BB0739-4E60-4187-A717-717CEC2E36C8}" sibTransId="{2046E798-9EC2-4655-9C1C-70C1AC80FFF9}"/>
    <dgm:cxn modelId="{90A43760-0D82-4615-A44F-64961FA34DC7}" srcId="{08542ABC-E4AB-4D69-AA0C-1003ECE43076}" destId="{A222995F-8B16-484E-9F1B-57EB22416B4F}" srcOrd="1" destOrd="0" parTransId="{593D0F49-3995-45A1-9405-4D5C1AD49EEF}" sibTransId="{C49AA169-0734-4E33-B0DB-3A9D387E1EDC}"/>
    <dgm:cxn modelId="{5B8FF865-CE18-457F-857E-47F3DC930920}" type="presOf" srcId="{8785B410-E4E6-4943-A18C-BC131EA7F55F}" destId="{9918B724-BA93-4F0E-842F-1F96AB03C23B}" srcOrd="0" destOrd="3" presId="urn:microsoft.com/office/officeart/2005/8/layout/chevron1"/>
    <dgm:cxn modelId="{6E4FBF67-C3DB-4C41-80F5-8B06EB7D5DD0}" type="presOf" srcId="{A222995F-8B16-484E-9F1B-57EB22416B4F}" destId="{A95E218E-A464-43B3-BACF-350AFF692846}" srcOrd="0" destOrd="1" presId="urn:microsoft.com/office/officeart/2005/8/layout/chevron1"/>
    <dgm:cxn modelId="{A450774A-B506-488D-ADFA-B8F95DA9531A}" type="presOf" srcId="{89FF8745-411B-4888-AA38-5A2DFD4442FF}" destId="{A95E218E-A464-43B3-BACF-350AFF692846}" srcOrd="0" destOrd="0" presId="urn:microsoft.com/office/officeart/2005/8/layout/chevron1"/>
    <dgm:cxn modelId="{BCB6D475-ADE4-46C9-8AEE-6114CC9B0334}" srcId="{08542ABC-E4AB-4D69-AA0C-1003ECE43076}" destId="{83F550E6-F2B3-4311-B00A-ADB2442731E5}" srcOrd="2" destOrd="0" parTransId="{DC3A69CF-73B0-4CA4-A9F5-8463609455E8}" sibTransId="{6ACC3BBF-E759-4972-A512-FFBE55017C15}"/>
    <dgm:cxn modelId="{4D444F7A-E33B-4B0C-AD23-2785D58678EF}" type="presOf" srcId="{769AD32D-CD40-41FF-98AC-ABBB95F0319E}" destId="{6E4099DF-15EA-4B02-BB11-E9539135E80E}" srcOrd="0" destOrd="4" presId="urn:microsoft.com/office/officeart/2005/8/layout/chevron1"/>
    <dgm:cxn modelId="{E8BE607D-7C13-4D5B-9114-A1C081DE6A76}" srcId="{08542ABC-E4AB-4D69-AA0C-1003ECE43076}" destId="{DE36AE8B-8769-4C4F-B9FE-3C0C2CFD73B4}" srcOrd="3" destOrd="0" parTransId="{523DF966-9FE8-4735-90D9-A376E8BD3211}" sibTransId="{D633ABC1-74A7-41F6-84F3-FCDBCCDC1065}"/>
    <dgm:cxn modelId="{C8939684-D28E-416B-94A4-DCD42F520BAA}" srcId="{8E954051-0A51-46C6-80F8-220101BA0ADE}" destId="{273A8B57-7815-417B-8729-D29FF0A711A9}" srcOrd="3" destOrd="0" parTransId="{3E9AE9C0-0E3A-481C-9F47-2F190663A507}" sibTransId="{3E22B7E6-23B8-460B-BF52-1894E04B5A47}"/>
    <dgm:cxn modelId="{9BC5CD88-979F-44A1-80BA-A15D8B275EC3}" type="presOf" srcId="{83F550E6-F2B3-4311-B00A-ADB2442731E5}" destId="{A95E218E-A464-43B3-BACF-350AFF692846}" srcOrd="0" destOrd="2" presId="urn:microsoft.com/office/officeart/2005/8/layout/chevron1"/>
    <dgm:cxn modelId="{F0F01697-F2E2-4DE9-BE76-F0DEE6BEADEE}" type="presOf" srcId="{0478DF16-8BBC-42D5-BAD0-B182B0EF1F6A}" destId="{9918B724-BA93-4F0E-842F-1F96AB03C23B}" srcOrd="0" destOrd="1" presId="urn:microsoft.com/office/officeart/2005/8/layout/chevron1"/>
    <dgm:cxn modelId="{215B5CA8-0EAF-4EAC-AE3D-BE842C06C237}" srcId="{61F99B70-572F-4498-9580-A19F466B3CD9}" destId="{CA64CC5B-7FA4-487C-9E7E-89D14D577B71}" srcOrd="0" destOrd="0" parTransId="{4D4D30DB-326A-436C-BF9C-F6C38E0CAFC5}" sibTransId="{28A22E96-B58F-4DD6-A695-4C5409C0B960}"/>
    <dgm:cxn modelId="{8CB26DAB-A36D-4A6F-A362-43C418998445}" type="presOf" srcId="{08542ABC-E4AB-4D69-AA0C-1003ECE43076}" destId="{2732DADF-E3D1-4F2B-9FA9-E1E5E5270497}" srcOrd="0" destOrd="0" presId="urn:microsoft.com/office/officeart/2005/8/layout/chevron1"/>
    <dgm:cxn modelId="{8E71FDAF-AFFF-4413-8421-374206B54B87}" srcId="{CA64CC5B-7FA4-487C-9E7E-89D14D577B71}" destId="{1D20AFBA-3137-444D-9539-4AACFDB2B477}" srcOrd="1" destOrd="0" parTransId="{6D90B929-081E-4811-BC81-083E6F33B8EE}" sibTransId="{9E7337B6-C218-4D73-9C2C-15B1E15A7CE9}"/>
    <dgm:cxn modelId="{7AEDC2B1-0685-4A52-8F40-1B73E7477F0A}" type="presOf" srcId="{D70F42FC-31C0-48B0-B39E-A422C1CFA072}" destId="{6E4099DF-15EA-4B02-BB11-E9539135E80E}" srcOrd="0" destOrd="2" presId="urn:microsoft.com/office/officeart/2005/8/layout/chevron1"/>
    <dgm:cxn modelId="{81F87BB4-064C-4433-8E69-BB6437EFC80C}" srcId="{8E954051-0A51-46C6-80F8-220101BA0ADE}" destId="{8B800470-A559-4775-B7AC-DDE8577713E5}" srcOrd="0" destOrd="0" parTransId="{3F6DE0DA-A33B-4944-B3FA-7B3DB26FD09E}" sibTransId="{8F311BC5-3F81-4291-ACD2-6943E4ED11C6}"/>
    <dgm:cxn modelId="{E7939BB8-9E09-45C0-9F68-276A3933A1F4}" srcId="{9D5524D0-49AA-4EED-9A04-B0B53D1513D3}" destId="{8E954051-0A51-46C6-80F8-220101BA0ADE}" srcOrd="0" destOrd="0" parTransId="{FA5BED1A-E8C0-40AF-BD0B-E141364D4429}" sibTransId="{FBC129ED-062F-4B6B-8817-93779A2F9236}"/>
    <dgm:cxn modelId="{B0218AD3-2C01-413F-8E64-D602237DC499}" srcId="{8E954051-0A51-46C6-80F8-220101BA0ADE}" destId="{5F8D8263-A6A1-438C-A5E8-825746BD9FB3}" srcOrd="1" destOrd="0" parTransId="{98AA10CF-33E6-4AC4-B5CD-A7276EECBB9A}" sibTransId="{727F0744-F912-48EB-A5EE-9AAD2F6D283B}"/>
    <dgm:cxn modelId="{B3D2F1E8-A79F-4597-BA9F-AA4506912ABA}" type="presOf" srcId="{9D5524D0-49AA-4EED-9A04-B0B53D1513D3}" destId="{B5907142-09B0-4C1C-B0D8-6FC09DE3BA2B}" srcOrd="0" destOrd="0" presId="urn:microsoft.com/office/officeart/2005/8/layout/chevron1"/>
    <dgm:cxn modelId="{1813F5F4-2CD7-4663-A8E7-579DDB95AC3D}" srcId="{CA64CC5B-7FA4-487C-9E7E-89D14D577B71}" destId="{0478DF16-8BBC-42D5-BAD0-B182B0EF1F6A}" srcOrd="0" destOrd="0" parTransId="{7F0BA221-9D49-4F66-B6B5-1DC1F1FC6397}" sibTransId="{2FB2AEDB-A400-4B03-B4F3-C98EC6A14777}"/>
    <dgm:cxn modelId="{71DE3AFA-0720-438C-AF7B-91E1413E847A}" type="presOf" srcId="{61F99B70-572F-4498-9580-A19F466B3CD9}" destId="{FF034EE8-B0D6-4C6C-AE51-5A5991E4DDA6}" srcOrd="0" destOrd="0" presId="urn:microsoft.com/office/officeart/2005/8/layout/chevron1"/>
    <dgm:cxn modelId="{3C67B4FD-4DEC-4567-A17F-E54037BFB4C5}" type="presOf" srcId="{CA64CC5B-7FA4-487C-9E7E-89D14D577B71}" destId="{9918B724-BA93-4F0E-842F-1F96AB03C23B}" srcOrd="0" destOrd="0" presId="urn:microsoft.com/office/officeart/2005/8/layout/chevron1"/>
    <dgm:cxn modelId="{99745491-D552-4E1D-A757-101808477CA6}" type="presParOf" srcId="{B5907142-09B0-4C1C-B0D8-6FC09DE3BA2B}" destId="{B839E0FE-B6F1-450D-9C8F-67296FAB823C}" srcOrd="0" destOrd="0" presId="urn:microsoft.com/office/officeart/2005/8/layout/chevron1"/>
    <dgm:cxn modelId="{6C83F0DD-CF2E-4BE8-8D6C-C9B55DBCFFEA}" type="presParOf" srcId="{B839E0FE-B6F1-450D-9C8F-67296FAB823C}" destId="{F34C543C-1AF8-45D5-B012-CFB9F43C1972}" srcOrd="0" destOrd="0" presId="urn:microsoft.com/office/officeart/2005/8/layout/chevron1"/>
    <dgm:cxn modelId="{055CF643-98F0-4073-85DB-CAE7C09FD836}" type="presParOf" srcId="{B839E0FE-B6F1-450D-9C8F-67296FAB823C}" destId="{6E4099DF-15EA-4B02-BB11-E9539135E80E}" srcOrd="1" destOrd="0" presId="urn:microsoft.com/office/officeart/2005/8/layout/chevron1"/>
    <dgm:cxn modelId="{219906D1-9C7F-4C0F-9567-108B1C26C7EB}" type="presParOf" srcId="{B5907142-09B0-4C1C-B0D8-6FC09DE3BA2B}" destId="{BFF73E77-E92E-4472-BD6E-4950977FF4FA}" srcOrd="1" destOrd="0" presId="urn:microsoft.com/office/officeart/2005/8/layout/chevron1"/>
    <dgm:cxn modelId="{7CD4BF7B-F889-4D36-AD01-610A4CF0C061}" type="presParOf" srcId="{B5907142-09B0-4C1C-B0D8-6FC09DE3BA2B}" destId="{681BA0E8-57E7-4B32-AC0B-E9402C154433}" srcOrd="2" destOrd="0" presId="urn:microsoft.com/office/officeart/2005/8/layout/chevron1"/>
    <dgm:cxn modelId="{56BDF4DD-CB79-41FE-94C8-670DD0EB25D1}" type="presParOf" srcId="{681BA0E8-57E7-4B32-AC0B-E9402C154433}" destId="{2732DADF-E3D1-4F2B-9FA9-E1E5E5270497}" srcOrd="0" destOrd="0" presId="urn:microsoft.com/office/officeart/2005/8/layout/chevron1"/>
    <dgm:cxn modelId="{B2123B7C-5B2A-4DB1-A2DF-EEDC25CA7F90}" type="presParOf" srcId="{681BA0E8-57E7-4B32-AC0B-E9402C154433}" destId="{A95E218E-A464-43B3-BACF-350AFF692846}" srcOrd="1" destOrd="0" presId="urn:microsoft.com/office/officeart/2005/8/layout/chevron1"/>
    <dgm:cxn modelId="{E17F1CC0-2574-49C6-8CAC-B03D55EA21A9}" type="presParOf" srcId="{B5907142-09B0-4C1C-B0D8-6FC09DE3BA2B}" destId="{640D5F16-BA76-4F2A-A0AF-4D6768CE7F59}" srcOrd="3" destOrd="0" presId="urn:microsoft.com/office/officeart/2005/8/layout/chevron1"/>
    <dgm:cxn modelId="{1846FEFD-97D6-4B36-893E-BA92910BBC9E}" type="presParOf" srcId="{B5907142-09B0-4C1C-B0D8-6FC09DE3BA2B}" destId="{3B6B0B86-B147-4A95-B522-103B0AA146C1}" srcOrd="4" destOrd="0" presId="urn:microsoft.com/office/officeart/2005/8/layout/chevron1"/>
    <dgm:cxn modelId="{18F326A5-B94E-4C57-A3CE-1E97647F4FC1}" type="presParOf" srcId="{3B6B0B86-B147-4A95-B522-103B0AA146C1}" destId="{FF034EE8-B0D6-4C6C-AE51-5A5991E4DDA6}" srcOrd="0" destOrd="0" presId="urn:microsoft.com/office/officeart/2005/8/layout/chevron1"/>
    <dgm:cxn modelId="{961ED261-17C8-4617-BB06-78640F3C7CA5}" type="presParOf" srcId="{3B6B0B86-B147-4A95-B522-103B0AA146C1}" destId="{9918B724-BA93-4F0E-842F-1F96AB03C23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C543C-1AF8-45D5-B012-CFB9F43C1972}">
      <dsp:nvSpPr>
        <dsp:cNvPr id="0" name=""/>
        <dsp:cNvSpPr/>
      </dsp:nvSpPr>
      <dsp:spPr>
        <a:xfrm>
          <a:off x="2597" y="215267"/>
          <a:ext cx="1963307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Time Series Decomposition</a:t>
          </a:r>
          <a:endParaRPr lang="en-US" sz="1200" kern="1200" dirty="0"/>
        </a:p>
      </dsp:txBody>
      <dsp:txXfrm>
        <a:off x="326597" y="215267"/>
        <a:ext cx="1315307" cy="648000"/>
      </dsp:txXfrm>
    </dsp:sp>
    <dsp:sp modelId="{6E4099DF-15EA-4B02-BB11-E9539135E80E}">
      <dsp:nvSpPr>
        <dsp:cNvPr id="0" name=""/>
        <dsp:cNvSpPr/>
      </dsp:nvSpPr>
      <dsp:spPr>
        <a:xfrm>
          <a:off x="2597" y="944267"/>
          <a:ext cx="1570645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Applied additive decomposition on weekly sales from </a:t>
          </a:r>
          <a:r>
            <a:rPr lang="en-US" sz="1200" b="1" kern="1200" dirty="0"/>
            <a:t>Geo0</a:t>
          </a:r>
          <a:r>
            <a:rPr lang="en-US" sz="1200" kern="1200" dirty="0"/>
            <a:t> (as a representative region).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Found clear temporal structure: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Trend</a:t>
          </a:r>
          <a:r>
            <a:rPr lang="en-US" sz="1200" kern="1200" dirty="0"/>
            <a:t>: Slight downward trend from mid-2022 to late 2023.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Seasonality</a:t>
          </a:r>
          <a:r>
            <a:rPr lang="en-US" sz="1200" kern="1200" dirty="0"/>
            <a:t>: Strong </a:t>
          </a:r>
          <a:r>
            <a:rPr lang="en-US" sz="1200" b="1" kern="1200" dirty="0"/>
            <a:t>weekly cycles</a:t>
          </a:r>
          <a:r>
            <a:rPr lang="en-US" sz="1200" kern="1200" dirty="0"/>
            <a:t>, visible across all years.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Residuals</a:t>
          </a:r>
          <a:r>
            <a:rPr lang="en-US" sz="1200" kern="1200" dirty="0"/>
            <a:t>: Randomly distributed, with some spikes—likely due to </a:t>
          </a:r>
          <a:r>
            <a:rPr lang="en-US" sz="1200" b="1" kern="1200" dirty="0"/>
            <a:t>promotions or external </a:t>
          </a:r>
          <a:r>
            <a:rPr lang="en-US" sz="1200" b="1" kern="1200" dirty="0">
              <a:latin typeface="Neue Haas Grotesk Text Pro"/>
            </a:rPr>
            <a:t>events</a:t>
          </a:r>
          <a:r>
            <a:rPr lang="en-US" sz="1200" kern="1200" dirty="0"/>
            <a:t>.</a:t>
          </a:r>
        </a:p>
      </dsp:txBody>
      <dsp:txXfrm>
        <a:off x="2597" y="944267"/>
        <a:ext cx="1570645" cy="3888000"/>
      </dsp:txXfrm>
    </dsp:sp>
    <dsp:sp modelId="{2732DADF-E3D1-4F2B-9FA9-E1E5E5270497}">
      <dsp:nvSpPr>
        <dsp:cNvPr id="0" name=""/>
        <dsp:cNvSpPr/>
      </dsp:nvSpPr>
      <dsp:spPr>
        <a:xfrm>
          <a:off x="1749904" y="215267"/>
          <a:ext cx="1963307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Outlier Detection</a:t>
          </a:r>
          <a:endParaRPr lang="en-US" sz="1200" kern="1200" dirty="0"/>
        </a:p>
      </dsp:txBody>
      <dsp:txXfrm>
        <a:off x="2073904" y="215267"/>
        <a:ext cx="1315307" cy="648000"/>
      </dsp:txXfrm>
    </dsp:sp>
    <dsp:sp modelId="{A95E218E-A464-43B3-BACF-350AFF692846}">
      <dsp:nvSpPr>
        <dsp:cNvPr id="0" name=""/>
        <dsp:cNvSpPr/>
      </dsp:nvSpPr>
      <dsp:spPr>
        <a:xfrm>
          <a:off x="1749904" y="944267"/>
          <a:ext cx="1570645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Boxplot of weekly sales highlighted </a:t>
          </a:r>
          <a:r>
            <a:rPr lang="en-US" sz="1200" b="1" kern="1200" dirty="0"/>
            <a:t>extreme spikes</a:t>
          </a:r>
          <a:r>
            <a:rPr lang="en-US" sz="1200" kern="1200" dirty="0"/>
            <a:t>, possibly from: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Specific campaigns.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Regional anomalies.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Season-driven demand (e.g., holidays or end-of-year boosts).</a:t>
          </a:r>
        </a:p>
      </dsp:txBody>
      <dsp:txXfrm>
        <a:off x="1749904" y="944267"/>
        <a:ext cx="1570645" cy="3888000"/>
      </dsp:txXfrm>
    </dsp:sp>
    <dsp:sp modelId="{FF034EE8-B0D6-4C6C-AE51-5A5991E4DDA6}">
      <dsp:nvSpPr>
        <dsp:cNvPr id="0" name=""/>
        <dsp:cNvSpPr/>
      </dsp:nvSpPr>
      <dsp:spPr>
        <a:xfrm>
          <a:off x="3497211" y="215267"/>
          <a:ext cx="1963307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Seasonality Features in the Model</a:t>
          </a:r>
          <a:endParaRPr lang="en-US" sz="1200" kern="1200" dirty="0"/>
        </a:p>
      </dsp:txBody>
      <dsp:txXfrm>
        <a:off x="3821211" y="215267"/>
        <a:ext cx="1315307" cy="648000"/>
      </dsp:txXfrm>
    </dsp:sp>
    <dsp:sp modelId="{9918B724-BA93-4F0E-842F-1F96AB03C23B}">
      <dsp:nvSpPr>
        <dsp:cNvPr id="0" name=""/>
        <dsp:cNvSpPr/>
      </dsp:nvSpPr>
      <dsp:spPr>
        <a:xfrm>
          <a:off x="3497211" y="944267"/>
          <a:ext cx="1570645" cy="38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Introduced cyclical variables </a:t>
          </a:r>
          <a:r>
            <a:rPr lang="en-US" sz="1200" kern="1200" dirty="0" err="1"/>
            <a:t>month_sin</a:t>
          </a:r>
          <a:r>
            <a:rPr lang="en-US" sz="1200" kern="1200" dirty="0"/>
            <a:t> and </a:t>
          </a:r>
          <a:r>
            <a:rPr lang="en-US" sz="1200" kern="1200" dirty="0" err="1"/>
            <a:t>month_cos</a:t>
          </a:r>
          <a:r>
            <a:rPr lang="en-US" sz="1200" kern="1200" dirty="0"/>
            <a:t> to: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Capture </a:t>
          </a:r>
          <a:r>
            <a:rPr lang="en-US" sz="1200" b="1" kern="1200" dirty="0"/>
            <a:t>monthly seasonality</a:t>
          </a:r>
          <a:r>
            <a:rPr lang="en-US" sz="1200" kern="1200" dirty="0"/>
            <a:t> as a smooth cycle.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Prevent artificial gaps between months like December and January.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Enable the model to learn </a:t>
          </a:r>
          <a:r>
            <a:rPr lang="en-US" sz="1200" b="1" kern="1200" dirty="0"/>
            <a:t>temporal rhythm</a:t>
          </a:r>
          <a:r>
            <a:rPr lang="en-US" sz="1200" kern="1200" dirty="0"/>
            <a:t> without relying on linear time assumption</a:t>
          </a:r>
        </a:p>
      </dsp:txBody>
      <dsp:txXfrm>
        <a:off x="3497211" y="944267"/>
        <a:ext cx="1570645" cy="38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A013C8-396A-4DB1-A344-F825BFB33D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669095F-28DD-4660-8AB3-9334459C18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DFCD012-70B5-4539-8687-3F928B517D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3C6401-8646-4A0A-B9DB-76D639AFCE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CFC347-3FE3-4A12-9B93-3D9995D8C0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2571A7-C0E4-4BA5-BED0-C7104E85E1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6BB4140-B674-4468-9EE7-96D6A7F731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12720" y="1715400"/>
            <a:ext cx="519840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71400" y="1715400"/>
            <a:ext cx="519840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1302362-05DE-448D-93A1-0F6557707A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32E11E4-E034-4B27-81DD-DDB90A5A1F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203B784-CBAB-4AD9-B09B-FF275C1C07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D0BE126-B3FF-482F-B5B2-2BD5E8A807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MX" sz="4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&lt;pie de página&gt;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64597A1-C156-490D-8F19-14073395414B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7240" y="553680"/>
            <a:ext cx="3595320" cy="17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MX" sz="2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34680" y="553680"/>
            <a:ext cx="6279480" cy="548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28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MX" sz="24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97240" y="2311200"/>
            <a:ext cx="3595320" cy="372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&lt;pie de página&gt;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42C624-7B9D-4F3C-81D4-FC62657AA1EA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4360" y="557640"/>
            <a:ext cx="3595320" cy="221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MX" sz="2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63400" y="657000"/>
            <a:ext cx="6483240" cy="555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chemeClr val="dk1"/>
                </a:solidFill>
                <a:latin typeface="Neue Haas Grotesk Text Pro"/>
              </a:rPr>
              <a:t>Pulse para editar el formato de texto del esquema</a:t>
            </a:r>
            <a:endParaRPr b="0" lang="es-MX" sz="3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3200" spc="-1" strike="noStrike">
                <a:solidFill>
                  <a:schemeClr val="dk1"/>
                </a:solidFill>
                <a:latin typeface="Neue Haas Grotesk Text Pro"/>
              </a:rPr>
              <a:t>Segundo nivel del esquema</a:t>
            </a:r>
            <a:endParaRPr b="0" lang="es-MX" sz="32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chemeClr val="dk1"/>
                </a:solidFill>
                <a:latin typeface="Neue Haas Grotesk Text Pro"/>
              </a:rPr>
              <a:t>Tercer nivel del esquema</a:t>
            </a:r>
            <a:endParaRPr b="0" lang="es-MX" sz="32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3200" spc="-1" strike="noStrike">
                <a:solidFill>
                  <a:schemeClr val="dk1"/>
                </a:solidFill>
                <a:latin typeface="Neue Haas Grotesk Text Pro"/>
              </a:rPr>
              <a:t>Cuarto nivel del esquema</a:t>
            </a:r>
            <a:endParaRPr b="0" lang="es-MX" sz="32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chemeClr val="dk1"/>
                </a:solidFill>
                <a:latin typeface="Neue Haas Grotesk Text Pro"/>
              </a:rPr>
              <a:t>Quinto nivel del esquema</a:t>
            </a:r>
            <a:endParaRPr b="0" lang="es-MX" sz="3200" spc="-1" strike="noStrike">
              <a:solidFill>
                <a:schemeClr val="dk1"/>
              </a:solidFill>
              <a:latin typeface="Neue Haas Grotesk Text Pro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chemeClr val="dk1"/>
                </a:solidFill>
                <a:latin typeface="Neue Haas Grotesk Text Pro"/>
              </a:rPr>
              <a:t>Sexto nivel del esquema</a:t>
            </a:r>
            <a:endParaRPr b="0" lang="es-MX" sz="3200" spc="-1" strike="noStrike">
              <a:solidFill>
                <a:schemeClr val="dk1"/>
              </a:solidFill>
              <a:latin typeface="Neue Haas Grotesk Text Pro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chemeClr val="dk1"/>
                </a:solidFill>
                <a:latin typeface="Neue Haas Grotesk Text Pro"/>
              </a:rPr>
              <a:t>Séptimo nivel del esquema</a:t>
            </a:r>
            <a:endParaRPr b="0" lang="es-MX" sz="3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2826000"/>
            <a:ext cx="3585240" cy="343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1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&lt;pie de página&gt;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D0DC1D-D8E8-4A9A-81C5-7ADC5AC06719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51524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MX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12720" y="1680840"/>
            <a:ext cx="10515240" cy="44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MX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&lt;pie de página&gt;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429417-C174-4695-A9CC-C9A8BF8FDA9B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35040" y="578520"/>
            <a:ext cx="2046600" cy="559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MX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578520"/>
            <a:ext cx="8796240" cy="559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MX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&lt;pie de página&gt;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A09DC8-55FE-4006-B290-3A9D5A1AB931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MX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MX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&lt;pie de página&gt;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81508E-20E0-4B09-B1C3-2BDE1E72739A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3360" y="553680"/>
            <a:ext cx="8272800" cy="400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-1" strike="noStrike" cap="all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MX" sz="5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3360" y="4589640"/>
            <a:ext cx="8272800" cy="138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&lt;pie de página&gt;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021AED-CD81-4700-9D5A-8B239A290CE0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74096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MX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MX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MX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&lt;pie de página&gt;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C913F91-DF40-437F-8306-DABFC869C4D1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547560"/>
            <a:ext cx="1074528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MX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85880"/>
            <a:ext cx="5157360" cy="55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3441" lnSpcReduction="1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cap="all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2386800"/>
            <a:ext cx="5157360" cy="376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MX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5880"/>
            <a:ext cx="5182920" cy="55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3441" lnSpcReduction="1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cap="all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386800"/>
            <a:ext cx="5182920" cy="376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MX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MX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MX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&lt;pie de página&gt;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E93A72-5E10-4D13-A99F-301D1B415F33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MX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&lt;pie de página&gt;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FA482E-F89E-4E30-B84C-7EA60AB79D03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&lt;fecha/hora&gt;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&lt;pie de página&gt;</a:t>
            </a:r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24916E-CDA5-4C68-9FA9-C751FB483429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sv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sv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66" name="Rectangl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-639360" y="639720"/>
            <a:ext cx="6857640" cy="557892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107573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67" name="Rectangle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-393120" y="395640"/>
            <a:ext cx="6345720" cy="55756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rgbClr val="169c9a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68" name="Rectangle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1528560" y="2819160"/>
            <a:ext cx="2501640" cy="5575680"/>
          </a:xfrm>
          <a:prstGeom prst="rect">
            <a:avLst/>
          </a:prstGeom>
          <a:gradFill rotWithShape="0">
            <a:gsLst>
              <a:gs pos="2000">
                <a:srgbClr val="169c9a">
                  <a:alpha val="29000"/>
                </a:srgbClr>
              </a:gs>
              <a:gs pos="100000">
                <a:srgbClr val="000000">
                  <a:alpha val="30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69" name="Rect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-425880" y="853200"/>
            <a:ext cx="6857640" cy="515196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99000">
                <a:srgbClr val="169c9a">
                  <a:alpha val="11000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70" name="Oval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6097800">
            <a:off x="819360" y="1128240"/>
            <a:ext cx="4317840" cy="4317840"/>
          </a:xfrm>
          <a:prstGeom prst="ellipse">
            <a:avLst/>
          </a:prstGeom>
          <a:gradFill rotWithShape="0">
            <a:gsLst>
              <a:gs pos="39000">
                <a:srgbClr val="169c9a">
                  <a:alpha val="0"/>
                </a:srgbClr>
              </a:gs>
              <a:gs pos="100000">
                <a:srgbClr val="50e6e4">
                  <a:alpha val="15000"/>
                </a:srgbClr>
              </a:gs>
            </a:gsLst>
            <a:lin ang="189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67800" y="428040"/>
            <a:ext cx="4208400" cy="332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914400">
              <a:lnSpc>
                <a:spcPct val="90000"/>
              </a:lnSpc>
              <a:buNone/>
            </a:pPr>
            <a:endParaRPr b="0" lang="es-MX" sz="40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algn="r" defTabSz="914400">
              <a:lnSpc>
                <a:spcPct val="90000"/>
              </a:lnSpc>
              <a:buNone/>
            </a:pPr>
            <a:r>
              <a:rPr b="1" lang="es-MX" sz="2800" spc="-1" strike="noStrike">
                <a:solidFill>
                  <a:srgbClr val="ffffff"/>
                </a:solidFill>
                <a:latin typeface="Arial"/>
                <a:ea typeface="Neue Haas Grotesk Text Pro"/>
              </a:rPr>
              <a:t>Media Mix Modeling – Understanding Drivers of Sales</a:t>
            </a:r>
            <a:endParaRPr b="0" lang="es-MX" sz="2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503040" y="649440"/>
            <a:ext cx="4862160" cy="554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Project Objective: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Build a Media Mix Model to understand how media channels and other influencing factors (e.g., geography, competition) affect weekly sales performance.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Business Context:</a:t>
            </a:r>
            <a:br>
              <a:rPr sz="1500"/>
            </a:b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While attribution is key, the primary goal is to measure effectiveness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Deliverables: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Clean, interpretable regression model.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Granular insights by media channel, geography, and time.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A base framework for validation and future extensions.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7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43320" y="3505320"/>
            <a:ext cx="4808880" cy="260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endParaRPr b="0" lang="es-MX" sz="40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algn="ctr" defTabSz="914400">
              <a:lnSpc>
                <a:spcPct val="90000"/>
              </a:lnSpc>
              <a:buNone/>
            </a:pPr>
            <a:r>
              <a:rPr b="1" lang="es-MX" sz="4000" spc="-1" strike="noStrike">
                <a:solidFill>
                  <a:schemeClr val="dk1"/>
                </a:solidFill>
                <a:latin typeface="Neue Haas Grotesk Text Pro"/>
                <a:ea typeface="Neue Haas Grotesk Text Pro"/>
              </a:rPr>
              <a:t>Data Preparation and Feature Design</a:t>
            </a:r>
            <a:endParaRPr b="0" lang="es-MX" sz="4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75" name="Graphic 6" descr="Base de datos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590920" y="251928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06960" y="643320"/>
            <a:ext cx="5668200" cy="540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Data Overview: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6,240 weekly records across 40 geographic regions.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No missing or duplicate valuesEDA_2_enhanced.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Preprocessing: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Converted date to extract year, month, quarter, week.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Removed impressions due to </a:t>
            </a:r>
            <a:r>
              <a:rPr b="1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high collinearity</a:t>
            </a: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with spend — spend better reflects strategic intentReport.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Feature Engineering: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geo → dummies (fixed regional effects). To capture </a:t>
            </a:r>
            <a:r>
              <a:rPr b="1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fixed regional effects</a:t>
            </a: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, such as differences in base sales levels, local consumer behavior, infrastructure, and historical media responsiveness.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5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Seasonality: month_sin and month_cos to model cyclical patterns. </a:t>
            </a: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5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31520" y="1080"/>
            <a:ext cx="8685360" cy="103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s-MX" sz="2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Understanding Which Variables Explain Sales</a:t>
            </a:r>
            <a:endParaRPr b="0" lang="es-MX" sz="2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 idx="34"/>
          </p:nvPr>
        </p:nvSpPr>
        <p:spPr>
          <a:xfrm rot="5400000">
            <a:off x="-1828440" y="20026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>
              <a:buNone/>
              <a:defRPr b="0" lang="en-US" sz="7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Neue Haas Grotesk Text Pro"/>
              </a:defRPr>
            </a:lvl1pPr>
          </a:lstStyle>
          <a:p>
            <a:pPr indent="0" algn="ctr">
              <a:buNone/>
            </a:pPr>
            <a:endParaRPr b="0" lang="es-MX" sz="700" spc="-1" strike="noStrike">
              <a:solidFill>
                <a:srgbClr val="000000"/>
              </a:solidFill>
              <a:latin typeface="Times New Roman"/>
            </a:endParaRPr>
          </a:p>
          <a:p>
            <a:pPr indent="0" defTabSz="914400"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7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Neue Haas Grotesk Text Pro"/>
              </a:rPr>
              <a:t>              </a:t>
            </a:r>
            <a:endParaRPr b="0" lang="es-MX" sz="7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0" name="Imagen 9" descr=""/>
          <p:cNvPicPr/>
          <p:nvPr/>
        </p:nvPicPr>
        <p:blipFill>
          <a:blip r:embed="rId1"/>
          <a:stretch/>
        </p:blipFill>
        <p:spPr>
          <a:xfrm>
            <a:off x="520920" y="1522080"/>
            <a:ext cx="4686480" cy="409464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5733360" y="1370520"/>
            <a:ext cx="5754600" cy="319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</a:rPr>
              <a:t>Pearson Correlation Analysis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A full correlation matrix was computed among all numerical features.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Key correlations with the target variable 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sales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Population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search_spend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tv_spend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competitor_sales_control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Takeaways: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Population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: Essential control variable; adjusts for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market size differences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, ensuring that media coefficients reflect relative effectiveness, not scale.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Competitor Activity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: Negative and significant — confirms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business intuition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that aggressive competition in a region hurts our sales.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Sentiment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: Weak signal, though still included for completeness and to control potential macroeconomic mood.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82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360" y="6401160"/>
            <a:ext cx="12191760" cy="456480"/>
          </a:xfrm>
          <a:prstGeom prst="rect">
            <a:avLst/>
          </a:prstGeom>
          <a:gradFill rotWithShape="0">
            <a:gsLst>
              <a:gs pos="0">
                <a:srgbClr val="169c9a"/>
              </a:gs>
              <a:gs pos="90000">
                <a:srgbClr val="000000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83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037760" y="6400800"/>
            <a:ext cx="815292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50000"/>
                </a:srgbClr>
              </a:gs>
              <a:gs pos="100000">
                <a:srgbClr val="107573"/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35"/>
          </p:nvPr>
        </p:nvSpPr>
        <p:spPr>
          <a:xfrm>
            <a:off x="8972640" y="6455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1100" spc="-1" strike="noStrike">
                <a:solidFill>
                  <a:srgbClr val="ffffff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5C6E3921-22ED-4172-A79B-A89C6A6F99B3}" type="datetime1">
              <a:rPr b="0" lang="en-US" sz="1100" spc="-1" strike="noStrike">
                <a:solidFill>
                  <a:srgbClr val="ffffff"/>
                </a:solidFill>
                <a:latin typeface="Neue Haas Grotesk Text Pro"/>
              </a:rPr>
              <a:t>06/16/2025</a:t>
            </a:fld>
            <a:endParaRPr b="0" lang="es-MX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36"/>
          </p:nvPr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1100" spc="-1" strike="noStrike">
                <a:solidFill>
                  <a:srgbClr val="ffffff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CFAF605A-A410-466C-AF1C-AD7174A77436}" type="slidenum">
              <a:rPr b="0" lang="en-US" sz="1100" spc="-1" strike="noStrike">
                <a:solidFill>
                  <a:srgbClr val="ffffff"/>
                </a:solidFill>
                <a:latin typeface="Neue Haas Grotesk Text Pro"/>
              </a:rPr>
              <a:t>3</a:t>
            </a:fld>
            <a:endParaRPr b="0" lang="es-MX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33240" y="-102600"/>
            <a:ext cx="9082800" cy="107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endParaRPr b="0" lang="es-MX" sz="48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90000"/>
              </a:lnSpc>
              <a:buNone/>
            </a:pPr>
            <a:r>
              <a:rPr b="1" lang="es-MX" sz="2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Understanding Temporal Patterns Before Modeling</a:t>
            </a:r>
            <a:endParaRPr b="0" lang="es-MX" sz="2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045080" y="2033280"/>
            <a:ext cx="10311480" cy="451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7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7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88" name="Imagen 6" descr=""/>
          <p:cNvPicPr/>
          <p:nvPr/>
        </p:nvPicPr>
        <p:blipFill>
          <a:blip r:embed="rId1"/>
          <a:stretch/>
        </p:blipFill>
        <p:spPr>
          <a:xfrm>
            <a:off x="6200640" y="1420920"/>
            <a:ext cx="5619240" cy="3355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180563323"/>
              </p:ext>
            </p:extLst>
          </p:nvPr>
        </p:nvGraphicFramePr>
        <p:xfrm>
          <a:off x="635040" y="1306080"/>
          <a:ext cx="5462640" cy="504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7480" y="2838600"/>
            <a:ext cx="4808880" cy="260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s-MX" sz="4000" spc="-1" strike="noStrike">
                <a:solidFill>
                  <a:schemeClr val="dk1"/>
                </a:solidFill>
                <a:latin typeface="Arial"/>
              </a:rPr>
              <a:t>What Analysis Was Performed and Why</a:t>
            </a:r>
            <a:endParaRPr b="0" lang="es-MX" sz="4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91" name="Graphic 9" descr="Estadísticas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485080" y="158796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86440" y="1140840"/>
            <a:ext cx="6747480" cy="540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0" algn="just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</a:rPr>
              <a:t>Type of Analysis: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0" algn="just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A Media Mix Modeling (MMM) approach using regression analysis.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0" algn="just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Why OLS Fits MMM: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0" algn="just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Ordinary Least Squares (OLS) regression provides: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Transparent, interpretable coefficients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, ideal for ROI analysis.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Compatibility with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domain-based transformations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like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adstock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and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saturation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Strong diagnostic tools to validate assumptions (residuals, significance, multicollinearity).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0" algn="just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Allows for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granular insights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without requiring overly complex or black-box modeling.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0" algn="just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0" algn="just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Data Used: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6,240 weekly observations across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40 geographic regions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Variables included: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Media spend (TV, Radio, Print, Search, Social)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Control features (population, competitor activity, sentiment)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Time features (month, week, quarter)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algn="just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Geographical identifiers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algn="just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457200" indent="-228600" algn="just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algn="just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3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13FB2884-289D-4D17-9E61-F3B694BF3F26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5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64840" y="-143640"/>
            <a:ext cx="4959360" cy="16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s-MX" sz="2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What the Regression Tells Us About Sales Drivers</a:t>
            </a:r>
            <a:endParaRPr b="0" lang="es-MX" sz="2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69800" y="2079720"/>
            <a:ext cx="5742360" cy="352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</a:rPr>
              <a:t>Model Performance and Insights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The model explains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almost 70%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of weekly sales variation — a strong result that supports the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credibility of its insights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Key Findings: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TV, Print, and Search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: positively and significantly linked to sales.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Social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: not significant globally — may depend on region or timing.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Control Variables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algn="just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Population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: strongest baseline driver — bigger regions sell more.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algn="just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Competitor Activity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: clearly negative effect on our sales.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algn="just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Sentiment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: statistically relevant, but low practical impact.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97" name="Imagen 3" descr=""/>
          <p:cNvPicPr/>
          <p:nvPr/>
        </p:nvPicPr>
        <p:blipFill>
          <a:blip r:embed="rId1"/>
          <a:stretch/>
        </p:blipFill>
        <p:spPr>
          <a:xfrm>
            <a:off x="6618240" y="1645920"/>
            <a:ext cx="5200560" cy="3575520"/>
          </a:xfrm>
          <a:prstGeom prst="rect">
            <a:avLst/>
          </a:prstGeom>
          <a:ln w="0">
            <a:noFill/>
          </a:ln>
        </p:spPr>
      </p:pic>
      <p:sp>
        <p:nvSpPr>
          <p:cNvPr id="98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360" y="6401160"/>
            <a:ext cx="12191760" cy="456480"/>
          </a:xfrm>
          <a:prstGeom prst="rect">
            <a:avLst/>
          </a:prstGeom>
          <a:gradFill rotWithShape="0">
            <a:gsLst>
              <a:gs pos="0">
                <a:srgbClr val="169c9a"/>
              </a:gs>
              <a:gs pos="78000">
                <a:srgbClr val="000000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99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037760" y="6400800"/>
            <a:ext cx="8152920" cy="456480"/>
          </a:xfrm>
          <a:prstGeom prst="rect">
            <a:avLst/>
          </a:prstGeom>
          <a:gradFill rotWithShape="0">
            <a:gsLst>
              <a:gs pos="0">
                <a:srgbClr val="000000">
                  <a:alpha val="63000"/>
                </a:srgbClr>
              </a:gs>
              <a:gs pos="100000">
                <a:srgbClr val="107573"/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45520" y="698400"/>
            <a:ext cx="4706640" cy="108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s-MX" sz="2600" spc="-1" strike="noStrike">
                <a:solidFill>
                  <a:schemeClr val="dk1"/>
                </a:solidFill>
                <a:latin typeface="Neue Haas Grotesk Text Pro"/>
                <a:ea typeface="Neue Haas Grotesk Text Pro"/>
              </a:rPr>
              <a:t>ROI &amp; Contribution Analysis</a:t>
            </a:r>
            <a:endParaRPr b="0" lang="es-MX" sz="2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02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49440" y="387720"/>
            <a:ext cx="72720" cy="548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480" y="2285640"/>
            <a:ext cx="438876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45520" y="1961280"/>
            <a:ext cx="4716360" cy="34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Channel Effectiveness at Global and Local Levels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What Was Calculated: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For each media channel: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Contribution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= model coefficient × avg transformed spend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ROI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= Contribution / avg actual spend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0" defTabSz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Global</a:t>
            </a: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Results: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TV: ROI = </a:t>
            </a:r>
            <a:r>
              <a:rPr b="0" lang="es-MX" sz="1200" spc="-1" strike="noStrike">
                <a:solidFill>
                  <a:srgbClr val="000000"/>
                </a:solidFill>
                <a:latin typeface="Arial"/>
                <a:ea typeface="Neue Haas Grotesk Text Pro"/>
              </a:rPr>
              <a:t>6.23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| Contribution = 45,166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Print: ROI = 5.68 | 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Contribution 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= 10, 995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Radio: ROI = 4.49 | 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Contribution 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 = 22, 575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Localized Insight: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Generated a </a:t>
            </a: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detailed CSV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with ROI and Contribution </a:t>
            </a: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per channel, geo, year, month, and quarter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.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Example findings: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Print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performs exceptionally well in </a:t>
            </a: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Geo9 during Q4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.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Radio</a:t>
            </a:r>
            <a:r>
              <a:rPr b="0" lang="es-MX" sz="12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has higher ROI in some smaller regions vs. national average.</a:t>
            </a: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105" name="Imagen 6" descr=""/>
          <p:cNvPicPr/>
          <p:nvPr/>
        </p:nvPicPr>
        <p:blipFill>
          <a:blip r:embed="rId1"/>
          <a:stretch/>
        </p:blipFill>
        <p:spPr>
          <a:xfrm>
            <a:off x="5258880" y="2031120"/>
            <a:ext cx="6664680" cy="279900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3"/>
          <p:cNvSpPr>
            <a:spLocks noGrp="1"/>
          </p:cNvSpPr>
          <p:nvPr>
            <p:ph type="sldNum" idx="38"/>
          </p:nvPr>
        </p:nvSpPr>
        <p:spPr>
          <a:xfrm>
            <a:off x="9037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9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57848AAB-6EC9-4322-A1AF-0414F66BB13F}" type="slidenum">
              <a:rPr b="0" lang="en-US" sz="9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43320" y="3505320"/>
            <a:ext cx="4808880" cy="260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s-MX" sz="4000" spc="-1" strike="noStrike">
                <a:solidFill>
                  <a:schemeClr val="dk1"/>
                </a:solidFill>
                <a:latin typeface="Arial"/>
              </a:rPr>
              <a:t>Conclusions</a:t>
            </a:r>
            <a:endParaRPr b="0" lang="es-MX" sz="4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109" name="Graphic 9" descr="Aplicación Customer Insights de CRM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590920" y="251928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899680" y="799920"/>
            <a:ext cx="5668200" cy="540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6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What We Learned From the Model</a:t>
            </a:r>
            <a:endParaRPr b="0" lang="es-MX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The model captures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real, interpretable relationships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between spend and sales.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Media effectiveness varies widely across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channels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and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regions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— a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global ROI is not enough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Population and competitor activity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are essential to isolate true media impact.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Seasonality plays a meaningful role — incorporated smoothly via cyclical features.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The model provides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a solid base for strategic and tactical marketing decisions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, even if not predictive.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CA33C4A5-B32C-46F5-A7CB-B1E02579DAC8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4808880" cy="260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MX" sz="4000" spc="-1" strike="noStrike">
                <a:solidFill>
                  <a:schemeClr val="dk1"/>
                </a:solidFill>
                <a:latin typeface="Neue Haas Grotesk Text Pro"/>
                <a:ea typeface="Neue Haas Grotesk Text Pro"/>
              </a:rPr>
              <a:t>Next Steps and Potential Enhancements</a:t>
            </a:r>
            <a:endParaRPr b="0" lang="es-MX" sz="4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114" name="Graphic 9" descr="Seguro para laptop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590920" y="196596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06960" y="643320"/>
            <a:ext cx="5668200" cy="540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</a:rPr>
              <a:t>Modeling Enhancements: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Tune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adstock decay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per channel (instead of fixed 0.5).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Use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Hill functions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for nonlinear saturation.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Introduce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Bayesian hierarchical models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for uncertainty per region.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Add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RNN models (LSTM/GRU)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for forecasting weekly sales per geo-channel.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Operational Improvements: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Build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interactive dashboards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(Streamlit / Power BI) for scenario planning.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Simulate budget shifts and visualize expected ROI by region and quarter.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Validation: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Backtesting on historical campaign periods (e.g., Q4 2022).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Scenario-based sanity checks for coefficient realism.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Optional: run </a:t>
            </a:r>
            <a:r>
              <a:rPr b="1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controlled geo-budget experiments</a:t>
            </a:r>
            <a:r>
              <a:rPr b="0" lang="es-MX" sz="1400" spc="-1" strike="noStrike">
                <a:solidFill>
                  <a:schemeClr val="dk1"/>
                </a:solidFill>
                <a:latin typeface="Arial"/>
                <a:ea typeface="Neue Haas Grotesk Text Pro"/>
              </a:rPr>
              <a:t> to validate ROI guidance.</a:t>
            </a:r>
            <a:endParaRPr b="0" lang="es-MX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13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4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39D41015-E3B3-4BD2-964D-0993D0D1D00D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&lt;número&gt;</a:t>
            </a:fld>
            <a:endParaRPr b="0" lang="es-MX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LibreOffice/24.2.5.2$Windows_X86_64 LibreOffice_project/bffef4ea93e59bebbeaf7f431bb02b1a39ee8a59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2025-06-13T17:59:08Z</dcterms:created>
  <dc:creator/>
  <dc:description/>
  <dc:language>es-MX</dc:language>
  <cp:lastModifiedBy/>
  <dcterms:modified xsi:type="dcterms:W3CDTF">2025-06-16T11:42:56Z</dcterms:modified>
  <cp:revision>285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