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6" r:id="rId10"/>
    <p:sldId id="265" r:id="rId11"/>
    <p:sldId id="269" r:id="rId12"/>
    <p:sldId id="268" r:id="rId13"/>
    <p:sldId id="267" r:id="rId14"/>
    <p:sldId id="272" r:id="rId15"/>
    <p:sldId id="271" r:id="rId16"/>
    <p:sldId id="270" r:id="rId17"/>
    <p:sldId id="274" r:id="rId18"/>
    <p:sldId id="273" r:id="rId19"/>
    <p:sldId id="275" r:id="rId20"/>
    <p:sldId id="276" r:id="rId21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DB"/>
    <a:srgbClr val="E8D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5497B2-F402-0398-123A-9390B85609ED}" v="656" dt="2025-01-08T00:33:22.241"/>
    <p1510:client id="{7486C189-DFEA-8A28-3F72-48D57C0615DD}" v="135" dt="2025-01-07T23:03:10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1496484"/>
            <a:ext cx="3857625" cy="3183467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8"/>
            <a:ext cx="3857625" cy="2207682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7" y="486834"/>
            <a:ext cx="1109067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5" y="486834"/>
            <a:ext cx="32629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79651"/>
            <a:ext cx="4436269" cy="3803649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119285"/>
            <a:ext cx="4436269" cy="2000250"/>
          </a:xfr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82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82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82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82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82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82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82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616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4167"/>
            <a:ext cx="2185988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6" y="486835"/>
            <a:ext cx="4436269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286" y="2241552"/>
            <a:ext cx="2175941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286" y="3340101"/>
            <a:ext cx="217594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8" y="2241552"/>
            <a:ext cx="2186657" cy="1098549"/>
          </a:xfr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8" y="3340101"/>
            <a:ext cx="218665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6" y="609600"/>
            <a:ext cx="1658912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6658" y="1316568"/>
            <a:ext cx="2603897" cy="6498167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6" y="2743201"/>
            <a:ext cx="1658912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86" y="609600"/>
            <a:ext cx="1658912" cy="213360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86658" y="1316568"/>
            <a:ext cx="2603897" cy="6498167"/>
          </a:xfrm>
        </p:spPr>
        <p:txBody>
          <a:bodyPr anchor="t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86" y="2743201"/>
            <a:ext cx="1658912" cy="5082117"/>
          </a:xfr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5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6" y="8475134"/>
            <a:ext cx="1157288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4"/>
            <a:ext cx="1735931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O Grimório do Programador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4"/>
            <a:ext cx="1157288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afaSant13/prompts-recipe-to-create-a-eboo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rown leather book cover with gold and blue designs&#10;&#10;AI-generated content may be incorrect.">
            <a:extLst>
              <a:ext uri="{FF2B5EF4-FFF2-40B4-BE49-F238E27FC236}">
                <a16:creationId xmlns:a16="http://schemas.microsoft.com/office/drawing/2014/main" id="{1B30A141-79A9-921F-68B9-30C51C21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2" y="9167"/>
            <a:ext cx="5145220" cy="913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44E0F7-5EBF-77F4-64FF-B63CFF7E1DE3}"/>
              </a:ext>
            </a:extLst>
          </p:cNvPr>
          <p:cNvSpPr txBox="1"/>
          <p:nvPr/>
        </p:nvSpPr>
        <p:spPr>
          <a:xfrm>
            <a:off x="1066909" y="3224345"/>
            <a:ext cx="29958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rgbClr val="E8DC38"/>
                </a:solidFill>
                <a:latin typeface="Papyrus"/>
                <a:ea typeface="+mn-lt"/>
                <a:cs typeface="+mn-lt"/>
              </a:rPr>
              <a:t>Python</a:t>
            </a:r>
            <a:endParaRPr lang="en-US" sz="4800">
              <a:solidFill>
                <a:srgbClr val="E8DC38"/>
              </a:solidFill>
              <a:latin typeface="Papyru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71E20-2BAE-128F-5A48-D9D13D87D495}"/>
              </a:ext>
            </a:extLst>
          </p:cNvPr>
          <p:cNvSpPr txBox="1"/>
          <p:nvPr/>
        </p:nvSpPr>
        <p:spPr>
          <a:xfrm>
            <a:off x="1195820" y="4422775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E8DC38"/>
                </a:solidFill>
                <a:latin typeface="Papyrus"/>
              </a:rPr>
              <a:t>O </a:t>
            </a:r>
            <a:r>
              <a:rPr lang="en-US" sz="3200" err="1">
                <a:solidFill>
                  <a:srgbClr val="E8DC38"/>
                </a:solidFill>
                <a:latin typeface="Papyrus"/>
              </a:rPr>
              <a:t>Grimório</a:t>
            </a:r>
            <a:r>
              <a:rPr lang="en-US" sz="3200" dirty="0">
                <a:solidFill>
                  <a:srgbClr val="E8DC38"/>
                </a:solidFill>
                <a:latin typeface="Papyrus"/>
              </a:rPr>
              <a:t> do </a:t>
            </a:r>
            <a:r>
              <a:rPr lang="en-US" sz="3200" err="1">
                <a:solidFill>
                  <a:srgbClr val="E8DC38"/>
                </a:solidFill>
                <a:latin typeface="Papyrus"/>
              </a:rPr>
              <a:t>Programador</a:t>
            </a:r>
            <a:endParaRPr lang="en-US" sz="3200" dirty="0">
              <a:solidFill>
                <a:srgbClr val="E8DC38"/>
              </a:solidFill>
              <a:latin typeface="Papyrus"/>
            </a:endParaRPr>
          </a:p>
        </p:txBody>
      </p:sp>
      <p:pic>
        <p:nvPicPr>
          <p:cNvPr id="7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414B196-4802-B2DA-7AA1-2876D60C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" contrast="-100000"/>
                    </a14:imgEffect>
                  </a14:imgLayer>
                </a14:imgProps>
              </a:ext>
            </a:extLst>
          </a:blip>
          <a:srcRect r="7692" b="13326"/>
          <a:stretch/>
        </p:blipFill>
        <p:spPr>
          <a:xfrm>
            <a:off x="2189705" y="2283639"/>
            <a:ext cx="753941" cy="781781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FB8F22-E4BB-945F-EF59-22CCF1E3E55C}"/>
              </a:ext>
            </a:extLst>
          </p:cNvPr>
          <p:cNvSpPr txBox="1"/>
          <p:nvPr/>
        </p:nvSpPr>
        <p:spPr>
          <a:xfrm>
            <a:off x="1195820" y="636587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E8DC38"/>
                </a:solidFill>
                <a:latin typeface="Papyrus"/>
              </a:rPr>
              <a:t>Rafael Bezerra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436269" cy="1767417"/>
          </a:xfrm>
        </p:spPr>
        <p:txBody>
          <a:bodyPr>
            <a:normAutofit/>
          </a:bodyPr>
          <a:lstStyle/>
          <a:p>
            <a:r>
              <a:rPr lang="en-US" sz="4000" b="1" err="1">
                <a:latin typeface="Calibri"/>
                <a:ea typeface="+mj-lt"/>
                <a:cs typeface="+mj-lt"/>
              </a:rPr>
              <a:t>Uso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err="1">
                <a:latin typeface="Calibri"/>
                <a:ea typeface="+mj-lt"/>
                <a:cs typeface="+mj-lt"/>
              </a:rPr>
              <a:t>Básico</a:t>
            </a:r>
            <a:r>
              <a:rPr lang="en-US" sz="4000" b="1" dirty="0">
                <a:latin typeface="Calibri"/>
                <a:ea typeface="+mj-lt"/>
                <a:cs typeface="+mj-lt"/>
              </a:rPr>
              <a:t> do if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34167"/>
            <a:ext cx="4436269" cy="1647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228600">
              <a:buNone/>
            </a:pPr>
            <a:r>
              <a:rPr lang="en-US" sz="2400" dirty="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E1C779-C87A-B4BC-B1B4-D1905D7F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352"/>
          <a:stretch/>
        </p:blipFill>
        <p:spPr>
          <a:xfrm>
            <a:off x="787400" y="3032061"/>
            <a:ext cx="3568700" cy="184949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6A9ED63-286C-15C5-A241-ECFC031D343A}"/>
              </a:ext>
            </a:extLst>
          </p:cNvPr>
          <p:cNvSpPr txBox="1">
            <a:spLocks/>
          </p:cNvSpPr>
          <p:nvPr/>
        </p:nvSpPr>
        <p:spPr>
          <a:xfrm>
            <a:off x="353616" y="5101167"/>
            <a:ext cx="4436269" cy="13558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28600" algn="just">
              <a:buNone/>
            </a:pPr>
            <a:r>
              <a:rPr lang="en-US" sz="2400" dirty="0">
                <a:latin typeface="Calibri"/>
                <a:ea typeface="+mn-lt"/>
                <a:cs typeface="+mn-lt"/>
              </a:rPr>
              <a:t>Neste </a:t>
            </a:r>
            <a:r>
              <a:rPr lang="en-US" sz="240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, o </a:t>
            </a:r>
            <a:r>
              <a:rPr lang="en-US" sz="2400" err="1">
                <a:latin typeface="Calibri"/>
                <a:ea typeface="+mn-lt"/>
                <a:cs typeface="+mn-lt"/>
              </a:rPr>
              <a:t>programa</a:t>
            </a:r>
            <a:r>
              <a:rPr lang="en-US" sz="2400" dirty="0">
                <a:latin typeface="Calibri"/>
                <a:ea typeface="+mn-lt"/>
                <a:cs typeface="+mn-lt"/>
              </a:rPr>
              <a:t> decide o que </a:t>
            </a:r>
            <a:r>
              <a:rPr lang="en-US" sz="2400" err="1">
                <a:latin typeface="Calibri"/>
                <a:ea typeface="+mn-lt"/>
                <a:cs typeface="+mn-lt"/>
              </a:rPr>
              <a:t>imprimir</a:t>
            </a:r>
            <a:r>
              <a:rPr lang="en-US" sz="2400" dirty="0">
                <a:latin typeface="Calibri"/>
                <a:ea typeface="+mn-lt"/>
                <a:cs typeface="+mn-lt"/>
              </a:rPr>
              <a:t> com base no valor da </a:t>
            </a:r>
            <a:r>
              <a:rPr lang="en-US" sz="2400" err="1">
                <a:latin typeface="Calibri"/>
                <a:ea typeface="+mn-lt"/>
                <a:cs typeface="+mn-lt"/>
              </a:rPr>
              <a:t>variável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idade</a:t>
            </a:r>
            <a:r>
              <a:rPr lang="en-US" sz="2400" dirty="0">
                <a:latin typeface="Calibri"/>
                <a:ea typeface="+mn-lt"/>
                <a:cs typeface="+mn-lt"/>
              </a:rPr>
              <a:t>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F80DEA7-B285-9A0B-28C5-ACC7A32B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E8433D1-4FDC-3975-4DB7-7D0514BE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pic>
        <p:nvPicPr>
          <p:cNvPr id="13" name="Picture 12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F8329381-06B9-17E2-7A97-23CE544C3F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1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0D82-3110-CBF6-97A6-053E2F0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1769535"/>
            <a:ext cx="4436269" cy="1767417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Papyrus"/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40C4-4FCF-EB3D-9B0F-494E98BA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3780367"/>
            <a:ext cx="4436269" cy="1305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Calibri"/>
                <a:ea typeface="+mn-lt"/>
                <a:cs typeface="+mn-lt"/>
              </a:rPr>
              <a:t>Loops: </a:t>
            </a:r>
            <a:r>
              <a:rPr lang="en-US" sz="3200" err="1">
                <a:latin typeface="Calibri"/>
                <a:ea typeface="+mn-lt"/>
                <a:cs typeface="+mn-lt"/>
              </a:rPr>
              <a:t>Iterando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sobre</a:t>
            </a:r>
            <a:r>
              <a:rPr lang="en-US" sz="3200" dirty="0">
                <a:latin typeface="Calibri"/>
                <a:ea typeface="+mn-lt"/>
                <a:cs typeface="+mn-lt"/>
              </a:rPr>
              <a:t> Dados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81D77-3C02-C35C-8EC6-BA4AB30F8EDF}"/>
              </a:ext>
            </a:extLst>
          </p:cNvPr>
          <p:cNvSpPr txBox="1"/>
          <p:nvPr/>
        </p:nvSpPr>
        <p:spPr>
          <a:xfrm rot="5400000">
            <a:off x="1057873" y="583343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latin typeface="Papyru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4D827-A921-5D30-6AB2-945C331CC062}"/>
              </a:ext>
            </a:extLst>
          </p:cNvPr>
          <p:cNvSpPr txBox="1"/>
          <p:nvPr/>
        </p:nvSpPr>
        <p:spPr>
          <a:xfrm>
            <a:off x="529682" y="6216804"/>
            <a:ext cx="40562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 err="1">
                <a:latin typeface="Calibri"/>
                <a:ea typeface="+mn-lt"/>
                <a:cs typeface="+mn-lt"/>
              </a:rPr>
              <a:t>Os</a:t>
            </a:r>
            <a:r>
              <a:rPr lang="en-US" sz="1600" dirty="0">
                <a:latin typeface="Calibri"/>
                <a:ea typeface="+mn-lt"/>
                <a:cs typeface="+mn-lt"/>
              </a:rPr>
              <a:t> loops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são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essenciais</a:t>
            </a:r>
            <a:r>
              <a:rPr lang="en-US" sz="1600" dirty="0">
                <a:latin typeface="Calibri"/>
                <a:ea typeface="+mn-lt"/>
                <a:cs typeface="+mn-lt"/>
              </a:rPr>
              <a:t> para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repetir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ações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sem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precisar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escrever</a:t>
            </a:r>
            <a:r>
              <a:rPr lang="en-US" sz="1600" dirty="0">
                <a:latin typeface="Calibri"/>
                <a:ea typeface="+mn-lt"/>
                <a:cs typeface="+mn-lt"/>
              </a:rPr>
              <a:t> o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mesmo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código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várias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dirty="0" err="1">
                <a:latin typeface="Calibri"/>
                <a:ea typeface="+mn-lt"/>
                <a:cs typeface="+mn-lt"/>
              </a:rPr>
              <a:t>vezes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dirty="0">
              <a:latin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5991C-2835-EED5-ECA9-9AFA3A61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E28A-4929-E51F-DFA8-0CE19BA2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</p:spTree>
    <p:extLst>
      <p:ext uri="{BB962C8B-B14F-4D97-AF65-F5344CB8AC3E}">
        <p14:creationId xmlns:p14="http://schemas.microsoft.com/office/powerpoint/2010/main" val="378330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436269" cy="176741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/>
                <a:ea typeface="+mj-lt"/>
                <a:cs typeface="+mj-lt"/>
              </a:rPr>
              <a:t>Loop for: </a:t>
            </a:r>
            <a:r>
              <a:rPr lang="en-US" sz="4000" b="1" dirty="0" err="1">
                <a:latin typeface="Calibri"/>
                <a:ea typeface="+mj-lt"/>
                <a:cs typeface="+mj-lt"/>
              </a:rPr>
              <a:t>Iterando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alibri"/>
                <a:ea typeface="+mj-lt"/>
                <a:cs typeface="+mj-lt"/>
              </a:rPr>
              <a:t>sobre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alibri"/>
                <a:ea typeface="+mj-lt"/>
                <a:cs typeface="+mj-lt"/>
              </a:rPr>
              <a:t>uma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alibri"/>
                <a:ea typeface="+mj-lt"/>
                <a:cs typeface="+mj-lt"/>
              </a:rPr>
              <a:t>lista</a:t>
            </a:r>
            <a:endParaRPr lang="en-US" dirty="0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34167"/>
            <a:ext cx="4436269" cy="1647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228600">
              <a:buNone/>
            </a:pPr>
            <a:r>
              <a:rPr lang="en-US" sz="240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E9A0B00-830D-B139-3E3B-B3C4A7CBA6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21" b="30992"/>
          <a:stretch/>
        </p:blipFill>
        <p:spPr>
          <a:xfrm>
            <a:off x="350238" y="3043541"/>
            <a:ext cx="4437667" cy="211829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19C509-B425-C173-4E87-D89BB6AD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B7507-FA61-8EBA-CAC4-2CDE8638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pic>
        <p:nvPicPr>
          <p:cNvPr id="12" name="Picture 11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42142C5C-7B09-F63A-1BB7-47C16E84D4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4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093369" cy="176741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Calibri"/>
                <a:ea typeface="+mj-lt"/>
                <a:cs typeface="+mj-lt"/>
              </a:rPr>
              <a:t>Loop while: </a:t>
            </a:r>
            <a:r>
              <a:rPr lang="en-US" sz="4000" b="1" err="1">
                <a:latin typeface="Calibri"/>
                <a:ea typeface="+mj-lt"/>
                <a:cs typeface="+mj-lt"/>
              </a:rPr>
              <a:t>Repetindo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err="1">
                <a:latin typeface="Calibri"/>
                <a:ea typeface="+mj-lt"/>
                <a:cs typeface="+mj-lt"/>
              </a:rPr>
              <a:t>até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err="1">
                <a:latin typeface="Calibri"/>
                <a:ea typeface="+mj-lt"/>
                <a:cs typeface="+mj-lt"/>
              </a:rPr>
              <a:t>uma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err="1">
                <a:latin typeface="Calibri"/>
                <a:ea typeface="+mj-lt"/>
                <a:cs typeface="+mj-lt"/>
              </a:rPr>
              <a:t>condição</a:t>
            </a:r>
            <a:r>
              <a:rPr lang="en-US" sz="4000" b="1" dirty="0">
                <a:latin typeface="Calibri"/>
                <a:ea typeface="+mj-lt"/>
                <a:cs typeface="+mj-lt"/>
              </a:rPr>
              <a:t> ser falsa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34167"/>
            <a:ext cx="4309269" cy="1647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228600">
              <a:buNone/>
            </a:pPr>
            <a:r>
              <a:rPr lang="en-US" sz="240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  <a:endParaRPr lang="en-US"/>
          </a:p>
          <a:p>
            <a:pPr marL="0" indent="228600">
              <a:buNone/>
            </a:pPr>
            <a:endParaRPr lang="en-US" sz="2400" dirty="0">
              <a:latin typeface="Aptos"/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868BFC9-FBDC-F9DE-3E3D-789A9C2D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88" b="33195"/>
          <a:stretch/>
        </p:blipFill>
        <p:spPr>
          <a:xfrm>
            <a:off x="1189919" y="3045490"/>
            <a:ext cx="2835980" cy="203957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A63D74-2E20-1E9A-608C-AD7EE3169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C9AC09-BAFE-D0D3-9C4C-D7B10AC5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pic>
        <p:nvPicPr>
          <p:cNvPr id="10" name="Picture 9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25315C14-B265-054C-C7AC-8E4B8B1ADD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9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0D82-3110-CBF6-97A6-053E2F0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1769535"/>
            <a:ext cx="4436269" cy="1767417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Papyrus"/>
              </a:rPr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40C4-4FCF-EB3D-9B0F-494E98BA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3780367"/>
            <a:ext cx="4436269" cy="1305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err="1">
                <a:latin typeface="Calibri"/>
                <a:ea typeface="+mn-lt"/>
                <a:cs typeface="+mn-lt"/>
              </a:rPr>
              <a:t>Funções</a:t>
            </a:r>
            <a:r>
              <a:rPr lang="en-US" sz="3200" dirty="0">
                <a:latin typeface="Calibri"/>
                <a:ea typeface="+mn-lt"/>
                <a:cs typeface="+mn-lt"/>
              </a:rPr>
              <a:t>: Organize </a:t>
            </a:r>
            <a:r>
              <a:rPr lang="en-US" sz="3200" err="1">
                <a:latin typeface="Calibri"/>
                <a:ea typeface="+mn-lt"/>
                <a:cs typeface="+mn-lt"/>
              </a:rPr>
              <a:t>seu</a:t>
            </a:r>
            <a:r>
              <a:rPr lang="en-US" sz="3200" dirty="0">
                <a:latin typeface="Calibri"/>
                <a:ea typeface="+mn-lt"/>
                <a:cs typeface="+mn-lt"/>
              </a:rPr>
              <a:t> Código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81D77-3C02-C35C-8EC6-BA4AB30F8EDF}"/>
              </a:ext>
            </a:extLst>
          </p:cNvPr>
          <p:cNvSpPr txBox="1"/>
          <p:nvPr/>
        </p:nvSpPr>
        <p:spPr>
          <a:xfrm rot="5400000">
            <a:off x="1057873" y="583343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latin typeface="Papyru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4D827-A921-5D30-6AB2-945C331CC062}"/>
              </a:ext>
            </a:extLst>
          </p:cNvPr>
          <p:cNvSpPr txBox="1"/>
          <p:nvPr/>
        </p:nvSpPr>
        <p:spPr>
          <a:xfrm>
            <a:off x="529682" y="6216804"/>
            <a:ext cx="40562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err="1">
                <a:latin typeface="Calibri"/>
                <a:ea typeface="+mn-lt"/>
                <a:cs typeface="+mn-lt"/>
              </a:rPr>
              <a:t>Funções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são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blocos</a:t>
            </a:r>
            <a:r>
              <a:rPr lang="en-US" sz="1600" dirty="0">
                <a:latin typeface="Calibri"/>
                <a:ea typeface="+mn-lt"/>
                <a:cs typeface="+mn-lt"/>
              </a:rPr>
              <a:t> de </a:t>
            </a:r>
            <a:r>
              <a:rPr lang="en-US" sz="1600" err="1">
                <a:latin typeface="Calibri"/>
                <a:ea typeface="+mn-lt"/>
                <a:cs typeface="+mn-lt"/>
              </a:rPr>
              <a:t>código</a:t>
            </a:r>
            <a:r>
              <a:rPr lang="en-US" sz="1600" dirty="0">
                <a:latin typeface="Calibri"/>
                <a:ea typeface="+mn-lt"/>
                <a:cs typeface="+mn-lt"/>
              </a:rPr>
              <a:t> que </a:t>
            </a:r>
            <a:r>
              <a:rPr lang="en-US" sz="1600" err="1">
                <a:latin typeface="Calibri"/>
                <a:ea typeface="+mn-lt"/>
                <a:cs typeface="+mn-lt"/>
              </a:rPr>
              <a:t>você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pode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reutilizar</a:t>
            </a:r>
            <a:r>
              <a:rPr lang="en-US" sz="1600" dirty="0">
                <a:latin typeface="Calibri"/>
                <a:ea typeface="+mn-lt"/>
                <a:cs typeface="+mn-lt"/>
              </a:rPr>
              <a:t>. Elas </a:t>
            </a:r>
            <a:r>
              <a:rPr lang="en-US" sz="1600" err="1">
                <a:latin typeface="Calibri"/>
                <a:ea typeface="+mn-lt"/>
                <a:cs typeface="+mn-lt"/>
              </a:rPr>
              <a:t>ajudam</a:t>
            </a:r>
            <a:r>
              <a:rPr lang="en-US" sz="1600" dirty="0">
                <a:latin typeface="Calibri"/>
                <a:ea typeface="+mn-lt"/>
                <a:cs typeface="+mn-lt"/>
              </a:rPr>
              <a:t> a </a:t>
            </a:r>
            <a:r>
              <a:rPr lang="en-US" sz="1600" err="1">
                <a:latin typeface="Calibri"/>
                <a:ea typeface="+mn-lt"/>
                <a:cs typeface="+mn-lt"/>
              </a:rPr>
              <a:t>tornar</a:t>
            </a:r>
            <a:r>
              <a:rPr lang="en-US" sz="1600" dirty="0">
                <a:latin typeface="Calibri"/>
                <a:ea typeface="+mn-lt"/>
                <a:cs typeface="+mn-lt"/>
              </a:rPr>
              <a:t> o </a:t>
            </a:r>
            <a:r>
              <a:rPr lang="en-US" sz="1600" err="1">
                <a:latin typeface="Calibri"/>
                <a:ea typeface="+mn-lt"/>
                <a:cs typeface="+mn-lt"/>
              </a:rPr>
              <a:t>código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mais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organizado</a:t>
            </a:r>
            <a:r>
              <a:rPr lang="en-US" sz="1600" dirty="0">
                <a:latin typeface="Calibri"/>
                <a:ea typeface="+mn-lt"/>
                <a:cs typeface="+mn-lt"/>
              </a:rPr>
              <a:t> e modular.</a:t>
            </a:r>
            <a:endParaRPr lang="en-US" dirty="0">
              <a:latin typeface="Calibri"/>
              <a:ea typeface="+mn-lt"/>
              <a:cs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21C2-E064-2353-A2BB-98ACA1B0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127E-0F07-AF4B-94AE-788874AA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</p:spTree>
    <p:extLst>
      <p:ext uri="{BB962C8B-B14F-4D97-AF65-F5344CB8AC3E}">
        <p14:creationId xmlns:p14="http://schemas.microsoft.com/office/powerpoint/2010/main" val="392725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436269" cy="1767417"/>
          </a:xfrm>
        </p:spPr>
        <p:txBody>
          <a:bodyPr>
            <a:normAutofit/>
          </a:bodyPr>
          <a:lstStyle/>
          <a:p>
            <a:r>
              <a:rPr lang="en-US" sz="4000" b="1" err="1">
                <a:latin typeface="Calibri"/>
                <a:ea typeface="+mj-lt"/>
                <a:cs typeface="+mj-lt"/>
              </a:rPr>
              <a:t>Definindo</a:t>
            </a:r>
            <a:r>
              <a:rPr lang="en-US" sz="4000" b="1" dirty="0">
                <a:latin typeface="Calibri"/>
                <a:ea typeface="+mj-lt"/>
                <a:cs typeface="+mj-lt"/>
              </a:rPr>
              <a:t> e </a:t>
            </a:r>
            <a:r>
              <a:rPr lang="en-US" sz="4000" b="1" err="1">
                <a:latin typeface="Calibri"/>
                <a:ea typeface="+mj-lt"/>
                <a:cs typeface="+mj-lt"/>
              </a:rPr>
              <a:t>Chamando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err="1">
                <a:latin typeface="Calibri"/>
                <a:ea typeface="+mj-lt"/>
                <a:cs typeface="+mj-lt"/>
              </a:rPr>
              <a:t>uma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err="1">
                <a:latin typeface="Calibri"/>
                <a:ea typeface="+mj-lt"/>
                <a:cs typeface="+mj-lt"/>
              </a:rPr>
              <a:t>Função</a:t>
            </a:r>
            <a:endParaRPr lang="en-US" dirty="0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34167"/>
            <a:ext cx="4436269" cy="1647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228600">
              <a:buNone/>
            </a:pPr>
            <a:r>
              <a:rPr lang="en-US" sz="240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DA82FB0-A5F1-6C37-266F-0A8E8161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929144"/>
            <a:ext cx="4279900" cy="246021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FE1CF-69F4-3D54-04E0-D94261EC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0A2E2-34D1-524D-6495-FC1D3898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pic>
        <p:nvPicPr>
          <p:cNvPr id="11" name="Picture 10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E95B3192-E206-CC5B-80B7-5818F0250DA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4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093369" cy="17674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Calibri"/>
                <a:ea typeface="+mj-lt"/>
                <a:cs typeface="+mj-lt"/>
              </a:rPr>
              <a:t>Funções</a:t>
            </a:r>
            <a:r>
              <a:rPr lang="en-US" sz="4000" b="1" dirty="0">
                <a:latin typeface="Calibri"/>
                <a:ea typeface="+mj-lt"/>
                <a:cs typeface="+mj-lt"/>
              </a:rPr>
              <a:t> com </a:t>
            </a:r>
            <a:r>
              <a:rPr lang="en-US" sz="4000" b="1" dirty="0" err="1">
                <a:latin typeface="Calibri"/>
                <a:ea typeface="+mj-lt"/>
                <a:cs typeface="+mj-lt"/>
              </a:rPr>
              <a:t>Parâmetros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alibri"/>
                <a:ea typeface="+mj-lt"/>
                <a:cs typeface="+mj-lt"/>
              </a:rPr>
              <a:t>Opcionais</a:t>
            </a:r>
            <a:endParaRPr lang="en-US" b="1" dirty="0" err="1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34167"/>
            <a:ext cx="4309269" cy="1647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228600">
              <a:buNone/>
            </a:pPr>
            <a:r>
              <a:rPr lang="en-US" sz="2400" err="1">
                <a:latin typeface="Calibri"/>
                <a:ea typeface="+mn-lt"/>
                <a:cs typeface="+mn-lt"/>
              </a:rPr>
              <a:t>Você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também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pode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definir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valores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padrão</a:t>
            </a:r>
            <a:r>
              <a:rPr lang="en-US" sz="2400" dirty="0">
                <a:latin typeface="Calibri"/>
                <a:ea typeface="+mn-lt"/>
                <a:cs typeface="+mn-lt"/>
              </a:rPr>
              <a:t> para </a:t>
            </a:r>
            <a:r>
              <a:rPr lang="en-US" sz="2400" err="1">
                <a:latin typeface="Calibri"/>
                <a:ea typeface="+mn-lt"/>
                <a:cs typeface="+mn-lt"/>
              </a:rPr>
              <a:t>parâmetros</a:t>
            </a:r>
            <a:r>
              <a:rPr lang="en-US" sz="2400" dirty="0">
                <a:latin typeface="Calibri"/>
                <a:ea typeface="+mn-lt"/>
                <a:cs typeface="+mn-lt"/>
              </a:rPr>
              <a:t> de </a:t>
            </a:r>
            <a:r>
              <a:rPr lang="en-US" sz="2400" err="1">
                <a:latin typeface="Calibri"/>
                <a:ea typeface="+mn-lt"/>
                <a:cs typeface="+mn-lt"/>
              </a:rPr>
              <a:t>função</a:t>
            </a:r>
            <a:r>
              <a:rPr lang="en-US" sz="2400" dirty="0">
                <a:latin typeface="Calibri"/>
                <a:ea typeface="+mn-lt"/>
                <a:cs typeface="+mn-lt"/>
              </a:rPr>
              <a:t>.</a:t>
            </a:r>
            <a:endParaRPr lang="en-US" dirty="0">
              <a:latin typeface="Calibri"/>
            </a:endParaRPr>
          </a:p>
          <a:p>
            <a:pPr marL="0" indent="228600">
              <a:buNone/>
            </a:pPr>
            <a:r>
              <a:rPr lang="en-US" sz="2400" dirty="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  <a:endParaRPr lang="en-US" dirty="0"/>
          </a:p>
          <a:p>
            <a:pPr marL="0" indent="228600">
              <a:buNone/>
            </a:pPr>
            <a:endParaRPr lang="en-US" sz="2400" dirty="0">
              <a:latin typeface="Aptos"/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F0D40D33-6085-19DB-F21E-6B0ED87A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76155"/>
            <a:ext cx="4013200" cy="185529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8EC01D-3D65-556C-FEF1-5DB6DDAD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2CE46A-9D36-3C77-4A0F-E9B457E4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pic>
        <p:nvPicPr>
          <p:cNvPr id="10" name="Picture 9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224B3380-A703-7F0C-3708-5E45BC09A8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6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0D82-3110-CBF6-97A6-053E2F0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1769535"/>
            <a:ext cx="4436269" cy="1767417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Papyrus"/>
              </a:rPr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40C4-4FCF-EB3D-9B0F-494E98BA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3780367"/>
            <a:ext cx="4436269" cy="13059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3200" err="1">
                <a:latin typeface="Calibri"/>
                <a:ea typeface="+mn-lt"/>
                <a:cs typeface="+mn-lt"/>
              </a:rPr>
              <a:t>Trabalhando</a:t>
            </a:r>
            <a:r>
              <a:rPr lang="en-US" sz="3200" dirty="0">
                <a:latin typeface="Calibri"/>
                <a:ea typeface="+mn-lt"/>
                <a:cs typeface="+mn-lt"/>
              </a:rPr>
              <a:t> com </a:t>
            </a:r>
            <a:r>
              <a:rPr lang="en-US" sz="3200" err="1">
                <a:latin typeface="Calibri"/>
                <a:ea typeface="+mn-lt"/>
                <a:cs typeface="+mn-lt"/>
              </a:rPr>
              <a:t>Arquivos</a:t>
            </a:r>
            <a:r>
              <a:rPr lang="en-US" sz="3200" dirty="0">
                <a:latin typeface="Calibri"/>
                <a:ea typeface="+mn-lt"/>
                <a:cs typeface="+mn-lt"/>
              </a:rPr>
              <a:t>: </a:t>
            </a:r>
            <a:r>
              <a:rPr lang="en-US" sz="3200" err="1">
                <a:latin typeface="Calibri"/>
                <a:ea typeface="+mn-lt"/>
                <a:cs typeface="+mn-lt"/>
              </a:rPr>
              <a:t>Leitura</a:t>
            </a:r>
            <a:r>
              <a:rPr lang="en-US" sz="3200" dirty="0">
                <a:latin typeface="Calibri"/>
                <a:ea typeface="+mn-lt"/>
                <a:cs typeface="+mn-lt"/>
              </a:rPr>
              <a:t> e </a:t>
            </a:r>
            <a:r>
              <a:rPr lang="en-US" sz="3200" err="1">
                <a:latin typeface="Calibri"/>
                <a:ea typeface="+mn-lt"/>
                <a:cs typeface="+mn-lt"/>
              </a:rPr>
              <a:t>Escrita</a:t>
            </a:r>
            <a:endParaRPr lang="en-US" err="1">
              <a:latin typeface="Calibri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81D77-3C02-C35C-8EC6-BA4AB30F8EDF}"/>
              </a:ext>
            </a:extLst>
          </p:cNvPr>
          <p:cNvSpPr txBox="1"/>
          <p:nvPr/>
        </p:nvSpPr>
        <p:spPr>
          <a:xfrm rot="5400000">
            <a:off x="1057873" y="583343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latin typeface="Papyru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4D827-A921-5D30-6AB2-945C331CC062}"/>
              </a:ext>
            </a:extLst>
          </p:cNvPr>
          <p:cNvSpPr txBox="1"/>
          <p:nvPr/>
        </p:nvSpPr>
        <p:spPr>
          <a:xfrm>
            <a:off x="529682" y="6216804"/>
            <a:ext cx="40562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err="1">
                <a:latin typeface="Calibri"/>
                <a:ea typeface="+mn-lt"/>
                <a:cs typeface="+mn-lt"/>
              </a:rPr>
              <a:t>Você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pode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ler</a:t>
            </a:r>
            <a:r>
              <a:rPr lang="en-US" sz="1600" dirty="0">
                <a:latin typeface="Calibri"/>
                <a:ea typeface="+mn-lt"/>
                <a:cs typeface="+mn-lt"/>
              </a:rPr>
              <a:t> e </a:t>
            </a:r>
            <a:r>
              <a:rPr lang="en-US" sz="1600" err="1">
                <a:latin typeface="Calibri"/>
                <a:ea typeface="+mn-lt"/>
                <a:cs typeface="+mn-lt"/>
              </a:rPr>
              <a:t>escrever</a:t>
            </a:r>
            <a:r>
              <a:rPr lang="en-US" sz="1600" dirty="0">
                <a:latin typeface="Calibri"/>
                <a:ea typeface="+mn-lt"/>
                <a:cs typeface="+mn-lt"/>
              </a:rPr>
              <a:t> dados </a:t>
            </a:r>
            <a:r>
              <a:rPr lang="en-US" sz="1600" err="1">
                <a:latin typeface="Calibri"/>
                <a:ea typeface="+mn-lt"/>
                <a:cs typeface="+mn-lt"/>
              </a:rPr>
              <a:t>em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arquivos</a:t>
            </a:r>
            <a:r>
              <a:rPr lang="en-US" sz="1600" dirty="0">
                <a:latin typeface="Calibri"/>
                <a:ea typeface="+mn-lt"/>
                <a:cs typeface="+mn-lt"/>
              </a:rPr>
              <a:t> com Python. Aqui </a:t>
            </a:r>
            <a:r>
              <a:rPr lang="en-US" sz="1600" err="1">
                <a:latin typeface="Calibri"/>
                <a:ea typeface="+mn-lt"/>
                <a:cs typeface="+mn-lt"/>
              </a:rPr>
              <a:t>está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uma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dica</a:t>
            </a:r>
            <a:r>
              <a:rPr lang="en-US" sz="1600" dirty="0">
                <a:latin typeface="Calibri"/>
                <a:ea typeface="+mn-lt"/>
                <a:cs typeface="+mn-lt"/>
              </a:rPr>
              <a:t> para </a:t>
            </a:r>
            <a:r>
              <a:rPr lang="en-US" sz="1600" err="1">
                <a:latin typeface="Calibri"/>
                <a:ea typeface="+mn-lt"/>
                <a:cs typeface="+mn-lt"/>
              </a:rPr>
              <a:t>isso</a:t>
            </a:r>
            <a:r>
              <a:rPr lang="en-US" sz="1600" dirty="0">
                <a:latin typeface="Calibri"/>
                <a:ea typeface="+mn-lt"/>
                <a:cs typeface="+mn-lt"/>
              </a:rPr>
              <a:t>:</a:t>
            </a:r>
            <a:endParaRPr lang="en-US" dirty="0">
              <a:latin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372C-8F1B-8D92-42CB-595CBD1E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67BA-C6C6-A2F0-68B3-7FB5475B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</p:spTree>
    <p:extLst>
      <p:ext uri="{BB962C8B-B14F-4D97-AF65-F5344CB8AC3E}">
        <p14:creationId xmlns:p14="http://schemas.microsoft.com/office/powerpoint/2010/main" val="978426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436269" cy="1767417"/>
          </a:xfrm>
        </p:spPr>
        <p:txBody>
          <a:bodyPr>
            <a:normAutofit/>
          </a:bodyPr>
          <a:lstStyle/>
          <a:p>
            <a:r>
              <a:rPr lang="en-US" sz="4000" b="1" err="1">
                <a:latin typeface="Calibri"/>
                <a:ea typeface="+mj-lt"/>
                <a:cs typeface="+mj-lt"/>
              </a:rPr>
              <a:t>Escrevendo</a:t>
            </a:r>
            <a:r>
              <a:rPr lang="en-US" sz="4000" b="1" dirty="0">
                <a:latin typeface="Calibri"/>
                <a:ea typeface="+mj-lt"/>
                <a:cs typeface="+mj-lt"/>
              </a:rPr>
              <a:t> e Lendo </a:t>
            </a:r>
            <a:r>
              <a:rPr lang="en-US" sz="4000" b="1" err="1">
                <a:latin typeface="Calibri"/>
                <a:ea typeface="+mj-lt"/>
                <a:cs typeface="+mj-lt"/>
              </a:rPr>
              <a:t>Arquivos</a:t>
            </a:r>
            <a:endParaRPr lang="en-US" dirty="0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34167"/>
            <a:ext cx="4436269" cy="1647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228600">
              <a:buNone/>
            </a:pPr>
            <a:r>
              <a:rPr lang="en-US" sz="240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3B6BDE2-9459-8CB4-C64D-D5F31BDD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923353"/>
            <a:ext cx="4051300" cy="22558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E780E4-33B0-7ED2-C042-EB943E8662A9}"/>
              </a:ext>
            </a:extLst>
          </p:cNvPr>
          <p:cNvSpPr txBox="1">
            <a:spLocks/>
          </p:cNvSpPr>
          <p:nvPr/>
        </p:nvSpPr>
        <p:spPr>
          <a:xfrm>
            <a:off x="353616" y="5380567"/>
            <a:ext cx="4436269" cy="13558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28600" algn="just">
              <a:buNone/>
            </a:pPr>
            <a:r>
              <a:rPr lang="pt-BR" sz="2400" dirty="0">
                <a:latin typeface="Calibri"/>
                <a:ea typeface="+mn-lt"/>
                <a:cs typeface="+mn-lt"/>
              </a:rPr>
              <a:t>O </a:t>
            </a:r>
            <a:r>
              <a:rPr lang="pt-BR" sz="2400" dirty="0" err="1">
                <a:latin typeface="Calibri"/>
                <a:ea typeface="+mn-lt"/>
                <a:cs typeface="+mn-lt"/>
              </a:rPr>
              <a:t>with</a:t>
            </a:r>
            <a:r>
              <a:rPr lang="pt-BR" sz="2400" dirty="0">
                <a:latin typeface="Calibri"/>
                <a:ea typeface="+mn-lt"/>
                <a:cs typeface="+mn-lt"/>
              </a:rPr>
              <a:t> é usado para garantir que o arquivo seja fechado automaticamente após a operação.</a:t>
            </a:r>
            <a:endParaRPr lang="pt-BR" dirty="0">
              <a:latin typeface="Calibri"/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93D79-4F3F-9CDF-9E61-C7D359DD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600" dirty="0" smtClean="0"/>
              <a:t>18</a:t>
            </a:fld>
            <a:endParaRPr lang="en-US" sz="6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EE7E812-43CB-FF94-9194-66CF9329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 dirty="0"/>
              <a:t>O </a:t>
            </a:r>
            <a:r>
              <a:rPr lang="en-US" sz="600" err="1"/>
              <a:t>Grimório</a:t>
            </a:r>
            <a:r>
              <a:rPr lang="en-US" sz="600" dirty="0"/>
              <a:t> do </a:t>
            </a:r>
            <a:r>
              <a:rPr lang="en-US" sz="600" err="1"/>
              <a:t>Programador</a:t>
            </a:r>
            <a:endParaRPr lang="en-US" sz="600"/>
          </a:p>
        </p:txBody>
      </p:sp>
      <p:pic>
        <p:nvPicPr>
          <p:cNvPr id="12" name="Picture 11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2ADDEC8A-D7AD-C3E0-6A81-498C5D64D0F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58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40C4-4FCF-EB3D-9B0F-494E98BA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3754967"/>
            <a:ext cx="4436269" cy="6074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800" err="1">
                <a:latin typeface="Calibri"/>
                <a:ea typeface="+mn-lt"/>
                <a:cs typeface="+mn-lt"/>
              </a:rPr>
              <a:t>Agradecimentos</a:t>
            </a:r>
            <a:endParaRPr lang="en-US" sz="4800" err="1">
              <a:latin typeface="Calibri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81D77-3C02-C35C-8EC6-BA4AB30F8EDF}"/>
              </a:ext>
            </a:extLst>
          </p:cNvPr>
          <p:cNvSpPr txBox="1"/>
          <p:nvPr/>
        </p:nvSpPr>
        <p:spPr>
          <a:xfrm rot="5400000">
            <a:off x="1121373" y="516033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latin typeface="Papyrus"/>
              </a:rPr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8372C-8F1B-8D92-42CB-595CBD1E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F67BA-C6C6-A2F0-68B3-7FB5475B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</p:spTree>
    <p:extLst>
      <p:ext uri="{BB962C8B-B14F-4D97-AF65-F5344CB8AC3E}">
        <p14:creationId xmlns:p14="http://schemas.microsoft.com/office/powerpoint/2010/main" val="169058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1458436"/>
            <a:ext cx="4436269" cy="67775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228600" algn="just">
              <a:buNone/>
            </a:pPr>
            <a:r>
              <a:rPr lang="pt-BR" sz="2400" dirty="0">
                <a:latin typeface="Calibri"/>
                <a:ea typeface="+mn-lt"/>
                <a:cs typeface="+mn-lt"/>
              </a:rPr>
              <a:t>Bem-vindo ao universo do Python! Neste </a:t>
            </a:r>
            <a:r>
              <a:rPr lang="pt-BR" sz="2400" dirty="0" err="1">
                <a:latin typeface="Calibri"/>
                <a:ea typeface="+mn-lt"/>
                <a:cs typeface="+mn-lt"/>
              </a:rPr>
              <a:t>eBook</a:t>
            </a:r>
            <a:r>
              <a:rPr lang="pt-BR" sz="2400" dirty="0">
                <a:latin typeface="Calibri"/>
                <a:ea typeface="+mn-lt"/>
                <a:cs typeface="+mn-lt"/>
              </a:rPr>
              <a:t>, você encontrará dicas práticas e exemplos reais para aprimorar suas habilidades de programação de forma simples e direta. </a:t>
            </a:r>
            <a:endParaRPr lang="pt-BR" dirty="0">
              <a:latin typeface="Calibri"/>
              <a:ea typeface="+mn-lt"/>
              <a:cs typeface="+mn-lt"/>
            </a:endParaRPr>
          </a:p>
          <a:p>
            <a:pPr marL="0" indent="228600" algn="just">
              <a:buNone/>
            </a:pPr>
            <a:r>
              <a:rPr lang="pt-BR" sz="2400" dirty="0">
                <a:latin typeface="Calibri"/>
                <a:ea typeface="+mn-lt"/>
                <a:cs typeface="+mn-lt"/>
              </a:rPr>
              <a:t>Python é uma das linguagens mais populares e versáteis, e este guia foi criado para ajudá-lo a aprender de forma eficiente e aplicada, com foco em situações do dia a dia. </a:t>
            </a:r>
            <a:endParaRPr lang="pt-BR" dirty="0">
              <a:latin typeface="Calibri"/>
              <a:ea typeface="+mn-lt"/>
              <a:cs typeface="+mn-lt"/>
            </a:endParaRPr>
          </a:p>
          <a:p>
            <a:pPr marL="0" indent="228600" algn="just">
              <a:buNone/>
            </a:pPr>
            <a:r>
              <a:rPr lang="pt-BR" sz="2400" dirty="0">
                <a:latin typeface="Calibri"/>
                <a:ea typeface="+mn-lt"/>
                <a:cs typeface="+mn-lt"/>
              </a:rPr>
              <a:t>Prepare-se para desbravar o mundo da programação e dominar a magia do Python com cada linha de código!</a:t>
            </a:r>
            <a:endParaRPr lang="pt-BR" dirty="0">
              <a:latin typeface="Calibri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D121AE-6596-B709-A8CA-0673DE3652E8}"/>
              </a:ext>
            </a:extLst>
          </p:cNvPr>
          <p:cNvSpPr/>
          <p:nvPr/>
        </p:nvSpPr>
        <p:spPr>
          <a:xfrm rot="5400000">
            <a:off x="2454508" y="-1659364"/>
            <a:ext cx="231387" cy="5190893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B8513CD-C3F3-2A89-8C9B-3F19EC6F5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D9DBB9E-5524-57A2-BFBC-7719A010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pic>
        <p:nvPicPr>
          <p:cNvPr id="14" name="Picture 13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4F427E54-745A-BB4F-D22A-D0B86C172E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0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436269" cy="17674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Calibri"/>
                <a:ea typeface="+mj-lt"/>
                <a:cs typeface="+mj-lt"/>
              </a:rPr>
              <a:t>Obrigado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alibri"/>
                <a:ea typeface="+mj-lt"/>
                <a:cs typeface="+mj-lt"/>
              </a:rPr>
              <a:t>por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alibri"/>
                <a:ea typeface="+mj-lt"/>
                <a:cs typeface="+mj-lt"/>
              </a:rPr>
              <a:t>ler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alibri"/>
                <a:ea typeface="+mj-lt"/>
                <a:cs typeface="+mj-lt"/>
              </a:rPr>
              <a:t>até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dirty="0" err="1">
                <a:latin typeface="Calibri"/>
                <a:ea typeface="+mj-lt"/>
                <a:cs typeface="+mj-lt"/>
              </a:rPr>
              <a:t>aqui</a:t>
            </a:r>
            <a:r>
              <a:rPr lang="en-US" sz="4000" b="1" dirty="0">
                <a:latin typeface="Calibri"/>
                <a:ea typeface="+mj-lt"/>
                <a:cs typeface="+mj-lt"/>
              </a:rPr>
              <a:t>!</a:t>
            </a:r>
            <a:endParaRPr lang="en-US" sz="4000" b="1" dirty="0">
              <a:latin typeface="Aptos Display"/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E780E4-33B0-7ED2-C042-EB943E8662A9}"/>
              </a:ext>
            </a:extLst>
          </p:cNvPr>
          <p:cNvSpPr txBox="1">
            <a:spLocks/>
          </p:cNvSpPr>
          <p:nvPr/>
        </p:nvSpPr>
        <p:spPr>
          <a:xfrm>
            <a:off x="353616" y="2383367"/>
            <a:ext cx="4436269" cy="13558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28600" algn="just">
              <a:buNone/>
            </a:pPr>
            <a:r>
              <a:rPr lang="pt-BR" sz="2400" dirty="0">
                <a:latin typeface="Calibri"/>
                <a:ea typeface="+mn-lt"/>
                <a:cs typeface="+mn-lt"/>
              </a:rPr>
              <a:t>Este </a:t>
            </a:r>
            <a:r>
              <a:rPr lang="pt-BR" sz="2400" dirty="0" err="1">
                <a:latin typeface="Calibri"/>
                <a:ea typeface="+mn-lt"/>
                <a:cs typeface="+mn-lt"/>
              </a:rPr>
              <a:t>eBook</a:t>
            </a:r>
            <a:r>
              <a:rPr lang="pt-BR" sz="2400" dirty="0">
                <a:latin typeface="Calibri"/>
                <a:ea typeface="+mn-lt"/>
                <a:cs typeface="+mn-lt"/>
              </a:rPr>
              <a:t> foi gerado por IA e diagramado por um humano. O passo a passo se encontra em meu Github no link abaixo.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93D79-4F3F-9CDF-9E61-C7D359DD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600" dirty="0" smtClean="0"/>
              <a:t>20</a:t>
            </a:fld>
            <a:endParaRPr lang="en-US" sz="6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EE7E812-43CB-FF94-9194-66CF9329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600" dirty="0"/>
              <a:t>O </a:t>
            </a:r>
            <a:r>
              <a:rPr lang="en-US" sz="600" err="1"/>
              <a:t>Grimório</a:t>
            </a:r>
            <a:r>
              <a:rPr lang="en-US" sz="600" dirty="0"/>
              <a:t> do </a:t>
            </a:r>
            <a:r>
              <a:rPr lang="en-US" sz="600" err="1"/>
              <a:t>Programador</a:t>
            </a:r>
            <a:endParaRPr lang="en-US" sz="600"/>
          </a:p>
        </p:txBody>
      </p:sp>
      <p:pic>
        <p:nvPicPr>
          <p:cNvPr id="12" name="Picture 11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2ADDEC8A-D7AD-C3E0-6A81-498C5D64D0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81A35-DA51-2B5B-C31F-A30BBA002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323" y="3961703"/>
            <a:ext cx="1289050" cy="123825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C7BE6C-75CF-86FD-75E5-ED0B6F115AE5}"/>
              </a:ext>
            </a:extLst>
          </p:cNvPr>
          <p:cNvSpPr txBox="1">
            <a:spLocks/>
          </p:cNvSpPr>
          <p:nvPr/>
        </p:nvSpPr>
        <p:spPr>
          <a:xfrm>
            <a:off x="353616" y="5418666"/>
            <a:ext cx="4436269" cy="6573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ea typeface="+mn-lt"/>
                <a:cs typeface="+mn-lt"/>
                <a:hlinkClick r:id="rId4"/>
              </a:rPr>
              <a:t>https://github.com/RafaSant13/prompts-recipe-to-create-a-ebook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F6DD1B-4482-984E-1C5C-75D5115A6210}"/>
              </a:ext>
            </a:extLst>
          </p:cNvPr>
          <p:cNvSpPr txBox="1"/>
          <p:nvPr/>
        </p:nvSpPr>
        <p:spPr>
          <a:xfrm rot="5400000">
            <a:off x="1057873" y="681133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latin typeface="Papyru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11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0D82-3110-CBF6-97A6-053E2F0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1769535"/>
            <a:ext cx="4436269" cy="1767417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Papyrus"/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40C4-4FCF-EB3D-9B0F-494E98BA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3780367"/>
            <a:ext cx="4436269" cy="13059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3200" err="1">
                <a:latin typeface="Calibri"/>
                <a:ea typeface="+mn-lt"/>
                <a:cs typeface="+mn-lt"/>
              </a:rPr>
              <a:t>Trabalhando</a:t>
            </a:r>
            <a:r>
              <a:rPr lang="en-US" sz="3200" dirty="0">
                <a:latin typeface="Calibri"/>
                <a:ea typeface="+mn-lt"/>
                <a:cs typeface="+mn-lt"/>
              </a:rPr>
              <a:t> com </a:t>
            </a:r>
            <a:r>
              <a:rPr lang="en-US" sz="3200" err="1">
                <a:latin typeface="Calibri"/>
                <a:ea typeface="+mn-lt"/>
                <a:cs typeface="+mn-lt"/>
              </a:rPr>
              <a:t>Listas</a:t>
            </a:r>
            <a:r>
              <a:rPr lang="en-US" sz="3200" dirty="0">
                <a:latin typeface="Calibri"/>
                <a:ea typeface="+mn-lt"/>
                <a:cs typeface="+mn-lt"/>
              </a:rPr>
              <a:t>: </a:t>
            </a:r>
            <a:r>
              <a:rPr lang="en-US" sz="3200" err="1">
                <a:latin typeface="Calibri"/>
                <a:ea typeface="+mn-lt"/>
                <a:cs typeface="+mn-lt"/>
              </a:rPr>
              <a:t>Adicionando</a:t>
            </a:r>
            <a:r>
              <a:rPr lang="en-US" sz="3200" dirty="0">
                <a:latin typeface="Calibri"/>
                <a:ea typeface="+mn-lt"/>
                <a:cs typeface="+mn-lt"/>
              </a:rPr>
              <a:t> e </a:t>
            </a:r>
            <a:r>
              <a:rPr lang="en-US" sz="3200" err="1">
                <a:latin typeface="Calibri"/>
                <a:ea typeface="+mn-lt"/>
                <a:cs typeface="+mn-lt"/>
              </a:rPr>
              <a:t>Acessando</a:t>
            </a:r>
            <a:r>
              <a:rPr lang="en-US" sz="3200" dirty="0">
                <a:latin typeface="Calibri"/>
                <a:ea typeface="+mn-lt"/>
                <a:cs typeface="+mn-lt"/>
              </a:rPr>
              <a:t> Dados</a:t>
            </a:r>
            <a:endParaRPr lang="en-US" dirty="0">
              <a:latin typeface="Calibri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81D77-3C02-C35C-8EC6-BA4AB30F8EDF}"/>
              </a:ext>
            </a:extLst>
          </p:cNvPr>
          <p:cNvSpPr txBox="1"/>
          <p:nvPr/>
        </p:nvSpPr>
        <p:spPr>
          <a:xfrm rot="5400000">
            <a:off x="1057873" y="583343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latin typeface="Papyru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4D827-A921-5D30-6AB2-945C331CC062}"/>
              </a:ext>
            </a:extLst>
          </p:cNvPr>
          <p:cNvSpPr txBox="1"/>
          <p:nvPr/>
        </p:nvSpPr>
        <p:spPr>
          <a:xfrm>
            <a:off x="529682" y="6216804"/>
            <a:ext cx="405625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dirty="0">
                <a:latin typeface="Calibri"/>
                <a:ea typeface="+mn-lt"/>
                <a:cs typeface="+mn-lt"/>
              </a:rPr>
              <a:t>As </a:t>
            </a:r>
            <a:r>
              <a:rPr lang="en-US" sz="1600" err="1">
                <a:latin typeface="Calibri"/>
                <a:ea typeface="+mn-lt"/>
                <a:cs typeface="+mn-lt"/>
              </a:rPr>
              <a:t>listas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são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uma</a:t>
            </a:r>
            <a:r>
              <a:rPr lang="en-US" sz="1600" dirty="0">
                <a:latin typeface="Calibri"/>
                <a:ea typeface="+mn-lt"/>
                <a:cs typeface="+mn-lt"/>
              </a:rPr>
              <a:t> das </a:t>
            </a:r>
            <a:r>
              <a:rPr lang="en-US" sz="1600" err="1">
                <a:latin typeface="Calibri"/>
                <a:ea typeface="+mn-lt"/>
                <a:cs typeface="+mn-lt"/>
              </a:rPr>
              <a:t>estruturas</a:t>
            </a:r>
            <a:r>
              <a:rPr lang="en-US" sz="1600" dirty="0">
                <a:latin typeface="Calibri"/>
                <a:ea typeface="+mn-lt"/>
                <a:cs typeface="+mn-lt"/>
              </a:rPr>
              <a:t> de dados </a:t>
            </a:r>
            <a:r>
              <a:rPr lang="en-US" sz="1600" err="1">
                <a:latin typeface="Calibri"/>
                <a:ea typeface="+mn-lt"/>
                <a:cs typeface="+mn-lt"/>
              </a:rPr>
              <a:t>mais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importantes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em</a:t>
            </a:r>
            <a:r>
              <a:rPr lang="en-US" sz="1600" dirty="0">
                <a:latin typeface="Calibri"/>
                <a:ea typeface="+mn-lt"/>
                <a:cs typeface="+mn-lt"/>
              </a:rPr>
              <a:t> Python. Elas </a:t>
            </a:r>
            <a:r>
              <a:rPr lang="en-US" sz="1600" err="1">
                <a:latin typeface="Calibri"/>
                <a:ea typeface="+mn-lt"/>
                <a:cs typeface="+mn-lt"/>
              </a:rPr>
              <a:t>permitem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armazenar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múltiplos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itens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em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uma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única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variável</a:t>
            </a:r>
            <a:r>
              <a:rPr lang="en-US" sz="1600" dirty="0">
                <a:latin typeface="Calibri"/>
                <a:ea typeface="+mn-lt"/>
                <a:cs typeface="+mn-lt"/>
              </a:rPr>
              <a:t>. Aqui </a:t>
            </a:r>
            <a:r>
              <a:rPr lang="en-US" sz="1600" err="1">
                <a:latin typeface="Calibri"/>
                <a:ea typeface="+mn-lt"/>
                <a:cs typeface="+mn-lt"/>
              </a:rPr>
              <a:t>estão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algumas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dicas</a:t>
            </a:r>
            <a:r>
              <a:rPr lang="en-US" sz="1600" dirty="0">
                <a:latin typeface="Calibri"/>
                <a:ea typeface="+mn-lt"/>
                <a:cs typeface="+mn-lt"/>
              </a:rPr>
              <a:t> simples para </a:t>
            </a:r>
            <a:r>
              <a:rPr lang="en-US" sz="1600" err="1">
                <a:latin typeface="Calibri"/>
                <a:ea typeface="+mn-lt"/>
                <a:cs typeface="+mn-lt"/>
              </a:rPr>
              <a:t>trabalhar</a:t>
            </a:r>
            <a:r>
              <a:rPr lang="en-US" sz="1600" dirty="0">
                <a:latin typeface="Calibri"/>
                <a:ea typeface="+mn-lt"/>
                <a:cs typeface="+mn-lt"/>
              </a:rPr>
              <a:t> com </a:t>
            </a:r>
            <a:r>
              <a:rPr lang="en-US" sz="1600" err="1">
                <a:latin typeface="Calibri"/>
                <a:ea typeface="+mn-lt"/>
                <a:cs typeface="+mn-lt"/>
              </a:rPr>
              <a:t>listas</a:t>
            </a:r>
            <a:r>
              <a:rPr lang="en-US" sz="1600" dirty="0">
                <a:latin typeface="Calibri"/>
                <a:ea typeface="+mn-lt"/>
                <a:cs typeface="+mn-lt"/>
              </a:rPr>
              <a:t>: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7312DF-4169-90F2-BF4B-7D42FBC7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3E880-1FFA-6EED-65CA-086C97CF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</p:spTree>
    <p:extLst>
      <p:ext uri="{BB962C8B-B14F-4D97-AF65-F5344CB8AC3E}">
        <p14:creationId xmlns:p14="http://schemas.microsoft.com/office/powerpoint/2010/main" val="149905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436269" cy="1767417"/>
          </a:xfrm>
        </p:spPr>
        <p:txBody>
          <a:bodyPr>
            <a:normAutofit/>
          </a:bodyPr>
          <a:lstStyle/>
          <a:p>
            <a:r>
              <a:rPr lang="en-US" sz="4000" b="1" dirty="0" err="1">
                <a:ea typeface="+mj-lt"/>
                <a:cs typeface="+mj-lt"/>
              </a:rPr>
              <a:t>Adicionar</a:t>
            </a:r>
            <a:r>
              <a:rPr lang="en-US" sz="4000" b="1" dirty="0">
                <a:ea typeface="+mj-lt"/>
                <a:cs typeface="+mj-lt"/>
              </a:rPr>
              <a:t> </a:t>
            </a:r>
            <a:r>
              <a:rPr lang="en-US" sz="4000" b="1" dirty="0" err="1">
                <a:ea typeface="+mj-lt"/>
                <a:cs typeface="+mj-lt"/>
              </a:rPr>
              <a:t>Itens</a:t>
            </a:r>
            <a:r>
              <a:rPr lang="en-US" sz="4000" b="1" dirty="0">
                <a:ea typeface="+mj-lt"/>
                <a:cs typeface="+mj-lt"/>
              </a:rPr>
              <a:t> à Lista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34167"/>
            <a:ext cx="4436269" cy="1647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228600">
              <a:buNone/>
            </a:pPr>
            <a:r>
              <a:rPr lang="en-US" sz="2400" dirty="0">
                <a:latin typeface="Calibri"/>
                <a:ea typeface="+mn-lt"/>
                <a:cs typeface="+mn-lt"/>
              </a:rPr>
              <a:t>Se </a:t>
            </a:r>
            <a:r>
              <a:rPr lang="en-US" sz="2400" err="1">
                <a:latin typeface="Calibri"/>
                <a:ea typeface="+mn-lt"/>
                <a:cs typeface="+mn-lt"/>
              </a:rPr>
              <a:t>você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quiser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adicionar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novos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itens</a:t>
            </a:r>
            <a:r>
              <a:rPr lang="en-US" sz="2400" dirty="0">
                <a:latin typeface="Calibri"/>
                <a:ea typeface="+mn-lt"/>
                <a:cs typeface="+mn-lt"/>
              </a:rPr>
              <a:t> a </a:t>
            </a:r>
            <a:r>
              <a:rPr lang="en-US" sz="2400" err="1">
                <a:latin typeface="Calibri"/>
                <a:ea typeface="+mn-lt"/>
                <a:cs typeface="+mn-lt"/>
              </a:rPr>
              <a:t>uma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lista</a:t>
            </a:r>
            <a:r>
              <a:rPr lang="en-US" sz="2400" dirty="0">
                <a:latin typeface="Calibri"/>
                <a:ea typeface="+mn-lt"/>
                <a:cs typeface="+mn-lt"/>
              </a:rPr>
              <a:t>, </a:t>
            </a:r>
            <a:r>
              <a:rPr lang="en-US" sz="2400" err="1">
                <a:latin typeface="Calibri"/>
                <a:ea typeface="+mn-lt"/>
                <a:cs typeface="+mn-lt"/>
              </a:rPr>
              <a:t>pode</a:t>
            </a:r>
            <a:r>
              <a:rPr lang="en-US" sz="2400" dirty="0">
                <a:latin typeface="Calibri"/>
                <a:ea typeface="+mn-lt"/>
                <a:cs typeface="+mn-lt"/>
              </a:rPr>
              <a:t> usar o </a:t>
            </a:r>
            <a:r>
              <a:rPr lang="en-US" sz="2400" err="1">
                <a:latin typeface="Calibri"/>
                <a:ea typeface="+mn-lt"/>
                <a:cs typeface="+mn-lt"/>
              </a:rPr>
              <a:t>método</a:t>
            </a:r>
            <a:r>
              <a:rPr lang="en-US" sz="2400" dirty="0">
                <a:latin typeface="Calibri"/>
                <a:ea typeface="+mn-lt"/>
                <a:cs typeface="+mn-lt"/>
              </a:rPr>
              <a:t> append() </a:t>
            </a:r>
            <a:r>
              <a:rPr lang="en-US" sz="2400" err="1">
                <a:latin typeface="Calibri"/>
                <a:ea typeface="+mn-lt"/>
                <a:cs typeface="+mn-lt"/>
              </a:rPr>
              <a:t>ou</a:t>
            </a:r>
            <a:r>
              <a:rPr lang="en-US" sz="2400" dirty="0">
                <a:latin typeface="Calibri"/>
                <a:ea typeface="+mn-lt"/>
                <a:cs typeface="+mn-lt"/>
              </a:rPr>
              <a:t> insert().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0" indent="228600">
              <a:buNone/>
            </a:pPr>
            <a:r>
              <a:rPr lang="en-US" sz="240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6E18BCC2-88FE-7739-AFAB-C108AC0F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0" t="-190" r="1110" b="19068"/>
          <a:stretch/>
        </p:blipFill>
        <p:spPr>
          <a:xfrm>
            <a:off x="343335" y="4078972"/>
            <a:ext cx="4456837" cy="267815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37AC362-7F8A-4CED-CEB2-762F0F69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5B4FE8-1F93-CAFC-4E49-40A9AE5D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pic>
        <p:nvPicPr>
          <p:cNvPr id="12" name="Picture 11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43689C61-6221-991A-81AC-28E217BAB3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0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093369" cy="1767417"/>
          </a:xfrm>
        </p:spPr>
        <p:txBody>
          <a:bodyPr>
            <a:normAutofit/>
          </a:bodyPr>
          <a:lstStyle/>
          <a:p>
            <a:r>
              <a:rPr lang="en-US" sz="4000" b="1" err="1">
                <a:latin typeface="Calibri"/>
                <a:ea typeface="+mj-lt"/>
                <a:cs typeface="+mj-lt"/>
              </a:rPr>
              <a:t>Acessando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err="1">
                <a:latin typeface="Calibri"/>
                <a:ea typeface="+mj-lt"/>
                <a:cs typeface="+mj-lt"/>
              </a:rPr>
              <a:t>Itens</a:t>
            </a:r>
            <a:r>
              <a:rPr lang="en-US" sz="4000" b="1" dirty="0">
                <a:latin typeface="Calibri"/>
                <a:ea typeface="+mj-lt"/>
                <a:cs typeface="+mj-lt"/>
              </a:rPr>
              <a:t> da Lista</a:t>
            </a:r>
            <a:endParaRPr lang="en-US" dirty="0">
              <a:latin typeface="Calibri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34167"/>
            <a:ext cx="4309269" cy="1647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228600">
              <a:buNone/>
            </a:pPr>
            <a:r>
              <a:rPr lang="en-US" sz="2400" err="1">
                <a:latin typeface="Calibri"/>
                <a:ea typeface="+mn-lt"/>
                <a:cs typeface="+mn-lt"/>
              </a:rPr>
              <a:t>Você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pode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acessar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qualquer</a:t>
            </a:r>
            <a:r>
              <a:rPr lang="en-US" sz="2400" dirty="0">
                <a:latin typeface="Calibri"/>
                <a:ea typeface="+mn-lt"/>
                <a:cs typeface="+mn-lt"/>
              </a:rPr>
              <a:t> item da </a:t>
            </a:r>
            <a:r>
              <a:rPr lang="en-US" sz="2400" err="1">
                <a:latin typeface="Calibri"/>
                <a:ea typeface="+mn-lt"/>
                <a:cs typeface="+mn-lt"/>
              </a:rPr>
              <a:t>lista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latin typeface="Calibri"/>
                <a:ea typeface="+mn-lt"/>
                <a:cs typeface="+mn-lt"/>
              </a:rPr>
              <a:t>usando</a:t>
            </a:r>
            <a:r>
              <a:rPr lang="en-US" sz="2400" dirty="0">
                <a:latin typeface="Calibri"/>
                <a:ea typeface="+mn-lt"/>
                <a:cs typeface="+mn-lt"/>
              </a:rPr>
              <a:t> o </a:t>
            </a:r>
            <a:r>
              <a:rPr lang="en-US" sz="2400" err="1">
                <a:latin typeface="Calibri"/>
                <a:ea typeface="+mn-lt"/>
                <a:cs typeface="+mn-lt"/>
              </a:rPr>
              <a:t>índice</a:t>
            </a:r>
            <a:r>
              <a:rPr lang="en-US" sz="2400" dirty="0">
                <a:latin typeface="Calibri"/>
                <a:ea typeface="+mn-lt"/>
                <a:cs typeface="+mn-lt"/>
              </a:rPr>
              <a:t> (</a:t>
            </a:r>
            <a:r>
              <a:rPr lang="en-US" sz="2400" err="1">
                <a:latin typeface="Calibri"/>
                <a:ea typeface="+mn-lt"/>
                <a:cs typeface="+mn-lt"/>
              </a:rPr>
              <a:t>começando</a:t>
            </a:r>
            <a:r>
              <a:rPr lang="en-US" sz="2400" dirty="0">
                <a:latin typeface="Calibri"/>
                <a:ea typeface="+mn-lt"/>
                <a:cs typeface="+mn-lt"/>
              </a:rPr>
              <a:t> de 0).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0" indent="228600">
              <a:buNone/>
            </a:pPr>
            <a:r>
              <a:rPr lang="en-US" sz="240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</a:p>
          <a:p>
            <a:pPr marL="0" indent="228600">
              <a:buNone/>
            </a:pPr>
            <a:endParaRPr lang="en-US" sz="2400" dirty="0">
              <a:latin typeface="Aptos"/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A8C7EC7-3140-68CD-E508-01DE300F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717"/>
          <a:stretch/>
        </p:blipFill>
        <p:spPr>
          <a:xfrm>
            <a:off x="977900" y="4074533"/>
            <a:ext cx="3060700" cy="163246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CCFFF3-E857-5899-9DCF-9A005577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F855D7-3EA5-A367-4F37-81849A6B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pic>
        <p:nvPicPr>
          <p:cNvPr id="10" name="Picture 9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F157810-4631-E5E9-6D0E-A46DCEBFD5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2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0D82-3110-CBF6-97A6-053E2F0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1769535"/>
            <a:ext cx="4436269" cy="1767417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Papyrus"/>
              </a:rPr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40C4-4FCF-EB3D-9B0F-494E98BA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3780367"/>
            <a:ext cx="4436269" cy="13059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 err="1">
                <a:latin typeface="Calibri"/>
                <a:ea typeface="Calibri"/>
                <a:cs typeface="Calibri"/>
              </a:rPr>
              <a:t>Trabalhando</a:t>
            </a:r>
            <a:r>
              <a:rPr lang="en-US" sz="3200" dirty="0">
                <a:latin typeface="Calibri"/>
                <a:ea typeface="Calibri"/>
                <a:cs typeface="Calibri"/>
              </a:rPr>
              <a:t> com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Dicionários</a:t>
            </a:r>
            <a:r>
              <a:rPr lang="en-US" sz="3200" dirty="0">
                <a:latin typeface="Calibri"/>
                <a:ea typeface="Calibri"/>
                <a:cs typeface="Calibri"/>
              </a:rPr>
              <a:t>: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Acessando</a:t>
            </a:r>
            <a:r>
              <a:rPr lang="en-US" sz="3200" dirty="0">
                <a:latin typeface="Calibri"/>
                <a:ea typeface="Calibri"/>
                <a:cs typeface="Calibri"/>
              </a:rPr>
              <a:t> e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Modificando</a:t>
            </a:r>
            <a:r>
              <a:rPr lang="en-US" sz="3200" dirty="0">
                <a:latin typeface="Calibri"/>
                <a:ea typeface="Calibri"/>
                <a:cs typeface="Calibri"/>
              </a:rPr>
              <a:t> Dados</a:t>
            </a:r>
            <a:endParaRPr lang="en-US" dirty="0">
              <a:ea typeface="Calibri"/>
              <a:cs typeface="Calibri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81D77-3C02-C35C-8EC6-BA4AB30F8EDF}"/>
              </a:ext>
            </a:extLst>
          </p:cNvPr>
          <p:cNvSpPr txBox="1"/>
          <p:nvPr/>
        </p:nvSpPr>
        <p:spPr>
          <a:xfrm rot="5400000">
            <a:off x="1057873" y="583343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latin typeface="Papyru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4D827-A921-5D30-6AB2-945C331CC062}"/>
              </a:ext>
            </a:extLst>
          </p:cNvPr>
          <p:cNvSpPr txBox="1"/>
          <p:nvPr/>
        </p:nvSpPr>
        <p:spPr>
          <a:xfrm>
            <a:off x="529682" y="6216804"/>
            <a:ext cx="405625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err="1">
                <a:latin typeface="Calibri"/>
                <a:ea typeface="+mn-lt"/>
                <a:cs typeface="+mn-lt"/>
              </a:rPr>
              <a:t>Os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dicionários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são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ideais</a:t>
            </a:r>
            <a:r>
              <a:rPr lang="en-US" sz="1600" dirty="0">
                <a:latin typeface="Calibri"/>
                <a:ea typeface="+mn-lt"/>
                <a:cs typeface="+mn-lt"/>
              </a:rPr>
              <a:t> para </a:t>
            </a:r>
            <a:r>
              <a:rPr lang="en-US" sz="1600" err="1">
                <a:latin typeface="Calibri"/>
                <a:ea typeface="+mn-lt"/>
                <a:cs typeface="+mn-lt"/>
              </a:rPr>
              <a:t>armazenar</a:t>
            </a:r>
            <a:r>
              <a:rPr lang="en-US" sz="1600" dirty="0">
                <a:latin typeface="Calibri"/>
                <a:ea typeface="+mn-lt"/>
                <a:cs typeface="+mn-lt"/>
              </a:rPr>
              <a:t> pares de </a:t>
            </a:r>
            <a:r>
              <a:rPr lang="en-US" sz="1600" err="1">
                <a:latin typeface="Calibri"/>
                <a:ea typeface="+mn-lt"/>
                <a:cs typeface="+mn-lt"/>
              </a:rPr>
              <a:t>chave</a:t>
            </a:r>
            <a:r>
              <a:rPr lang="en-US" sz="1600" dirty="0">
                <a:latin typeface="Calibri"/>
                <a:ea typeface="+mn-lt"/>
                <a:cs typeface="+mn-lt"/>
              </a:rPr>
              <a:t>-valor. Eles </a:t>
            </a:r>
            <a:r>
              <a:rPr lang="en-US" sz="1600" err="1">
                <a:latin typeface="Calibri"/>
                <a:ea typeface="+mn-lt"/>
                <a:cs typeface="+mn-lt"/>
              </a:rPr>
              <a:t>são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úteis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quando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você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precisa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associar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informações</a:t>
            </a:r>
            <a:r>
              <a:rPr lang="en-US" sz="1600" dirty="0">
                <a:latin typeface="Calibri"/>
                <a:ea typeface="+mn-lt"/>
                <a:cs typeface="+mn-lt"/>
              </a:rPr>
              <a:t> de </a:t>
            </a:r>
            <a:r>
              <a:rPr lang="en-US" sz="1600" err="1">
                <a:latin typeface="Calibri"/>
                <a:ea typeface="+mn-lt"/>
                <a:cs typeface="+mn-lt"/>
              </a:rPr>
              <a:t>maneira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estruturada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dirty="0">
              <a:latin typeface="Calibri"/>
              <a:ea typeface="+mn-lt"/>
              <a:cs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B1D8-B2EC-1743-E232-264DA2E7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DF4F8-493D-51BF-B2CA-8A654F87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</p:spTree>
    <p:extLst>
      <p:ext uri="{BB962C8B-B14F-4D97-AF65-F5344CB8AC3E}">
        <p14:creationId xmlns:p14="http://schemas.microsoft.com/office/powerpoint/2010/main" val="3836531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436269" cy="1767417"/>
          </a:xfrm>
        </p:spPr>
        <p:txBody>
          <a:bodyPr>
            <a:normAutofit/>
          </a:bodyPr>
          <a:lstStyle/>
          <a:p>
            <a:r>
              <a:rPr lang="en-US" sz="4000" b="1" err="1">
                <a:latin typeface="Calibri"/>
                <a:ea typeface="+mj-lt"/>
                <a:cs typeface="+mj-lt"/>
              </a:rPr>
              <a:t>Criando</a:t>
            </a:r>
            <a:r>
              <a:rPr lang="en-US" sz="4000" b="1" dirty="0">
                <a:latin typeface="Calibri"/>
                <a:ea typeface="+mj-lt"/>
                <a:cs typeface="+mj-lt"/>
              </a:rPr>
              <a:t> e </a:t>
            </a:r>
            <a:r>
              <a:rPr lang="en-US" sz="4000" b="1" err="1">
                <a:latin typeface="Calibri"/>
                <a:ea typeface="+mj-lt"/>
                <a:cs typeface="+mj-lt"/>
              </a:rPr>
              <a:t>Modificando</a:t>
            </a:r>
            <a:r>
              <a:rPr lang="en-US" sz="4000" b="1" dirty="0">
                <a:latin typeface="Calibri"/>
                <a:ea typeface="+mj-lt"/>
                <a:cs typeface="+mj-lt"/>
              </a:rPr>
              <a:t> um </a:t>
            </a:r>
            <a:r>
              <a:rPr lang="en-US" sz="4000" b="1" err="1">
                <a:latin typeface="Calibri"/>
                <a:ea typeface="+mj-lt"/>
                <a:cs typeface="+mj-lt"/>
              </a:rPr>
              <a:t>Dicionário</a:t>
            </a:r>
            <a:endParaRPr lang="en-US" dirty="0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34167"/>
            <a:ext cx="4436269" cy="4160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228600">
              <a:buNone/>
            </a:pPr>
            <a:r>
              <a:rPr lang="en-US" sz="240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6646A965-6962-1CE2-BC84-F5CB0C788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967427"/>
            <a:ext cx="4432300" cy="320914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2E5D4-F221-A628-7406-4D204ACF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325BE-708D-6718-A363-D4BDEC77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pic>
        <p:nvPicPr>
          <p:cNvPr id="11" name="Picture 10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9B3C4EA-32D0-7481-F40E-F1B0863F60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1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CABC-0D33-F0D7-0D5B-BE9AA516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16" y="258235"/>
            <a:ext cx="4093369" cy="1767417"/>
          </a:xfrm>
        </p:spPr>
        <p:txBody>
          <a:bodyPr>
            <a:normAutofit/>
          </a:bodyPr>
          <a:lstStyle/>
          <a:p>
            <a:r>
              <a:rPr lang="en-US" sz="4000" b="1" err="1">
                <a:latin typeface="Calibri"/>
                <a:ea typeface="+mj-lt"/>
                <a:cs typeface="+mj-lt"/>
              </a:rPr>
              <a:t>Adicionando</a:t>
            </a:r>
            <a:r>
              <a:rPr lang="en-US" sz="4000" b="1" dirty="0">
                <a:latin typeface="Calibri"/>
                <a:ea typeface="+mj-lt"/>
                <a:cs typeface="+mj-lt"/>
              </a:rPr>
              <a:t> Novos </a:t>
            </a:r>
            <a:r>
              <a:rPr lang="en-US" sz="4000" b="1" err="1">
                <a:latin typeface="Calibri"/>
                <a:ea typeface="+mj-lt"/>
                <a:cs typeface="+mj-lt"/>
              </a:rPr>
              <a:t>Itens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err="1">
                <a:latin typeface="Calibri"/>
                <a:ea typeface="+mj-lt"/>
                <a:cs typeface="+mj-lt"/>
              </a:rPr>
              <a:t>ao</a:t>
            </a:r>
            <a:r>
              <a:rPr lang="en-US" sz="4000" b="1" dirty="0">
                <a:latin typeface="Calibri"/>
                <a:ea typeface="+mj-lt"/>
                <a:cs typeface="+mj-lt"/>
              </a:rPr>
              <a:t> </a:t>
            </a:r>
            <a:r>
              <a:rPr lang="en-US" sz="4000" b="1" err="1">
                <a:latin typeface="Calibri"/>
                <a:ea typeface="+mj-lt"/>
                <a:cs typeface="+mj-lt"/>
              </a:rPr>
              <a:t>Dicionário</a:t>
            </a:r>
            <a:endParaRPr lang="en-US" dirty="0" err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69BD-E721-0E88-52E3-081DCB247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2434167"/>
            <a:ext cx="4309269" cy="16479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228600">
              <a:buNone/>
            </a:pPr>
            <a:r>
              <a:rPr lang="en-US" sz="2400" dirty="0" err="1">
                <a:latin typeface="Calibri"/>
                <a:ea typeface="+mn-lt"/>
                <a:cs typeface="+mn-lt"/>
              </a:rPr>
              <a:t>Exemplo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  <a:endParaRPr lang="en-US" sz="2400" dirty="0">
              <a:latin typeface="Aptos"/>
              <a:ea typeface="Calibri"/>
              <a:cs typeface="Calibri"/>
            </a:endParaRPr>
          </a:p>
          <a:p>
            <a:pPr marL="0" indent="228600">
              <a:buNone/>
            </a:pPr>
            <a:endParaRPr lang="en-US" sz="2400" dirty="0">
              <a:latin typeface="Aptos"/>
              <a:ea typeface="Calibri"/>
              <a:cs typeface="Calibri"/>
            </a:endParaRPr>
          </a:p>
          <a:p>
            <a:pPr marL="0" indent="0">
              <a:buNone/>
            </a:pPr>
            <a:endParaRPr lang="en-US" sz="3200" dirty="0"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8C4D2-8C9D-A843-368F-B0434770031A}"/>
              </a:ext>
            </a:extLst>
          </p:cNvPr>
          <p:cNvSpPr/>
          <p:nvPr/>
        </p:nvSpPr>
        <p:spPr>
          <a:xfrm>
            <a:off x="349715" y="-223644"/>
            <a:ext cx="217448" cy="224975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3937DC-7533-7B10-41C8-CDE8C457F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28775"/>
            <a:ext cx="4305300" cy="162595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F7FCD-E2E5-60B0-8189-DBE09B19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86A85-76D6-6502-DBF7-C1527677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  <p:pic>
        <p:nvPicPr>
          <p:cNvPr id="11" name="Picture 10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BBF6EB70-7A25-AB43-7884-6FF914CF20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7692" b="13326"/>
          <a:stretch/>
        </p:blipFill>
        <p:spPr>
          <a:xfrm>
            <a:off x="2065880" y="7173139"/>
            <a:ext cx="1011116" cy="104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0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0D82-3110-CBF6-97A6-053E2F09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16" y="1769535"/>
            <a:ext cx="4436269" cy="1767417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Papyrus"/>
              </a:rPr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940C4-4FCF-EB3D-9B0F-494E98BA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6" y="3780367"/>
            <a:ext cx="4436269" cy="13059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err="1">
                <a:latin typeface="Calibri"/>
                <a:ea typeface="+mn-lt"/>
                <a:cs typeface="+mn-lt"/>
              </a:rPr>
              <a:t>Condicionais</a:t>
            </a:r>
            <a:r>
              <a:rPr lang="en-US" sz="3200" dirty="0">
                <a:latin typeface="Calibri"/>
                <a:ea typeface="+mn-lt"/>
                <a:cs typeface="+mn-lt"/>
              </a:rPr>
              <a:t>: </a:t>
            </a:r>
            <a:r>
              <a:rPr lang="en-US" sz="3200" err="1">
                <a:latin typeface="Calibri"/>
                <a:ea typeface="+mn-lt"/>
                <a:cs typeface="+mn-lt"/>
              </a:rPr>
              <a:t>Tomando</a:t>
            </a:r>
            <a:r>
              <a:rPr lang="en-US" sz="3200" dirty="0">
                <a:latin typeface="Calibri"/>
                <a:ea typeface="+mn-lt"/>
                <a:cs typeface="+mn-lt"/>
              </a:rPr>
              <a:t> </a:t>
            </a:r>
            <a:r>
              <a:rPr lang="en-US" sz="3200" err="1">
                <a:latin typeface="Calibri"/>
                <a:ea typeface="+mn-lt"/>
                <a:cs typeface="+mn-lt"/>
              </a:rPr>
              <a:t>Decisões</a:t>
            </a:r>
            <a:r>
              <a:rPr lang="en-US" sz="3200" dirty="0">
                <a:latin typeface="Calibri"/>
                <a:ea typeface="+mn-lt"/>
                <a:cs typeface="+mn-lt"/>
              </a:rPr>
              <a:t> no Código</a:t>
            </a:r>
            <a:endParaRPr lang="en-US" dirty="0">
              <a:latin typeface="Calibri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081D77-3C02-C35C-8EC6-BA4AB30F8EDF}"/>
              </a:ext>
            </a:extLst>
          </p:cNvPr>
          <p:cNvSpPr txBox="1"/>
          <p:nvPr/>
        </p:nvSpPr>
        <p:spPr>
          <a:xfrm rot="5400000">
            <a:off x="1057873" y="5833437"/>
            <a:ext cx="27432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9600" dirty="0">
                <a:latin typeface="Papyrus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4D827-A921-5D30-6AB2-945C331CC062}"/>
              </a:ext>
            </a:extLst>
          </p:cNvPr>
          <p:cNvSpPr txBox="1"/>
          <p:nvPr/>
        </p:nvSpPr>
        <p:spPr>
          <a:xfrm>
            <a:off x="529682" y="6216804"/>
            <a:ext cx="405625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err="1">
                <a:latin typeface="Calibri"/>
                <a:ea typeface="+mn-lt"/>
                <a:cs typeface="+mn-lt"/>
              </a:rPr>
              <a:t>Condicionais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ajudam</a:t>
            </a:r>
            <a:r>
              <a:rPr lang="en-US" sz="1600" dirty="0">
                <a:latin typeface="Calibri"/>
                <a:ea typeface="+mn-lt"/>
                <a:cs typeface="+mn-lt"/>
              </a:rPr>
              <a:t> a </a:t>
            </a:r>
            <a:r>
              <a:rPr lang="en-US" sz="1600" err="1">
                <a:latin typeface="Calibri"/>
                <a:ea typeface="+mn-lt"/>
                <a:cs typeface="+mn-lt"/>
              </a:rPr>
              <a:t>controlar</a:t>
            </a:r>
            <a:r>
              <a:rPr lang="en-US" sz="1600" dirty="0">
                <a:latin typeface="Calibri"/>
                <a:ea typeface="+mn-lt"/>
                <a:cs typeface="+mn-lt"/>
              </a:rPr>
              <a:t> o </a:t>
            </a:r>
            <a:r>
              <a:rPr lang="en-US" sz="1600" err="1">
                <a:latin typeface="Calibri"/>
                <a:ea typeface="+mn-lt"/>
                <a:cs typeface="+mn-lt"/>
              </a:rPr>
              <a:t>fluxo</a:t>
            </a:r>
            <a:r>
              <a:rPr lang="en-US" sz="1600" dirty="0">
                <a:latin typeface="Calibri"/>
                <a:ea typeface="+mn-lt"/>
                <a:cs typeface="+mn-lt"/>
              </a:rPr>
              <a:t> do </a:t>
            </a:r>
            <a:r>
              <a:rPr lang="en-US" sz="1600" err="1">
                <a:latin typeface="Calibri"/>
                <a:ea typeface="+mn-lt"/>
                <a:cs typeface="+mn-lt"/>
              </a:rPr>
              <a:t>programa</a:t>
            </a:r>
            <a:r>
              <a:rPr lang="en-US" sz="1600" dirty="0">
                <a:latin typeface="Calibri"/>
                <a:ea typeface="+mn-lt"/>
                <a:cs typeface="+mn-lt"/>
              </a:rPr>
              <a:t>, </a:t>
            </a:r>
            <a:r>
              <a:rPr lang="en-US" sz="1600" err="1">
                <a:latin typeface="Calibri"/>
                <a:ea typeface="+mn-lt"/>
                <a:cs typeface="+mn-lt"/>
              </a:rPr>
              <a:t>tomando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decisões</a:t>
            </a:r>
            <a:r>
              <a:rPr lang="en-US" sz="1600" dirty="0">
                <a:latin typeface="Calibri"/>
                <a:ea typeface="+mn-lt"/>
                <a:cs typeface="+mn-lt"/>
              </a:rPr>
              <a:t> com base </a:t>
            </a:r>
            <a:r>
              <a:rPr lang="en-US" sz="1600" err="1">
                <a:latin typeface="Calibri"/>
                <a:ea typeface="+mn-lt"/>
                <a:cs typeface="+mn-lt"/>
              </a:rPr>
              <a:t>em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certas</a:t>
            </a:r>
            <a:r>
              <a:rPr lang="en-US" sz="1600" dirty="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condições</a:t>
            </a:r>
            <a:r>
              <a:rPr lang="en-US" sz="1600" dirty="0">
                <a:latin typeface="Calibri"/>
                <a:ea typeface="+mn-lt"/>
                <a:cs typeface="+mn-lt"/>
              </a:rPr>
              <a:t>.</a:t>
            </a:r>
            <a:endParaRPr lang="en-US" dirty="0">
              <a:latin typeface="Calibri"/>
              <a:ea typeface="+mn-lt"/>
              <a:cs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46D25-508E-1E4E-67EB-E8DE7C3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FA469-29E3-88F1-F103-AB759DF7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 Grimório do Programador</a:t>
            </a:r>
          </a:p>
        </p:txBody>
      </p:sp>
    </p:spTree>
    <p:extLst>
      <p:ext uri="{BB962C8B-B14F-4D97-AF65-F5344CB8AC3E}">
        <p14:creationId xmlns:p14="http://schemas.microsoft.com/office/powerpoint/2010/main" val="138739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(16:9)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1</vt:lpstr>
      <vt:lpstr>Adicionar Itens à Lista</vt:lpstr>
      <vt:lpstr>Acessando Itens da Lista</vt:lpstr>
      <vt:lpstr>2</vt:lpstr>
      <vt:lpstr>Criando e Modificando um Dicionário</vt:lpstr>
      <vt:lpstr>Adicionando Novos Itens ao Dicionário</vt:lpstr>
      <vt:lpstr>3</vt:lpstr>
      <vt:lpstr>Uso Básico do if</vt:lpstr>
      <vt:lpstr>4</vt:lpstr>
      <vt:lpstr>Loop for: Iterando sobre uma lista</vt:lpstr>
      <vt:lpstr>Loop while: Repetindo até uma condição ser falsa</vt:lpstr>
      <vt:lpstr>5</vt:lpstr>
      <vt:lpstr>Definindo e Chamando uma Função</vt:lpstr>
      <vt:lpstr>Funções com Parâmetros Opcionais</vt:lpstr>
      <vt:lpstr>6</vt:lpstr>
      <vt:lpstr>Escrevendo e Lendo Arquivos</vt:lpstr>
      <vt:lpstr>PowerPoint Presentation</vt:lpstr>
      <vt:lpstr>Obrigado por ler até aqui!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373</cp:revision>
  <dcterms:created xsi:type="dcterms:W3CDTF">2025-01-07T22:39:45Z</dcterms:created>
  <dcterms:modified xsi:type="dcterms:W3CDTF">2025-01-08T00:34:07Z</dcterms:modified>
</cp:coreProperties>
</file>