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DCF9B9-A087-CF1C-F745-191861016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00D98D-DDFE-C473-B7EE-1C55F13A7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57E37C-0848-DFA3-DC95-C2FC81906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1250-BFA5-43A6-A149-895022CBED05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86E266-70FE-4E12-5119-22E5545E6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C4FF23-DC74-F93D-4262-34FED40E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E88DE-F0DE-484D-A7C7-CB0615908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84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43D960-AD98-B903-9746-A7E53835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81DD8F-A819-6F5A-2801-B92AD691D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E185D8-7C40-AAF3-AFDD-33F5886E4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1250-BFA5-43A6-A149-895022CBED05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672C44-BEC1-125B-B676-CC7D53B8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C1A197-DB64-4DFB-3B77-CC41A632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E88DE-F0DE-484D-A7C7-CB0615908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887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05EC38-8229-5C96-0D8E-8AD506CC7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915920F-A25F-EBCA-E7A6-B699AE7D4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AA5A32-BD43-2D3F-79C3-8228E8622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1250-BFA5-43A6-A149-895022CBED05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12E0E8-7258-0354-F092-EC6833295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27D70E-817B-7AE5-9F83-B1B9B59BD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E88DE-F0DE-484D-A7C7-CB0615908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69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07C3A-3F23-528A-DBC9-2C127BA5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E94362-DEA0-B125-928E-8C74716EC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B690AE-A8B9-966A-4740-09E1E948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1250-BFA5-43A6-A149-895022CBED05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56CE44-39C8-79BC-EDA2-08A64AE7F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9024A9-222E-AFBF-6E32-040584BD2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E88DE-F0DE-484D-A7C7-CB0615908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00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EAA26-22BA-4D54-8B5B-23E3F0334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0C3B21-3722-DB17-4183-836FF38DE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F31E0F-2D68-D77A-76B3-F236D9155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1250-BFA5-43A6-A149-895022CBED05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758519-6476-F326-8565-D5D770A09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386773-93FC-A815-3050-CDA1E5989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E88DE-F0DE-484D-A7C7-CB0615908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194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598B9B-EC6D-EFA0-6B85-761A3D4A4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88E95C-69D8-F2FD-CD12-7B0A2DFC9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C1045B-5895-AAE5-2DCB-2EE928A93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31FBA9-E90C-4FA2-C796-92AE01BAC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1250-BFA5-43A6-A149-895022CBED05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A88640-56CB-14DD-2456-BB573C1FD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A76EC1-1773-CE6E-564E-D3D9B25EC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E88DE-F0DE-484D-A7C7-CB0615908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02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C564F-CEC6-6A0E-D681-199831695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B5AF66-A6E7-6822-332D-384035C7A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EF6621-3A06-A4F4-B2FF-CBB61452A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E000297-845E-2C4D-DD34-5F4F908C1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6DB86F9-224D-93E4-D27D-DB575D125D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60B89D0-9FFA-E0AB-F661-11AF78C2B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1250-BFA5-43A6-A149-895022CBED05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627FF20-DFD6-83AC-62AF-4745ECF66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4D62E7-8D6F-AA60-942B-E59D692CA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E88DE-F0DE-484D-A7C7-CB0615908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32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9FC93-DC20-57D5-C65A-A730E17C3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56BB5E5-CADD-1C4A-04C1-CB60D4BF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1250-BFA5-43A6-A149-895022CBED05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5C3F3AE-D7CE-2985-1D3D-F5404B107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82A9B9D-2198-7C0E-C1F3-E9F7D0CB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E88DE-F0DE-484D-A7C7-CB0615908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3419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DCBA33A-918A-F21E-9840-B6A6D6E6F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1250-BFA5-43A6-A149-895022CBED05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52E791-52EF-6F2B-A5D8-72C838C2C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6907F3-B894-89B6-DE81-23F8905C5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E88DE-F0DE-484D-A7C7-CB0615908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35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D4285-208D-8327-E306-2B84BF3F1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F273D5-540F-993B-251D-81F9EE34B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BB0A259-D4EE-7B07-AA2C-E2E505720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E33B25-DBE0-CF58-6095-5E4731657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1250-BFA5-43A6-A149-895022CBED05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F86D94-5B8A-19BC-ADB5-5F4729C50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3813A1-BD5E-F868-4F9C-3C353818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E88DE-F0DE-484D-A7C7-CB0615908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394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9A1FA-818D-C7F1-0EBF-5F8C01B40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C1FDBC7-C15F-8A2D-C652-D6B0EC3DE8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17EBD6-509C-A9B4-FE9D-9B35545EF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49841E-7C2A-DF97-FDDC-6992AB9A2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1250-BFA5-43A6-A149-895022CBED05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8C3221-C86D-7337-6524-86883FB9A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C02F96-F1E3-99A8-D6C4-986E3D0DC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E88DE-F0DE-484D-A7C7-CB0615908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15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D05B4E7-9B43-F332-0FC6-D57A9C599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ADCCDA-0340-15CD-FDDA-7461914AE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C7A9CA-5E0B-136F-BC40-FCCC336784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51250-BFA5-43A6-A149-895022CBED05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87C97B-77B3-F892-7EE5-53777F925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0B82E9-2456-B0E9-908E-39B6DE99A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E88DE-F0DE-484D-A7C7-CB0615908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560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8A45B50-6D99-A763-6173-A5C6C40D213D}"/>
              </a:ext>
            </a:extLst>
          </p:cNvPr>
          <p:cNvSpPr/>
          <p:nvPr/>
        </p:nvSpPr>
        <p:spPr>
          <a:xfrm>
            <a:off x="519299" y="1110320"/>
            <a:ext cx="2390114" cy="540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CAD15410-D7FE-9D91-C2E2-A7B969F7372C}"/>
              </a:ext>
            </a:extLst>
          </p:cNvPr>
          <p:cNvSpPr/>
          <p:nvPr/>
        </p:nvSpPr>
        <p:spPr>
          <a:xfrm>
            <a:off x="3397782" y="1110321"/>
            <a:ext cx="2390114" cy="540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9C8798F-CAEA-652A-E627-E32819CBBC24}"/>
              </a:ext>
            </a:extLst>
          </p:cNvPr>
          <p:cNvSpPr/>
          <p:nvPr/>
        </p:nvSpPr>
        <p:spPr>
          <a:xfrm>
            <a:off x="6315450" y="1110321"/>
            <a:ext cx="2390114" cy="558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E0788998-1CA8-FD72-B7C4-A2BCCB7CA51D}"/>
              </a:ext>
            </a:extLst>
          </p:cNvPr>
          <p:cNvSpPr/>
          <p:nvPr/>
        </p:nvSpPr>
        <p:spPr>
          <a:xfrm>
            <a:off x="9233118" y="1110321"/>
            <a:ext cx="2390114" cy="5400000"/>
          </a:xfrm>
          <a:prstGeom prst="roundRect">
            <a:avLst/>
          </a:prstGeom>
          <a:solidFill>
            <a:srgbClr val="FFAFAF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5EC22B2-5F20-D4F1-6301-36E96E6D8FD3}"/>
              </a:ext>
            </a:extLst>
          </p:cNvPr>
          <p:cNvSpPr txBox="1"/>
          <p:nvPr/>
        </p:nvSpPr>
        <p:spPr>
          <a:xfrm>
            <a:off x="449240" y="413750"/>
            <a:ext cx="25302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accent4"/>
                </a:solidFill>
              </a:rPr>
              <a:t>MULHERES SEM DOENÇAS CARDIACAS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EFA9502-66C9-6397-26EC-5BC24B54948A}"/>
              </a:ext>
            </a:extLst>
          </p:cNvPr>
          <p:cNvSpPr txBox="1"/>
          <p:nvPr/>
        </p:nvSpPr>
        <p:spPr>
          <a:xfrm>
            <a:off x="3327722" y="411849"/>
            <a:ext cx="25302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2000" b="1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pt-BR" dirty="0">
                <a:solidFill>
                  <a:schemeClr val="accent1"/>
                </a:solidFill>
              </a:rPr>
              <a:t>HOMENS SEM DOENÇAS CARDIACAS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AAAC04F-E3AE-FD4A-3057-14A6124DE63B}"/>
              </a:ext>
            </a:extLst>
          </p:cNvPr>
          <p:cNvSpPr txBox="1"/>
          <p:nvPr/>
        </p:nvSpPr>
        <p:spPr>
          <a:xfrm>
            <a:off x="6245390" y="410495"/>
            <a:ext cx="25302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2000" b="1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pt-BR" dirty="0">
                <a:solidFill>
                  <a:srgbClr val="00B050"/>
                </a:solidFill>
              </a:rPr>
              <a:t>HOMENS COM DOENÇAS CARDIACAS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60955A4-B009-7C02-CB0E-476BD53AA998}"/>
              </a:ext>
            </a:extLst>
          </p:cNvPr>
          <p:cNvSpPr txBox="1"/>
          <p:nvPr/>
        </p:nvSpPr>
        <p:spPr>
          <a:xfrm>
            <a:off x="9311488" y="710210"/>
            <a:ext cx="2233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FF0000"/>
                </a:solidFill>
              </a:rPr>
              <a:t>IDOSOS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sz="2000" b="1" dirty="0">
                <a:solidFill>
                  <a:srgbClr val="FF0000"/>
                </a:solidFill>
              </a:rPr>
              <a:t>CRITICOS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A8FEC36-DB0C-745F-C07F-9EF6D0F01775}"/>
              </a:ext>
            </a:extLst>
          </p:cNvPr>
          <p:cNvSpPr txBox="1"/>
          <p:nvPr/>
        </p:nvSpPr>
        <p:spPr>
          <a:xfrm>
            <a:off x="568768" y="1157948"/>
            <a:ext cx="23891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4"/>
                </a:solidFill>
                <a:cs typeface="Arial" panose="020B0604020202020204" pitchFamily="34" charset="0"/>
              </a:rPr>
              <a:t>100%</a:t>
            </a:r>
            <a:r>
              <a:rPr lang="pt-BR" sz="1200" b="1" dirty="0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chemeClr val="accent4"/>
                </a:solidFill>
                <a:cs typeface="Arial" panose="020B0604020202020204" pitchFamily="34" charset="0"/>
              </a:rPr>
              <a:t>Mulheres</a:t>
            </a:r>
          </a:p>
          <a:p>
            <a:r>
              <a:rPr lang="pt-BR" sz="1200" dirty="0"/>
              <a:t>Idades variadas</a:t>
            </a:r>
          </a:p>
          <a:p>
            <a:endParaRPr lang="pt-BR" sz="1200" dirty="0"/>
          </a:p>
          <a:p>
            <a:r>
              <a:rPr lang="pt-BR" sz="1200" b="1" dirty="0">
                <a:solidFill>
                  <a:schemeClr val="accent4"/>
                </a:solidFill>
              </a:rPr>
              <a:t>51% Colesterol perigoso</a:t>
            </a:r>
          </a:p>
          <a:p>
            <a:r>
              <a:rPr lang="pt-BR" sz="1200" dirty="0"/>
              <a:t>30% Colesterol limite</a:t>
            </a:r>
          </a:p>
          <a:p>
            <a:r>
              <a:rPr lang="pt-BR" sz="1200" dirty="0"/>
              <a:t>20% Colesterol saudável</a:t>
            </a:r>
          </a:p>
          <a:p>
            <a:endParaRPr lang="pt-BR" sz="1200" b="1" dirty="0">
              <a:solidFill>
                <a:schemeClr val="accent4"/>
              </a:solidFill>
            </a:endParaRPr>
          </a:p>
          <a:p>
            <a:r>
              <a:rPr lang="pt-BR" sz="1200" b="1" dirty="0">
                <a:solidFill>
                  <a:schemeClr val="accent4"/>
                </a:solidFill>
              </a:rPr>
              <a:t>92% Não tem diabete</a:t>
            </a:r>
          </a:p>
          <a:p>
            <a:endParaRPr lang="pt-BR" sz="1200" b="1" dirty="0">
              <a:solidFill>
                <a:schemeClr val="accent4"/>
              </a:solidFill>
            </a:endParaRPr>
          </a:p>
          <a:p>
            <a:r>
              <a:rPr lang="pt-BR" sz="1200" dirty="0"/>
              <a:t>6% Possui doença cardíaca</a:t>
            </a:r>
          </a:p>
          <a:p>
            <a:endParaRPr lang="pt-BR" sz="1200" b="1" dirty="0">
              <a:solidFill>
                <a:schemeClr val="accent4"/>
              </a:solidFill>
            </a:endParaRPr>
          </a:p>
          <a:p>
            <a:r>
              <a:rPr lang="pt-BR" sz="1200" dirty="0"/>
              <a:t>53% Hipertensas: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1% Crise hipertensiva</a:t>
            </a:r>
          </a:p>
          <a:p>
            <a:endParaRPr lang="pt-BR" sz="1200" dirty="0"/>
          </a:p>
          <a:p>
            <a:r>
              <a:rPr lang="pt-BR" sz="1200" b="1" dirty="0">
                <a:solidFill>
                  <a:schemeClr val="accent4"/>
                </a:solidFill>
              </a:rPr>
              <a:t>78% Frequência cardíaca alta</a:t>
            </a:r>
          </a:p>
          <a:p>
            <a:endParaRPr lang="pt-BR" sz="1200" b="1" dirty="0">
              <a:solidFill>
                <a:schemeClr val="accent4"/>
              </a:solidFill>
            </a:endParaRPr>
          </a:p>
          <a:p>
            <a:r>
              <a:rPr lang="pt-BR" sz="1200" dirty="0"/>
              <a:t>Eletrocardiograma: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accent4"/>
                </a:solidFill>
              </a:rPr>
              <a:t>25% Hipertrofia ventricular esquerda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14% Anormalidade da onda 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61% Normal</a:t>
            </a:r>
          </a:p>
          <a:p>
            <a:endParaRPr lang="pt-BR" sz="1200" dirty="0"/>
          </a:p>
          <a:p>
            <a:r>
              <a:rPr lang="pt-BR" sz="1200" dirty="0"/>
              <a:t>7% Angina por exercícios</a:t>
            </a:r>
          </a:p>
          <a:p>
            <a:endParaRPr lang="pt-BR" sz="1200" dirty="0"/>
          </a:p>
          <a:p>
            <a:r>
              <a:rPr lang="pt-BR" sz="1200" dirty="0"/>
              <a:t>6% Angina Típica</a:t>
            </a:r>
          </a:p>
          <a:p>
            <a:r>
              <a:rPr lang="pt-BR" sz="1200" b="1" dirty="0">
                <a:solidFill>
                  <a:schemeClr val="accent4"/>
                </a:solidFill>
              </a:rPr>
              <a:t>41% Angina Atípica</a:t>
            </a:r>
          </a:p>
          <a:p>
            <a:r>
              <a:rPr lang="pt-BR" sz="1200" b="1" dirty="0">
                <a:solidFill>
                  <a:schemeClr val="accent4"/>
                </a:solidFill>
              </a:rPr>
              <a:t>35% Dor não Anginosa</a:t>
            </a:r>
          </a:p>
          <a:p>
            <a:r>
              <a:rPr lang="pt-BR" sz="1200" dirty="0"/>
              <a:t>17% Angina Assintomática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D709E4A-BCCD-C6E8-CB77-B98E06135E12}"/>
              </a:ext>
            </a:extLst>
          </p:cNvPr>
          <p:cNvSpPr txBox="1"/>
          <p:nvPr/>
        </p:nvSpPr>
        <p:spPr>
          <a:xfrm>
            <a:off x="3436967" y="1157948"/>
            <a:ext cx="23891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1"/>
                </a:solidFill>
                <a:cs typeface="Arial" panose="020B0604020202020204" pitchFamily="34" charset="0"/>
              </a:rPr>
              <a:t>100% Homens</a:t>
            </a:r>
          </a:p>
          <a:p>
            <a:r>
              <a:rPr lang="pt-BR" sz="1200" dirty="0"/>
              <a:t>Adultos e meia idade</a:t>
            </a:r>
          </a:p>
          <a:p>
            <a:endParaRPr lang="pt-BR" sz="1200" dirty="0"/>
          </a:p>
          <a:p>
            <a:r>
              <a:rPr lang="pt-BR" sz="1200" dirty="0"/>
              <a:t>40% Colesterol perigoso</a:t>
            </a:r>
          </a:p>
          <a:p>
            <a:r>
              <a:rPr lang="pt-BR" sz="1200" b="1" dirty="0">
                <a:solidFill>
                  <a:schemeClr val="accent1"/>
                </a:solidFill>
              </a:rPr>
              <a:t>32% Colesterol limite</a:t>
            </a:r>
          </a:p>
          <a:p>
            <a:r>
              <a:rPr lang="pt-BR" sz="1200" dirty="0"/>
              <a:t>29% Colesterol saudável</a:t>
            </a:r>
          </a:p>
          <a:p>
            <a:endParaRPr lang="pt-BR" sz="1200" b="1" dirty="0">
              <a:solidFill>
                <a:schemeClr val="accent4"/>
              </a:solidFill>
            </a:endParaRPr>
          </a:p>
          <a:p>
            <a:r>
              <a:rPr lang="pt-BR" sz="1200" b="1" dirty="0">
                <a:solidFill>
                  <a:schemeClr val="accent1"/>
                </a:solidFill>
              </a:rPr>
              <a:t>90% Não tem diabete</a:t>
            </a:r>
          </a:p>
          <a:p>
            <a:endParaRPr lang="pt-BR" sz="1200" b="1" dirty="0">
              <a:solidFill>
                <a:schemeClr val="accent4"/>
              </a:solidFill>
            </a:endParaRPr>
          </a:p>
          <a:p>
            <a:r>
              <a:rPr lang="pt-BR" sz="1200" dirty="0"/>
              <a:t>9% Possui doença cardíaca</a:t>
            </a:r>
          </a:p>
          <a:p>
            <a:endParaRPr lang="pt-BR" sz="1200" b="1" dirty="0">
              <a:solidFill>
                <a:schemeClr val="accent4"/>
              </a:solidFill>
            </a:endParaRPr>
          </a:p>
          <a:p>
            <a:r>
              <a:rPr lang="pt-BR" sz="1200" dirty="0"/>
              <a:t>57% Hipertensos: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2% Crise hipertensiva</a:t>
            </a:r>
          </a:p>
          <a:p>
            <a:endParaRPr lang="pt-BR" sz="1200" dirty="0"/>
          </a:p>
          <a:p>
            <a:r>
              <a:rPr lang="pt-BR" sz="1200" b="1" dirty="0">
                <a:solidFill>
                  <a:schemeClr val="accent1"/>
                </a:solidFill>
              </a:rPr>
              <a:t>79% Frequência cardíaca alta</a:t>
            </a:r>
          </a:p>
          <a:p>
            <a:endParaRPr lang="pt-BR" sz="1200" b="1" dirty="0">
              <a:solidFill>
                <a:schemeClr val="accent4"/>
              </a:solidFill>
            </a:endParaRPr>
          </a:p>
          <a:p>
            <a:r>
              <a:rPr lang="pt-BR" sz="1200" dirty="0"/>
              <a:t>Eletrocardiograma: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18% Hipertrofia ventricular esquerda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13% Anormalidade da onda 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accent1"/>
                </a:solidFill>
              </a:rPr>
              <a:t>69% Normal</a:t>
            </a:r>
          </a:p>
          <a:p>
            <a:endParaRPr lang="pt-BR" sz="1200" dirty="0"/>
          </a:p>
          <a:p>
            <a:r>
              <a:rPr lang="pt-BR" sz="1200" dirty="0"/>
              <a:t>5% Angina por exercícios</a:t>
            </a:r>
          </a:p>
          <a:p>
            <a:endParaRPr lang="pt-BR" sz="1200" dirty="0"/>
          </a:p>
          <a:p>
            <a:r>
              <a:rPr lang="pt-BR" sz="1200" dirty="0"/>
              <a:t>4% Angina Típica</a:t>
            </a:r>
          </a:p>
          <a:p>
            <a:r>
              <a:rPr lang="pt-BR" sz="1200" b="1" dirty="0">
                <a:solidFill>
                  <a:schemeClr val="accent1"/>
                </a:solidFill>
              </a:rPr>
              <a:t>40% Angina Atípica</a:t>
            </a:r>
          </a:p>
          <a:p>
            <a:r>
              <a:rPr lang="pt-BR" sz="1200" b="1" dirty="0">
                <a:solidFill>
                  <a:schemeClr val="accent1"/>
                </a:solidFill>
              </a:rPr>
              <a:t>30% Dor não Anginosa</a:t>
            </a:r>
          </a:p>
          <a:p>
            <a:r>
              <a:rPr lang="pt-BR" sz="1200" dirty="0"/>
              <a:t>26% Angina Assintomática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593C7B5-EE6C-2421-2ADB-3367CBA95361}"/>
              </a:ext>
            </a:extLst>
          </p:cNvPr>
          <p:cNvSpPr txBox="1"/>
          <p:nvPr/>
        </p:nvSpPr>
        <p:spPr>
          <a:xfrm>
            <a:off x="6351424" y="1165152"/>
            <a:ext cx="23891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50"/>
                </a:solidFill>
                <a:cs typeface="Arial" panose="020B0604020202020204" pitchFamily="34" charset="0"/>
              </a:rPr>
              <a:t>95% Homens</a:t>
            </a:r>
          </a:p>
          <a:p>
            <a:r>
              <a:rPr lang="pt-BR" sz="1200" dirty="0"/>
              <a:t>Adultos e idosos</a:t>
            </a:r>
          </a:p>
          <a:p>
            <a:endParaRPr lang="pt-BR" sz="1200" dirty="0"/>
          </a:p>
          <a:p>
            <a:r>
              <a:rPr lang="pt-BR" sz="1200" dirty="0"/>
              <a:t>22% Colesterol perigoso</a:t>
            </a:r>
          </a:p>
          <a:p>
            <a:r>
              <a:rPr lang="pt-BR" sz="1200" dirty="0"/>
              <a:t>15% Colesterol limite</a:t>
            </a:r>
          </a:p>
          <a:p>
            <a:r>
              <a:rPr lang="pt-BR" sz="1200" b="1" dirty="0">
                <a:solidFill>
                  <a:srgbClr val="00B050"/>
                </a:solidFill>
              </a:rPr>
              <a:t>64% Colesterol saudável</a:t>
            </a:r>
          </a:p>
          <a:p>
            <a:endParaRPr lang="pt-BR" sz="1200" b="1" dirty="0">
              <a:solidFill>
                <a:schemeClr val="accent4"/>
              </a:solidFill>
            </a:endParaRPr>
          </a:p>
          <a:p>
            <a:r>
              <a:rPr lang="pt-BR" sz="1200" b="1" dirty="0">
                <a:solidFill>
                  <a:srgbClr val="00B050"/>
                </a:solidFill>
              </a:rPr>
              <a:t>45% Tem diabete</a:t>
            </a:r>
          </a:p>
          <a:p>
            <a:endParaRPr lang="pt-BR" sz="1200" b="1" dirty="0">
              <a:solidFill>
                <a:schemeClr val="accent4"/>
              </a:solidFill>
            </a:endParaRPr>
          </a:p>
          <a:p>
            <a:r>
              <a:rPr lang="pt-BR" sz="1200" b="1" dirty="0">
                <a:solidFill>
                  <a:srgbClr val="00B050"/>
                </a:solidFill>
              </a:rPr>
              <a:t>94% Possui doença cardíaca</a:t>
            </a:r>
          </a:p>
          <a:p>
            <a:endParaRPr lang="pt-BR" sz="1200" b="1" dirty="0">
              <a:solidFill>
                <a:schemeClr val="accent4"/>
              </a:solidFill>
            </a:endParaRPr>
          </a:p>
          <a:p>
            <a:r>
              <a:rPr lang="pt-BR" sz="1200" b="1" dirty="0">
                <a:solidFill>
                  <a:srgbClr val="00B050"/>
                </a:solidFill>
              </a:rPr>
              <a:t>53% Não hipertensos:</a:t>
            </a:r>
          </a:p>
          <a:p>
            <a:r>
              <a:rPr lang="pt-BR" sz="1200" dirty="0">
                <a:solidFill>
                  <a:srgbClr val="00B050"/>
                </a:solidFill>
              </a:rPr>
              <a:t>    </a:t>
            </a:r>
            <a:r>
              <a:rPr lang="pt-BR" sz="1200" dirty="0"/>
              <a:t>26% Glicemia no sangue normal</a:t>
            </a:r>
          </a:p>
          <a:p>
            <a:r>
              <a:rPr lang="pt-BR" sz="1200" dirty="0"/>
              <a:t>    27% Glicemia no sangue elevado</a:t>
            </a:r>
          </a:p>
          <a:p>
            <a:endParaRPr lang="pt-BR" sz="1200" dirty="0"/>
          </a:p>
          <a:p>
            <a:r>
              <a:rPr lang="pt-BR" sz="1200" b="1" dirty="0">
                <a:solidFill>
                  <a:srgbClr val="00B050"/>
                </a:solidFill>
              </a:rPr>
              <a:t>59% Frequência cardíaca ideal</a:t>
            </a:r>
          </a:p>
          <a:p>
            <a:endParaRPr lang="pt-BR" sz="1200" b="1" dirty="0">
              <a:solidFill>
                <a:schemeClr val="accent4"/>
              </a:solidFill>
            </a:endParaRPr>
          </a:p>
          <a:p>
            <a:r>
              <a:rPr lang="pt-BR" sz="1200" dirty="0"/>
              <a:t>Eletrocardiograma: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15% Hipertrofia ventricular esquerda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rgbClr val="00B050"/>
                </a:solidFill>
              </a:rPr>
              <a:t>27% Anormalidade da onda 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62% Normal</a:t>
            </a:r>
          </a:p>
          <a:p>
            <a:endParaRPr lang="pt-BR" sz="1200" dirty="0"/>
          </a:p>
          <a:p>
            <a:r>
              <a:rPr lang="pt-BR" sz="1200" dirty="0"/>
              <a:t>40% Angina por exercícios</a:t>
            </a:r>
          </a:p>
          <a:p>
            <a:endParaRPr lang="pt-BR" sz="1200" dirty="0"/>
          </a:p>
          <a:p>
            <a:r>
              <a:rPr lang="pt-BR" sz="1200" dirty="0"/>
              <a:t>6% Angina Típica</a:t>
            </a:r>
          </a:p>
          <a:p>
            <a:r>
              <a:rPr lang="pt-BR" sz="1200" dirty="0"/>
              <a:t>4% Angina Atípica</a:t>
            </a:r>
          </a:p>
          <a:p>
            <a:r>
              <a:rPr lang="pt-BR" sz="1200" dirty="0"/>
              <a:t>15% Dor não Anginosa</a:t>
            </a:r>
          </a:p>
          <a:p>
            <a:r>
              <a:rPr lang="pt-BR" sz="1200" b="1" dirty="0">
                <a:solidFill>
                  <a:srgbClr val="00B050"/>
                </a:solidFill>
              </a:rPr>
              <a:t>76% Angina Assintomática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419D80A-7F1C-8F6B-9A65-84C1ABA5AB2D}"/>
              </a:ext>
            </a:extLst>
          </p:cNvPr>
          <p:cNvSpPr txBox="1"/>
          <p:nvPr/>
        </p:nvSpPr>
        <p:spPr>
          <a:xfrm>
            <a:off x="9274823" y="1157947"/>
            <a:ext cx="238916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FF0000"/>
                </a:solidFill>
                <a:cs typeface="Arial" panose="020B0604020202020204" pitchFamily="34" charset="0"/>
              </a:rPr>
              <a:t>88% Homens</a:t>
            </a:r>
          </a:p>
          <a:p>
            <a:r>
              <a:rPr lang="pt-BR" sz="1200" dirty="0"/>
              <a:t>Idosos</a:t>
            </a:r>
          </a:p>
          <a:p>
            <a:endParaRPr lang="pt-BR" sz="1200" dirty="0"/>
          </a:p>
          <a:p>
            <a:r>
              <a:rPr lang="pt-BR" sz="1200" b="1" dirty="0">
                <a:solidFill>
                  <a:srgbClr val="FF0000"/>
                </a:solidFill>
              </a:rPr>
              <a:t>45% Colesterol perigoso</a:t>
            </a:r>
          </a:p>
          <a:p>
            <a:r>
              <a:rPr lang="pt-BR" sz="1200" dirty="0"/>
              <a:t>27% Colesterol limite</a:t>
            </a:r>
          </a:p>
          <a:p>
            <a:r>
              <a:rPr lang="pt-BR" sz="1200" dirty="0"/>
              <a:t>29% Colesterol saudável</a:t>
            </a:r>
          </a:p>
          <a:p>
            <a:endParaRPr lang="pt-BR" sz="1200" b="1" dirty="0">
              <a:solidFill>
                <a:schemeClr val="accent4"/>
              </a:solidFill>
            </a:endParaRPr>
          </a:p>
          <a:p>
            <a:r>
              <a:rPr lang="pt-BR" sz="1200" dirty="0"/>
              <a:t>73% Não tem diabete</a:t>
            </a:r>
          </a:p>
          <a:p>
            <a:endParaRPr lang="pt-BR" sz="1200" b="1" dirty="0">
              <a:solidFill>
                <a:schemeClr val="accent4"/>
              </a:solidFill>
            </a:endParaRPr>
          </a:p>
          <a:p>
            <a:r>
              <a:rPr lang="pt-BR" sz="1200" b="1" dirty="0">
                <a:solidFill>
                  <a:srgbClr val="FF0000"/>
                </a:solidFill>
              </a:rPr>
              <a:t>86% Possui doença cardíaca</a:t>
            </a:r>
          </a:p>
          <a:p>
            <a:endParaRPr lang="pt-BR" sz="1200" b="1" dirty="0">
              <a:solidFill>
                <a:schemeClr val="accent4"/>
              </a:solidFill>
            </a:endParaRPr>
          </a:p>
          <a:p>
            <a:r>
              <a:rPr lang="pt-BR" sz="1200" b="1" dirty="0">
                <a:solidFill>
                  <a:srgbClr val="FF0000"/>
                </a:solidFill>
              </a:rPr>
              <a:t>70% Hipertensos: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rgbClr val="FF0000"/>
                </a:solidFill>
              </a:rPr>
              <a:t> 3% Crise hipertensiva</a:t>
            </a:r>
          </a:p>
          <a:p>
            <a:endParaRPr lang="pt-BR" sz="1200" dirty="0"/>
          </a:p>
          <a:p>
            <a:r>
              <a:rPr lang="pt-BR" sz="1200" b="1" dirty="0">
                <a:solidFill>
                  <a:srgbClr val="FF0000"/>
                </a:solidFill>
              </a:rPr>
              <a:t>55% Frequência cardíaca ideal</a:t>
            </a:r>
          </a:p>
          <a:p>
            <a:endParaRPr lang="pt-BR" sz="1200" b="1" dirty="0">
              <a:solidFill>
                <a:schemeClr val="accent4"/>
              </a:solidFill>
            </a:endParaRPr>
          </a:p>
          <a:p>
            <a:r>
              <a:rPr lang="pt-BR" sz="1200" dirty="0"/>
              <a:t>Eletrocardiograma: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rgbClr val="FF0000"/>
                </a:solidFill>
              </a:rPr>
              <a:t>23% Hipertrofia ventricular esquerda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rgbClr val="FF0000"/>
                </a:solidFill>
              </a:rPr>
              <a:t>24% Anormalidade da onda 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53% Normal</a:t>
            </a:r>
          </a:p>
          <a:p>
            <a:endParaRPr lang="pt-BR" sz="1200" dirty="0"/>
          </a:p>
          <a:p>
            <a:r>
              <a:rPr lang="pt-BR" sz="1200" b="1" dirty="0">
                <a:solidFill>
                  <a:srgbClr val="FF0000"/>
                </a:solidFill>
              </a:rPr>
              <a:t>78% Angina por exercícios</a:t>
            </a:r>
          </a:p>
          <a:p>
            <a:endParaRPr lang="pt-BR" sz="1200" dirty="0"/>
          </a:p>
          <a:p>
            <a:r>
              <a:rPr lang="pt-BR" sz="1200" dirty="0"/>
              <a:t>5% Angina Típica</a:t>
            </a:r>
          </a:p>
          <a:p>
            <a:r>
              <a:rPr lang="pt-BR" sz="1200" dirty="0"/>
              <a:t>4% Angina Atípica</a:t>
            </a:r>
          </a:p>
          <a:p>
            <a:r>
              <a:rPr lang="pt-BR" sz="1200" dirty="0"/>
              <a:t>16% Dor não Anginosa</a:t>
            </a:r>
          </a:p>
          <a:p>
            <a:r>
              <a:rPr lang="pt-BR" sz="1200" b="1" dirty="0">
                <a:solidFill>
                  <a:srgbClr val="FF0000"/>
                </a:solidFill>
              </a:rPr>
              <a:t>76% Angina Assintomática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C01FE8A0-1760-D4D6-5FD6-27F4A2CBB91C}"/>
              </a:ext>
            </a:extLst>
          </p:cNvPr>
          <p:cNvGrpSpPr/>
          <p:nvPr/>
        </p:nvGrpSpPr>
        <p:grpSpPr>
          <a:xfrm>
            <a:off x="3867233" y="2198184"/>
            <a:ext cx="2506879" cy="1515540"/>
            <a:chOff x="3867233" y="2198184"/>
            <a:chExt cx="2506879" cy="1515540"/>
          </a:xfrm>
        </p:grpSpPr>
        <p:sp>
          <p:nvSpPr>
            <p:cNvPr id="14" name="Seta: para a Direita 13">
              <a:extLst>
                <a:ext uri="{FF2B5EF4-FFF2-40B4-BE49-F238E27FC236}">
                  <a16:creationId xmlns:a16="http://schemas.microsoft.com/office/drawing/2014/main" id="{39121C33-3636-05AA-9211-75A39BC9A1D3}"/>
                </a:ext>
              </a:extLst>
            </p:cNvPr>
            <p:cNvSpPr/>
            <p:nvPr/>
          </p:nvSpPr>
          <p:spPr>
            <a:xfrm>
              <a:off x="5608788" y="2879000"/>
              <a:ext cx="765324" cy="153909"/>
            </a:xfrm>
            <a:prstGeom prst="right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85256C1C-87C1-3C3D-9494-AC450B605CDC}"/>
                </a:ext>
              </a:extLst>
            </p:cNvPr>
            <p:cNvGrpSpPr/>
            <p:nvPr/>
          </p:nvGrpSpPr>
          <p:grpSpPr>
            <a:xfrm>
              <a:off x="3867233" y="2198184"/>
              <a:ext cx="1755301" cy="1515540"/>
              <a:chOff x="3890183" y="2184605"/>
              <a:chExt cx="1755301" cy="1515540"/>
            </a:xfrm>
          </p:grpSpPr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C06FD4EB-EBC6-E586-D921-E22EFD3540E6}"/>
                  </a:ext>
                </a:extLst>
              </p:cNvPr>
              <p:cNvSpPr/>
              <p:nvPr/>
            </p:nvSpPr>
            <p:spPr>
              <a:xfrm>
                <a:off x="3890183" y="2184605"/>
                <a:ext cx="1752012" cy="15155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4B26D59-CD66-86BE-1945-A3902F61D263}"/>
                  </a:ext>
                </a:extLst>
              </p:cNvPr>
              <p:cNvSpPr txBox="1"/>
              <p:nvPr/>
            </p:nvSpPr>
            <p:spPr>
              <a:xfrm>
                <a:off x="3893472" y="2203711"/>
                <a:ext cx="175201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Grupo 3 concentra a maior % de pessoas com doença cardíaca</a:t>
                </a:r>
              </a:p>
            </p:txBody>
          </p:sp>
        </p:grp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AF33C182-3F0A-384C-3D55-A0909E8FD0BA}"/>
              </a:ext>
            </a:extLst>
          </p:cNvPr>
          <p:cNvGrpSpPr/>
          <p:nvPr/>
        </p:nvGrpSpPr>
        <p:grpSpPr>
          <a:xfrm>
            <a:off x="3830799" y="5773602"/>
            <a:ext cx="2520625" cy="957701"/>
            <a:chOff x="3830799" y="5773602"/>
            <a:chExt cx="2520625" cy="957701"/>
          </a:xfrm>
        </p:grpSpPr>
        <p:sp>
          <p:nvSpPr>
            <p:cNvPr id="20" name="Seta: para a Direita 19">
              <a:extLst>
                <a:ext uri="{FF2B5EF4-FFF2-40B4-BE49-F238E27FC236}">
                  <a16:creationId xmlns:a16="http://schemas.microsoft.com/office/drawing/2014/main" id="{65FFFE98-D9A7-F36A-138B-6B6652BE4D86}"/>
                </a:ext>
              </a:extLst>
            </p:cNvPr>
            <p:cNvSpPr/>
            <p:nvPr/>
          </p:nvSpPr>
          <p:spPr>
            <a:xfrm>
              <a:off x="5586100" y="6337307"/>
              <a:ext cx="765324" cy="153909"/>
            </a:xfrm>
            <a:prstGeom prst="right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79E1A34E-C8C4-35F0-28C5-C87B9D4DD81F}"/>
                </a:ext>
              </a:extLst>
            </p:cNvPr>
            <p:cNvGrpSpPr/>
            <p:nvPr/>
          </p:nvGrpSpPr>
          <p:grpSpPr>
            <a:xfrm>
              <a:off x="3830799" y="5773602"/>
              <a:ext cx="1755301" cy="957701"/>
              <a:chOff x="3890183" y="2184605"/>
              <a:chExt cx="1755301" cy="1515540"/>
            </a:xfrm>
          </p:grpSpPr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A407A02E-BC03-B307-C599-564DF7994176}"/>
                  </a:ext>
                </a:extLst>
              </p:cNvPr>
              <p:cNvSpPr/>
              <p:nvPr/>
            </p:nvSpPr>
            <p:spPr>
              <a:xfrm>
                <a:off x="3890183" y="2184605"/>
                <a:ext cx="1752012" cy="15155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6F3A7AB0-B94C-4CEC-427F-4824239B2F8A}"/>
                  </a:ext>
                </a:extLst>
              </p:cNvPr>
              <p:cNvSpPr txBox="1"/>
              <p:nvPr/>
            </p:nvSpPr>
            <p:spPr>
              <a:xfrm>
                <a:off x="3893472" y="2203710"/>
                <a:ext cx="1752012" cy="1461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Boa parte dessas pessoas são assintomáticas</a:t>
                </a:r>
              </a:p>
            </p:txBody>
          </p:sp>
        </p:grp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B72ACAB7-735D-6319-D38E-8CF3D835FF67}"/>
              </a:ext>
            </a:extLst>
          </p:cNvPr>
          <p:cNvGrpSpPr/>
          <p:nvPr/>
        </p:nvGrpSpPr>
        <p:grpSpPr>
          <a:xfrm>
            <a:off x="3870251" y="4199846"/>
            <a:ext cx="2506879" cy="957701"/>
            <a:chOff x="3870251" y="4199846"/>
            <a:chExt cx="2506879" cy="957701"/>
          </a:xfrm>
        </p:grpSpPr>
        <p:sp>
          <p:nvSpPr>
            <p:cNvPr id="25" name="Seta: para a Direita 24">
              <a:extLst>
                <a:ext uri="{FF2B5EF4-FFF2-40B4-BE49-F238E27FC236}">
                  <a16:creationId xmlns:a16="http://schemas.microsoft.com/office/drawing/2014/main" id="{EDCCB088-1CF1-CB69-EB59-FA86632D5031}"/>
                </a:ext>
              </a:extLst>
            </p:cNvPr>
            <p:cNvSpPr/>
            <p:nvPr/>
          </p:nvSpPr>
          <p:spPr>
            <a:xfrm>
              <a:off x="5611806" y="4880663"/>
              <a:ext cx="765324" cy="97258"/>
            </a:xfrm>
            <a:prstGeom prst="right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EEBBBE69-A81A-B741-40C7-77DE67F76AAE}"/>
                </a:ext>
              </a:extLst>
            </p:cNvPr>
            <p:cNvGrpSpPr/>
            <p:nvPr/>
          </p:nvGrpSpPr>
          <p:grpSpPr>
            <a:xfrm>
              <a:off x="3870251" y="4199846"/>
              <a:ext cx="1755301" cy="957701"/>
              <a:chOff x="3890183" y="2184605"/>
              <a:chExt cx="1755301" cy="1515540"/>
            </a:xfrm>
          </p:grpSpPr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3E5EB1EB-21D2-6D1E-2D2A-858429C18D34}"/>
                  </a:ext>
                </a:extLst>
              </p:cNvPr>
              <p:cNvSpPr/>
              <p:nvPr/>
            </p:nvSpPr>
            <p:spPr>
              <a:xfrm>
                <a:off x="3890183" y="2184605"/>
                <a:ext cx="1752012" cy="15155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69F3E584-49F5-A142-EDBA-11E3E93384B0}"/>
                  </a:ext>
                </a:extLst>
              </p:cNvPr>
              <p:cNvSpPr txBox="1"/>
              <p:nvPr/>
            </p:nvSpPr>
            <p:spPr>
              <a:xfrm>
                <a:off x="3893472" y="2203710"/>
                <a:ext cx="1752012" cy="1461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maior % de anormalidade na onda ST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932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363</Words>
  <Application>Microsoft Office PowerPoint</Application>
  <PresentationFormat>Widescreen</PresentationFormat>
  <Paragraphs>116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caio santos</dc:creator>
  <cp:lastModifiedBy>caio santos</cp:lastModifiedBy>
  <cp:revision>24</cp:revision>
  <dcterms:created xsi:type="dcterms:W3CDTF">2023-08-16T18:55:19Z</dcterms:created>
  <dcterms:modified xsi:type="dcterms:W3CDTF">2023-08-18T20:20:09Z</dcterms:modified>
</cp:coreProperties>
</file>