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embeddedFontLst>
    <p:embeddedFont>
      <p:font typeface="Overlock" charset="0"/>
      <p:regular r:id="rId36"/>
      <p:bold r:id="rId37"/>
      <p:italic r:id="rId38"/>
      <p:boldItalic r:id="rId39"/>
    </p:embeddedFont>
    <p:embeddedFont>
      <p:font typeface="Arimo" charset="0"/>
      <p:regular r:id="rId40"/>
      <p:bold r:id="rId41"/>
      <p:italic r:id="rId42"/>
      <p:boldItalic r:id="rId43"/>
    </p:embeddedFont>
    <p:embeddedFont>
      <p:font typeface="Calibri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gFLh90/RRQ/0i1F528qjrEvdSv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355c6e04d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e355c6e04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355c6e04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1e355c6e04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355c6e04d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1e355c6e04d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355c6e04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1e355c6e04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355c6e04d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1e355c6e04d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355c6e04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1e355c6e04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355c6e04d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355c6e04d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1e355c6e04d_0_1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e355c6e04d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1e355c6e04d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355c6e04d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1e355c6e04d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e355c6e04d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1e355c6e04d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355c6e04d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1e355c6e04d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e355c6e04d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1e355c6e04d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e355c6e04d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1e355c6e04d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e355c6e04d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1e355c6e04d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e355c6e04d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1e355c6e04d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e355c6e04d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1e355c6e04d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e355c6e04d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e355c6e04d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1e355c6e04d_0_1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33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355c6e0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1e355c6e0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355c6e04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1e355c6e04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355c6e04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1e355c6e04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355c6e04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1e355c6e04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/js_if_else.asp" TargetMode="External"/><Relationship Id="rId3" Type="http://schemas.openxmlformats.org/officeDocument/2006/relationships/hyperlink" Target="https://www.youtube.com/watch?v=WP0Hl9SC1oI" TargetMode="External"/><Relationship Id="rId7" Type="http://schemas.openxmlformats.org/officeDocument/2006/relationships/hyperlink" Target="https://www.youtube.com/watch?v=y8otiWoVfRI" TargetMode="External"/><Relationship Id="rId12" Type="http://schemas.openxmlformats.org/officeDocument/2006/relationships/hyperlink" Target="https://www.w3schools.com/js/js_loop_while.asp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HFG_p4K2MAc" TargetMode="External"/><Relationship Id="rId11" Type="http://schemas.openxmlformats.org/officeDocument/2006/relationships/hyperlink" Target="https://www.w3schools.com/js/js_loop_forof.asp" TargetMode="External"/><Relationship Id="rId5" Type="http://schemas.openxmlformats.org/officeDocument/2006/relationships/hyperlink" Target="https://www.youtube.com/watch?v=dPl3OTOOJwM" TargetMode="External"/><Relationship Id="rId10" Type="http://schemas.openxmlformats.org/officeDocument/2006/relationships/hyperlink" Target="https://www.w3schools.com/js/js_loop_for.asp" TargetMode="External"/><Relationship Id="rId4" Type="http://schemas.openxmlformats.org/officeDocument/2006/relationships/hyperlink" Target="https://www.youtube.com/watch?v=-11qkJczuqo" TargetMode="External"/><Relationship Id="rId9" Type="http://schemas.openxmlformats.org/officeDocument/2006/relationships/hyperlink" Target="https://www.w3schools.com/js/js_switch.as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 descr="Mulher com controle remoto, tentando configurar programas de tv. ilustração  plana dos desenhos animados | Vetor Premiu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5925" y="2686050"/>
            <a:ext cx="5962650" cy="38988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2143108" y="928670"/>
            <a:ext cx="55008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i="0" u="none" strike="noStrike" cap="none" dirty="0" smtClean="0">
                <a:solidFill>
                  <a:srgbClr val="7030A0"/>
                </a:solidFill>
                <a:latin typeface="Overlock"/>
                <a:ea typeface="Overlock"/>
                <a:cs typeface="Overlock"/>
                <a:sym typeface="Overlock"/>
              </a:rPr>
              <a:t>Bo</a:t>
            </a:r>
            <a:r>
              <a:rPr lang="pt-BR" sz="4800" b="1" dirty="0" smtClean="0">
                <a:solidFill>
                  <a:srgbClr val="7030A0"/>
                </a:solidFill>
                <a:latin typeface="Overlock"/>
                <a:ea typeface="Overlock"/>
                <a:cs typeface="Overlock"/>
                <a:sym typeface="Overlock"/>
              </a:rPr>
              <a:t>a noite</a:t>
            </a:r>
            <a:r>
              <a:rPr lang="pt-BR" sz="4800" b="1" dirty="0" smtClean="0">
                <a:solidFill>
                  <a:srgbClr val="7030A0"/>
                </a:solidFill>
                <a:latin typeface="Overlock"/>
                <a:ea typeface="Overlock"/>
                <a:cs typeface="Overlock"/>
                <a:sym typeface="Overlock"/>
              </a:rPr>
              <a:t>!</a:t>
            </a:r>
            <a:r>
              <a:rPr lang="pt-BR" sz="4800" b="1" i="0" u="none" strike="noStrike" cap="none" dirty="0" smtClean="0">
                <a:solidFill>
                  <a:srgbClr val="7030A0"/>
                </a:solidFill>
                <a:latin typeface="Overlock"/>
                <a:ea typeface="Overlock"/>
                <a:cs typeface="Overlock"/>
                <a:sym typeface="Overlock"/>
              </a:rPr>
              <a:t>!!</a:t>
            </a:r>
            <a:endParaRPr sz="4800" b="1" i="0" u="none" strike="noStrike" cap="none" dirty="0">
              <a:solidFill>
                <a:srgbClr val="7030A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355c6e04d_0_49"/>
          <p:cNvSpPr/>
          <p:nvPr/>
        </p:nvSpPr>
        <p:spPr>
          <a:xfrm>
            <a:off x="303150" y="2434450"/>
            <a:ext cx="8537700" cy="3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 	Chamamos de estruturas de decisão encadeadas, quando uma estrutura de decisão está localizada dentro do lado falso da outra. </a:t>
            </a:r>
            <a:endParaRPr sz="25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Este tipo de estrutura também é conhecida como seleção “aninhada” ou seleção “encaixada”.</a:t>
            </a:r>
            <a:endParaRPr sz="2500" i="0" u="none" strike="noStrike" cap="none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45" name="Google Shape;145;g1e355c6e04d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7575" y="455225"/>
            <a:ext cx="3473550" cy="19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5"/>
          <p:cNvGrpSpPr/>
          <p:nvPr/>
        </p:nvGrpSpPr>
        <p:grpSpPr>
          <a:xfrm>
            <a:off x="576070" y="1785990"/>
            <a:ext cx="8212040" cy="4745736"/>
            <a:chOff x="3243274" y="1357298"/>
            <a:chExt cx="5900726" cy="4943475"/>
          </a:xfrm>
        </p:grpSpPr>
        <p:pic>
          <p:nvPicPr>
            <p:cNvPr id="151" name="Google Shape;151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243274" y="1357298"/>
              <a:ext cx="3257552" cy="4943475"/>
            </a:xfrm>
            <a:prstGeom prst="rect">
              <a:avLst/>
            </a:prstGeom>
            <a:noFill/>
            <a:ln w="38100" cap="sq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2745"/>
                </a:srgbClr>
              </a:outerShdw>
            </a:effectLst>
          </p:spPr>
        </p:pic>
        <p:pic>
          <p:nvPicPr>
            <p:cNvPr id="152" name="Google Shape;152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500826" y="1357298"/>
              <a:ext cx="2643174" cy="4929222"/>
            </a:xfrm>
            <a:prstGeom prst="rect">
              <a:avLst/>
            </a:prstGeom>
            <a:noFill/>
            <a:ln w="38100" cap="sq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2745"/>
                </a:srgbClr>
              </a:outerShdw>
            </a:effectLst>
          </p:spPr>
        </p:pic>
      </p:grpSp>
      <p:sp>
        <p:nvSpPr>
          <p:cNvPr id="153" name="Google Shape;153;p5"/>
          <p:cNvSpPr/>
          <p:nvPr/>
        </p:nvSpPr>
        <p:spPr>
          <a:xfrm>
            <a:off x="1785918" y="357166"/>
            <a:ext cx="5447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000"/>
              <a:buFont typeface="Federo"/>
              <a:buNone/>
            </a:pPr>
            <a:r>
              <a:rPr lang="pt-BR" sz="4000" b="1" i="0" u="none" strike="noStrike" cap="none">
                <a:solidFill>
                  <a:srgbClr val="7030A0"/>
                </a:solidFill>
                <a:latin typeface="Federo"/>
                <a:ea typeface="Federo"/>
                <a:cs typeface="Federo"/>
                <a:sym typeface="Federo"/>
              </a:rPr>
              <a:t>Estrutura </a:t>
            </a:r>
            <a:r>
              <a:rPr lang="pt-BR" sz="4000" b="1">
                <a:solidFill>
                  <a:srgbClr val="7030A0"/>
                </a:solidFill>
                <a:latin typeface="Federo"/>
                <a:ea typeface="Federo"/>
                <a:cs typeface="Federo"/>
                <a:sym typeface="Federo"/>
              </a:rPr>
              <a:t>if/else/if</a:t>
            </a:r>
            <a:endParaRPr sz="4000" b="1" i="0" u="none" strike="noStrike" cap="none">
              <a:solidFill>
                <a:srgbClr val="7030A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355c6e04d_0_41"/>
          <p:cNvSpPr txBox="1"/>
          <p:nvPr/>
        </p:nvSpPr>
        <p:spPr>
          <a:xfrm>
            <a:off x="152400" y="1294450"/>
            <a:ext cx="23334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latin typeface="Overlock"/>
                <a:ea typeface="Overlock"/>
                <a:cs typeface="Overlock"/>
                <a:sym typeface="Overlock"/>
              </a:rPr>
              <a:t>Exemplo:</a:t>
            </a:r>
            <a:endParaRPr sz="2300" b="1"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59" name="Google Shape;159;g1e355c6e04d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413" y="1973450"/>
            <a:ext cx="5985175" cy="458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1e355c6e04d_0_41"/>
          <p:cNvSpPr/>
          <p:nvPr/>
        </p:nvSpPr>
        <p:spPr>
          <a:xfrm>
            <a:off x="1785918" y="357166"/>
            <a:ext cx="5447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000"/>
              <a:buFont typeface="Federo"/>
              <a:buNone/>
            </a:pPr>
            <a:r>
              <a:rPr lang="pt-BR" sz="4000" b="1" i="0" u="none" strike="noStrike" cap="none">
                <a:solidFill>
                  <a:srgbClr val="7030A0"/>
                </a:solidFill>
                <a:latin typeface="Federo"/>
                <a:ea typeface="Federo"/>
                <a:cs typeface="Federo"/>
                <a:sym typeface="Federo"/>
              </a:rPr>
              <a:t>Estrutura </a:t>
            </a:r>
            <a:r>
              <a:rPr lang="pt-BR" sz="4000" b="1">
                <a:solidFill>
                  <a:srgbClr val="7030A0"/>
                </a:solidFill>
                <a:latin typeface="Federo"/>
                <a:ea typeface="Federo"/>
                <a:cs typeface="Federo"/>
                <a:sym typeface="Federo"/>
              </a:rPr>
              <a:t>if/else/if</a:t>
            </a:r>
            <a:endParaRPr sz="4000" b="1" i="0" u="none" strike="noStrike" cap="none">
              <a:solidFill>
                <a:srgbClr val="7030A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/>
          <p:nvPr/>
        </p:nvSpPr>
        <p:spPr>
          <a:xfrm>
            <a:off x="232100" y="3075700"/>
            <a:ext cx="8466600" cy="35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O comando switch facilita a escrita de trechos de programas em que a seleção deve ser feita entre várias alternativas. </a:t>
            </a:r>
            <a:endParaRPr sz="25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A estrutura "switch case" em JavaScript é uma alternativa ao comando "if" quando se deseja testar múltiplas condições e executar diferentes blocos de código com base no valor de uma expressão.</a:t>
            </a:r>
            <a:endParaRPr sz="25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66" name="Google Shape;16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363" y="508625"/>
            <a:ext cx="5023274" cy="237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g1e355c6e04d_0_58"/>
          <p:cNvGrpSpPr/>
          <p:nvPr/>
        </p:nvGrpSpPr>
        <p:grpSpPr>
          <a:xfrm>
            <a:off x="428453" y="1552498"/>
            <a:ext cx="8336162" cy="4929044"/>
            <a:chOff x="3571868" y="1571612"/>
            <a:chExt cx="5182891" cy="4643471"/>
          </a:xfrm>
        </p:grpSpPr>
        <p:pic>
          <p:nvPicPr>
            <p:cNvPr id="172" name="Google Shape;172;g1e355c6e04d_0_5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72264" y="1571612"/>
              <a:ext cx="2182495" cy="4643470"/>
            </a:xfrm>
            <a:prstGeom prst="rect">
              <a:avLst/>
            </a:prstGeom>
            <a:noFill/>
            <a:ln w="38100" cap="sq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2750"/>
                </a:srgbClr>
              </a:outerShdw>
            </a:effectLst>
          </p:spPr>
        </p:pic>
        <p:pic>
          <p:nvPicPr>
            <p:cNvPr id="173" name="Google Shape;173;g1e355c6e04d_0_58" descr="Skillpundit | Switch In JavaScript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71868" y="1571613"/>
              <a:ext cx="3000396" cy="4643470"/>
            </a:xfrm>
            <a:prstGeom prst="rect">
              <a:avLst/>
            </a:prstGeom>
            <a:noFill/>
            <a:ln w="38100" cap="sq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2750"/>
                </a:srgbClr>
              </a:outerShdw>
            </a:effectLst>
          </p:spPr>
        </p:pic>
      </p:grpSp>
      <p:sp>
        <p:nvSpPr>
          <p:cNvPr id="174" name="Google Shape;174;g1e355c6e04d_0_58"/>
          <p:cNvSpPr/>
          <p:nvPr/>
        </p:nvSpPr>
        <p:spPr>
          <a:xfrm>
            <a:off x="1785918" y="357166"/>
            <a:ext cx="5447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000"/>
              <a:buFont typeface="Federo"/>
              <a:buNone/>
            </a:pPr>
            <a:r>
              <a:rPr lang="pt-BR" sz="4000" b="1" i="0" u="none" strike="noStrike" cap="none">
                <a:solidFill>
                  <a:srgbClr val="7030A0"/>
                </a:solidFill>
                <a:latin typeface="Federo"/>
                <a:ea typeface="Federo"/>
                <a:cs typeface="Federo"/>
                <a:sym typeface="Federo"/>
              </a:rPr>
              <a:t>Estrutura </a:t>
            </a:r>
            <a:r>
              <a:rPr lang="pt-BR" sz="4000" b="1">
                <a:solidFill>
                  <a:srgbClr val="7030A0"/>
                </a:solidFill>
                <a:latin typeface="Federo"/>
                <a:ea typeface="Federo"/>
                <a:cs typeface="Federo"/>
                <a:sym typeface="Federo"/>
              </a:rPr>
              <a:t>switch</a:t>
            </a:r>
            <a:endParaRPr sz="4000" b="1" i="0" u="none" strike="noStrike" cap="none">
              <a:solidFill>
                <a:srgbClr val="7030A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355c6e04d_0_67"/>
          <p:cNvSpPr txBox="1"/>
          <p:nvPr/>
        </p:nvSpPr>
        <p:spPr>
          <a:xfrm>
            <a:off x="81150" y="879800"/>
            <a:ext cx="23334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latin typeface="Overlock"/>
                <a:ea typeface="Overlock"/>
                <a:cs typeface="Overlock"/>
                <a:sym typeface="Overlock"/>
              </a:rPr>
              <a:t>Exemplo:</a:t>
            </a:r>
            <a:endParaRPr sz="2300" b="1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80" name="Google Shape;180;g1e355c6e04d_0_67"/>
          <p:cNvSpPr/>
          <p:nvPr/>
        </p:nvSpPr>
        <p:spPr>
          <a:xfrm>
            <a:off x="1785918" y="156291"/>
            <a:ext cx="5447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000"/>
              <a:buFont typeface="Federo"/>
              <a:buNone/>
            </a:pPr>
            <a:r>
              <a:rPr lang="pt-BR" sz="4000" b="1" i="0" u="none" strike="noStrike" cap="none">
                <a:solidFill>
                  <a:srgbClr val="7030A0"/>
                </a:solidFill>
                <a:latin typeface="Federo"/>
                <a:ea typeface="Federo"/>
                <a:cs typeface="Federo"/>
                <a:sym typeface="Federo"/>
              </a:rPr>
              <a:t>Estrutura </a:t>
            </a:r>
            <a:r>
              <a:rPr lang="pt-BR" sz="4000" b="1">
                <a:solidFill>
                  <a:srgbClr val="7030A0"/>
                </a:solidFill>
                <a:latin typeface="Federo"/>
                <a:ea typeface="Federo"/>
                <a:cs typeface="Federo"/>
                <a:sym typeface="Federo"/>
              </a:rPr>
              <a:t>switch</a:t>
            </a:r>
            <a:endParaRPr sz="4000" b="1" i="0" u="none" strike="noStrike" cap="none">
              <a:solidFill>
                <a:srgbClr val="7030A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pic>
        <p:nvPicPr>
          <p:cNvPr id="181" name="Google Shape;181;g1e355c6e04d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925" y="956000"/>
            <a:ext cx="5878275" cy="56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/>
          <p:nvPr/>
        </p:nvSpPr>
        <p:spPr>
          <a:xfrm>
            <a:off x="255325" y="2149425"/>
            <a:ext cx="8674200" cy="4542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49263" marR="0" lvl="0" indent="-442913" algn="just" rtl="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00"/>
              <a:buFont typeface="Overlock"/>
              <a:buChar char="★"/>
            </a:pPr>
            <a:r>
              <a:rPr lang="pt-BR" sz="19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As estruturas de repetição são usadas quando você precisa executar um bloco de código várias vezes com base em uma condição específica. Elas são úteis para automatizar tarefas repetitivas e evitar a repetição de código.</a:t>
            </a:r>
            <a:endParaRPr sz="1300"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449263" algn="just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449263" marR="0" lvl="0" indent="-442913" algn="just" rtl="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00"/>
              <a:buFont typeface="Overlock"/>
              <a:buChar char="★"/>
            </a:pPr>
            <a:r>
              <a:rPr lang="pt-BR" sz="19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Os comandos utilizados em tais situações, são chamados de comandos de iteração.</a:t>
            </a:r>
            <a:endParaRPr sz="1300">
              <a:latin typeface="Overlock"/>
              <a:ea typeface="Overlock"/>
              <a:cs typeface="Overlock"/>
              <a:sym typeface="Overlock"/>
            </a:endParaRPr>
          </a:p>
          <a:p>
            <a:pPr marL="449263" marR="0" lvl="0" indent="-322263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1900" i="0" u="none" strike="noStrike" cap="none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 i="1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São eles:</a:t>
            </a:r>
            <a:endParaRPr sz="1300"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 b="1" i="1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 i="1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for</a:t>
            </a:r>
            <a:r>
              <a:rPr lang="pt-BR" sz="19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: percorre um bloco de código várias vezes;</a:t>
            </a:r>
            <a:endParaRPr sz="1300"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 i="1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for/in</a:t>
            </a:r>
            <a:r>
              <a:rPr lang="pt-BR" sz="19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: percorre as propriedades de um objeto;</a:t>
            </a:r>
            <a:endParaRPr sz="1300"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 i="1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for/of</a:t>
            </a:r>
            <a:r>
              <a:rPr lang="pt-BR" sz="19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: percorre os valores de um objeto iterável;</a:t>
            </a:r>
            <a:endParaRPr sz="1300"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 i="1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while</a:t>
            </a:r>
            <a:r>
              <a:rPr lang="pt-BR" sz="19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: percorre um bloco de código enquanto uma condição especificada é verdadeira;</a:t>
            </a:r>
            <a:endParaRPr sz="1300"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 i="1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do/while</a:t>
            </a:r>
            <a:r>
              <a:rPr lang="pt-BR" sz="19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: </a:t>
            </a:r>
            <a:r>
              <a:rPr lang="pt-BR" sz="1900" i="0" u="none" strike="noStrike" cap="non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lang="pt-BR" sz="19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também percorre um bloco de código enquanto uma condição especificada é verdadeira, mas executa esse bloco de código pelo menos uma vez.</a:t>
            </a:r>
            <a:endParaRPr sz="1300"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 i="0" u="none" strike="noStrike" cap="none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87" name="Google Shape;18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825" y="142500"/>
            <a:ext cx="4425426" cy="184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355c6e04d_0_83"/>
          <p:cNvSpPr/>
          <p:nvPr/>
        </p:nvSpPr>
        <p:spPr>
          <a:xfrm>
            <a:off x="433450" y="2645225"/>
            <a:ext cx="8283000" cy="3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A estrutura "for" é usada quando você sabe antecipadamente quantas vezes deseja repetir um bloco de código. Ela consiste em três partes: inicialização, condição de continuação e expressão final. </a:t>
            </a:r>
            <a:endParaRPr sz="25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93" name="Google Shape;193;g1e355c6e04d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488" y="686800"/>
            <a:ext cx="4862925" cy="195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7650" y="3429000"/>
            <a:ext cx="3455700" cy="268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600" y="3429000"/>
            <a:ext cx="49837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3488" y="686800"/>
            <a:ext cx="4862925" cy="195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355c6e04d_0_92"/>
          <p:cNvSpPr/>
          <p:nvPr/>
        </p:nvSpPr>
        <p:spPr>
          <a:xfrm>
            <a:off x="1785918" y="357166"/>
            <a:ext cx="5447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000"/>
              <a:buFont typeface="Federo"/>
              <a:buNone/>
            </a:pPr>
            <a:r>
              <a:rPr lang="pt-BR" sz="4000" b="1" i="0" u="none" strike="noStrike" cap="none">
                <a:solidFill>
                  <a:srgbClr val="7030A0"/>
                </a:solidFill>
                <a:latin typeface="Federo"/>
                <a:ea typeface="Federo"/>
                <a:cs typeface="Federo"/>
                <a:sym typeface="Federo"/>
              </a:rPr>
              <a:t>Estrutura </a:t>
            </a:r>
            <a:r>
              <a:rPr lang="pt-BR" sz="4000" b="1">
                <a:solidFill>
                  <a:srgbClr val="7030A0"/>
                </a:solidFill>
                <a:latin typeface="Federo"/>
                <a:ea typeface="Federo"/>
                <a:cs typeface="Federo"/>
                <a:sym typeface="Federo"/>
              </a:rPr>
              <a:t>for</a:t>
            </a:r>
            <a:endParaRPr sz="4000" b="1" i="0" u="none" strike="noStrike" cap="none">
              <a:solidFill>
                <a:srgbClr val="7030A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206" name="Google Shape;206;g1e355c6e04d_0_92"/>
          <p:cNvSpPr txBox="1"/>
          <p:nvPr/>
        </p:nvSpPr>
        <p:spPr>
          <a:xfrm>
            <a:off x="170225" y="1467650"/>
            <a:ext cx="23334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latin typeface="Overlock"/>
                <a:ea typeface="Overlock"/>
                <a:cs typeface="Overlock"/>
                <a:sym typeface="Overlock"/>
              </a:rPr>
              <a:t>Exemplo:</a:t>
            </a:r>
            <a:endParaRPr sz="2300" b="1"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207" name="Google Shape;207;g1e355c6e04d_0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125" y="2336975"/>
            <a:ext cx="5789200" cy="1983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g1e355c6e04d_0_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075" y="813450"/>
            <a:ext cx="7570525" cy="54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355c6e04d_0_113"/>
          <p:cNvSpPr/>
          <p:nvPr/>
        </p:nvSpPr>
        <p:spPr>
          <a:xfrm>
            <a:off x="433450" y="2645225"/>
            <a:ext cx="8283000" cy="3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O método "forEach()" é um método disponível em arrays em JavaScript. Ele executa uma função de callback para cada elemento do array.</a:t>
            </a:r>
            <a:endParaRPr sz="25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213" name="Google Shape;213;g1e355c6e04d_0_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625" y="544300"/>
            <a:ext cx="4160755" cy="23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g1e355c6e04d_0_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625" y="312725"/>
            <a:ext cx="4710749" cy="222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1e355c6e04d_0_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1600" y="4319625"/>
            <a:ext cx="6056425" cy="222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1e355c6e04d_0_120"/>
          <p:cNvSpPr txBox="1"/>
          <p:nvPr/>
        </p:nvSpPr>
        <p:spPr>
          <a:xfrm>
            <a:off x="403800" y="2951850"/>
            <a:ext cx="83364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A função de callback é executada para cada elemento do array, imprimindo os valores de 1 a 5 no console.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e355c6e04d_0_129"/>
          <p:cNvSpPr/>
          <p:nvPr/>
        </p:nvSpPr>
        <p:spPr>
          <a:xfrm>
            <a:off x="433450" y="2645225"/>
            <a:ext cx="8283000" cy="3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O comando "for...of" é usado para iterar sobre elementos iteráveis, como arrays, strings ou objetos iteráveis. Ele percorre cada elemento do iterável e executa um bloco de código para cada iteração. </a:t>
            </a:r>
            <a:endParaRPr sz="25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226" name="Google Shape;226;g1e355c6e04d_0_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075" y="401775"/>
            <a:ext cx="4765852" cy="23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g1e355c6e04d_0_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075" y="401775"/>
            <a:ext cx="4765852" cy="23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1e355c6e04d_0_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1850" y="4658075"/>
            <a:ext cx="3952875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1e355c6e04d_0_136"/>
          <p:cNvSpPr txBox="1"/>
          <p:nvPr/>
        </p:nvSpPr>
        <p:spPr>
          <a:xfrm>
            <a:off x="184075" y="3238450"/>
            <a:ext cx="87105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O bloco de código dentro do "for...of" é executado para cada elemento do array, imprimindo os valores de 1 a 5 no console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e355c6e04d_0_145"/>
          <p:cNvSpPr txBox="1"/>
          <p:nvPr/>
        </p:nvSpPr>
        <p:spPr>
          <a:xfrm>
            <a:off x="145475" y="3429000"/>
            <a:ext cx="8710500" cy="14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O comando "for...in" é usado para iterar sobre as propriedades enumeráveis de um objeto. Ele percorre cada propriedade do objeto e executa um bloco de código para cada iteração. </a:t>
            </a:r>
            <a:endParaRPr/>
          </a:p>
        </p:txBody>
      </p:sp>
      <p:pic>
        <p:nvPicPr>
          <p:cNvPr id="239" name="Google Shape;239;g1e355c6e04d_0_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300" y="562100"/>
            <a:ext cx="5115800" cy="221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e355c6e04d_0_152"/>
          <p:cNvSpPr txBox="1"/>
          <p:nvPr/>
        </p:nvSpPr>
        <p:spPr>
          <a:xfrm>
            <a:off x="216750" y="2615000"/>
            <a:ext cx="87105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O bloco de código dentro do "for...in" é executado para cada propriedade do objeto "person", imprimindo o nome da propriedade e seu valor no console.</a:t>
            </a:r>
            <a:endParaRPr/>
          </a:p>
        </p:txBody>
      </p:sp>
      <p:pic>
        <p:nvPicPr>
          <p:cNvPr id="245" name="Google Shape;245;g1e355c6e04d_0_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925" y="277100"/>
            <a:ext cx="5115800" cy="221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1e355c6e04d_0_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6925" y="4081075"/>
            <a:ext cx="5041075" cy="264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/>
          <p:nvPr/>
        </p:nvSpPr>
        <p:spPr>
          <a:xfrm>
            <a:off x="320850" y="4622475"/>
            <a:ext cx="8502300" cy="16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A estrutura "while" é usada quando você deseja repetir um bloco de código enquanto uma condição específica for verdadeira.</a:t>
            </a:r>
            <a:endParaRPr sz="2000" b="0" i="0" u="none" strike="noStrike" cap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252" name="Google Shape;25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63" y="97975"/>
            <a:ext cx="7381875" cy="38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g1e355c6e04d_0_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1309" y="2762994"/>
            <a:ext cx="3009906" cy="3962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1e355c6e04d_0_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075" y="97975"/>
            <a:ext cx="7381875" cy="256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1e355c6e04d_0_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1075" y="4125075"/>
            <a:ext cx="338137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g1e355c6e04d_0_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75" y="97975"/>
            <a:ext cx="7381875" cy="256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1e355c6e04d_0_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5375" y="4696700"/>
            <a:ext cx="3722925" cy="19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1e355c6e04d_0_164"/>
          <p:cNvSpPr txBox="1"/>
          <p:nvPr/>
        </p:nvSpPr>
        <p:spPr>
          <a:xfrm>
            <a:off x="213775" y="3099900"/>
            <a:ext cx="86631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O bloco de código dentro do "while" será executado enquanto a variável i for menor que 5, imprimindo os valores de 0 a 4 no console.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/>
          <p:nvPr/>
        </p:nvSpPr>
        <p:spPr>
          <a:xfrm>
            <a:off x="240750" y="3429000"/>
            <a:ext cx="866250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      A estrutura "do-while" é semelhante à estrutura "while", mas com uma diferença fundamental: o bloco de código é executado pelo menos uma vez antes de verificar a condição.</a:t>
            </a:r>
            <a:endParaRPr sz="2000" b="0" i="0" u="none" strike="noStrike" cap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272" name="Google Shape;27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7157" y="305304"/>
            <a:ext cx="521017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258600" y="3301500"/>
            <a:ext cx="8626800" cy="2677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49263" marR="0" lvl="0" indent="-44926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800"/>
              <a:buFont typeface="Overlock"/>
              <a:buChar char="★"/>
            </a:pPr>
            <a:r>
              <a:rPr lang="pt-BR" sz="2800" i="0" u="none" strike="noStrike" cap="non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Os comandos de seleção da linguagem JavaScript, são fundamentais para especificar as decisões que um computador realizará.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marL="449263" marR="0" lvl="0" indent="-27146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i="0" u="none" strike="noStrike" cap="none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449263" marR="0" lvl="0" indent="-44926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800"/>
              <a:buFont typeface="Overlock"/>
              <a:buChar char="★"/>
            </a:pPr>
            <a:r>
              <a:rPr lang="pt-BR" sz="2800" i="0" u="none" strike="noStrike" cap="non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Entre os comandos de seleção, temos os comandos if-else (se/senão) e switch (escolha). 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301575"/>
            <a:ext cx="4471049" cy="248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g1e355c6e04d_0_1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7651" y="3303450"/>
            <a:ext cx="3381375" cy="31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1e355c6e04d_0_1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27157" y="305304"/>
            <a:ext cx="5210175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1e355c6e04d_0_1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8025" y="3303450"/>
            <a:ext cx="3736775" cy="210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1" descr="While and Do-While Loop (Flowchart) - Software Ideas Model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0024" y="2000240"/>
            <a:ext cx="7529518" cy="450059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1"/>
          <p:cNvSpPr txBox="1"/>
          <p:nvPr/>
        </p:nvSpPr>
        <p:spPr>
          <a:xfrm>
            <a:off x="785777" y="535675"/>
            <a:ext cx="7998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>
                <a:solidFill>
                  <a:srgbClr val="7030A0"/>
                </a:solidFill>
                <a:latin typeface="Federo"/>
                <a:ea typeface="Federo"/>
                <a:cs typeface="Federo"/>
                <a:sym typeface="Federo"/>
              </a:rPr>
              <a:t>Comparando as Estruturas</a:t>
            </a:r>
            <a:endParaRPr sz="4400" b="1">
              <a:solidFill>
                <a:srgbClr val="7030A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2" descr="Comparando &lt;span class=&quot;fonte-codigo&quot;&gt;while&lt;/span&gt; com &lt;span class=&quot;fonte-codigo&quot;&gt;do/while&lt;/span&g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596" y="1714488"/>
            <a:ext cx="8429684" cy="4929222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2"/>
          <p:cNvSpPr txBox="1"/>
          <p:nvPr/>
        </p:nvSpPr>
        <p:spPr>
          <a:xfrm>
            <a:off x="3286116" y="500042"/>
            <a:ext cx="264320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>
                <a:solidFill>
                  <a:srgbClr val="7030A0"/>
                </a:solidFill>
                <a:latin typeface="Federo"/>
                <a:ea typeface="Federo"/>
                <a:cs typeface="Federo"/>
                <a:sym typeface="Federo"/>
              </a:rPr>
              <a:t>Exemplo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e355c6e04d_0_188"/>
          <p:cNvSpPr txBox="1"/>
          <p:nvPr/>
        </p:nvSpPr>
        <p:spPr>
          <a:xfrm>
            <a:off x="1805175" y="89075"/>
            <a:ext cx="5504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 b="1">
                <a:solidFill>
                  <a:srgbClr val="7030A0"/>
                </a:solidFill>
                <a:latin typeface="Federo"/>
                <a:ea typeface="Federo"/>
                <a:cs typeface="Federo"/>
                <a:sym typeface="Federo"/>
              </a:rPr>
              <a:t>Saiba mais</a:t>
            </a:r>
            <a:endParaRPr sz="3800" b="1">
              <a:solidFill>
                <a:srgbClr val="7030A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298" name="Google Shape;298;g1e355c6e04d_0_188"/>
          <p:cNvSpPr txBox="1"/>
          <p:nvPr/>
        </p:nvSpPr>
        <p:spPr>
          <a:xfrm>
            <a:off x="308775" y="1009400"/>
            <a:ext cx="8496900" cy="58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4958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b="1" i="1">
                <a:solidFill>
                  <a:srgbClr val="1155CC"/>
                </a:solidFill>
                <a:uFill>
                  <a:noFill/>
                </a:uFill>
                <a:latin typeface="Overlock"/>
                <a:ea typeface="Overlock"/>
                <a:cs typeface="Overlock"/>
                <a:sym typeface="Overlock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https://www.youtube.com/watch?v=WP0Hl9SC1oI</a:t>
            </a:r>
            <a:endParaRPr sz="2000" b="1" i="1">
              <a:solidFill>
                <a:srgbClr val="1155CC"/>
              </a:solidFill>
              <a:highlight>
                <a:srgbClr val="FFFFFF"/>
              </a:highlight>
              <a:latin typeface="Overlock"/>
              <a:ea typeface="Overlock"/>
              <a:cs typeface="Overlock"/>
              <a:sym typeface="Overlock"/>
            </a:endParaRPr>
          </a:p>
          <a:p>
            <a:pPr marL="0" lvl="0" indent="44958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b="1" i="1">
                <a:solidFill>
                  <a:srgbClr val="1155CC"/>
                </a:solidFill>
                <a:uFill>
                  <a:noFill/>
                </a:uFill>
                <a:latin typeface="Overlock"/>
                <a:ea typeface="Overlock"/>
                <a:cs typeface="Overlock"/>
                <a:sym typeface="Overlock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https://www.youtube.com/watch?v=-11qkJczuqo</a:t>
            </a:r>
            <a:endParaRPr sz="2000" b="1" i="1">
              <a:solidFill>
                <a:srgbClr val="1155CC"/>
              </a:solidFill>
              <a:highlight>
                <a:srgbClr val="FFFFFF"/>
              </a:highlight>
              <a:latin typeface="Overlock"/>
              <a:ea typeface="Overlock"/>
              <a:cs typeface="Overlock"/>
              <a:sym typeface="Overlock"/>
            </a:endParaRPr>
          </a:p>
          <a:p>
            <a:pPr marL="0" lvl="0" indent="44958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b="1" i="1">
                <a:solidFill>
                  <a:srgbClr val="1155CC"/>
                </a:solidFill>
                <a:uFill>
                  <a:noFill/>
                </a:uFill>
                <a:latin typeface="Overlock"/>
                <a:ea typeface="Overlock"/>
                <a:cs typeface="Overlock"/>
                <a:sym typeface="Overlock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https://www.youtube.com/watch?v=dPl3OTOOJwM</a:t>
            </a:r>
            <a:endParaRPr sz="2000" b="1" i="1">
              <a:solidFill>
                <a:srgbClr val="1155CC"/>
              </a:solidFill>
              <a:highlight>
                <a:srgbClr val="FFFFFF"/>
              </a:highlight>
              <a:latin typeface="Overlock"/>
              <a:ea typeface="Overlock"/>
              <a:cs typeface="Overlock"/>
              <a:sym typeface="Overlock"/>
            </a:endParaRPr>
          </a:p>
          <a:p>
            <a:pPr marL="0" lvl="0" indent="44958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b="1" i="1">
                <a:solidFill>
                  <a:srgbClr val="1155CC"/>
                </a:solidFill>
                <a:uFill>
                  <a:noFill/>
                </a:uFill>
                <a:latin typeface="Overlock"/>
                <a:ea typeface="Overlock"/>
                <a:cs typeface="Overlock"/>
                <a:sym typeface="Overlock"/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https://www.youtube.com/watch?v=HFG_p4K2MAc</a:t>
            </a:r>
            <a:endParaRPr sz="2000" b="1" i="1">
              <a:solidFill>
                <a:srgbClr val="1155CC"/>
              </a:solidFill>
              <a:highlight>
                <a:srgbClr val="FFFFFF"/>
              </a:highlight>
              <a:latin typeface="Overlock"/>
              <a:ea typeface="Overlock"/>
              <a:cs typeface="Overlock"/>
              <a:sym typeface="Overlock"/>
            </a:endParaRPr>
          </a:p>
          <a:p>
            <a:pPr marL="0" lvl="0" indent="44958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b="1" i="1">
                <a:solidFill>
                  <a:srgbClr val="1155CC"/>
                </a:solidFill>
                <a:uFill>
                  <a:noFill/>
                </a:uFill>
                <a:latin typeface="Overlock"/>
                <a:ea typeface="Overlock"/>
                <a:cs typeface="Overlock"/>
                <a:sym typeface="Overlock"/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https://www.youtube.com/watch?v=y8otiWoVfRI</a:t>
            </a:r>
            <a:endParaRPr sz="2000" b="1" i="1">
              <a:solidFill>
                <a:srgbClr val="1155CC"/>
              </a:solidFill>
              <a:highlight>
                <a:srgbClr val="FFFFFF"/>
              </a:highlight>
              <a:latin typeface="Overlock"/>
              <a:ea typeface="Overlock"/>
              <a:cs typeface="Overlock"/>
              <a:sym typeface="Overlock"/>
            </a:endParaRPr>
          </a:p>
          <a:p>
            <a:pPr marL="0" lvl="0" indent="44958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b="1" i="1">
                <a:solidFill>
                  <a:srgbClr val="1155CC"/>
                </a:solidFill>
                <a:uFill>
                  <a:noFill/>
                </a:uFill>
                <a:latin typeface="Overlock"/>
                <a:ea typeface="Overlock"/>
                <a:cs typeface="Overlock"/>
                <a:sym typeface="Overlock"/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https://www.youtube.com/watch?v=y8otiWoVfRI</a:t>
            </a:r>
            <a:endParaRPr sz="2000" b="1" i="1">
              <a:solidFill>
                <a:srgbClr val="1155CC"/>
              </a:solidFill>
              <a:highlight>
                <a:srgbClr val="FFFFFF"/>
              </a:highlight>
              <a:latin typeface="Overlock"/>
              <a:ea typeface="Overlock"/>
              <a:cs typeface="Overlock"/>
              <a:sym typeface="Overlock"/>
            </a:endParaRPr>
          </a:p>
          <a:p>
            <a:pPr marL="0" lvl="0" indent="44958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b="1" i="1">
                <a:solidFill>
                  <a:srgbClr val="1155CC"/>
                </a:solidFill>
                <a:uFill>
                  <a:noFill/>
                </a:uFill>
                <a:latin typeface="Overlock"/>
                <a:ea typeface="Overlock"/>
                <a:cs typeface="Overlock"/>
                <a:sym typeface="Overlock"/>
                <a:hlinkClick r:id="rId8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https://www.w3schools.com/js/js_if_else.asp</a:t>
            </a:r>
            <a:endParaRPr sz="2000" b="1" i="1">
              <a:solidFill>
                <a:srgbClr val="1155CC"/>
              </a:solidFill>
              <a:highlight>
                <a:srgbClr val="FFFFFF"/>
              </a:highlight>
              <a:latin typeface="Overlock"/>
              <a:ea typeface="Overlock"/>
              <a:cs typeface="Overlock"/>
              <a:sym typeface="Overlock"/>
            </a:endParaRPr>
          </a:p>
          <a:p>
            <a:pPr marL="0" lvl="0" indent="44958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b="1" i="1">
                <a:solidFill>
                  <a:srgbClr val="1155CC"/>
                </a:solidFill>
                <a:uFill>
                  <a:noFill/>
                </a:uFill>
                <a:latin typeface="Overlock"/>
                <a:ea typeface="Overlock"/>
                <a:cs typeface="Overlock"/>
                <a:sym typeface="Overlock"/>
                <a:hlinkClick r:id="rId9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https://www.w3schools.com/js/js_switch.asp</a:t>
            </a:r>
            <a:endParaRPr sz="2000" b="1" i="1">
              <a:solidFill>
                <a:srgbClr val="1155CC"/>
              </a:solidFill>
              <a:highlight>
                <a:srgbClr val="FFFFFF"/>
              </a:highlight>
              <a:latin typeface="Overlock"/>
              <a:ea typeface="Overlock"/>
              <a:cs typeface="Overlock"/>
              <a:sym typeface="Overlock"/>
            </a:endParaRPr>
          </a:p>
          <a:p>
            <a:pPr marL="0" lvl="0" indent="44958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b="1" i="1">
                <a:solidFill>
                  <a:srgbClr val="1155CC"/>
                </a:solidFill>
                <a:uFill>
                  <a:noFill/>
                </a:uFill>
                <a:latin typeface="Overlock"/>
                <a:ea typeface="Overlock"/>
                <a:cs typeface="Overlock"/>
                <a:sym typeface="Overlock"/>
                <a:hlinkClick r:id="rId10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https://www.w3schools.com/js/js_loop_for.asp</a:t>
            </a:r>
            <a:endParaRPr sz="2000" b="1" i="1">
              <a:solidFill>
                <a:srgbClr val="1155CC"/>
              </a:solidFill>
              <a:highlight>
                <a:srgbClr val="FFFFFF"/>
              </a:highlight>
              <a:latin typeface="Overlock"/>
              <a:ea typeface="Overlock"/>
              <a:cs typeface="Overlock"/>
              <a:sym typeface="Overlock"/>
            </a:endParaRPr>
          </a:p>
          <a:p>
            <a:pPr marL="0" lvl="0" indent="44958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b="1" i="1">
                <a:solidFill>
                  <a:srgbClr val="1155CC"/>
                </a:solidFill>
                <a:uFill>
                  <a:noFill/>
                </a:uFill>
                <a:latin typeface="Overlock"/>
                <a:ea typeface="Overlock"/>
                <a:cs typeface="Overlock"/>
                <a:sym typeface="Overlock"/>
                <a:hlinkClick r:id="rId11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https://www.w3schools.com/js/js_loop_forof.asp</a:t>
            </a:r>
            <a:endParaRPr sz="2000" b="1" i="1">
              <a:solidFill>
                <a:srgbClr val="1155CC"/>
              </a:solidFill>
              <a:highlight>
                <a:srgbClr val="FFFFFF"/>
              </a:highlight>
              <a:latin typeface="Overlock"/>
              <a:ea typeface="Overlock"/>
              <a:cs typeface="Overlock"/>
              <a:sym typeface="Overlock"/>
            </a:endParaRPr>
          </a:p>
          <a:p>
            <a:pPr marL="0" lvl="0" indent="44958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000" b="1" i="1">
                <a:solidFill>
                  <a:srgbClr val="1155CC"/>
                </a:solidFill>
                <a:uFill>
                  <a:noFill/>
                </a:uFill>
                <a:latin typeface="Overlock"/>
                <a:ea typeface="Overlock"/>
                <a:cs typeface="Overlock"/>
                <a:sym typeface="Overlock"/>
                <a:hlinkClick r:id="rId1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https://www.w3schools.com/js/js_loop_while.asp</a:t>
            </a:r>
            <a:endParaRPr sz="2000" b="1" i="1">
              <a:solidFill>
                <a:srgbClr val="1155CC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362200" y="2387950"/>
            <a:ext cx="8372100" cy="41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endParaRPr sz="3000" b="1" i="0" u="none" strike="noStrike" cap="none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500" b="1" i="0" u="none" strike="noStrike" cap="none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i="0" u="none" strike="noStrike" cap="non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   </a:t>
            </a: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	</a:t>
            </a:r>
            <a:r>
              <a:rPr lang="pt-BR" sz="2500" i="0" u="none" strike="noStrike" cap="non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O comando if é o mais básico de todos os comandos de seleção e deve ser usado com as duas letras minúsculas.</a:t>
            </a:r>
            <a:endParaRPr sz="1900"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i="0" u="none" strike="noStrike" cap="none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i="0" u="none" strike="noStrike" cap="non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    	</a:t>
            </a: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O comando "if" em JavaScript é usado para realizar uma condição e executar um bloco de código somente se essa condição for avaliada como verdadeira. A estrutura básica do comando "if" em JavaScript é a seguinte:</a:t>
            </a:r>
            <a:endParaRPr sz="19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500" i="0" u="none" strike="noStrike" cap="none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475" y="439325"/>
            <a:ext cx="3901050" cy="22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355c6e04d_0_0"/>
          <p:cNvSpPr/>
          <p:nvPr/>
        </p:nvSpPr>
        <p:spPr>
          <a:xfrm>
            <a:off x="1785918" y="357166"/>
            <a:ext cx="5447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000"/>
              <a:buFont typeface="Federo"/>
              <a:buNone/>
            </a:pPr>
            <a:r>
              <a:rPr lang="pt-BR" sz="4000" b="1" i="0" u="none" strike="noStrike" cap="none">
                <a:solidFill>
                  <a:srgbClr val="7030A0"/>
                </a:solidFill>
                <a:latin typeface="Federo"/>
                <a:ea typeface="Federo"/>
                <a:cs typeface="Federo"/>
                <a:sym typeface="Federo"/>
              </a:rPr>
              <a:t>Estrutura </a:t>
            </a:r>
            <a:r>
              <a:rPr lang="pt-BR" sz="4000" b="1">
                <a:solidFill>
                  <a:srgbClr val="7030A0"/>
                </a:solidFill>
                <a:latin typeface="Federo"/>
                <a:ea typeface="Federo"/>
                <a:cs typeface="Federo"/>
                <a:sym typeface="Federo"/>
              </a:rPr>
              <a:t>if  </a:t>
            </a:r>
            <a:endParaRPr sz="4000" b="1" i="0" u="none" strike="noStrike" cap="none">
              <a:solidFill>
                <a:srgbClr val="7030A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pic>
        <p:nvPicPr>
          <p:cNvPr id="113" name="Google Shape;113;g1e355c6e04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78" y="1638300"/>
            <a:ext cx="8888525" cy="5072075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5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355c6e04d_0_9"/>
          <p:cNvSpPr txBox="1"/>
          <p:nvPr/>
        </p:nvSpPr>
        <p:spPr>
          <a:xfrm>
            <a:off x="330550" y="1667375"/>
            <a:ext cx="23334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latin typeface="Overlock"/>
                <a:ea typeface="Overlock"/>
                <a:cs typeface="Overlock"/>
                <a:sym typeface="Overlock"/>
              </a:rPr>
              <a:t>Exemplo:</a:t>
            </a:r>
            <a:endParaRPr sz="2300" b="1"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19" name="Google Shape;119;g1e355c6e04d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925" y="2579100"/>
            <a:ext cx="5880950" cy="29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1e355c6e04d_0_9"/>
          <p:cNvSpPr/>
          <p:nvPr/>
        </p:nvSpPr>
        <p:spPr>
          <a:xfrm>
            <a:off x="1785918" y="357166"/>
            <a:ext cx="5447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000"/>
              <a:buFont typeface="Federo"/>
              <a:buNone/>
            </a:pPr>
            <a:r>
              <a:rPr lang="pt-BR" sz="4000" b="1" i="0" u="none" strike="noStrike" cap="none">
                <a:solidFill>
                  <a:srgbClr val="7030A0"/>
                </a:solidFill>
                <a:latin typeface="Federo"/>
                <a:ea typeface="Federo"/>
                <a:cs typeface="Federo"/>
                <a:sym typeface="Federo"/>
              </a:rPr>
              <a:t>Estrutura </a:t>
            </a:r>
            <a:r>
              <a:rPr lang="pt-BR" sz="4000" b="1">
                <a:solidFill>
                  <a:srgbClr val="7030A0"/>
                </a:solidFill>
                <a:latin typeface="Federo"/>
                <a:ea typeface="Federo"/>
                <a:cs typeface="Federo"/>
                <a:sym typeface="Federo"/>
              </a:rPr>
              <a:t>if  </a:t>
            </a:r>
            <a:endParaRPr sz="4000" b="1" i="0" u="none" strike="noStrike" cap="none">
              <a:solidFill>
                <a:srgbClr val="7030A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276300" y="2630375"/>
            <a:ext cx="8591400" cy="3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mo"/>
              <a:buNone/>
            </a:pPr>
            <a:endParaRPr sz="2600" b="1" i="0" u="none" strike="noStrike" cap="none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600" b="1" i="0" u="none" strike="noStrike" cap="none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i="0" u="none" strike="noStrike" cap="non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     Nesse comando, temos que, se a condição for verdadeira, apenas os comandos do </a:t>
            </a:r>
            <a:r>
              <a:rPr lang="pt-BR" sz="2600" i="1" u="none" strike="noStrike" cap="non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if</a:t>
            </a:r>
            <a:r>
              <a:rPr lang="pt-BR" sz="2600" i="0" u="none" strike="noStrike" cap="non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  serão executados. </a:t>
            </a:r>
            <a:endParaRPr sz="26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Senão, ou seja, caso a condição seja falsa, apenas os comandos </a:t>
            </a:r>
            <a:r>
              <a:rPr lang="pt-BR" sz="2600" i="1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else</a:t>
            </a:r>
            <a:r>
              <a:rPr lang="pt-BR" sz="26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  serão executados.</a:t>
            </a:r>
            <a:endParaRPr sz="2000"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600" i="0" u="none" strike="noStrike" cap="none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26" name="Google Shape;12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400" y="296875"/>
            <a:ext cx="7125199" cy="21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g1e355c6e04d_0_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200" y="1680150"/>
            <a:ext cx="8443351" cy="488690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50"/>
              </a:srgbClr>
            </a:outerShdw>
          </a:effectLst>
        </p:spPr>
      </p:pic>
      <p:sp>
        <p:nvSpPr>
          <p:cNvPr id="132" name="Google Shape;132;g1e355c6e04d_0_23"/>
          <p:cNvSpPr/>
          <p:nvPr/>
        </p:nvSpPr>
        <p:spPr>
          <a:xfrm>
            <a:off x="1785918" y="357166"/>
            <a:ext cx="5447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000"/>
              <a:buFont typeface="Federo"/>
              <a:buNone/>
            </a:pPr>
            <a:r>
              <a:rPr lang="pt-BR" sz="4000" b="1" i="0" u="none" strike="noStrike" cap="none">
                <a:solidFill>
                  <a:srgbClr val="7030A0"/>
                </a:solidFill>
                <a:latin typeface="Federo"/>
                <a:ea typeface="Federo"/>
                <a:cs typeface="Federo"/>
                <a:sym typeface="Federo"/>
              </a:rPr>
              <a:t>Estrutura </a:t>
            </a:r>
            <a:r>
              <a:rPr lang="pt-BR" sz="4000" b="1">
                <a:solidFill>
                  <a:srgbClr val="7030A0"/>
                </a:solidFill>
                <a:latin typeface="Federo"/>
                <a:ea typeface="Federo"/>
                <a:cs typeface="Federo"/>
                <a:sym typeface="Federo"/>
              </a:rPr>
              <a:t>if/else</a:t>
            </a:r>
            <a:endParaRPr sz="4000" b="1" i="0" u="none" strike="noStrike" cap="none">
              <a:solidFill>
                <a:srgbClr val="7030A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355c6e04d_0_33"/>
          <p:cNvSpPr txBox="1"/>
          <p:nvPr/>
        </p:nvSpPr>
        <p:spPr>
          <a:xfrm>
            <a:off x="152400" y="1294450"/>
            <a:ext cx="23334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latin typeface="Overlock"/>
                <a:ea typeface="Overlock"/>
                <a:cs typeface="Overlock"/>
                <a:sym typeface="Overlock"/>
              </a:rPr>
              <a:t>Exemplo:</a:t>
            </a:r>
            <a:endParaRPr sz="2300" b="1"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38" name="Google Shape;138;g1e355c6e04d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350" y="2263200"/>
            <a:ext cx="6252350" cy="311442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e355c6e04d_0_33"/>
          <p:cNvSpPr/>
          <p:nvPr/>
        </p:nvSpPr>
        <p:spPr>
          <a:xfrm>
            <a:off x="1785918" y="357166"/>
            <a:ext cx="5447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000"/>
              <a:buFont typeface="Federo"/>
              <a:buNone/>
            </a:pPr>
            <a:r>
              <a:rPr lang="pt-BR" sz="4000" b="1" i="0" u="none" strike="noStrike" cap="none">
                <a:solidFill>
                  <a:srgbClr val="7030A0"/>
                </a:solidFill>
                <a:latin typeface="Federo"/>
                <a:ea typeface="Federo"/>
                <a:cs typeface="Federo"/>
                <a:sym typeface="Federo"/>
              </a:rPr>
              <a:t>Estrutura </a:t>
            </a:r>
            <a:r>
              <a:rPr lang="pt-BR" sz="4000" b="1">
                <a:solidFill>
                  <a:srgbClr val="7030A0"/>
                </a:solidFill>
                <a:latin typeface="Federo"/>
                <a:ea typeface="Federo"/>
                <a:cs typeface="Federo"/>
                <a:sym typeface="Federo"/>
              </a:rPr>
              <a:t>if/else</a:t>
            </a:r>
            <a:endParaRPr sz="4000" b="1" i="0" u="none" strike="noStrike" cap="none">
              <a:solidFill>
                <a:srgbClr val="7030A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551</Words>
  <Application>Microsoft Office PowerPoint</Application>
  <PresentationFormat>Apresentação na tela (4:3)</PresentationFormat>
  <Paragraphs>72</Paragraphs>
  <Slides>33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40" baseType="lpstr">
      <vt:lpstr>Arial</vt:lpstr>
      <vt:lpstr>Overlock</vt:lpstr>
      <vt:lpstr>Noto Sans Symbols</vt:lpstr>
      <vt:lpstr>Arimo</vt:lpstr>
      <vt:lpstr>Calibri</vt:lpstr>
      <vt:lpstr>Federo</vt:lpstr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Rafaela Paganotto</dc:creator>
  <cp:lastModifiedBy>Rafaela Paganotto</cp:lastModifiedBy>
  <cp:revision>1</cp:revision>
  <dcterms:created xsi:type="dcterms:W3CDTF">2022-11-18T16:57:11Z</dcterms:created>
  <dcterms:modified xsi:type="dcterms:W3CDTF">2023-06-26T20:19:18Z</dcterms:modified>
</cp:coreProperties>
</file>