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3" r:id="rId3"/>
    <p:sldId id="262" r:id="rId4"/>
    <p:sldId id="264" r:id="rId5"/>
    <p:sldId id="258" r:id="rId6"/>
    <p:sldId id="259" r:id="rId7"/>
    <p:sldId id="260" r:id="rId8"/>
    <p:sldId id="261" r:id="rId9"/>
    <p:sldId id="265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7" autoAdjust="0"/>
  </p:normalViewPr>
  <p:slideViewPr>
    <p:cSldViewPr>
      <p:cViewPr varScale="1">
        <p:scale>
          <a:sx n="60" d="100"/>
          <a:sy n="60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C25F-D630-46AC-96F0-202265EE6231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FA176-13D4-4EC6-8959-20ACD90EDD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7E0F-BC12-4C83-986E-F93C80478D4E}" type="datetimeFigureOut">
              <a:rPr lang="pt-BR" smtClean="0"/>
              <a:pPr/>
              <a:t>08/12/2022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54D2-5C81-4287-BF5C-97F260973F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html-conceitos-basico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javascrip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api-restfu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0034" y="285728"/>
            <a:ext cx="821537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O Que é DOM</a:t>
            </a:r>
          </a:p>
          <a:p>
            <a:endParaRPr lang="pt-BR" sz="4400" b="1" dirty="0" smtClean="0">
              <a:solidFill>
                <a:srgbClr val="7030A0"/>
              </a:solidFill>
              <a:latin typeface="Bahnschrift" pitchFamily="34" charset="0"/>
              <a:ea typeface="Amiri" pitchFamily="2" charset="-78"/>
              <a:cs typeface="Amiri" pitchFamily="2" charset="-78"/>
            </a:endParaRPr>
          </a:p>
          <a:p>
            <a:pPr algn="just"/>
            <a:r>
              <a:rPr lang="pt-BR" sz="2600" dirty="0" smtClean="0">
                <a:latin typeface="Bahnschrift" pitchFamily="34" charset="0"/>
              </a:rPr>
              <a:t>	A sigla DOM significa </a:t>
            </a:r>
            <a:r>
              <a:rPr lang="pt-BR" sz="2600" dirty="0" err="1" smtClean="0">
                <a:latin typeface="Bahnschrift" pitchFamily="34" charset="0"/>
              </a:rPr>
              <a:t>Document</a:t>
            </a:r>
            <a:r>
              <a:rPr lang="pt-BR" sz="2600" dirty="0" smtClean="0">
                <a:latin typeface="Bahnschrift" pitchFamily="34" charset="0"/>
              </a:rPr>
              <a:t> </a:t>
            </a:r>
            <a:r>
              <a:rPr lang="pt-BR" sz="2600" dirty="0" err="1" smtClean="0">
                <a:latin typeface="Bahnschrift" pitchFamily="34" charset="0"/>
              </a:rPr>
              <a:t>Object</a:t>
            </a:r>
            <a:r>
              <a:rPr lang="pt-BR" sz="2600" dirty="0" smtClean="0">
                <a:latin typeface="Bahnschrift" pitchFamily="34" charset="0"/>
              </a:rPr>
              <a:t> </a:t>
            </a:r>
            <a:r>
              <a:rPr lang="pt-BR" sz="2600" dirty="0" err="1" smtClean="0">
                <a:latin typeface="Bahnschrift" pitchFamily="34" charset="0"/>
              </a:rPr>
              <a:t>Model</a:t>
            </a:r>
            <a:r>
              <a:rPr lang="pt-BR" sz="2600" dirty="0" smtClean="0">
                <a:latin typeface="Bahnschrift" pitchFamily="34" charset="0"/>
              </a:rPr>
              <a:t>, que em português significa Modelo de Documento por Objetos. Trata-se de uma interface de programação que os navegadores utilizam para representar páginas na web.</a:t>
            </a:r>
          </a:p>
          <a:p>
            <a:pPr algn="just"/>
            <a:r>
              <a:rPr lang="pt-BR" sz="2600" dirty="0" smtClean="0">
                <a:latin typeface="Bahnschrift" pitchFamily="34" charset="0"/>
              </a:rPr>
              <a:t>	O DOM oferece um modelo de representação e interação do documento </a:t>
            </a:r>
            <a:r>
              <a:rPr lang="pt-BR" sz="2600" dirty="0" smtClean="0">
                <a:latin typeface="Bahnschrift" pitchFamily="34" charset="0"/>
                <a:hlinkClick r:id="rId2"/>
              </a:rPr>
              <a:t>HTML</a:t>
            </a:r>
            <a:r>
              <a:rPr lang="pt-BR" sz="2600" dirty="0" smtClean="0">
                <a:latin typeface="Bahnschrift" pitchFamily="34" charset="0"/>
              </a:rPr>
              <a:t> ou XML. Esse modelo se estrutura em formato de árvore, com vários galhos que indicam diferentes elementos da página. Quando esse modelo é alterado através da linguagem de script, se altera a página da web — seja sua estrutura, estilo ou elementos.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42910" y="500042"/>
            <a:ext cx="792961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Eventos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dirty="0" smtClean="0">
              <a:solidFill>
                <a:srgbClr val="40124D"/>
              </a:solidFill>
              <a:latin typeface="Leelawadee" pitchFamily="34" charset="-34"/>
              <a:ea typeface="Times New Roman" pitchFamily="18" charset="0"/>
              <a:cs typeface="Leelawadee" pitchFamily="34" charset="-34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rgbClr val="40124D"/>
              </a:solidFill>
              <a:effectLst/>
              <a:latin typeface="Leelawadee" pitchFamily="34" charset="-34"/>
              <a:ea typeface="Times New Roman" pitchFamily="18" charset="0"/>
              <a:cs typeface="Leelawadee" pitchFamily="34" charset="-34"/>
            </a:endParaRPr>
          </a:p>
          <a:p>
            <a:pPr marR="0" lv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BR" sz="2600" dirty="0" smtClean="0">
                <a:latin typeface="Bahnschrift" pitchFamily="34" charset="0"/>
              </a:rPr>
              <a:t>Tudo que acontece no navegador é registrado como um evento:</a:t>
            </a:r>
          </a:p>
          <a:p>
            <a:pPr lvl="1" indent="449263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pt-BR" sz="2600" dirty="0" smtClean="0">
                <a:latin typeface="Bahnschrift" pitchFamily="34" charset="0"/>
              </a:rPr>
              <a:t>Abrir o navegador, isso é um evento. </a:t>
            </a:r>
          </a:p>
          <a:p>
            <a:pPr lvl="1" indent="449263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pt-BR" sz="2600" dirty="0" smtClean="0">
                <a:latin typeface="Bahnschrift" pitchFamily="34" charset="0"/>
              </a:rPr>
              <a:t>Entrar com uma URL e apertar </a:t>
            </a:r>
            <a:r>
              <a:rPr lang="pt-BR" sz="2600" dirty="0" err="1" smtClean="0">
                <a:latin typeface="Bahnschrift" pitchFamily="34" charset="0"/>
              </a:rPr>
              <a:t>Enter</a:t>
            </a:r>
            <a:r>
              <a:rPr lang="pt-BR" sz="2600" dirty="0" smtClean="0">
                <a:latin typeface="Bahnschrift" pitchFamily="34" charset="0"/>
              </a:rPr>
              <a:t>, isso é um evento. </a:t>
            </a:r>
          </a:p>
          <a:p>
            <a:pPr lvl="1" indent="449263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pt-BR" sz="2600" dirty="0" smtClean="0">
                <a:latin typeface="Bahnschrift" pitchFamily="34" charset="0"/>
              </a:rPr>
              <a:t>Clicar em um link, isso é um evento. </a:t>
            </a:r>
          </a:p>
          <a:p>
            <a:pPr lvl="1" indent="449263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pt-BR" sz="2600" dirty="0" smtClean="0">
                <a:latin typeface="Bahnschrift" pitchFamily="34" charset="0"/>
              </a:rPr>
              <a:t>Mover o seu mouse, isso também é um evento. </a:t>
            </a:r>
          </a:p>
          <a:p>
            <a:pPr marR="0" lvl="0" indent="449263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pt-BR" sz="2600" dirty="0" smtClean="0">
                <a:latin typeface="Bahnschrift" pitchFamily="34" charset="0"/>
              </a:rPr>
              <a:t>Toda vez que você interage com o navegador de qualquer forma você dispara um evento e o navegador reage a esse evento conforme reações e respostas pré-configuradas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40124D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2910" y="714356"/>
            <a:ext cx="785818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O que é manipulação de DOM?</a:t>
            </a:r>
          </a:p>
          <a:p>
            <a:endParaRPr lang="pt-BR" sz="2400" dirty="0" smtClean="0">
              <a:latin typeface="Bahnschrift" pitchFamily="34" charset="0"/>
              <a:ea typeface="DejaVu Sans" pitchFamily="34" charset="0"/>
              <a:cs typeface="DejaVu Sans" pitchFamily="34" charset="0"/>
            </a:endParaRPr>
          </a:p>
          <a:p>
            <a:pPr algn="just"/>
            <a:r>
              <a:rPr lang="pt-BR" sz="3200" dirty="0" smtClean="0">
                <a:latin typeface="Bahnschrift" pitchFamily="34" charset="0"/>
              </a:rPr>
              <a:t>	O DOM possibilita a manipulação e modificação de elementos de um documento web ao conectar as linguagens de programação à página em questão. </a:t>
            </a:r>
          </a:p>
          <a:p>
            <a:pPr algn="just"/>
            <a:r>
              <a:rPr lang="pt-BR" sz="3200" dirty="0" smtClean="0">
                <a:latin typeface="Bahnschrift" pitchFamily="34" charset="0"/>
              </a:rPr>
              <a:t>	Ele é neutro em termos de linguagem, então pode ser executado com qualquer uma delas, ainda que seja mais popular utilizá-lo com o </a:t>
            </a:r>
            <a:r>
              <a:rPr lang="pt-BR" sz="3200" dirty="0" smtClean="0">
                <a:latin typeface="Bahnschrift" pitchFamily="34" charset="0"/>
                <a:hlinkClick r:id="rId2"/>
              </a:rPr>
              <a:t>JavaScrip</a:t>
            </a:r>
            <a:r>
              <a:rPr lang="pt-BR" sz="3200" dirty="0" smtClean="0">
                <a:latin typeface="Bahnschrift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57158" y="271582"/>
            <a:ext cx="850112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Como Usar o DOM</a:t>
            </a:r>
          </a:p>
          <a:p>
            <a:endParaRPr lang="pt-BR" b="1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>
                <a:latin typeface="Bahnschrift" pitchFamily="34" charset="0"/>
              </a:rPr>
              <a:t>	Não há necessidade de instalar um programa, ou realizar tarefas complexas para usar o DOM. Do lado dos navegadores, ele já vem incluído. E do lado do documento, ele é acessado diretamente através dos scripts (por exemplo, direto no JavaScript).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>
                <a:latin typeface="Bahnschrift" pitchFamily="34" charset="0"/>
              </a:rPr>
              <a:t>	Ou seja, quando você cria um script, já pode começar a usar a </a:t>
            </a:r>
            <a:r>
              <a:rPr lang="pt-BR" sz="2400" dirty="0" smtClean="0">
                <a:latin typeface="Bahnschrift" pitchFamily="34" charset="0"/>
                <a:hlinkClick r:id="rId2"/>
              </a:rPr>
              <a:t>API</a:t>
            </a:r>
            <a:r>
              <a:rPr lang="pt-BR" sz="2400" dirty="0" smtClean="0">
                <a:latin typeface="Bahnschrift" pitchFamily="34" charset="0"/>
              </a:rPr>
              <a:t> DOM. Assim vai poder manipular o próprio documento e seus componentes, que serão refletidos como elementos da página web.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400" dirty="0" smtClean="0">
                <a:latin typeface="Bahnschrift" pitchFamily="34" charset="0"/>
              </a:rPr>
              <a:t>	Assim, você não terá a necessidade de trabalhar direto com os códigos HTML ou CSS, pois o modelo de documento por objetos armazena a interpretação deste código no formato de árvore.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1472" y="333137"/>
            <a:ext cx="80010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O Que É API</a:t>
            </a:r>
          </a:p>
          <a:p>
            <a:endParaRPr lang="pt-BR" sz="4400" b="1" dirty="0" smtClean="0">
              <a:solidFill>
                <a:srgbClr val="7030A0"/>
              </a:solidFill>
              <a:latin typeface="Bahnschrift" pitchFamily="34" charset="0"/>
              <a:ea typeface="Amiri" pitchFamily="2" charset="-78"/>
              <a:cs typeface="Amiri" pitchFamily="2" charset="-78"/>
            </a:endParaRPr>
          </a:p>
          <a:p>
            <a:pPr algn="just"/>
            <a:r>
              <a:rPr lang="pt-BR" sz="2800" dirty="0" smtClean="0">
                <a:latin typeface="Bahnschrift" pitchFamily="34" charset="0"/>
              </a:rPr>
              <a:t>	Uma API (Interface de Programação de Aplicações, na sigla em inglês), é um conjunto de padrões e protocolos que integram um usuário a uma aplicação, permitindo que ele acesse e faça uso das funcionalidades do software em questão. </a:t>
            </a:r>
          </a:p>
          <a:p>
            <a:pPr algn="just"/>
            <a:r>
              <a:rPr lang="pt-BR" sz="2800" dirty="0" smtClean="0">
                <a:latin typeface="Bahnschrift" pitchFamily="34" charset="0"/>
              </a:rPr>
              <a:t>	Uma API funciona como um mediador, ou comunicador, entre o usuário e o sistema. Deste modo, ela facilita o acesso e o desenvolvimento de aplicações para a internet.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8596" y="142852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solidFill>
                  <a:srgbClr val="7030A0"/>
                </a:solidFill>
                <a:latin typeface="Bodoni MT Black" pitchFamily="18" charset="0"/>
              </a:rPr>
              <a:t>DOM: </a:t>
            </a:r>
            <a:r>
              <a:rPr lang="pt-BR" sz="2400" b="1" i="1" dirty="0" err="1"/>
              <a:t>Document</a:t>
            </a:r>
            <a:r>
              <a:rPr lang="pt-BR" sz="2400" b="1" i="1" dirty="0"/>
              <a:t> </a:t>
            </a:r>
            <a:r>
              <a:rPr lang="pt-BR" sz="2400" b="1" i="1" dirty="0" err="1"/>
              <a:t>Object</a:t>
            </a:r>
            <a:r>
              <a:rPr lang="pt-BR" sz="2400" b="1" i="1" dirty="0"/>
              <a:t> </a:t>
            </a:r>
            <a:r>
              <a:rPr lang="pt-BR" sz="2400" b="1" i="1" dirty="0" err="1"/>
              <a:t>Model</a:t>
            </a:r>
            <a:r>
              <a:rPr lang="pt-BR" sz="2400" dirty="0"/>
              <a:t>. É uma representação dos elementos HTML de uma página de uma forma organizada e hierárquica, no formato de uma árvore. </a:t>
            </a:r>
          </a:p>
          <a:p>
            <a:pPr algn="just"/>
            <a:endParaRPr lang="pt-BR" sz="2400" dirty="0">
              <a:solidFill>
                <a:srgbClr val="7030A0"/>
              </a:solidFill>
              <a:latin typeface="Bodoni MT Black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35719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571612"/>
            <a:ext cx="472440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eta para a direita 4"/>
          <p:cNvSpPr/>
          <p:nvPr/>
        </p:nvSpPr>
        <p:spPr>
          <a:xfrm>
            <a:off x="3786182" y="3429000"/>
            <a:ext cx="357190" cy="64294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85918" y="285728"/>
            <a:ext cx="5786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  <a:latin typeface="Bodoni MT Black" pitchFamily="18" charset="0"/>
                <a:ea typeface="Amiri" pitchFamily="2" charset="-78"/>
                <a:cs typeface="Amiri" pitchFamily="2" charset="-78"/>
              </a:rPr>
              <a:t>Selecionamos os elementos para navegar na árvore DOM</a:t>
            </a:r>
          </a:p>
          <a:p>
            <a:pPr algn="ctr"/>
            <a:endParaRPr lang="pt-BR" sz="2800" b="1" dirty="0">
              <a:solidFill>
                <a:srgbClr val="7030A0"/>
              </a:solidFill>
              <a:latin typeface="Bodoni MT Black" pitchFamily="18" charset="0"/>
              <a:ea typeface="Amiri" pitchFamily="2" charset="-78"/>
              <a:cs typeface="Amiri" pitchFamily="2" charset="-78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4348" y="1571612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Bahnschrift" pitchFamily="34" charset="0"/>
                <a:ea typeface="Amiri" pitchFamily="2" charset="-78"/>
                <a:cs typeface="Amiri" pitchFamily="2" charset="-78"/>
              </a:rPr>
              <a:t>Temos vários métodos de acesso, entre eles estão:</a:t>
            </a:r>
            <a:endParaRPr lang="pt-BR" sz="2400" dirty="0">
              <a:latin typeface="Bahnschrift" pitchFamily="34" charset="0"/>
              <a:ea typeface="Amiri" pitchFamily="2" charset="-78"/>
              <a:cs typeface="Amiri" pitchFamily="2" charset="-7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643182"/>
            <a:ext cx="2790825" cy="386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30718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071810"/>
            <a:ext cx="307183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1" y="4786322"/>
            <a:ext cx="3143271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1500174"/>
            <a:ext cx="557216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2857488" y="42860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030A0"/>
                </a:solidFill>
                <a:latin typeface="Bodoni MT Black" pitchFamily="18" charset="0"/>
              </a:rPr>
              <a:t>Exemplos</a:t>
            </a: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0" y="3071810"/>
            <a:ext cx="550072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07" y="4786322"/>
            <a:ext cx="535784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350046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429000"/>
            <a:ext cx="33909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1214422"/>
            <a:ext cx="500066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857488" y="428604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030A0"/>
                </a:solidFill>
                <a:latin typeface="Bodoni MT Black" pitchFamily="18" charset="0"/>
              </a:rPr>
              <a:t>Exemplos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3429000"/>
            <a:ext cx="51435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6183" y="4429132"/>
            <a:ext cx="5143536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357166"/>
            <a:ext cx="850112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400" b="1" dirty="0" smtClean="0">
                <a:solidFill>
                  <a:srgbClr val="7030A0"/>
                </a:solidFill>
                <a:latin typeface="Bahnschrift" pitchFamily="34" charset="0"/>
                <a:ea typeface="Amiri" pitchFamily="2" charset="-78"/>
                <a:cs typeface="Amiri" pitchFamily="2" charset="-78"/>
              </a:rPr>
              <a:t>Qual a função do DOM?</a:t>
            </a:r>
          </a:p>
          <a:p>
            <a:pPr algn="just"/>
            <a:endParaRPr lang="pt-BR" dirty="0" smtClean="0"/>
          </a:p>
          <a:p>
            <a:pPr algn="just"/>
            <a:r>
              <a:rPr lang="pt-BR" sz="2400" dirty="0" smtClean="0">
                <a:latin typeface="Bahnschrift" pitchFamily="34" charset="0"/>
              </a:rPr>
              <a:t>	</a:t>
            </a:r>
            <a:endParaRPr lang="pt-BR" sz="2200" dirty="0" smtClean="0">
              <a:latin typeface="Bahnschrift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2200" dirty="0" smtClean="0">
                <a:latin typeface="Bahnschrift" pitchFamily="34" charset="0"/>
              </a:rPr>
              <a:t>	</a:t>
            </a:r>
            <a:r>
              <a:rPr lang="pt-BR" sz="2600" dirty="0" smtClean="0">
                <a:latin typeface="Bahnschrift" pitchFamily="34" charset="0"/>
              </a:rPr>
              <a:t>O DOM fornece uma representação do documento como um grupo estruturado de nós e objetos, possuindo várias propriedades e métodos. Os nós também podem ter manipuladores de eventos que lhe são inerentes, e uma vez que um evento é acionado, os manipuladores de eventos são executados.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>
                <a:latin typeface="Bahnschrift" pitchFamily="34" charset="0"/>
              </a:rPr>
              <a:t> 	Essencialmente, ele conecta páginas web a scripts ou linguagens de programação.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>
                <a:latin typeface="Bahnschrift" pitchFamily="34" charset="0"/>
              </a:rPr>
              <a:t>	Embora o DOM seja </a:t>
            </a:r>
            <a:r>
              <a:rPr lang="pt-BR" sz="2600" dirty="0" err="1" smtClean="0">
                <a:latin typeface="Bahnschrift" pitchFamily="34" charset="0"/>
              </a:rPr>
              <a:t>frequentemente</a:t>
            </a:r>
            <a:r>
              <a:rPr lang="pt-BR" sz="2600" dirty="0" smtClean="0">
                <a:latin typeface="Bahnschrift" pitchFamily="34" charset="0"/>
              </a:rPr>
              <a:t> acessado usando JavaScript, não é uma parte da linguagem JavaScript. Ele também pode ser acessado por outras linguagens.</a:t>
            </a:r>
          </a:p>
          <a:p>
            <a:pPr algn="just"/>
            <a:endParaRPr lang="pt-BR" sz="2200" dirty="0" err="1" smtClean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83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47</cp:revision>
  <dcterms:created xsi:type="dcterms:W3CDTF">2022-12-07T17:20:45Z</dcterms:created>
  <dcterms:modified xsi:type="dcterms:W3CDTF">2022-12-08T18:55:13Z</dcterms:modified>
</cp:coreProperties>
</file>