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D66BF-6028-475B-A01D-9F91DFA8C0F9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2D2A1-3E28-4D94-B7ED-CDFCDC16D9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74CE-B354-4859-A682-C6BC02041E9D}" type="datetimeFigureOut">
              <a:rPr lang="pt-BR" smtClean="0"/>
              <a:pPr/>
              <a:t>01/12/2022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DFE3-7DA9-4EA9-A2F6-A9A754487E8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14282" y="214290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600" dirty="0" err="1">
                <a:latin typeface="Bahnschrift Condensed" pitchFamily="34" charset="0"/>
              </a:rPr>
              <a:t>Modularização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14282" y="1142984"/>
            <a:ext cx="8786874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É a capacidade de dividir o programa em partes distintas que desempenham tarefas específicas e que podem ser combinadas para resolver problemas mais complexos.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 Condensed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modularização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 nos permite escrever programas mais legíveis, mais fáceis de manter e reusar e, muitas vezes, com melhor desempenho.</a:t>
            </a:r>
          </a:p>
          <a:p>
            <a:pPr indent="449263"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Em JavaScript, a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modularização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 é feita geralmente através da criação e do uso de funções, pois são estruturas de código que 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Times New Roman" pitchFamily="18" charset="0"/>
              </a:rPr>
              <a:t>permitem que o usuário organize seus programas em partes menores e mais simples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 Condensed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 Condensed" pitchFamily="34" charset="0"/>
              <a:cs typeface="Arial" pitchFamily="34" charset="0"/>
            </a:endParaRPr>
          </a:p>
        </p:txBody>
      </p:sp>
      <p:pic>
        <p:nvPicPr>
          <p:cNvPr id="28677" name="Picture 5" descr="Transformação digital nas organizações | Lucidchart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714884"/>
            <a:ext cx="7072362" cy="2000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00438"/>
            <a:ext cx="8429684" cy="3214710"/>
          </a:xfrm>
          <a:prstGeom prst="rect">
            <a:avLst/>
          </a:prstGeom>
          <a:ln w="38100" cap="sq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357158" y="357166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return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7158" y="1214422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</a:t>
            </a:r>
            <a:r>
              <a:rPr lang="pt-BR" sz="2800" dirty="0">
                <a:latin typeface="Bahnschrift Light Condensed" pitchFamily="34" charset="0"/>
              </a:rPr>
              <a:t>A </a:t>
            </a:r>
            <a:r>
              <a:rPr lang="pt-BR" sz="2800" b="1" dirty="0">
                <a:latin typeface="Bahnschrift Light Condensed" pitchFamily="34" charset="0"/>
              </a:rPr>
              <a:t>declaração return</a:t>
            </a:r>
            <a:r>
              <a:rPr lang="pt-BR" sz="2800" dirty="0">
                <a:latin typeface="Bahnschrift Light Condensed" pitchFamily="34" charset="0"/>
              </a:rPr>
              <a:t> finaliza a execução de uma função e especifica os valores que devem ser </a:t>
            </a:r>
            <a:r>
              <a:rPr lang="pt-BR" sz="2800" dirty="0" err="1">
                <a:latin typeface="Bahnschrift Light Condensed" pitchFamily="34" charset="0"/>
              </a:rPr>
              <a:t>retonados</a:t>
            </a:r>
            <a:r>
              <a:rPr lang="pt-BR" sz="2800" dirty="0">
                <a:latin typeface="Bahnschrift Light Condensed" pitchFamily="34" charset="0"/>
              </a:rPr>
              <a:t> para onde a função foi chamada.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8596" y="278605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 rot="1722734">
            <a:off x="378742" y="4714229"/>
            <a:ext cx="271931" cy="15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000372"/>
            <a:ext cx="7429552" cy="3724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357158" y="357166"/>
            <a:ext cx="3066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Funções Auxiliares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28596" y="1071546"/>
            <a:ext cx="82868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São funções </a:t>
            </a:r>
            <a:r>
              <a:rPr lang="pt-BR" sz="2400" dirty="0">
                <a:latin typeface="Bahnschrift Light Condensed" pitchFamily="34" charset="0"/>
              </a:rPr>
              <a:t>que são chamadas dentro de outras </a:t>
            </a:r>
            <a:r>
              <a:rPr lang="pt-BR" sz="2400" dirty="0" smtClean="0">
                <a:latin typeface="Bahnschrift Light Condensed" pitchFamily="34" charset="0"/>
              </a:rPr>
              <a:t>funções.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Podemos </a:t>
            </a:r>
            <a:r>
              <a:rPr lang="pt-BR" sz="2400" dirty="0">
                <a:latin typeface="Bahnschrift Light Condensed" pitchFamily="34" charset="0"/>
              </a:rPr>
              <a:t>usar o valor de retorno de uma função dentro de outra função</a:t>
            </a:r>
            <a:r>
              <a:rPr lang="pt-BR" sz="2400" dirty="0" smtClean="0">
                <a:latin typeface="Bahnschrift Light Condensed" pitchFamily="34" charset="0"/>
              </a:rPr>
              <a:t>.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Funções </a:t>
            </a:r>
            <a:r>
              <a:rPr lang="pt-BR" sz="2400" dirty="0">
                <a:latin typeface="Bahnschrift Light Condensed" pitchFamily="34" charset="0"/>
              </a:rPr>
              <a:t>auxiliares </a:t>
            </a:r>
            <a:r>
              <a:rPr lang="pt-BR" sz="2400" dirty="0" smtClean="0">
                <a:latin typeface="Bahnschrift Light Condensed" pitchFamily="34" charset="0"/>
              </a:rPr>
              <a:t>podem </a:t>
            </a:r>
            <a:r>
              <a:rPr lang="pt-BR" sz="2400" dirty="0">
                <a:latin typeface="Bahnschrift Light Condensed" pitchFamily="34" charset="0"/>
              </a:rPr>
              <a:t>ajudar a quebrar tarefas grandes e complexas em tarefas menores e mais </a:t>
            </a:r>
            <a:r>
              <a:rPr lang="pt-BR" sz="2400" dirty="0" smtClean="0">
                <a:latin typeface="Bahnschrift Light Condensed" pitchFamily="34" charset="0"/>
              </a:rPr>
              <a:t>simples.</a:t>
            </a:r>
            <a:endParaRPr lang="pt-BR" sz="2400" dirty="0">
              <a:latin typeface="Bahnschrift Light Condensed" pitchFamily="34" charset="0"/>
            </a:endParaRP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endParaRPr lang="pt-BR" sz="2400" dirty="0">
              <a:latin typeface="Bahnschrift Light Condensed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7158" y="428625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 rot="1722734">
            <a:off x="1492403" y="5214295"/>
            <a:ext cx="271931" cy="15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7158" y="357166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Expressão </a:t>
            </a:r>
            <a:r>
              <a:rPr lang="pt-BR" sz="3600" dirty="0">
                <a:latin typeface="Bahnschrift Condensed" pitchFamily="34" charset="0"/>
              </a:rPr>
              <a:t>de </a:t>
            </a:r>
            <a:r>
              <a:rPr lang="pt-BR" sz="3600" dirty="0" smtClean="0">
                <a:latin typeface="Bahnschrift Condensed" pitchFamily="34" charset="0"/>
              </a:rPr>
              <a:t>função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00034" y="1071546"/>
            <a:ext cx="8286808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Permite </a:t>
            </a:r>
            <a:r>
              <a:rPr lang="pt-BR" sz="2400" dirty="0">
                <a:latin typeface="Bahnschrift Light Condensed" pitchFamily="34" charset="0"/>
              </a:rPr>
              <a:t>criar uma </a:t>
            </a:r>
            <a:r>
              <a:rPr lang="pt-BR" sz="2400" b="1" dirty="0">
                <a:latin typeface="Bahnschrift Light Condensed" pitchFamily="34" charset="0"/>
              </a:rPr>
              <a:t>função</a:t>
            </a:r>
            <a:r>
              <a:rPr lang="pt-BR" sz="2400" dirty="0">
                <a:latin typeface="Bahnschrift Light Condensed" pitchFamily="34" charset="0"/>
              </a:rPr>
              <a:t> anônima que não tem nenhum nome de </a:t>
            </a:r>
            <a:r>
              <a:rPr lang="pt-BR" sz="2400" b="1" dirty="0">
                <a:latin typeface="Bahnschrift Light Condensed" pitchFamily="34" charset="0"/>
              </a:rPr>
              <a:t>função</a:t>
            </a:r>
            <a:r>
              <a:rPr lang="pt-BR" sz="2400" dirty="0">
                <a:latin typeface="Bahnschrift Light Condensed" pitchFamily="34" charset="0"/>
              </a:rPr>
              <a:t>, que é a principal diferença entre </a:t>
            </a:r>
            <a:r>
              <a:rPr lang="pt-BR" sz="2400" b="1" dirty="0">
                <a:latin typeface="Bahnschrift Light Condensed" pitchFamily="34" charset="0"/>
              </a:rPr>
              <a:t>Expressão</a:t>
            </a:r>
            <a:r>
              <a:rPr lang="pt-BR" sz="2400" dirty="0">
                <a:latin typeface="Bahnschrift Light Condensed" pitchFamily="34" charset="0"/>
              </a:rPr>
              <a:t> de </a:t>
            </a:r>
            <a:r>
              <a:rPr lang="pt-BR" sz="2400" b="1" dirty="0">
                <a:latin typeface="Bahnschrift Light Condensed" pitchFamily="34" charset="0"/>
              </a:rPr>
              <a:t>Função</a:t>
            </a:r>
            <a:r>
              <a:rPr lang="pt-BR" sz="2400" dirty="0">
                <a:latin typeface="Bahnschrift Light Condensed" pitchFamily="34" charset="0"/>
              </a:rPr>
              <a:t> e Declaração de </a:t>
            </a:r>
            <a:r>
              <a:rPr lang="pt-BR" sz="2400" b="1" dirty="0">
                <a:latin typeface="Bahnschrift Light Condensed" pitchFamily="34" charset="0"/>
              </a:rPr>
              <a:t>Função</a:t>
            </a:r>
            <a:r>
              <a:rPr lang="pt-BR" sz="2400" dirty="0">
                <a:latin typeface="Bahnschrift Light Condensed" pitchFamily="34" charset="0"/>
              </a:rPr>
              <a:t>. </a:t>
            </a:r>
            <a:endParaRPr lang="pt-BR" sz="2400" dirty="0" smtClean="0">
              <a:latin typeface="Bahnschrift Light Condensed" pitchFamily="34" charset="0"/>
            </a:endParaRP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dirty="0">
                <a:latin typeface="Bahnschrift Light Condensed" pitchFamily="34" charset="0"/>
              </a:rPr>
              <a:t>Para invocar uma expressão de função, basta escrever o nome da variável na qual a função foi armazenada, seguido dos argumentos envoltos de parênteses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7158" y="428625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1228235" y="3055234"/>
            <a:ext cx="271931" cy="15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928934"/>
            <a:ext cx="4619625" cy="3762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7158" y="357166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Bahnschrift Condensed" pitchFamily="34" charset="0"/>
              </a:rPr>
              <a:t>Arrow </a:t>
            </a:r>
            <a:r>
              <a:rPr lang="pt-BR" sz="3600" dirty="0" err="1">
                <a:latin typeface="Bahnschrift Condensed" pitchFamily="34" charset="0"/>
              </a:rPr>
              <a:t>function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00034" y="1071546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>
                <a:latin typeface="Bahnschrift Light Condensed" pitchFamily="34" charset="0"/>
              </a:rPr>
              <a:t> </a:t>
            </a:r>
            <a:r>
              <a:rPr lang="pt-BR" sz="2400" dirty="0" smtClean="0">
                <a:latin typeface="Bahnschrift Light Condensed" pitchFamily="34" charset="0"/>
              </a:rPr>
              <a:t>O </a:t>
            </a:r>
            <a:r>
              <a:rPr lang="pt-BR" sz="2400" dirty="0">
                <a:latin typeface="Bahnschrift Light Condensed" pitchFamily="34" charset="0"/>
              </a:rPr>
              <a:t>Javascript também permite escrever funções usando a sintaxe conhecida como </a:t>
            </a:r>
            <a:r>
              <a:rPr lang="pt-BR" sz="2400" b="1" dirty="0">
                <a:latin typeface="Bahnschrift Light Condensed" pitchFamily="34" charset="0"/>
              </a:rPr>
              <a:t>função flecha</a:t>
            </a:r>
            <a:r>
              <a:rPr lang="pt-BR" sz="2400" dirty="0">
                <a:latin typeface="Bahnschrift Light Condensed" pitchFamily="34" charset="0"/>
              </a:rPr>
              <a:t>, ou </a:t>
            </a:r>
            <a:r>
              <a:rPr lang="pt-BR" sz="2400" i="1" dirty="0">
                <a:latin typeface="Bahnschrift Light Condensed" pitchFamily="34" charset="0"/>
              </a:rPr>
              <a:t>Arrow </a:t>
            </a:r>
            <a:r>
              <a:rPr lang="pt-BR" sz="2400" i="1" dirty="0" err="1">
                <a:latin typeface="Bahnschrift Light Condensed" pitchFamily="34" charset="0"/>
              </a:rPr>
              <a:t>function</a:t>
            </a:r>
            <a:r>
              <a:rPr lang="pt-BR" sz="2400" dirty="0">
                <a:latin typeface="Bahnschrift Light Condensed" pitchFamily="34" charset="0"/>
              </a:rPr>
              <a:t>. Esse tipo de sintaxe permite omitir a palavra-chave </a:t>
            </a:r>
            <a:r>
              <a:rPr lang="pt-BR" sz="2400" dirty="0" err="1">
                <a:latin typeface="Bahnschrift Light Condensed" pitchFamily="34" charset="0"/>
              </a:rPr>
              <a:t>function</a:t>
            </a:r>
            <a:r>
              <a:rPr lang="pt-BR" sz="2400" dirty="0">
                <a:latin typeface="Bahnschrift Light Condensed" pitchFamily="34" charset="0"/>
              </a:rPr>
              <a:t>, deixando a definição de uma função bem mais reduzida. </a:t>
            </a:r>
            <a:endParaRPr lang="pt-BR" sz="2400" dirty="0" smtClean="0">
              <a:latin typeface="Bahnschrift Light Condensed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Quando </a:t>
            </a:r>
            <a:r>
              <a:rPr lang="pt-BR" sz="2400" dirty="0">
                <a:latin typeface="Bahnschrift Light Condensed" pitchFamily="34" charset="0"/>
              </a:rPr>
              <a:t>falamos de Arrow </a:t>
            </a:r>
            <a:r>
              <a:rPr lang="pt-BR" sz="2400" dirty="0" err="1">
                <a:latin typeface="Bahnschrift Light Condensed" pitchFamily="34" charset="0"/>
              </a:rPr>
              <a:t>Functions</a:t>
            </a:r>
            <a:r>
              <a:rPr lang="pt-BR" sz="2400" dirty="0">
                <a:latin typeface="Bahnschrift Light Condensed" pitchFamily="34" charset="0"/>
              </a:rPr>
              <a:t>, elas são sempre expressões, e portanto, são sempre funções anônimas.</a:t>
            </a:r>
          </a:p>
          <a:p>
            <a:pPr algn="just">
              <a:buFont typeface="Arial" pitchFamily="34" charset="0"/>
              <a:buChar char="•"/>
            </a:pPr>
            <a:endParaRPr lang="pt-BR" sz="2400" dirty="0">
              <a:latin typeface="Bahnschrift Light Condensed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0034" y="371475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1942615" y="4071942"/>
            <a:ext cx="271931" cy="159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929066"/>
            <a:ext cx="4724400" cy="1800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7158" y="285728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Bahnschrift Condensed" pitchFamily="34" charset="0"/>
              </a:rPr>
              <a:t>Arrow </a:t>
            </a:r>
            <a:r>
              <a:rPr lang="pt-BR" sz="3600" dirty="0" err="1">
                <a:latin typeface="Bahnschrift Condensed" pitchFamily="34" charset="0"/>
              </a:rPr>
              <a:t>function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00034" y="1071546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Bahnschrift Light Condensed" pitchFamily="34" charset="0"/>
              </a:rPr>
              <a:t> </a:t>
            </a:r>
            <a:r>
              <a:rPr lang="pt-BR" sz="2400" dirty="0" smtClean="0">
                <a:latin typeface="Bahnschrift Light Condensed" pitchFamily="34" charset="0"/>
              </a:rPr>
              <a:t>  Comparando </a:t>
            </a:r>
            <a:r>
              <a:rPr lang="pt-BR" sz="2400" dirty="0">
                <a:latin typeface="Bahnschrift Light Condensed" pitchFamily="34" charset="0"/>
              </a:rPr>
              <a:t>a Arrow </a:t>
            </a:r>
            <a:r>
              <a:rPr lang="pt-BR" sz="2400" dirty="0" err="1">
                <a:latin typeface="Bahnschrift Light Condensed" pitchFamily="34" charset="0"/>
              </a:rPr>
              <a:t>Function</a:t>
            </a:r>
            <a:r>
              <a:rPr lang="pt-BR" sz="2400" dirty="0">
                <a:latin typeface="Bahnschrift Light Condensed" pitchFamily="34" charset="0"/>
              </a:rPr>
              <a:t> com as outras funções, podemos perceber vários benefícios</a:t>
            </a:r>
            <a:r>
              <a:rPr lang="pt-BR" sz="2400" dirty="0" smtClean="0">
                <a:latin typeface="Bahnschrift Light Condensed" pitchFamily="34" charset="0"/>
              </a:rPr>
              <a:t>:</a:t>
            </a:r>
          </a:p>
          <a:p>
            <a:pPr algn="just"/>
            <a:endParaRPr lang="pt-BR" sz="2400" dirty="0">
              <a:latin typeface="Bahnschrift Light Condensed" pitchFamily="34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Ela </a:t>
            </a:r>
            <a:r>
              <a:rPr lang="pt-BR" sz="2400" b="1" dirty="0" smtClean="0">
                <a:latin typeface="Bahnschrift Light Condensed" pitchFamily="34" charset="0"/>
              </a:rPr>
              <a:t>pode</a:t>
            </a:r>
            <a:r>
              <a:rPr lang="pt-BR" sz="2400" dirty="0" smtClean="0">
                <a:latin typeface="Bahnschrift Light Condensed" pitchFamily="34" charset="0"/>
              </a:rPr>
              <a:t> ser escrita em apenas em 1 linha de código.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Sem a palavra-chave </a:t>
            </a:r>
            <a:r>
              <a:rPr lang="pt-BR" sz="2400" dirty="0" err="1" smtClean="0">
                <a:latin typeface="Bahnschrift Light Condensed" pitchFamily="34" charset="0"/>
              </a:rPr>
              <a:t>function</a:t>
            </a:r>
            <a:r>
              <a:rPr lang="pt-BR" sz="2400" dirty="0" smtClean="0">
                <a:latin typeface="Bahnschrift Light Condensed" pitchFamily="34" charset="0"/>
              </a:rPr>
              <a:t>.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Sem a palavra-chave return.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sz="2400" dirty="0" smtClean="0">
                <a:latin typeface="Bahnschrift Light Condensed" pitchFamily="34" charset="0"/>
              </a:rPr>
              <a:t> Sem o uso de chaves { } (quando tiver apenas uma linha de comando)</a:t>
            </a:r>
          </a:p>
        </p:txBody>
      </p:sp>
      <p:sp>
        <p:nvSpPr>
          <p:cNvPr id="26632" name="AutoShape 8" descr="Arrow Function in JavaScript (With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634" name="AutoShape 10" descr="Arrow Function in JavaScript (With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636" name="AutoShape 12" descr="Arrow Function in JavaScript (With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6641" name="Picture 17" descr="Arrow Functions: Uma sintaxe concisa em JavaScript - Tips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071942"/>
            <a:ext cx="4286280" cy="2571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7158" y="285728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Exemplos</a:t>
            </a:r>
            <a:endParaRPr lang="pt-BR" sz="3600" dirty="0">
              <a:latin typeface="Bahnschrift Condensed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142984"/>
            <a:ext cx="2724150" cy="1419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071546"/>
            <a:ext cx="3924300" cy="14097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2928934"/>
            <a:ext cx="4133850" cy="7810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5072074"/>
            <a:ext cx="2981325" cy="1476375"/>
          </a:xfrm>
          <a:prstGeom prst="roundRect">
            <a:avLst>
              <a:gd name="adj" fmla="val 16667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22" y="5072074"/>
            <a:ext cx="1552575" cy="1524000"/>
          </a:xfrm>
          <a:prstGeom prst="roundRect">
            <a:avLst>
              <a:gd name="adj" fmla="val 16667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1" name="Conector reto 10"/>
          <p:cNvCxnSpPr/>
          <p:nvPr/>
        </p:nvCxnSpPr>
        <p:spPr>
          <a:xfrm>
            <a:off x="357158" y="3929066"/>
            <a:ext cx="8358246" cy="7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3178971" y="5464177"/>
            <a:ext cx="250030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14282" y="2117703"/>
            <a:ext cx="16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Bahnschrift Light Condensed" pitchFamily="34" charset="0"/>
              </a:rPr>
              <a:t>Tipos de declarações</a:t>
            </a:r>
            <a:endParaRPr lang="pt-BR" sz="2800" b="1" dirty="0">
              <a:latin typeface="Bahnschrift Light Condensed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071538" y="4191664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Bahnschrift Light Condensed" pitchFamily="34" charset="0"/>
              </a:rPr>
              <a:t>Chamadas</a:t>
            </a:r>
            <a:endParaRPr lang="pt-BR" sz="2800" b="1" dirty="0">
              <a:latin typeface="Bahnschrift Light Condense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857884" y="4286256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Bahnschrift Light Condensed" pitchFamily="34" charset="0"/>
              </a:rPr>
              <a:t>Saídas</a:t>
            </a:r>
            <a:endParaRPr lang="pt-BR" sz="2800" b="1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unções no JavaScript - Encontre Seu Códi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929066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714348" y="4357694"/>
            <a:ext cx="77867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Bahnschrift Condensed" pitchFamily="34" charset="0"/>
              </a:rPr>
              <a:t>	Uma </a:t>
            </a:r>
            <a:r>
              <a:rPr lang="pt-BR" sz="2800" dirty="0">
                <a:latin typeface="Bahnschrift Condensed" pitchFamily="34" charset="0"/>
              </a:rPr>
              <a:t>função é um conjunto de instruções que recebem entradas, fazem alguns cálculos específicos e produzem saída. Basicamente, uma função é um conjunto de instruções que executa algumas tarefas ou alguns cálculos e, em seguida, retorna o resultado ao usuário</a:t>
            </a:r>
            <a:r>
              <a:rPr lang="pt-BR" sz="2800" dirty="0" smtClean="0">
                <a:latin typeface="Bahnschrift Condensed" pitchFamily="34" charset="0"/>
              </a:rPr>
              <a:t>.</a:t>
            </a:r>
            <a:endParaRPr lang="pt-BR" sz="2800" dirty="0">
              <a:latin typeface="Bahnschrif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0034" y="500042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Declaração de Funções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4348" y="1500174"/>
            <a:ext cx="785818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Bahnschrift Light Condensed" pitchFamily="34" charset="0"/>
              </a:rPr>
              <a:t>	</a:t>
            </a:r>
            <a:r>
              <a:rPr lang="pt-BR" sz="2800" b="1" dirty="0">
                <a:latin typeface="Bahnschrift Light Condensed" pitchFamily="34" charset="0"/>
              </a:rPr>
              <a:t> </a:t>
            </a:r>
            <a:r>
              <a:rPr lang="pt-BR" sz="2800" b="1" dirty="0" smtClean="0">
                <a:latin typeface="Bahnschrift Light Condensed" pitchFamily="34" charset="0"/>
              </a:rPr>
              <a:t>A declaração de uma </a:t>
            </a:r>
            <a:r>
              <a:rPr lang="pt-BR" sz="2800" b="1" dirty="0">
                <a:latin typeface="Bahnschrift Light Condensed" pitchFamily="34" charset="0"/>
              </a:rPr>
              <a:t>função consiste em</a:t>
            </a:r>
            <a:r>
              <a:rPr lang="pt-BR" sz="2800" b="1" dirty="0" smtClean="0">
                <a:latin typeface="Bahnschrift Light Condensed" pitchFamily="34" charset="0"/>
              </a:rPr>
              <a:t>:</a:t>
            </a:r>
          </a:p>
          <a:p>
            <a:pPr algn="just"/>
            <a:endParaRPr lang="pt-BR" sz="2800" dirty="0">
              <a:latin typeface="Bahnschrift Light Condensed" pitchFamily="34" charset="0"/>
            </a:endParaRPr>
          </a:p>
          <a:p>
            <a:pPr lvl="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2800" dirty="0">
                <a:latin typeface="Bahnschrift Light Condensed" pitchFamily="34" charset="0"/>
              </a:rPr>
              <a:t>A palavra-chave </a:t>
            </a:r>
            <a:r>
              <a:rPr lang="pt-BR" sz="2800" dirty="0" err="1">
                <a:latin typeface="Bahnschrift Light Condensed" pitchFamily="34" charset="0"/>
              </a:rPr>
              <a:t>function</a:t>
            </a:r>
            <a:r>
              <a:rPr lang="pt-BR" sz="2800" dirty="0">
                <a:latin typeface="Bahnschrift Light Condensed" pitchFamily="34" charset="0"/>
              </a:rPr>
              <a:t>;</a:t>
            </a:r>
          </a:p>
          <a:p>
            <a:pPr lvl="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2800" dirty="0">
                <a:latin typeface="Bahnschrift Light Condensed" pitchFamily="34" charset="0"/>
              </a:rPr>
              <a:t>O nome da função, ou seu identificador, seguido de parênteses;</a:t>
            </a:r>
          </a:p>
          <a:p>
            <a:pPr lvl="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2800" dirty="0">
                <a:latin typeface="Bahnschrift Light Condensed" pitchFamily="34" charset="0"/>
              </a:rPr>
              <a:t>O corpo da função, ou o bloco de instruções necessárias para desempenhar uma tarefa, delimitado pelas chaves.</a:t>
            </a:r>
          </a:p>
          <a:p>
            <a:pPr algn="just"/>
            <a:endParaRPr lang="pt-BR" sz="2800" dirty="0">
              <a:latin typeface="Bahnschrift Light Condensed" pitchFamily="34" charset="0"/>
            </a:endParaRPr>
          </a:p>
        </p:txBody>
      </p:sp>
      <p:pic>
        <p:nvPicPr>
          <p:cNvPr id="16388" name="Picture 4" descr="Como usar funções no JavaScri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290" y="4933937"/>
            <a:ext cx="3214710" cy="1924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log do Matheus Castiglioni | Definindo Funções em Javascri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857496"/>
            <a:ext cx="6962775" cy="150019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500034" y="500042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Declaração de Funções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2910" y="1714488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Bahnschrift Condensed" pitchFamily="34" charset="0"/>
              </a:rPr>
              <a:t>	A </a:t>
            </a:r>
            <a:r>
              <a:rPr lang="pt-BR" sz="2800" dirty="0">
                <a:latin typeface="Bahnschrift Condensed" pitchFamily="34" charset="0"/>
              </a:rPr>
              <a:t>maneira mais primitiva é usando declarações a partir da palavra-chave </a:t>
            </a:r>
            <a:r>
              <a:rPr lang="pt-BR" sz="2800" dirty="0" err="1">
                <a:latin typeface="Bahnschrift Condensed" pitchFamily="34" charset="0"/>
              </a:rPr>
              <a:t>function</a:t>
            </a:r>
            <a:r>
              <a:rPr lang="pt-BR" sz="2800" dirty="0">
                <a:latin typeface="Bahnschrift Condensed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4929198"/>
            <a:ext cx="3200400" cy="1676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2143108" y="492919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0034" y="500042"/>
            <a:ext cx="340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Chamada de Funções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2910" y="1714488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Bahnschrift Light Condensed" pitchFamily="34" charset="0"/>
              </a:rPr>
              <a:t>	</a:t>
            </a:r>
            <a:r>
              <a:rPr lang="pt-BR" sz="2800" dirty="0">
                <a:latin typeface="Bahnschrift Light Condensed" pitchFamily="34" charset="0"/>
              </a:rPr>
              <a:t> Para que o código dentro de uma função seja executado, é necessário realizar o processo de </a:t>
            </a:r>
            <a:r>
              <a:rPr lang="pt-BR" sz="2800" b="1" dirty="0">
                <a:latin typeface="Bahnschrift Light Condensed" pitchFamily="34" charset="0"/>
              </a:rPr>
              <a:t>chamar a função</a:t>
            </a:r>
            <a:r>
              <a:rPr lang="pt-BR" sz="2800" dirty="0">
                <a:latin typeface="Bahnschrift Light Condensed" pitchFamily="34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4282" y="400050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pic>
        <p:nvPicPr>
          <p:cNvPr id="17410" name="Picture 2" descr="Funções JavaScript – Diego Mari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3500438"/>
            <a:ext cx="5638800" cy="26860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0034" y="500042"/>
            <a:ext cx="340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Chamada de Funções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2910" y="1428736"/>
            <a:ext cx="78581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latin typeface="Bahnschrift Light Condensed" pitchFamily="34" charset="0"/>
              </a:rPr>
              <a:t>	</a:t>
            </a:r>
            <a:r>
              <a:rPr lang="pt-BR" sz="2800" dirty="0">
                <a:latin typeface="Bahnschrift Light Condensed" pitchFamily="34" charset="0"/>
              </a:rPr>
              <a:t> Uma característica interessante do Javascript é a possibilidade de realizar chamadas de função antes da efetiva declaração dessa mesma função.</a:t>
            </a:r>
          </a:p>
          <a:p>
            <a:pPr algn="just"/>
            <a:r>
              <a:rPr lang="pt-BR" sz="2800" dirty="0">
                <a:latin typeface="Bahnschrift Light Condensed" pitchFamily="34" charset="0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7158" y="4143380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519503"/>
            <a:ext cx="3324225" cy="21240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eta para baixo 7"/>
          <p:cNvSpPr/>
          <p:nvPr/>
        </p:nvSpPr>
        <p:spPr>
          <a:xfrm rot="2963871">
            <a:off x="3473536" y="3285206"/>
            <a:ext cx="196663" cy="395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0034" y="500042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Parâmetros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71472" y="1285860"/>
            <a:ext cx="792961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Quando </a:t>
            </a:r>
            <a:r>
              <a:rPr lang="pt-BR" sz="2800" dirty="0">
                <a:latin typeface="Bahnschrift Light Condensed" pitchFamily="34" charset="0"/>
              </a:rPr>
              <a:t>estamos declarando uma função, podemos especificar </a:t>
            </a:r>
            <a:r>
              <a:rPr lang="pt-BR" sz="2800" b="1" dirty="0">
                <a:latin typeface="Bahnschrift Light Condensed" pitchFamily="34" charset="0"/>
              </a:rPr>
              <a:t>parâmetros</a:t>
            </a:r>
            <a:r>
              <a:rPr lang="pt-BR" sz="2800" dirty="0">
                <a:latin typeface="Bahnschrift Light Condensed" pitchFamily="34" charset="0"/>
              </a:rPr>
              <a:t>. 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Parâmetros </a:t>
            </a:r>
            <a:r>
              <a:rPr lang="pt-BR" sz="2800" dirty="0">
                <a:latin typeface="Bahnschrift Light Condensed" pitchFamily="34" charset="0"/>
              </a:rPr>
              <a:t>permitem que funções aceitem entradas e manipulem essas entradas para desempenhar alguma tarefa</a:t>
            </a:r>
            <a:r>
              <a:rPr lang="pt-BR" sz="2800" dirty="0" smtClean="0">
                <a:latin typeface="Bahnschrift Light Condensed" pitchFamily="34" charset="0"/>
              </a:rPr>
              <a:t>.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Usamos </a:t>
            </a:r>
            <a:r>
              <a:rPr lang="pt-BR" sz="2800" dirty="0">
                <a:latin typeface="Bahnschrift Light Condensed" pitchFamily="34" charset="0"/>
              </a:rPr>
              <a:t>parâmetros para definir qual a informação deve ser passada para a função quando ela é chamada.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85786" y="5000636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4500570"/>
            <a:ext cx="5353050" cy="208597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Seta para a direita 7"/>
          <p:cNvSpPr/>
          <p:nvPr/>
        </p:nvSpPr>
        <p:spPr>
          <a:xfrm rot="4504721">
            <a:off x="5192226" y="4375084"/>
            <a:ext cx="444331" cy="1465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rot="14511677">
            <a:off x="6590927" y="5086386"/>
            <a:ext cx="444331" cy="1465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4282" y="571480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Argumentos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571736" y="33717"/>
            <a:ext cx="635798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Os </a:t>
            </a:r>
            <a:r>
              <a:rPr lang="pt-BR" sz="2800" dirty="0">
                <a:latin typeface="Bahnschrift Light Condensed" pitchFamily="34" charset="0"/>
              </a:rPr>
              <a:t>valores que são passados para uma função quando ela é chamada são chamados </a:t>
            </a:r>
            <a:r>
              <a:rPr lang="pt-BR" sz="2800" dirty="0" smtClean="0">
                <a:latin typeface="Bahnschrift Light Condensed" pitchFamily="34" charset="0"/>
              </a:rPr>
              <a:t>de </a:t>
            </a:r>
            <a:r>
              <a:rPr lang="pt-BR" sz="2800" b="1" dirty="0" smtClean="0">
                <a:latin typeface="Bahnschrift Light Condensed" pitchFamily="34" charset="0"/>
              </a:rPr>
              <a:t>argumentos</a:t>
            </a:r>
            <a:r>
              <a:rPr lang="pt-BR" sz="2800" dirty="0">
                <a:latin typeface="Bahnschrift Light Condensed" pitchFamily="34" charset="0"/>
              </a:rPr>
              <a:t>. Argumentos podem ser passados como valores ou como variáveis. 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endParaRPr lang="pt-BR" sz="2800" dirty="0">
              <a:latin typeface="Bahnschrift Light Condensed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4282" y="157161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000240"/>
            <a:ext cx="7500990" cy="4714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eta para baixo 9"/>
          <p:cNvSpPr/>
          <p:nvPr/>
        </p:nvSpPr>
        <p:spPr>
          <a:xfrm>
            <a:off x="2071670" y="3786190"/>
            <a:ext cx="285752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2282451">
            <a:off x="2561480" y="5604534"/>
            <a:ext cx="215546" cy="27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4282" y="571480"/>
            <a:ext cx="562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Bahnschrift Condensed" pitchFamily="34" charset="0"/>
              </a:rPr>
              <a:t>Parâmetro Padrão ou Pré-definidos</a:t>
            </a:r>
            <a:endParaRPr lang="pt-BR" sz="3600" dirty="0">
              <a:latin typeface="Bahnschrift Condensed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7158" y="1500175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Bahnschrift Light Condensed" pitchFamily="34" charset="0"/>
              </a:rPr>
              <a:t> Permitem </a:t>
            </a:r>
            <a:r>
              <a:rPr lang="pt-BR" sz="2800" dirty="0">
                <a:latin typeface="Bahnschrift Light Condensed" pitchFamily="34" charset="0"/>
              </a:rPr>
              <a:t>que parâmetros regulares sejam inicializados </a:t>
            </a:r>
            <a:r>
              <a:rPr lang="pt-BR" sz="2800" dirty="0" smtClean="0">
                <a:latin typeface="Bahnschrift Light Condensed" pitchFamily="34" charset="0"/>
              </a:rPr>
              <a:t>com </a:t>
            </a:r>
            <a:r>
              <a:rPr lang="pt-BR" sz="2800" dirty="0">
                <a:latin typeface="Bahnschrift Light Condensed" pitchFamily="34" charset="0"/>
              </a:rPr>
              <a:t>valores iniciais caso </a:t>
            </a:r>
            <a:r>
              <a:rPr lang="pt-BR" sz="2800" dirty="0" smtClean="0">
                <a:latin typeface="Bahnschrift Light Condensed" pitchFamily="34" charset="0"/>
              </a:rPr>
              <a:t>undefined</a:t>
            </a:r>
            <a:r>
              <a:rPr lang="pt-BR" sz="2800" dirty="0">
                <a:latin typeface="Bahnschrift Light Condensed" pitchFamily="34" charset="0"/>
              </a:rPr>
              <a:t> ou nenhum valor seja passado</a:t>
            </a:r>
            <a:r>
              <a:rPr lang="pt-BR" sz="2800" dirty="0" smtClean="0">
                <a:latin typeface="Bahnschrift Light Condensed" pitchFamily="34" charset="0"/>
              </a:rPr>
              <a:t>.</a:t>
            </a:r>
            <a:endParaRPr lang="pt-BR" sz="2800" dirty="0">
              <a:latin typeface="Bahnschrift Light Condensed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8596" y="278605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ahnschrift Condensed" pitchFamily="34" charset="0"/>
              </a:rPr>
              <a:t>Exemplo:</a:t>
            </a:r>
            <a:endParaRPr lang="pt-BR" sz="2400" dirty="0">
              <a:latin typeface="Bahnschrift Condensed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928934"/>
            <a:ext cx="4124325" cy="2790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eta para a direita 8"/>
          <p:cNvSpPr/>
          <p:nvPr/>
        </p:nvSpPr>
        <p:spPr>
          <a:xfrm rot="7478250">
            <a:off x="3982188" y="2741388"/>
            <a:ext cx="35719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255</Words>
  <Application>Microsoft Office PowerPoint</Application>
  <PresentationFormat>Apresentação na tela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Rafaela Paganotto</dc:creator>
  <cp:lastModifiedBy>Rafaela Paganotto</cp:lastModifiedBy>
  <cp:revision>39</cp:revision>
  <dcterms:created xsi:type="dcterms:W3CDTF">2022-11-23T14:02:54Z</dcterms:created>
  <dcterms:modified xsi:type="dcterms:W3CDTF">2022-12-01T22:43:52Z</dcterms:modified>
</cp:coreProperties>
</file>