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FF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5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C3AF-9486-401E-8742-C0CDBDECEFDC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D451-7C80-456E-A862-8A5563ACA3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C3AF-9486-401E-8742-C0CDBDECEFDC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D451-7C80-456E-A862-8A5563ACA3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C3AF-9486-401E-8742-C0CDBDECEFDC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D451-7C80-456E-A862-8A5563ACA3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C3AF-9486-401E-8742-C0CDBDECEFDC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D451-7C80-456E-A862-8A5563ACA3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C3AF-9486-401E-8742-C0CDBDECEFDC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D451-7C80-456E-A862-8A5563ACA3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C3AF-9486-401E-8742-C0CDBDECEFDC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D451-7C80-456E-A862-8A5563ACA3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C3AF-9486-401E-8742-C0CDBDECEFDC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D451-7C80-456E-A862-8A5563ACA3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C3AF-9486-401E-8742-C0CDBDECEFDC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D451-7C80-456E-A862-8A5563ACA3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C3AF-9486-401E-8742-C0CDBDECEFDC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D451-7C80-456E-A862-8A5563ACA3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C3AF-9486-401E-8742-C0CDBDECEFDC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D451-7C80-456E-A862-8A5563ACA3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C3AF-9486-401E-8742-C0CDBDECEFDC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D451-7C80-456E-A862-8A5563ACA3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7C3AF-9486-401E-8742-C0CDBDECEFDC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3D451-7C80-456E-A862-8A5563ACA3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i.ytimg.com/vi/bzN-A3x9UGM/maxresdefau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javascript Memes &amp; GIFs - Imgfli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857620" cy="6858000"/>
          </a:xfrm>
          <a:prstGeom prst="rect">
            <a:avLst/>
          </a:prstGeom>
          <a:noFill/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286248" y="285728"/>
            <a:ext cx="41433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mic Sans MS" pitchFamily="66" charset="0"/>
                <a:ea typeface="Times New Roman" pitchFamily="18" charset="0"/>
                <a:cs typeface="Calibri" pitchFamily="34" charset="0"/>
              </a:rPr>
              <a:t>Sintaxe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018879" y="1071546"/>
            <a:ext cx="481734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Os seguintes elementos </a:t>
            </a:r>
          </a:p>
          <a:p>
            <a:pPr algn="ctr"/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serão abordados:</a:t>
            </a:r>
            <a:endParaRPr lang="pt-BR" sz="3200" dirty="0">
              <a:solidFill>
                <a:schemeClr val="accent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357686" y="2857496"/>
            <a:ext cx="4187365" cy="3252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2800" b="0" i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ea typeface="Times New Roman" pitchFamily="18" charset="0"/>
                <a:cs typeface="Calibri" pitchFamily="34" charset="0"/>
              </a:rPr>
              <a:t>Variáveis e constantes;</a:t>
            </a:r>
            <a:endParaRPr kumimoji="0" lang="pt-BR" sz="2800" b="0" i="1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2800" b="0" i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ea typeface="Times New Roman" pitchFamily="18" charset="0"/>
                <a:cs typeface="Calibri" pitchFamily="34" charset="0"/>
              </a:rPr>
              <a:t>Operadores;</a:t>
            </a:r>
            <a:endParaRPr kumimoji="0" lang="pt-BR" sz="2800" b="0" i="1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2800" b="0" i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ea typeface="Times New Roman" pitchFamily="18" charset="0"/>
                <a:cs typeface="Calibri" pitchFamily="34" charset="0"/>
              </a:rPr>
              <a:t>Comandos;</a:t>
            </a:r>
            <a:endParaRPr lang="pt-BR" sz="2800" i="1" dirty="0">
              <a:solidFill>
                <a:schemeClr val="accent2">
                  <a:lumMod val="75000"/>
                </a:schemeClr>
              </a:solidFill>
              <a:latin typeface="Comic Sans MS" pitchFamily="66" charset="0"/>
              <a:ea typeface="Times New Roman" pitchFamily="18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2800" b="0" i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ea typeface="Times New Roman" pitchFamily="18" charset="0"/>
                <a:cs typeface="Calibri" pitchFamily="34" charset="0"/>
              </a:rPr>
              <a:t>Funções;</a:t>
            </a:r>
            <a:endParaRPr kumimoji="0" lang="pt-BR" sz="2800" b="0" i="1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2800" b="0" i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ea typeface="Times New Roman" pitchFamily="18" charset="0"/>
                <a:cs typeface="Calibri" pitchFamily="34" charset="0"/>
              </a:rPr>
              <a:t>Eventos;</a:t>
            </a:r>
            <a:endParaRPr kumimoji="0" lang="pt-BR" sz="2800" b="0" i="1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214282" y="571480"/>
            <a:ext cx="65008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8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ea typeface="Times New Roman" pitchFamily="18" charset="0"/>
                <a:cs typeface="Calibri" pitchFamily="34" charset="0"/>
              </a:rPr>
              <a:t>Variáveis e constantes</a:t>
            </a:r>
            <a:endParaRPr kumimoji="0" lang="pt-BR" sz="28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14348" y="1428736"/>
            <a:ext cx="75009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>
                <a:solidFill>
                  <a:srgbClr val="0070C0"/>
                </a:solidFill>
                <a:latin typeface="Comic Sans MS" pitchFamily="66" charset="0"/>
              </a:rPr>
              <a:t>	Mas </a:t>
            </a:r>
            <a:r>
              <a:rPr lang="pt-BR" sz="2000" dirty="0">
                <a:solidFill>
                  <a:srgbClr val="0070C0"/>
                </a:solidFill>
                <a:latin typeface="Comic Sans MS" pitchFamily="66" charset="0"/>
              </a:rPr>
              <a:t>o que são </a:t>
            </a:r>
            <a:r>
              <a:rPr lang="pt-BR" sz="2000" b="1" dirty="0">
                <a:solidFill>
                  <a:srgbClr val="0070C0"/>
                </a:solidFill>
                <a:latin typeface="Comic Sans MS" pitchFamily="66" charset="0"/>
              </a:rPr>
              <a:t>as variáveis? São porções da memória do computador reservadas para o armazenamento de algum dado dos programas</a:t>
            </a:r>
            <a:r>
              <a:rPr lang="pt-BR" sz="2000" dirty="0">
                <a:solidFill>
                  <a:srgbClr val="0070C0"/>
                </a:solidFill>
                <a:latin typeface="Comic Sans MS" pitchFamily="66" charset="0"/>
              </a:rPr>
              <a:t>. Quando se define uma variável, você está reservando um pequeno espaço na </a:t>
            </a:r>
            <a:r>
              <a:rPr lang="pt-BR" sz="2000" dirty="0" smtClean="0">
                <a:solidFill>
                  <a:srgbClr val="0070C0"/>
                </a:solidFill>
                <a:latin typeface="Comic Sans MS" pitchFamily="66" charset="0"/>
              </a:rPr>
              <a:t>memória.</a:t>
            </a:r>
            <a:endParaRPr lang="pt-BR" sz="20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42910" y="3357562"/>
            <a:ext cx="48577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0070C0"/>
                </a:solidFill>
                <a:latin typeface="Comic Sans MS" pitchFamily="66" charset="0"/>
              </a:rPr>
              <a:t>	A declaração de uma </a:t>
            </a:r>
            <a:r>
              <a:rPr lang="pt-BR" sz="2000" dirty="0">
                <a:solidFill>
                  <a:srgbClr val="0070C0"/>
                </a:solidFill>
                <a:latin typeface="Comic Sans MS" pitchFamily="66" charset="0"/>
              </a:rPr>
              <a:t>variável </a:t>
            </a:r>
            <a:r>
              <a:rPr lang="pt-BR" sz="2000" dirty="0" smtClean="0">
                <a:solidFill>
                  <a:srgbClr val="0070C0"/>
                </a:solidFill>
                <a:latin typeface="Comic Sans MS" pitchFamily="66" charset="0"/>
              </a:rPr>
              <a:t>é </a:t>
            </a:r>
            <a:r>
              <a:rPr lang="pt-BR" sz="2000" dirty="0">
                <a:solidFill>
                  <a:srgbClr val="0070C0"/>
                </a:solidFill>
                <a:latin typeface="Comic Sans MS" pitchFamily="66" charset="0"/>
              </a:rPr>
              <a:t>formada por 4 itens</a:t>
            </a:r>
            <a:r>
              <a:rPr lang="pt-BR" sz="2000" dirty="0" smtClean="0">
                <a:solidFill>
                  <a:srgbClr val="0070C0"/>
                </a:solidFill>
                <a:latin typeface="Comic Sans MS" pitchFamily="66" charset="0"/>
              </a:rPr>
              <a:t>:</a:t>
            </a:r>
          </a:p>
          <a:p>
            <a:endParaRPr lang="pt-BR" sz="2000" dirty="0">
              <a:solidFill>
                <a:srgbClr val="0070C0"/>
              </a:solidFill>
              <a:latin typeface="Comic Sans MS" pitchFamily="66" charset="0"/>
            </a:endParaRPr>
          </a:p>
          <a:p>
            <a:pPr lvl="1">
              <a:buFont typeface="Arial" pitchFamily="34" charset="0"/>
              <a:buChar char="•"/>
              <a:tabLst>
                <a:tab pos="534988" algn="l"/>
              </a:tabLst>
            </a:pPr>
            <a:r>
              <a:rPr lang="pt-BR" sz="2000" dirty="0">
                <a:solidFill>
                  <a:srgbClr val="0070C0"/>
                </a:solidFill>
                <a:latin typeface="Comic Sans MS" pitchFamily="66" charset="0"/>
              </a:rPr>
              <a:t>A palavra var, indicando que será </a:t>
            </a:r>
            <a:r>
              <a:rPr lang="pt-BR" sz="2000" dirty="0" smtClean="0">
                <a:solidFill>
                  <a:srgbClr val="0070C0"/>
                </a:solidFill>
                <a:latin typeface="Comic Sans MS" pitchFamily="66" charset="0"/>
              </a:rPr>
              <a:t>        	declarada </a:t>
            </a:r>
            <a:r>
              <a:rPr lang="pt-BR" sz="2000" dirty="0">
                <a:solidFill>
                  <a:srgbClr val="0070C0"/>
                </a:solidFill>
                <a:latin typeface="Comic Sans MS" pitchFamily="66" charset="0"/>
              </a:rPr>
              <a:t>uma variável;</a:t>
            </a:r>
          </a:p>
          <a:p>
            <a:pPr lvl="1">
              <a:buFont typeface="Arial" pitchFamily="34" charset="0"/>
              <a:buChar char="•"/>
            </a:pPr>
            <a:r>
              <a:rPr lang="pt-BR" sz="2000" dirty="0">
                <a:solidFill>
                  <a:srgbClr val="0070C0"/>
                </a:solidFill>
                <a:latin typeface="Comic Sans MS" pitchFamily="66" charset="0"/>
              </a:rPr>
              <a:t>O nome da variável;</a:t>
            </a:r>
          </a:p>
          <a:p>
            <a:pPr lvl="1">
              <a:buFont typeface="Arial" pitchFamily="34" charset="0"/>
              <a:buChar char="•"/>
            </a:pPr>
            <a:r>
              <a:rPr lang="pt-BR" sz="2000" dirty="0">
                <a:solidFill>
                  <a:srgbClr val="0070C0"/>
                </a:solidFill>
                <a:latin typeface="Comic Sans MS" pitchFamily="66" charset="0"/>
              </a:rPr>
              <a:t>O sinal de atribuição </a:t>
            </a:r>
            <a:r>
              <a:rPr lang="pt-BR" sz="2000" dirty="0" smtClean="0">
                <a:solidFill>
                  <a:srgbClr val="0070C0"/>
                </a:solidFill>
                <a:latin typeface="Comic Sans MS" pitchFamily="66" charset="0"/>
              </a:rPr>
              <a:t>(=);</a:t>
            </a:r>
            <a:endParaRPr lang="pt-BR" sz="2000" dirty="0">
              <a:solidFill>
                <a:srgbClr val="0070C0"/>
              </a:solidFill>
              <a:latin typeface="Comic Sans MS" pitchFamily="66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pt-BR" sz="2000" dirty="0">
                <a:solidFill>
                  <a:srgbClr val="0070C0"/>
                </a:solidFill>
                <a:latin typeface="Comic Sans MS" pitchFamily="66" charset="0"/>
              </a:rPr>
              <a:t>O valor da variável ou o comando de leitura do tipo de dado.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4" y="4000504"/>
            <a:ext cx="3192461" cy="278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142844" y="428604"/>
            <a:ext cx="3357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ea typeface="Times New Roman" pitchFamily="18" charset="0"/>
                <a:cs typeface="Calibri" pitchFamily="34" charset="0"/>
              </a:rPr>
              <a:t>Operadores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71472" y="1214422"/>
            <a:ext cx="8215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70C0"/>
                </a:solidFill>
                <a:latin typeface="Comic Sans MS" pitchFamily="66" charset="0"/>
              </a:rPr>
              <a:t>Os operadores são úteis para manipular as </a:t>
            </a:r>
            <a:r>
              <a:rPr lang="pt-BR" sz="2400" b="1" dirty="0" smtClean="0">
                <a:solidFill>
                  <a:srgbClr val="0070C0"/>
                </a:solidFill>
                <a:latin typeface="Comic Sans MS" pitchFamily="66" charset="0"/>
              </a:rPr>
              <a:t>variáveis.</a:t>
            </a:r>
            <a:endParaRPr lang="pt-BR" sz="24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71472" y="214311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70C0"/>
                </a:solidFill>
                <a:latin typeface="Comic Sans MS" pitchFamily="66" charset="0"/>
              </a:rPr>
              <a:t>Tipos</a:t>
            </a:r>
            <a:endParaRPr lang="pt-BR" sz="24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714348" y="2786058"/>
            <a:ext cx="53578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2800" b="1" i="0" u="none" strike="noStrike" cap="none" normalizeH="0" baseline="0" dirty="0" smtClean="0">
                <a:ln>
                  <a:noFill/>
                </a:ln>
                <a:solidFill>
                  <a:srgbClr val="660033"/>
                </a:solidFill>
                <a:effectLst/>
                <a:latin typeface="Comic Sans MS" pitchFamily="66" charset="0"/>
                <a:ea typeface="Times New Roman" pitchFamily="18" charset="0"/>
                <a:cs typeface="Calibri" pitchFamily="34" charset="0"/>
              </a:rPr>
              <a:t>Operadores Matemáticos</a:t>
            </a:r>
            <a:endParaRPr kumimoji="0" lang="pt-BR" sz="2800" b="0" i="0" u="none" strike="noStrike" cap="none" normalizeH="0" baseline="0" dirty="0" smtClean="0">
              <a:ln>
                <a:noFill/>
              </a:ln>
              <a:solidFill>
                <a:srgbClr val="660033"/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714348" y="3405846"/>
            <a:ext cx="55007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pt-BR" sz="2800" b="1" dirty="0">
                <a:solidFill>
                  <a:srgbClr val="660033"/>
                </a:solidFill>
                <a:latin typeface="Comic Sans MS" pitchFamily="66" charset="0"/>
                <a:ea typeface="Times New Roman" pitchFamily="18" charset="0"/>
                <a:cs typeface="Calibri" pitchFamily="34" charset="0"/>
              </a:rPr>
              <a:t>Operadores</a:t>
            </a:r>
            <a:r>
              <a:rPr lang="pt-BR" sz="2800" b="1" dirty="0"/>
              <a:t> </a:t>
            </a:r>
            <a:r>
              <a:rPr lang="pt-BR" sz="2800" b="1" dirty="0">
                <a:solidFill>
                  <a:srgbClr val="660033"/>
                </a:solidFill>
                <a:latin typeface="Comic Sans MS" pitchFamily="66" charset="0"/>
                <a:ea typeface="Times New Roman" pitchFamily="18" charset="0"/>
                <a:cs typeface="Calibri" pitchFamily="34" charset="0"/>
              </a:rPr>
              <a:t>lógicos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714348" y="4048788"/>
            <a:ext cx="4854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800" b="1" dirty="0">
                <a:solidFill>
                  <a:srgbClr val="660033"/>
                </a:solidFill>
                <a:latin typeface="Comic Sans MS" pitchFamily="66" charset="0"/>
                <a:ea typeface="Times New Roman" pitchFamily="18" charset="0"/>
                <a:cs typeface="Calibri" pitchFamily="34" charset="0"/>
              </a:rPr>
              <a:t>Operadores</a:t>
            </a:r>
            <a:r>
              <a:rPr lang="pt-BR" b="1" dirty="0"/>
              <a:t> </a:t>
            </a:r>
            <a:r>
              <a:rPr lang="pt-BR" sz="2800" b="1" dirty="0">
                <a:solidFill>
                  <a:srgbClr val="660033"/>
                </a:solidFill>
                <a:latin typeface="Comic Sans MS" pitchFamily="66" charset="0"/>
                <a:ea typeface="Times New Roman" pitchFamily="18" charset="0"/>
                <a:cs typeface="Calibri" pitchFamily="34" charset="0"/>
              </a:rPr>
              <a:t>de</a:t>
            </a:r>
            <a:r>
              <a:rPr lang="pt-BR" b="1" dirty="0"/>
              <a:t> </a:t>
            </a:r>
            <a:r>
              <a:rPr lang="pt-BR" sz="2800" b="1" dirty="0">
                <a:solidFill>
                  <a:srgbClr val="660033"/>
                </a:solidFill>
                <a:latin typeface="Comic Sans MS" pitchFamily="66" charset="0"/>
                <a:ea typeface="Times New Roman" pitchFamily="18" charset="0"/>
                <a:cs typeface="Calibri" pitchFamily="34" charset="0"/>
              </a:rPr>
              <a:t>Comparação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14348" y="4691730"/>
            <a:ext cx="47863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sz="2800" b="1" dirty="0">
                <a:solidFill>
                  <a:srgbClr val="660033"/>
                </a:solidFill>
                <a:latin typeface="Comic Sans MS" pitchFamily="66" charset="0"/>
                <a:ea typeface="Times New Roman" pitchFamily="18" charset="0"/>
                <a:cs typeface="Calibri" pitchFamily="34" charset="0"/>
              </a:rPr>
              <a:t>Operadores</a:t>
            </a: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pt-BR" sz="2800" b="1" dirty="0">
                <a:solidFill>
                  <a:srgbClr val="660033"/>
                </a:solidFill>
                <a:latin typeface="Comic Sans MS" pitchFamily="66" charset="0"/>
                <a:ea typeface="Times New Roman" pitchFamily="18" charset="0"/>
                <a:cs typeface="Calibri" pitchFamily="34" charset="0"/>
              </a:rPr>
              <a:t>combinados</a:t>
            </a:r>
          </a:p>
        </p:txBody>
      </p:sp>
      <p:pic>
        <p:nvPicPr>
          <p:cNvPr id="25606" name="Picture 6" descr="javascript mem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94" y="1714488"/>
            <a:ext cx="3571868" cy="50720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142844" y="428604"/>
            <a:ext cx="33575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800" b="1" dirty="0" smtClean="0">
                <a:solidFill>
                  <a:srgbClr val="7030A0"/>
                </a:solidFill>
                <a:latin typeface="Comic Sans MS" pitchFamily="66" charset="0"/>
                <a:cs typeface="Calibri" pitchFamily="34" charset="0"/>
              </a:rPr>
              <a:t>Comandos</a:t>
            </a:r>
            <a:endParaRPr kumimoji="0" lang="pt-BR" sz="28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42910" y="1142984"/>
            <a:ext cx="7929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70C0"/>
                </a:solidFill>
                <a:latin typeface="Comic Sans MS" pitchFamily="66" charset="0"/>
              </a:rPr>
              <a:t>	Para começar </a:t>
            </a:r>
            <a:r>
              <a:rPr lang="pt-BR" sz="2400" b="1" dirty="0">
                <a:solidFill>
                  <a:srgbClr val="0070C0"/>
                </a:solidFill>
                <a:latin typeface="Comic Sans MS" pitchFamily="66" charset="0"/>
              </a:rPr>
              <a:t>a programar em </a:t>
            </a:r>
            <a:r>
              <a:rPr lang="pt-BR" sz="2400" b="1" dirty="0" err="1">
                <a:solidFill>
                  <a:srgbClr val="0070C0"/>
                </a:solidFill>
                <a:latin typeface="Comic Sans MS" pitchFamily="66" charset="0"/>
              </a:rPr>
              <a:t>JavaScript</a:t>
            </a:r>
            <a:r>
              <a:rPr lang="pt-BR" sz="2400" b="1" dirty="0">
                <a:solidFill>
                  <a:srgbClr val="0070C0"/>
                </a:solidFill>
                <a:latin typeface="Comic Sans MS" pitchFamily="66" charset="0"/>
              </a:rPr>
              <a:t> é preciso que você estude os comandos básicos disponíveis na linguagem</a:t>
            </a:r>
            <a:r>
              <a:rPr lang="pt-BR" sz="2400" dirty="0"/>
              <a:t> </a:t>
            </a:r>
            <a:r>
              <a:rPr lang="pt-BR" sz="2400" dirty="0" smtClean="0"/>
              <a:t>.</a:t>
            </a:r>
            <a:endParaRPr lang="pt-BR" sz="24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85786" y="2428868"/>
            <a:ext cx="157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 smtClean="0">
                <a:solidFill>
                  <a:srgbClr val="0070C0"/>
                </a:solidFill>
                <a:latin typeface="Comic Sans MS" pitchFamily="66" charset="0"/>
              </a:rPr>
              <a:t>São eles:</a:t>
            </a:r>
            <a:endParaRPr lang="pt-BR" sz="2400" b="1" i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57158" y="4000504"/>
            <a:ext cx="8215370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eaLnBrk="1" fontAlgn="base" hangingPunct="1">
              <a:spcBef>
                <a:spcPts val="600"/>
              </a:spcBef>
              <a:spcAft>
                <a:spcPct val="0"/>
              </a:spcAft>
            </a:pPr>
            <a:r>
              <a:rPr lang="pt-BR" sz="2000" b="1" dirty="0">
                <a:solidFill>
                  <a:srgbClr val="7030A0"/>
                </a:solidFill>
                <a:latin typeface="Comic Sans MS" pitchFamily="66" charset="0"/>
                <a:ea typeface="Times New Roman" pitchFamily="18" charset="0"/>
                <a:cs typeface="Calibri" pitchFamily="34" charset="0"/>
              </a:rPr>
              <a:t>WHILE</a:t>
            </a:r>
          </a:p>
          <a:p>
            <a:pPr indent="449263" algn="just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pt-BR" sz="2000" dirty="0" smtClean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Times New Roman" pitchFamily="18" charset="0"/>
                <a:cs typeface="Calibri" pitchFamily="34" charset="0"/>
              </a:rPr>
              <a:t>O </a:t>
            </a:r>
            <a:r>
              <a:rPr lang="pt-BR" sz="20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Times New Roman" pitchFamily="18" charset="0"/>
                <a:cs typeface="Calibri" pitchFamily="34" charset="0"/>
              </a:rPr>
              <a:t>comando </a:t>
            </a:r>
            <a:r>
              <a:rPr lang="pt-BR" sz="2000" dirty="0" err="1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Times New Roman" pitchFamily="18" charset="0"/>
                <a:cs typeface="Calibri" pitchFamily="34" charset="0"/>
              </a:rPr>
              <a:t>while</a:t>
            </a:r>
            <a:r>
              <a:rPr lang="pt-BR" sz="20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Times New Roman" pitchFamily="18" charset="0"/>
                <a:cs typeface="Calibri" pitchFamily="34" charset="0"/>
              </a:rPr>
              <a:t>, assim como em Java, é usado como comando </a:t>
            </a:r>
            <a:r>
              <a:rPr lang="pt-BR" sz="2000" dirty="0" smtClean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Times New Roman" pitchFamily="18" charset="0"/>
                <a:cs typeface="Calibri" pitchFamily="34" charset="0"/>
              </a:rPr>
              <a:t> de </a:t>
            </a:r>
            <a:r>
              <a:rPr lang="pt-BR" sz="20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Times New Roman" pitchFamily="18" charset="0"/>
                <a:cs typeface="Calibri" pitchFamily="34" charset="0"/>
              </a:rPr>
              <a:t>repetição dependente de uma condição. 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571472" y="5429264"/>
            <a:ext cx="7929618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fontAlgn="base">
              <a:spcBef>
                <a:spcPts val="600"/>
              </a:spcBef>
              <a:spcAft>
                <a:spcPct val="0"/>
              </a:spcAft>
            </a:pPr>
            <a:r>
              <a:rPr lang="pt-BR" sz="2000" b="1" dirty="0">
                <a:solidFill>
                  <a:srgbClr val="7030A0"/>
                </a:solidFill>
                <a:latin typeface="Comic Sans MS" pitchFamily="66" charset="0"/>
                <a:ea typeface="Times New Roman" pitchFamily="18" charset="0"/>
                <a:cs typeface="Calibri" pitchFamily="34" charset="0"/>
              </a:rPr>
              <a:t>FOR</a:t>
            </a:r>
          </a:p>
          <a:p>
            <a:pPr indent="449263" algn="just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pt-BR" sz="20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Times New Roman" pitchFamily="18" charset="0"/>
                <a:cs typeface="Calibri" pitchFamily="34" charset="0"/>
              </a:rPr>
              <a:t>A expressão for permite executar um bloco de instruções determinado número de vezes, de acordo com certo critério.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428596" y="3000372"/>
            <a:ext cx="8358246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ea typeface="Times New Roman" pitchFamily="18" charset="0"/>
                <a:cs typeface="Calibri" pitchFamily="34" charset="0"/>
              </a:rPr>
              <a:t>IF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mic Sans MS" pitchFamily="66" charset="0"/>
                <a:ea typeface="Times New Roman" pitchFamily="18" charset="0"/>
                <a:cs typeface="Calibri" pitchFamily="34" charset="0"/>
              </a:rPr>
              <a:t>O comando IF é usado simplesmente para testar uma condição.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mic Sans MS" pitchFamily="66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142844" y="428604"/>
            <a:ext cx="33575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800" b="1" dirty="0" smtClean="0">
                <a:solidFill>
                  <a:srgbClr val="7030A0"/>
                </a:solidFill>
                <a:latin typeface="Comic Sans MS" pitchFamily="66" charset="0"/>
                <a:cs typeface="Calibri" pitchFamily="34" charset="0"/>
              </a:rPr>
              <a:t>Comandos</a:t>
            </a:r>
            <a:endParaRPr kumimoji="0" lang="pt-BR" sz="28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642910" y="3078162"/>
            <a:ext cx="7572428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449263" algn="l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b="1" dirty="0">
                <a:solidFill>
                  <a:srgbClr val="7030A0"/>
                </a:solidFill>
                <a:latin typeface="Comic Sans MS" pitchFamily="66" charset="0"/>
                <a:ea typeface="Times New Roman" pitchFamily="18" charset="0"/>
                <a:cs typeface="Calibri" pitchFamily="34" charset="0"/>
              </a:rPr>
              <a:t>Funções</a:t>
            </a:r>
          </a:p>
          <a:p>
            <a:pPr marR="0" lvl="0" indent="449263" algn="l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Times New Roman" pitchFamily="18" charset="0"/>
                <a:cs typeface="Calibri" pitchFamily="34" charset="0"/>
              </a:rPr>
              <a:t>Uma função nada mais é do que um pedaço de programa destinado a uma tarefa bem específica e que pode ser utilizado várias vezes, em diferentes pontos do programa principal. 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42910" y="4786322"/>
            <a:ext cx="7500990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449263" algn="just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b="1" dirty="0">
                <a:solidFill>
                  <a:srgbClr val="7030A0"/>
                </a:solidFill>
                <a:latin typeface="Comic Sans MS" pitchFamily="66" charset="0"/>
                <a:ea typeface="Times New Roman" pitchFamily="18" charset="0"/>
                <a:cs typeface="Calibri" pitchFamily="34" charset="0"/>
              </a:rPr>
              <a:t>Tratamento</a:t>
            </a: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pt-BR" sz="2000" b="1" dirty="0">
                <a:solidFill>
                  <a:srgbClr val="7030A0"/>
                </a:solidFill>
                <a:latin typeface="Comic Sans MS" pitchFamily="66" charset="0"/>
                <a:ea typeface="Times New Roman" pitchFamily="18" charset="0"/>
                <a:cs typeface="Calibri" pitchFamily="34" charset="0"/>
              </a:rPr>
              <a:t>de</a:t>
            </a: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pt-BR" sz="2000" b="1" dirty="0">
                <a:solidFill>
                  <a:srgbClr val="7030A0"/>
                </a:solidFill>
                <a:latin typeface="Comic Sans MS" pitchFamily="66" charset="0"/>
                <a:ea typeface="Times New Roman" pitchFamily="18" charset="0"/>
                <a:cs typeface="Calibri" pitchFamily="34" charset="0"/>
              </a:rPr>
              <a:t>Eventos</a:t>
            </a:r>
          </a:p>
          <a:p>
            <a:pPr marR="0" lvl="0" indent="449263"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Times New Roman" pitchFamily="18" charset="0"/>
                <a:cs typeface="Calibri" pitchFamily="34" charset="0"/>
              </a:rPr>
              <a:t>Durante o carregamento e exibição de uma página HTML, diversos eventos podem acontecer. Esses eventos podem ser cliques e movimentos do mouse ou teclas digitadas pelo usuário, além de muitos outros eventos.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14348" y="1214422"/>
            <a:ext cx="4786346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449263" algn="l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b="1" dirty="0">
                <a:solidFill>
                  <a:srgbClr val="7030A0"/>
                </a:solidFill>
                <a:latin typeface="Comic Sans MS" pitchFamily="66" charset="0"/>
                <a:ea typeface="Times New Roman" pitchFamily="18" charset="0"/>
                <a:cs typeface="Calibri" pitchFamily="34" charset="0"/>
              </a:rPr>
              <a:t>SWITCH/CASE</a:t>
            </a:r>
          </a:p>
          <a:p>
            <a:pPr marR="0" lvl="0" indent="449263"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Times New Roman" pitchFamily="18" charset="0"/>
                <a:cs typeface="Calibri" pitchFamily="34" charset="0"/>
              </a:rPr>
              <a:t>A expressão switch serve para avaliar o valor de uma variável e executar um código associado, de acordo com o valor da mesma </a:t>
            </a:r>
          </a:p>
        </p:txBody>
      </p:sp>
      <p:pic>
        <p:nvPicPr>
          <p:cNvPr id="27652" name="Picture 4" descr="You can't learn #JavaScript in 30 days - Memes for Developers - devs.l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864" y="0"/>
            <a:ext cx="3486136" cy="2786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Introducción a Document Object Model (DOM) - Java desde 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85728"/>
            <a:ext cx="6646188" cy="3864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tângulo 2"/>
          <p:cNvSpPr/>
          <p:nvPr/>
        </p:nvSpPr>
        <p:spPr>
          <a:xfrm>
            <a:off x="1000100" y="4500570"/>
            <a:ext cx="74295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smtClean="0">
                <a:solidFill>
                  <a:srgbClr val="0070C0"/>
                </a:solidFill>
                <a:latin typeface="Comic Sans MS" pitchFamily="66" charset="0"/>
              </a:rPr>
              <a:t>	O </a:t>
            </a:r>
            <a:r>
              <a:rPr lang="pt-BR" sz="2800" b="1" dirty="0" err="1">
                <a:solidFill>
                  <a:srgbClr val="0070C0"/>
                </a:solidFill>
                <a:latin typeface="Comic Sans MS" pitchFamily="66" charset="0"/>
              </a:rPr>
              <a:t>Document</a:t>
            </a:r>
            <a:r>
              <a:rPr lang="pt-BR" sz="28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pt-BR" sz="2800" b="1" dirty="0" err="1">
                <a:solidFill>
                  <a:srgbClr val="0070C0"/>
                </a:solidFill>
                <a:latin typeface="Comic Sans MS" pitchFamily="66" charset="0"/>
              </a:rPr>
              <a:t>Object</a:t>
            </a:r>
            <a:r>
              <a:rPr lang="pt-BR" sz="28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pt-BR" sz="2800" b="1" dirty="0" err="1">
                <a:solidFill>
                  <a:srgbClr val="0070C0"/>
                </a:solidFill>
                <a:latin typeface="Comic Sans MS" pitchFamily="66" charset="0"/>
              </a:rPr>
              <a:t>Model</a:t>
            </a:r>
            <a:r>
              <a:rPr lang="pt-BR" sz="2800" b="1" dirty="0">
                <a:solidFill>
                  <a:srgbClr val="0070C0"/>
                </a:solidFill>
                <a:latin typeface="Comic Sans MS" pitchFamily="66" charset="0"/>
              </a:rPr>
              <a:t> ou simplesmente DOM é utilizado pelo navegador Web para representar a sua página Web</a:t>
            </a:r>
            <a:r>
              <a:rPr lang="pt-BR" sz="2800" dirty="0">
                <a:solidFill>
                  <a:srgbClr val="0070C0"/>
                </a:solidFill>
                <a:latin typeface="Comic Sans MS" pitchFamily="66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8596" y="785794"/>
            <a:ext cx="814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801688" algn="l"/>
              </a:tabLst>
            </a:pPr>
            <a:r>
              <a:rPr lang="pt-BR" sz="2400" dirty="0" smtClean="0">
                <a:solidFill>
                  <a:srgbClr val="0070C0"/>
                </a:solidFill>
                <a:latin typeface="Comic Sans MS" pitchFamily="66" charset="0"/>
              </a:rPr>
              <a:t>	Quando </a:t>
            </a:r>
            <a:r>
              <a:rPr lang="pt-BR" sz="2400" dirty="0">
                <a:solidFill>
                  <a:srgbClr val="0070C0"/>
                </a:solidFill>
                <a:latin typeface="Comic Sans MS" pitchFamily="66" charset="0"/>
              </a:rPr>
              <a:t>altera-se esse modelo com o uso do </a:t>
            </a:r>
            <a:r>
              <a:rPr lang="pt-BR" sz="2400" b="1" dirty="0">
                <a:solidFill>
                  <a:srgbClr val="0070C0"/>
                </a:solidFill>
                <a:latin typeface="Comic Sans MS" pitchFamily="66" charset="0"/>
              </a:rPr>
              <a:t>Javascript</a:t>
            </a:r>
            <a:r>
              <a:rPr lang="pt-BR" sz="2400" dirty="0">
                <a:solidFill>
                  <a:srgbClr val="0070C0"/>
                </a:solidFill>
                <a:latin typeface="Comic Sans MS" pitchFamily="66" charset="0"/>
              </a:rPr>
              <a:t> altera-se também a página Web.</a:t>
            </a: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357158" y="3571876"/>
            <a:ext cx="842968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dirty="0" smtClean="0">
                <a:solidFill>
                  <a:srgbClr val="0070C0"/>
                </a:solidFill>
                <a:latin typeface="Comic Sans MS" pitchFamily="66" charset="0"/>
              </a:rPr>
              <a:t>	Usa-se </a:t>
            </a:r>
            <a:r>
              <a:rPr lang="pt-BR" sz="2400" dirty="0">
                <a:solidFill>
                  <a:srgbClr val="0070C0"/>
                </a:solidFill>
                <a:latin typeface="Comic Sans MS" pitchFamily="66" charset="0"/>
              </a:rPr>
              <a:t>o DOM principalmente para atualizar uma página Web ou quando se quer construir uma interface de usuário avançada. 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85720" y="1785926"/>
            <a:ext cx="828680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449263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dirty="0" smtClean="0">
                <a:solidFill>
                  <a:srgbClr val="0070C0"/>
                </a:solidFill>
                <a:latin typeface="Comic Sans MS" pitchFamily="66" charset="0"/>
              </a:rPr>
              <a:t>	Um </a:t>
            </a:r>
            <a:r>
              <a:rPr lang="pt-BR" sz="2400" dirty="0">
                <a:solidFill>
                  <a:srgbClr val="0070C0"/>
                </a:solidFill>
                <a:latin typeface="Comic Sans MS" pitchFamily="66" charset="0"/>
              </a:rPr>
              <a:t>dos grandes responsáveis por isso tudo é o objeto </a:t>
            </a:r>
            <a:r>
              <a:rPr lang="pt-BR" sz="2400" dirty="0" err="1">
                <a:solidFill>
                  <a:srgbClr val="0070C0"/>
                </a:solidFill>
                <a:latin typeface="Comic Sans MS" pitchFamily="66" charset="0"/>
              </a:rPr>
              <a:t>document</a:t>
            </a:r>
            <a:r>
              <a:rPr lang="pt-BR" sz="2400" dirty="0">
                <a:solidFill>
                  <a:srgbClr val="0070C0"/>
                </a:solidFill>
                <a:latin typeface="Comic Sans MS" pitchFamily="66" charset="0"/>
              </a:rPr>
              <a:t> que é responsável por conceder ao código Javascript todo o acesso a árvore DOM do navegador Web. 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85720" y="5143512"/>
            <a:ext cx="850112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dirty="0" smtClean="0">
                <a:solidFill>
                  <a:srgbClr val="0070C0"/>
                </a:solidFill>
                <a:latin typeface="Comic Sans MS" pitchFamily="66" charset="0"/>
              </a:rPr>
              <a:t>	Usa-se </a:t>
            </a:r>
            <a:r>
              <a:rPr lang="pt-BR" sz="2400" dirty="0">
                <a:solidFill>
                  <a:srgbClr val="0070C0"/>
                </a:solidFill>
                <a:latin typeface="Comic Sans MS" pitchFamily="66" charset="0"/>
              </a:rPr>
              <a:t>o DOM principalmente para atualizar uma página Web ou quando se quer construir uma interface de usuário avançada.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071934" y="214290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660033"/>
                </a:solidFill>
                <a:latin typeface="Comic Sans MS" pitchFamily="66" charset="0"/>
              </a:rPr>
              <a:t>DOM</a:t>
            </a:r>
            <a:endParaRPr lang="pt-BR" sz="2800" b="1" dirty="0">
              <a:solidFill>
                <a:srgbClr val="660033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42876" y="214290"/>
            <a:ext cx="8858280" cy="220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solidFill>
                  <a:srgbClr val="660033"/>
                </a:solidFill>
                <a:latin typeface="Comic Sans MS" pitchFamily="66" charset="0"/>
              </a:rPr>
              <a:t>Objeto </a:t>
            </a:r>
            <a:r>
              <a:rPr lang="pt-BR" sz="2400" b="1" dirty="0" err="1">
                <a:solidFill>
                  <a:srgbClr val="660033"/>
                </a:solidFill>
                <a:latin typeface="Comic Sans MS" pitchFamily="66" charset="0"/>
              </a:rPr>
              <a:t>Document</a:t>
            </a:r>
            <a:endParaRPr lang="pt-BR" sz="2400" b="1" dirty="0">
              <a:solidFill>
                <a:srgbClr val="660033"/>
              </a:solidFill>
              <a:latin typeface="Comic Sans MS" pitchFamily="66" charset="0"/>
            </a:endParaRPr>
          </a:p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dirty="0">
                <a:solidFill>
                  <a:srgbClr val="0070C0"/>
                </a:solidFill>
                <a:latin typeface="Comic Sans MS" pitchFamily="66" charset="0"/>
              </a:rPr>
              <a:t>Através do objeto </a:t>
            </a:r>
            <a:r>
              <a:rPr lang="pt-BR" sz="2000" dirty="0" err="1">
                <a:solidFill>
                  <a:srgbClr val="0070C0"/>
                </a:solidFill>
                <a:latin typeface="Comic Sans MS" pitchFamily="66" charset="0"/>
              </a:rPr>
              <a:t>document</a:t>
            </a:r>
            <a:r>
              <a:rPr lang="pt-BR" sz="2000" dirty="0">
                <a:solidFill>
                  <a:srgbClr val="0070C0"/>
                </a:solidFill>
                <a:latin typeface="Comic Sans MS" pitchFamily="66" charset="0"/>
              </a:rPr>
              <a:t> pode-se ter acesso a um grande número de propriedades. </a:t>
            </a: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000" dirty="0">
              <a:solidFill>
                <a:srgbClr val="0070C0"/>
              </a:solidFill>
              <a:latin typeface="Comic Sans MS" pitchFamily="66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dirty="0">
                <a:solidFill>
                  <a:srgbClr val="0070C0"/>
                </a:solidFill>
                <a:latin typeface="Comic Sans MS" pitchFamily="66" charset="0"/>
              </a:rPr>
              <a:t>Segue abaixo algumas propriedades que podem ser utilizadas com o objeto </a:t>
            </a:r>
            <a:r>
              <a:rPr lang="pt-BR" sz="2000" dirty="0" err="1">
                <a:solidFill>
                  <a:srgbClr val="0070C0"/>
                </a:solidFill>
                <a:latin typeface="Comic Sans MS" pitchFamily="66" charset="0"/>
              </a:rPr>
              <a:t>document</a:t>
            </a:r>
            <a:r>
              <a:rPr lang="pt-BR" sz="2000" dirty="0">
                <a:solidFill>
                  <a:srgbClr val="0070C0"/>
                </a:solidFill>
                <a:latin typeface="Comic Sans MS" pitchFamily="66" charset="0"/>
              </a:rPr>
              <a:t>: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785918" y="2786058"/>
          <a:ext cx="5529252" cy="4160520"/>
        </p:xfrm>
        <a:graphic>
          <a:graphicData uri="http://schemas.openxmlformats.org/drawingml/2006/table">
            <a:tbl>
              <a:tblPr/>
              <a:tblGrid>
                <a:gridCol w="2764626"/>
                <a:gridCol w="2764626"/>
              </a:tblGrid>
              <a:tr h="241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300" b="1" dirty="0">
                          <a:solidFill>
                            <a:srgbClr val="535353"/>
                          </a:solidFill>
                          <a:latin typeface="Leelawadee"/>
                          <a:ea typeface="Times New Roman"/>
                          <a:cs typeface="Times New Roman"/>
                        </a:rPr>
                        <a:t>Propriedade</a:t>
                      </a:r>
                      <a:endParaRPr lang="pt-BR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76" marR="60476" marT="0" marB="0" anchor="ctr">
                    <a:lnL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300" b="1">
                          <a:solidFill>
                            <a:srgbClr val="535353"/>
                          </a:solidFill>
                          <a:latin typeface="Leelawadee"/>
                          <a:ea typeface="Times New Roman"/>
                          <a:cs typeface="Times New Roman"/>
                        </a:rPr>
                        <a:t>Descrição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76" marR="60476" marT="0" marB="0" anchor="ctr">
                    <a:lnL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82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solidFill>
                            <a:srgbClr val="8795A2"/>
                          </a:solidFill>
                          <a:latin typeface="Leelawadee"/>
                          <a:ea typeface="Times New Roman"/>
                          <a:cs typeface="Times New Roman"/>
                        </a:rPr>
                        <a:t>documentElement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76" marR="60476" marT="0" marB="0" anchor="ctr">
                    <a:lnL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solidFill>
                            <a:srgbClr val="535353"/>
                          </a:solidFill>
                          <a:latin typeface="Leelawadee"/>
                          <a:ea typeface="Times New Roman"/>
                          <a:cs typeface="Times New Roman"/>
                        </a:rPr>
                        <a:t>Captura o elemento raiz &lt;html&gt; de um documento HTML.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76" marR="60476" marT="0" marB="0" anchor="ctr">
                    <a:lnL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1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solidFill>
                            <a:srgbClr val="8795A2"/>
                          </a:solidFill>
                          <a:latin typeface="Leelawadee"/>
                          <a:ea typeface="Times New Roman"/>
                          <a:cs typeface="Times New Roman"/>
                        </a:rPr>
                        <a:t>getElementById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76" marR="60476" marT="0" marB="0" anchor="ctr">
                    <a:lnL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300" dirty="0">
                          <a:solidFill>
                            <a:srgbClr val="535353"/>
                          </a:solidFill>
                          <a:latin typeface="Leelawadee"/>
                          <a:ea typeface="Times New Roman"/>
                          <a:cs typeface="Times New Roman"/>
                        </a:rPr>
                        <a:t>Busca um elemento da página Web com o uso do atributo id do elemento.</a:t>
                      </a:r>
                      <a:endParaRPr lang="pt-BR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76" marR="60476" marT="0" marB="0" anchor="ctr">
                    <a:lnL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300" dirty="0" err="1">
                          <a:solidFill>
                            <a:srgbClr val="8795A2"/>
                          </a:solidFill>
                          <a:latin typeface="Leelawadee"/>
                          <a:ea typeface="Times New Roman"/>
                          <a:cs typeface="Times New Roman"/>
                        </a:rPr>
                        <a:t>createElement</a:t>
                      </a:r>
                      <a:endParaRPr lang="pt-BR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76" marR="60476" marT="0" marB="0" anchor="ctr">
                    <a:lnL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solidFill>
                            <a:srgbClr val="535353"/>
                          </a:solidFill>
                          <a:latin typeface="Leelawadee"/>
                          <a:ea typeface="Times New Roman"/>
                          <a:cs typeface="Times New Roman"/>
                        </a:rPr>
                        <a:t>Cria um nodo elemento na página.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76" marR="60476" marT="0" marB="0" anchor="ctr">
                    <a:lnL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solidFill>
                            <a:srgbClr val="8795A2"/>
                          </a:solidFill>
                          <a:latin typeface="Leelawadee"/>
                          <a:ea typeface="Times New Roman"/>
                          <a:cs typeface="Times New Roman"/>
                        </a:rPr>
                        <a:t>createAttribute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76" marR="60476" marT="0" marB="0" anchor="ctr">
                    <a:lnL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solidFill>
                            <a:srgbClr val="535353"/>
                          </a:solidFill>
                          <a:latin typeface="Leelawadee"/>
                          <a:ea typeface="Times New Roman"/>
                          <a:cs typeface="Times New Roman"/>
                        </a:rPr>
                        <a:t>Cria um nodo atributo na página.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76" marR="60476" marT="0" marB="0" anchor="ctr">
                    <a:lnL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solidFill>
                            <a:srgbClr val="8795A2"/>
                          </a:solidFill>
                          <a:latin typeface="Leelawadee"/>
                          <a:ea typeface="Times New Roman"/>
                          <a:cs typeface="Times New Roman"/>
                        </a:rPr>
                        <a:t>createTextNode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76" marR="60476" marT="0" marB="0" anchor="ctr">
                    <a:lnL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solidFill>
                            <a:srgbClr val="535353"/>
                          </a:solidFill>
                          <a:latin typeface="Leelawadee"/>
                          <a:ea typeface="Times New Roman"/>
                          <a:cs typeface="Times New Roman"/>
                        </a:rPr>
                        <a:t>Cria um nodo texto na página.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76" marR="60476" marT="0" marB="0" anchor="ctr">
                    <a:lnL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solidFill>
                            <a:srgbClr val="8795A2"/>
                          </a:solidFill>
                          <a:latin typeface="Leelawadee"/>
                          <a:ea typeface="Times New Roman"/>
                          <a:cs typeface="Times New Roman"/>
                        </a:rPr>
                        <a:t>getElementsByTagName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76" marR="60476" marT="0" marB="0" anchor="ctr">
                    <a:lnL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solidFill>
                            <a:srgbClr val="535353"/>
                          </a:solidFill>
                          <a:latin typeface="Leelawadee"/>
                          <a:ea typeface="Times New Roman"/>
                          <a:cs typeface="Times New Roman"/>
                        </a:rPr>
                        <a:t>Retorna um array dos elementos com o mesmo nome.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76" marR="60476" marT="0" marB="0" anchor="ctr">
                    <a:lnL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solidFill>
                            <a:srgbClr val="8795A2"/>
                          </a:solidFill>
                          <a:latin typeface="Leelawadee"/>
                          <a:ea typeface="Times New Roman"/>
                          <a:cs typeface="Times New Roman"/>
                        </a:rPr>
                        <a:t>appendChild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76" marR="60476" marT="0" marB="0" anchor="ctr">
                    <a:lnL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solidFill>
                            <a:srgbClr val="535353"/>
                          </a:solidFill>
                          <a:latin typeface="Leelawadee"/>
                          <a:ea typeface="Times New Roman"/>
                          <a:cs typeface="Times New Roman"/>
                        </a:rPr>
                        <a:t>Insere um novo elemento filho.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76" marR="60476" marT="0" marB="0" anchor="ctr">
                    <a:lnL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solidFill>
                            <a:srgbClr val="8795A2"/>
                          </a:solidFill>
                          <a:latin typeface="Leelawadee"/>
                          <a:ea typeface="Times New Roman"/>
                          <a:cs typeface="Times New Roman"/>
                        </a:rPr>
                        <a:t>removeChild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76" marR="60476" marT="0" marB="0" anchor="ctr">
                    <a:lnL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solidFill>
                            <a:srgbClr val="535353"/>
                          </a:solidFill>
                          <a:latin typeface="Leelawadee"/>
                          <a:ea typeface="Times New Roman"/>
                          <a:cs typeface="Times New Roman"/>
                        </a:rPr>
                        <a:t>Remove um elemento filho.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76" marR="60476" marT="0" marB="0" anchor="ctr">
                    <a:lnL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300" dirty="0" err="1">
                          <a:solidFill>
                            <a:srgbClr val="8795A2"/>
                          </a:solidFill>
                          <a:latin typeface="Leelawadee"/>
                          <a:ea typeface="Times New Roman"/>
                          <a:cs typeface="Times New Roman"/>
                        </a:rPr>
                        <a:t>parentNode</a:t>
                      </a:r>
                      <a:endParaRPr lang="pt-BR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76" marR="60476" marT="0" marB="0" anchor="ctr">
                    <a:lnL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300" dirty="0">
                          <a:solidFill>
                            <a:srgbClr val="535353"/>
                          </a:solidFill>
                          <a:latin typeface="Leelawadee"/>
                          <a:ea typeface="Times New Roman"/>
                          <a:cs typeface="Times New Roman"/>
                        </a:rPr>
                        <a:t>Retorna o nodo pai de um nodo.</a:t>
                      </a:r>
                      <a:endParaRPr lang="pt-BR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76" marR="60476" marT="0" marB="0" anchor="ctr">
                    <a:lnL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3714744" y="214290"/>
            <a:ext cx="1928794" cy="83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800" b="1" dirty="0">
                <a:solidFill>
                  <a:srgbClr val="660033"/>
                </a:solidFill>
                <a:latin typeface="Comic Sans MS" pitchFamily="66" charset="0"/>
              </a:rPr>
              <a:t>Estrutura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928670"/>
            <a:ext cx="857252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dirty="0">
                <a:solidFill>
                  <a:srgbClr val="0070C0"/>
                </a:solidFill>
                <a:latin typeface="Comic Sans MS" pitchFamily="66" charset="0"/>
              </a:rPr>
              <a:t>Em sua estrutura, o </a:t>
            </a:r>
            <a:r>
              <a:rPr lang="pt-BR" sz="2400" dirty="0" err="1">
                <a:solidFill>
                  <a:srgbClr val="0070C0"/>
                </a:solidFill>
                <a:latin typeface="Comic Sans MS" pitchFamily="66" charset="0"/>
              </a:rPr>
              <a:t>document</a:t>
            </a:r>
            <a:r>
              <a:rPr lang="pt-BR" sz="2400" dirty="0">
                <a:solidFill>
                  <a:srgbClr val="0070C0"/>
                </a:solidFill>
                <a:latin typeface="Comic Sans MS" pitchFamily="66" charset="0"/>
              </a:rPr>
              <a:t>  está no topo como objeto global e tem como elemento raiz a </a:t>
            </a:r>
            <a:r>
              <a:rPr lang="pt-BR" sz="2400" dirty="0" err="1">
                <a:solidFill>
                  <a:srgbClr val="0070C0"/>
                </a:solidFill>
                <a:latin typeface="Comic Sans MS" pitchFamily="66" charset="0"/>
              </a:rPr>
              <a:t>tag</a:t>
            </a:r>
            <a:r>
              <a:rPr lang="pt-BR" sz="2400" dirty="0">
                <a:solidFill>
                  <a:srgbClr val="0070C0"/>
                </a:solidFill>
                <a:latin typeface="Comic Sans MS" pitchFamily="66" charset="0"/>
              </a:rPr>
              <a:t> </a:t>
            </a:r>
            <a:r>
              <a:rPr lang="pt-BR" sz="2400" dirty="0" err="1">
                <a:solidFill>
                  <a:srgbClr val="0070C0"/>
                </a:solidFill>
                <a:latin typeface="Comic Sans MS" pitchFamily="66" charset="0"/>
              </a:rPr>
              <a:t>html</a:t>
            </a:r>
            <a:r>
              <a:rPr lang="pt-BR" sz="2400" dirty="0">
                <a:solidFill>
                  <a:srgbClr val="0070C0"/>
                </a:solidFill>
                <a:latin typeface="Comic Sans MS" pitchFamily="66" charset="0"/>
              </a:rPr>
              <a:t> e todas as outras descendem dela através das suas ramificações (</a:t>
            </a:r>
            <a:r>
              <a:rPr lang="pt-BR" sz="2400" dirty="0" err="1">
                <a:solidFill>
                  <a:srgbClr val="0070C0"/>
                </a:solidFill>
                <a:latin typeface="Comic Sans MS" pitchFamily="66" charset="0"/>
              </a:rPr>
              <a:t>branchs</a:t>
            </a:r>
            <a:r>
              <a:rPr lang="pt-BR" sz="2400" dirty="0">
                <a:solidFill>
                  <a:srgbClr val="0070C0"/>
                </a:solidFill>
                <a:latin typeface="Comic Sans MS" pitchFamily="66" charset="0"/>
              </a:rPr>
              <a:t>).</a:t>
            </a:r>
          </a:p>
        </p:txBody>
      </p:sp>
      <p:pic>
        <p:nvPicPr>
          <p:cNvPr id="4" name="Imagem 3" descr="Diagrama do DOM. No eixo vertical e na primeira linha, têm-se o objeto document. A partir dele abrem-se duas ramificações: uma para o objeto head e outra para o objeto body. Do lado esquerdo, o objeto head cria ramificação para o objeto title, e o objeto title ramifica para o seu valor com o texto em inglês My title. Voltando para o objeto html, abaixo e do lado direito, está o objeto body, que se estende para os objetos a e h1. No objeto a, ramificando para baixo e o lado esquerdo, ramifica para sua esquerda o atributo href e para baixo o seu valor em inglês My link. Voltando para a tag body, abaixo e do lado direito está a tag h1, e ele ramifica para baixo com o valor, o texto em inglês, My header.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2214554"/>
            <a:ext cx="5407279" cy="3737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500034" y="285728"/>
            <a:ext cx="8286808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solidFill>
                  <a:srgbClr val="660033"/>
                </a:solidFill>
                <a:latin typeface="Comic Sans MS" pitchFamily="66" charset="0"/>
              </a:rPr>
              <a:t>Entendendo a árvore</a:t>
            </a:r>
          </a:p>
          <a:p>
            <a:pPr marL="0" marR="0" lvl="0" indent="449263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dirty="0" err="1">
                <a:solidFill>
                  <a:srgbClr val="660033"/>
                </a:solidFill>
                <a:latin typeface="Comic Sans MS" pitchFamily="66" charset="0"/>
              </a:rPr>
              <a:t>Document</a:t>
            </a:r>
            <a:endParaRPr lang="pt-BR" dirty="0">
              <a:solidFill>
                <a:srgbClr val="660033"/>
              </a:solidFill>
              <a:latin typeface="Comic Sans MS" pitchFamily="66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rgbClr val="0070C0"/>
                </a:solidFill>
                <a:latin typeface="Comic Sans MS" pitchFamily="66" charset="0"/>
              </a:rPr>
              <a:t>Quando um documento HTML é carregado no navegador da Web, torna-se um objeto de documento. O objeto de documento é o nó raiz do documento HTML e o "dono" de todos os outros nós.</a:t>
            </a:r>
          </a:p>
          <a:p>
            <a:pPr marL="0" marR="0" lvl="0" indent="449263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dirty="0" err="1">
                <a:solidFill>
                  <a:srgbClr val="660033"/>
                </a:solidFill>
                <a:latin typeface="Comic Sans MS" pitchFamily="66" charset="0"/>
              </a:rPr>
              <a:t>Element</a:t>
            </a:r>
          </a:p>
          <a:p>
            <a:pPr marL="0" marR="0" lvl="0" indent="449263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rgbClr val="0070C0"/>
                </a:solidFill>
                <a:latin typeface="Comic Sans MS" pitchFamily="66" charset="0"/>
              </a:rPr>
              <a:t>O objeto de elemento representa todas as </a:t>
            </a:r>
            <a:r>
              <a:rPr lang="pt-BR" dirty="0" err="1">
                <a:solidFill>
                  <a:srgbClr val="0070C0"/>
                </a:solidFill>
                <a:latin typeface="Comic Sans MS" pitchFamily="66" charset="0"/>
              </a:rPr>
              <a:t>tags</a:t>
            </a:r>
            <a:r>
              <a:rPr lang="pt-BR" dirty="0">
                <a:solidFill>
                  <a:srgbClr val="0070C0"/>
                </a:solidFill>
                <a:latin typeface="Comic Sans MS" pitchFamily="66" charset="0"/>
              </a:rPr>
              <a:t> que estão em arquivos HTML. Os objetos de elemento pode ter nós filhos de nós de texto, além de atributos.</a:t>
            </a:r>
          </a:p>
          <a:p>
            <a:pPr marL="0" marR="0" lvl="0" indent="449263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dirty="0" err="1">
                <a:solidFill>
                  <a:srgbClr val="660033"/>
                </a:solidFill>
                <a:latin typeface="Comic Sans MS" pitchFamily="66" charset="0"/>
              </a:rPr>
              <a:t>Text</a:t>
            </a:r>
          </a:p>
          <a:p>
            <a:pPr marL="0" marR="0" lvl="0" indent="449263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rgbClr val="0070C0"/>
                </a:solidFill>
                <a:latin typeface="Comic Sans MS" pitchFamily="66" charset="0"/>
              </a:rPr>
              <a:t>Texto que vai entre os elementos, o conteúdo das </a:t>
            </a:r>
            <a:r>
              <a:rPr lang="pt-BR" dirty="0" err="1">
                <a:solidFill>
                  <a:srgbClr val="0070C0"/>
                </a:solidFill>
                <a:latin typeface="Comic Sans MS" pitchFamily="66" charset="0"/>
              </a:rPr>
              <a:t>tags</a:t>
            </a:r>
            <a:r>
              <a:rPr lang="pt-BR" dirty="0">
                <a:solidFill>
                  <a:srgbClr val="0070C0"/>
                </a:solidFill>
                <a:latin typeface="Comic Sans MS" pitchFamily="66" charset="0"/>
              </a:rPr>
              <a:t> (&lt;p&gt;este é um texto&lt;/p&gt;).</a:t>
            </a:r>
          </a:p>
          <a:p>
            <a:pPr marL="0" marR="0" lvl="0" indent="449263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dirty="0" err="1">
                <a:solidFill>
                  <a:srgbClr val="660033"/>
                </a:solidFill>
                <a:latin typeface="Comic Sans MS" pitchFamily="66" charset="0"/>
              </a:rPr>
              <a:t>Attribute</a:t>
            </a:r>
          </a:p>
          <a:p>
            <a:pPr marL="0" marR="0" lvl="0" indent="449263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rgbClr val="0070C0"/>
                </a:solidFill>
                <a:latin typeface="Comic Sans MS" pitchFamily="66" charset="0"/>
              </a:rPr>
              <a:t>O objeto atributo representa um atributo que pertence sempre a um elemento HTML.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4282" y="142853"/>
            <a:ext cx="5929354" cy="2801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JavaScript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é uma linguagem de programação voltada para aplicações web, de fácil execução e que pode ser rodada a partir de um navegador de internet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.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15362" name="Picture 2" descr="Javascript Logo PNG Images, Free Transparent Javascript Logo Download -  Kind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142852"/>
            <a:ext cx="2809875" cy="3048001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428596" y="3643314"/>
            <a:ext cx="41434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latin typeface="Comic Sans MS" pitchFamily="66" charset="0"/>
              </a:rPr>
              <a:t>Ela permite realizar integrações e a comunicação dentro de um site. A linguagem é utilizada em documentos HTML, gerando essas comunicações que são a base de qualquer atividade dentro de uma página. </a:t>
            </a:r>
          </a:p>
        </p:txBody>
      </p:sp>
      <p:sp>
        <p:nvSpPr>
          <p:cNvPr id="6" name="Retângulo 5"/>
          <p:cNvSpPr/>
          <p:nvPr/>
        </p:nvSpPr>
        <p:spPr>
          <a:xfrm>
            <a:off x="5286380" y="3643314"/>
            <a:ext cx="35718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err="1" smtClean="0">
                <a:latin typeface="Comic Sans MS" pitchFamily="66" charset="0"/>
              </a:rPr>
              <a:t>JavaScript</a:t>
            </a:r>
            <a:r>
              <a:rPr lang="pt-BR" dirty="0" smtClean="0">
                <a:latin typeface="Comic Sans MS" pitchFamily="66" charset="0"/>
              </a:rPr>
              <a:t> é responsável por escrever comandos de layouts, animações, respostas a cliques e até mesmo ambientes em 3D.</a:t>
            </a:r>
            <a:endParaRPr lang="pt-BR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42910" y="428604"/>
            <a:ext cx="8001056" cy="2713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1688" algn="l"/>
              </a:tabLst>
            </a:pPr>
            <a:r>
              <a:rPr lang="pt-BR" sz="2400" b="1" dirty="0">
                <a:solidFill>
                  <a:srgbClr val="660033"/>
                </a:solidFill>
                <a:latin typeface="Comic Sans MS" pitchFamily="66" charset="0"/>
              </a:rPr>
              <a:t>Maneiras de manipulá-lo</a:t>
            </a:r>
          </a:p>
          <a:p>
            <a:pPr marR="0" lv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1688" algn="l"/>
              </a:tabLst>
            </a:pPr>
            <a:endParaRPr lang="pt-BR" sz="2400" dirty="0">
              <a:solidFill>
                <a:srgbClr val="0070C0"/>
              </a:solidFill>
              <a:latin typeface="Comic Sans MS" pitchFamily="66" charset="0"/>
            </a:endParaRPr>
          </a:p>
          <a:p>
            <a:pPr marR="0" lv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1688" algn="l"/>
              </a:tabLst>
            </a:pPr>
            <a:r>
              <a:rPr lang="pt-BR" sz="2400" dirty="0" smtClean="0">
                <a:solidFill>
                  <a:srgbClr val="0070C0"/>
                </a:solidFill>
                <a:latin typeface="Comic Sans MS" pitchFamily="66" charset="0"/>
              </a:rPr>
              <a:t>	São várias as formas de navegação dentro do DOM, no </a:t>
            </a:r>
            <a:r>
              <a:rPr lang="pt-BR" sz="2400" dirty="0" err="1" smtClean="0">
                <a:solidFill>
                  <a:srgbClr val="0070C0"/>
                </a:solidFill>
                <a:latin typeface="Comic Sans MS" pitchFamily="66" charset="0"/>
              </a:rPr>
              <a:t>JavaScript</a:t>
            </a:r>
            <a:r>
              <a:rPr lang="pt-BR" sz="2400" dirty="0" smtClean="0">
                <a:solidFill>
                  <a:srgbClr val="0070C0"/>
                </a:solidFill>
                <a:latin typeface="Comic Sans MS" pitchFamily="66" charset="0"/>
              </a:rPr>
              <a:t> utilizamos o objeto </a:t>
            </a:r>
            <a:r>
              <a:rPr lang="pt-BR" sz="2400" dirty="0" err="1" smtClean="0">
                <a:solidFill>
                  <a:srgbClr val="0070C0"/>
                </a:solidFill>
                <a:latin typeface="Comic Sans MS" pitchFamily="66" charset="0"/>
              </a:rPr>
              <a:t>document</a:t>
            </a:r>
            <a:r>
              <a:rPr lang="pt-BR" sz="2400" dirty="0" smtClean="0">
                <a:solidFill>
                  <a:srgbClr val="0070C0"/>
                </a:solidFill>
                <a:latin typeface="Comic Sans MS" pitchFamily="66" charset="0"/>
              </a:rPr>
              <a:t>  e através do ponto(.) acessamos as propriedades e métodos, possibilitando selecionar, alterar, deletar, e criar elementos aos componentes do </a:t>
            </a:r>
            <a:r>
              <a:rPr lang="pt-BR" sz="2400" dirty="0" err="1" smtClean="0">
                <a:solidFill>
                  <a:srgbClr val="0070C0"/>
                </a:solidFill>
                <a:latin typeface="Comic Sans MS" pitchFamily="66" charset="0"/>
              </a:rPr>
              <a:t>website</a:t>
            </a:r>
            <a:r>
              <a:rPr lang="pt-BR" sz="2400" dirty="0" smtClean="0">
                <a:solidFill>
                  <a:srgbClr val="0070C0"/>
                </a:solidFill>
                <a:latin typeface="Comic Sans MS" pitchFamily="66" charset="0"/>
              </a:rPr>
              <a:t>, </a:t>
            </a:r>
            <a:endParaRPr lang="pt-BR" sz="24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642910" y="3571876"/>
            <a:ext cx="807249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b="1" dirty="0">
                <a:solidFill>
                  <a:srgbClr val="0070C0"/>
                </a:solidFill>
                <a:latin typeface="Comic Sans MS" pitchFamily="66" charset="0"/>
              </a:rPr>
              <a:t>Para realizar essas ações temos alguns métodos, tais como</a:t>
            </a:r>
            <a:r>
              <a:rPr lang="pt-BR" sz="2000" b="1" dirty="0" smtClean="0">
                <a:solidFill>
                  <a:srgbClr val="0070C0"/>
                </a:solidFill>
                <a:latin typeface="Comic Sans MS" pitchFamily="66" charset="0"/>
              </a:rPr>
              <a:t>:</a:t>
            </a:r>
          </a:p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000" dirty="0">
              <a:solidFill>
                <a:srgbClr val="0070C0"/>
              </a:solidFill>
              <a:latin typeface="Comic Sans MS" pitchFamily="66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sz="2000" dirty="0" err="1">
                <a:solidFill>
                  <a:srgbClr val="0070C0"/>
                </a:solidFill>
                <a:latin typeface="Comic Sans MS" pitchFamily="66" charset="0"/>
              </a:rPr>
              <a:t>document</a:t>
            </a:r>
            <a:r>
              <a:rPr lang="pt-BR" sz="2000" dirty="0">
                <a:solidFill>
                  <a:srgbClr val="0070C0"/>
                </a:solidFill>
                <a:latin typeface="Comic Sans MS" pitchFamily="66" charset="0"/>
              </a:rPr>
              <a:t>.</a:t>
            </a:r>
            <a:r>
              <a:rPr lang="pt-BR" sz="2000" dirty="0" err="1">
                <a:solidFill>
                  <a:srgbClr val="0070C0"/>
                </a:solidFill>
                <a:latin typeface="Comic Sans MS" pitchFamily="66" charset="0"/>
              </a:rPr>
              <a:t>getElementById</a:t>
            </a:r>
            <a:r>
              <a:rPr lang="pt-BR" sz="2000" dirty="0">
                <a:solidFill>
                  <a:srgbClr val="0070C0"/>
                </a:solidFill>
                <a:latin typeface="Comic Sans MS" pitchFamily="66" charset="0"/>
              </a:rPr>
              <a:t>();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sz="2000" dirty="0" err="1">
                <a:solidFill>
                  <a:srgbClr val="0070C0"/>
                </a:solidFill>
                <a:latin typeface="Comic Sans MS" pitchFamily="66" charset="0"/>
              </a:rPr>
              <a:t>document</a:t>
            </a:r>
            <a:r>
              <a:rPr lang="pt-BR" sz="2000" dirty="0">
                <a:solidFill>
                  <a:srgbClr val="0070C0"/>
                </a:solidFill>
                <a:latin typeface="Comic Sans MS" pitchFamily="66" charset="0"/>
              </a:rPr>
              <a:t>.</a:t>
            </a:r>
            <a:r>
              <a:rPr lang="pt-BR" sz="2000" dirty="0" err="1">
                <a:solidFill>
                  <a:srgbClr val="0070C0"/>
                </a:solidFill>
                <a:latin typeface="Comic Sans MS" pitchFamily="66" charset="0"/>
              </a:rPr>
              <a:t>getElementsByClass</a:t>
            </a:r>
            <a:r>
              <a:rPr lang="pt-BR" sz="2000" dirty="0">
                <a:solidFill>
                  <a:srgbClr val="0070C0"/>
                </a:solidFill>
                <a:latin typeface="Comic Sans MS" pitchFamily="66" charset="0"/>
              </a:rPr>
              <a:t>();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sz="2000" dirty="0" err="1">
                <a:solidFill>
                  <a:srgbClr val="0070C0"/>
                </a:solidFill>
                <a:latin typeface="Comic Sans MS" pitchFamily="66" charset="0"/>
              </a:rPr>
              <a:t>document</a:t>
            </a:r>
            <a:r>
              <a:rPr lang="pt-BR" sz="2000" dirty="0">
                <a:solidFill>
                  <a:srgbClr val="0070C0"/>
                </a:solidFill>
                <a:latin typeface="Comic Sans MS" pitchFamily="66" charset="0"/>
              </a:rPr>
              <a:t>.</a:t>
            </a:r>
            <a:r>
              <a:rPr lang="pt-BR" sz="2000" dirty="0" err="1">
                <a:solidFill>
                  <a:srgbClr val="0070C0"/>
                </a:solidFill>
                <a:latin typeface="Comic Sans MS" pitchFamily="66" charset="0"/>
              </a:rPr>
              <a:t>getElementsByTagName</a:t>
            </a:r>
            <a:r>
              <a:rPr lang="pt-BR" sz="2000" dirty="0">
                <a:solidFill>
                  <a:srgbClr val="0070C0"/>
                </a:solidFill>
                <a:latin typeface="Comic Sans MS" pitchFamily="66" charset="0"/>
              </a:rPr>
              <a:t>();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sz="2000" dirty="0" err="1">
                <a:solidFill>
                  <a:srgbClr val="0070C0"/>
                </a:solidFill>
                <a:latin typeface="Comic Sans MS" pitchFamily="66" charset="0"/>
              </a:rPr>
              <a:t>document</a:t>
            </a:r>
            <a:r>
              <a:rPr lang="pt-BR" sz="2000" dirty="0">
                <a:solidFill>
                  <a:srgbClr val="0070C0"/>
                </a:solidFill>
                <a:latin typeface="Comic Sans MS" pitchFamily="66" charset="0"/>
              </a:rPr>
              <a:t>.</a:t>
            </a:r>
            <a:r>
              <a:rPr lang="pt-BR" sz="2000" dirty="0" err="1">
                <a:solidFill>
                  <a:srgbClr val="0070C0"/>
                </a:solidFill>
                <a:latin typeface="Comic Sans MS" pitchFamily="66" charset="0"/>
              </a:rPr>
              <a:t>querySelector</a:t>
            </a:r>
            <a:r>
              <a:rPr lang="pt-BR" sz="2000" dirty="0">
                <a:solidFill>
                  <a:srgbClr val="0070C0"/>
                </a:solidFill>
                <a:latin typeface="Comic Sans MS" pitchFamily="66" charset="0"/>
              </a:rPr>
              <a:t>();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sz="2000" dirty="0" err="1">
                <a:solidFill>
                  <a:srgbClr val="0070C0"/>
                </a:solidFill>
                <a:latin typeface="Comic Sans MS" pitchFamily="66" charset="0"/>
              </a:rPr>
              <a:t>document</a:t>
            </a:r>
            <a:r>
              <a:rPr lang="pt-BR" sz="2000" dirty="0">
                <a:solidFill>
                  <a:srgbClr val="0070C0"/>
                </a:solidFill>
                <a:latin typeface="Comic Sans MS" pitchFamily="66" charset="0"/>
              </a:rPr>
              <a:t>.</a:t>
            </a:r>
            <a:r>
              <a:rPr lang="pt-BR" sz="2000" dirty="0" err="1">
                <a:solidFill>
                  <a:srgbClr val="0070C0"/>
                </a:solidFill>
                <a:latin typeface="Comic Sans MS" pitchFamily="66" charset="0"/>
              </a:rPr>
              <a:t>querySelectorAll</a:t>
            </a:r>
            <a:r>
              <a:rPr lang="pt-BR" sz="2000" dirty="0">
                <a:solidFill>
                  <a:srgbClr val="0070C0"/>
                </a:solidFill>
                <a:latin typeface="Comic Sans MS" pitchFamily="66" charset="0"/>
              </a:rPr>
              <a:t>();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sz="2000" dirty="0" err="1">
                <a:solidFill>
                  <a:srgbClr val="0070C0"/>
                </a:solidFill>
                <a:latin typeface="Comic Sans MS" pitchFamily="66" charset="0"/>
              </a:rPr>
              <a:t>document</a:t>
            </a:r>
            <a:r>
              <a:rPr lang="pt-BR" sz="2000" dirty="0">
                <a:solidFill>
                  <a:srgbClr val="0070C0"/>
                </a:solidFill>
                <a:latin typeface="Comic Sans MS" pitchFamily="66" charset="0"/>
              </a:rPr>
              <a:t>.</a:t>
            </a:r>
            <a:r>
              <a:rPr lang="pt-BR" sz="2000" dirty="0" err="1">
                <a:solidFill>
                  <a:srgbClr val="0070C0"/>
                </a:solidFill>
                <a:latin typeface="Comic Sans MS" pitchFamily="66" charset="0"/>
              </a:rPr>
              <a:t>createElement</a:t>
            </a:r>
            <a:r>
              <a:rPr lang="pt-BR" sz="2000" dirty="0">
                <a:solidFill>
                  <a:srgbClr val="0070C0"/>
                </a:solidFill>
                <a:latin typeface="Comic Sans MS" pitchFamily="66" charset="0"/>
              </a:rPr>
              <a:t>();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sz="2000" dirty="0" err="1">
                <a:solidFill>
                  <a:srgbClr val="0070C0"/>
                </a:solidFill>
                <a:latin typeface="Comic Sans MS" pitchFamily="66" charset="0"/>
              </a:rPr>
              <a:t>element</a:t>
            </a:r>
            <a:r>
              <a:rPr lang="pt-BR" sz="2000" dirty="0">
                <a:solidFill>
                  <a:srgbClr val="0070C0"/>
                </a:solidFill>
                <a:latin typeface="Comic Sans MS" pitchFamily="66" charset="0"/>
              </a:rPr>
              <a:t>.</a:t>
            </a:r>
            <a:r>
              <a:rPr lang="pt-BR" sz="2000" dirty="0" err="1">
                <a:solidFill>
                  <a:srgbClr val="0070C0"/>
                </a:solidFill>
                <a:latin typeface="Comic Sans MS" pitchFamily="66" charset="0"/>
              </a:rPr>
              <a:t>addEventListener</a:t>
            </a:r>
            <a:r>
              <a:rPr lang="pt-BR" sz="2000" dirty="0">
                <a:solidFill>
                  <a:srgbClr val="0070C0"/>
                </a:solidFill>
                <a:latin typeface="Comic Sans MS" pitchFamily="66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AutoShape 6" descr="ícone Javascript, vertical, logo em Vecto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6" name="AutoShape 8" descr="ícone Javascript, vertical, logo em Vecto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2300" y="0"/>
            <a:ext cx="2171700" cy="150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357158" y="1643050"/>
            <a:ext cx="850112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dirty="0">
                <a:latin typeface="Comic Sans MS" pitchFamily="66" charset="0"/>
              </a:rPr>
              <a:t>Umas das linguagens de programação mais utilizados no </a:t>
            </a:r>
            <a:r>
              <a:rPr lang="pt-BR" sz="2000" dirty="0" smtClean="0">
                <a:latin typeface="Comic Sans MS" pitchFamily="66" charset="0"/>
              </a:rPr>
              <a:t>mundo;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dirty="0">
                <a:latin typeface="Comic Sans MS" pitchFamily="66" charset="0"/>
              </a:rPr>
              <a:t>Exerce controle sobre o HTML e o CSS para manipular comportamentos de páginas web.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dirty="0" smtClean="0">
                <a:latin typeface="Comic Sans MS" pitchFamily="66" charset="0"/>
              </a:rPr>
              <a:t>Permite </a:t>
            </a:r>
            <a:r>
              <a:rPr lang="pt-BR" sz="2000" dirty="0">
                <a:latin typeface="Comic Sans MS" pitchFamily="66" charset="0"/>
              </a:rPr>
              <a:t>a criação de funcionalidades para sites que não podem ser criadas com HTML e CSS.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dirty="0">
                <a:latin typeface="Comic Sans MS" pitchFamily="66" charset="0"/>
              </a:rPr>
              <a:t>O código escrito em Javascript é embutido no próprio arquivo HTML (basta que o programador utilize a </a:t>
            </a:r>
            <a:r>
              <a:rPr lang="pt-BR" sz="2000" dirty="0" err="1">
                <a:latin typeface="Comic Sans MS" pitchFamily="66" charset="0"/>
              </a:rPr>
              <a:t>tag</a:t>
            </a:r>
            <a:r>
              <a:rPr lang="pt-BR" sz="2000" dirty="0">
                <a:latin typeface="Comic Sans MS" pitchFamily="66" charset="0"/>
              </a:rPr>
              <a:t> &lt;script&gt; no momento de escrever as linhas em Javascript</a:t>
            </a:r>
            <a:r>
              <a:rPr lang="pt-BR" sz="2000" dirty="0" smtClean="0">
                <a:latin typeface="Comic Sans MS" pitchFamily="66" charset="0"/>
              </a:rPr>
              <a:t>.</a:t>
            </a:r>
          </a:p>
          <a:p>
            <a:pPr marL="0" lvl="2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dirty="0" smtClean="0">
                <a:latin typeface="Comic Sans MS" pitchFamily="66" charset="0"/>
              </a:rPr>
              <a:t>Utiliza uma sintaxe familiar, para quem já utiliza Java, C, ou C++.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Comic Sans MS" pitchFamily="66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endParaRPr lang="pt-BR" sz="2000" dirty="0">
              <a:latin typeface="Comic Sans MS" pitchFamily="66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57158" y="785794"/>
            <a:ext cx="2810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Características</a:t>
            </a:r>
            <a:endParaRPr lang="pt-BR" sz="2800" b="1" i="1" dirty="0">
              <a:solidFill>
                <a:schemeClr val="accent1">
                  <a:lumMod val="75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AutoShape 6" descr="ícone Javascript, vertical, logo em Vecto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6" name="AutoShape 8" descr="ícone Javascript, vertical, logo em Vecto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2300" y="0"/>
            <a:ext cx="2171700" cy="150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285720" y="1857364"/>
            <a:ext cx="850112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dirty="0" smtClean="0">
                <a:latin typeface="Comic Sans MS" pitchFamily="66" charset="0"/>
              </a:rPr>
              <a:t>É </a:t>
            </a:r>
            <a:r>
              <a:rPr lang="pt-BR" sz="2000" dirty="0">
                <a:latin typeface="Comic Sans MS" pitchFamily="66" charset="0"/>
              </a:rPr>
              <a:t>um tipo de programação dirigida por eventos: possibilita a criação de trechos de programa que respondem a eventos específicos, tais como um clique em um botão.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dirty="0">
                <a:latin typeface="Comic Sans MS" pitchFamily="66" charset="0"/>
              </a:rPr>
              <a:t>O </a:t>
            </a:r>
            <a:r>
              <a:rPr lang="pt-BR" sz="2000" dirty="0" err="1">
                <a:latin typeface="Comic Sans MS" pitchFamily="66" charset="0"/>
              </a:rPr>
              <a:t>JavaScript</a:t>
            </a:r>
            <a:r>
              <a:rPr lang="pt-BR" sz="2000" dirty="0">
                <a:latin typeface="Comic Sans MS" pitchFamily="66" charset="0"/>
              </a:rPr>
              <a:t> permite inserir vários efeitos, fazendo com que o site fique mais </a:t>
            </a:r>
            <a:r>
              <a:rPr lang="pt-BR" sz="2000" dirty="0" smtClean="0">
                <a:latin typeface="Comic Sans MS" pitchFamily="66" charset="0"/>
              </a:rPr>
              <a:t>dinâmico.</a:t>
            </a:r>
            <a:endParaRPr lang="pt-BR" sz="2000" dirty="0">
              <a:latin typeface="Comic Sans MS" pitchFamily="66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dirty="0">
                <a:latin typeface="Comic Sans MS" pitchFamily="66" charset="0"/>
              </a:rPr>
              <a:t>O </a:t>
            </a:r>
            <a:r>
              <a:rPr lang="pt-BR" sz="2000" dirty="0" err="1">
                <a:latin typeface="Comic Sans MS" pitchFamily="66" charset="0"/>
              </a:rPr>
              <a:t>JavaScript</a:t>
            </a:r>
            <a:r>
              <a:rPr lang="pt-BR" sz="2000" dirty="0">
                <a:latin typeface="Comic Sans MS" pitchFamily="66" charset="0"/>
              </a:rPr>
              <a:t> permite executar instruções como resposta às ações do </a:t>
            </a:r>
            <a:r>
              <a:rPr lang="pt-BR" sz="2000" dirty="0" smtClean="0">
                <a:latin typeface="Comic Sans MS" pitchFamily="66" charset="0"/>
              </a:rPr>
              <a:t>usuário.</a:t>
            </a:r>
            <a:endParaRPr lang="pt-BR" sz="2000" dirty="0">
              <a:latin typeface="Comic Sans MS" pitchFamily="66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dirty="0">
                <a:latin typeface="Comic Sans MS" pitchFamily="66" charset="0"/>
              </a:rPr>
              <a:t>O </a:t>
            </a:r>
            <a:r>
              <a:rPr lang="pt-BR" sz="2000" dirty="0" err="1">
                <a:latin typeface="Comic Sans MS" pitchFamily="66" charset="0"/>
              </a:rPr>
              <a:t>JavaScript</a:t>
            </a:r>
            <a:r>
              <a:rPr lang="pt-BR" sz="2000" dirty="0">
                <a:latin typeface="Comic Sans MS" pitchFamily="66" charset="0"/>
              </a:rPr>
              <a:t> permite a programação de pequenos scripts e programas </a:t>
            </a:r>
            <a:r>
              <a:rPr lang="pt-BR" sz="2000" dirty="0" smtClean="0">
                <a:latin typeface="Comic Sans MS" pitchFamily="66" charset="0"/>
              </a:rPr>
              <a:t>maiores.</a:t>
            </a:r>
            <a:endParaRPr lang="pt-BR" sz="2000" dirty="0">
              <a:latin typeface="Comic Sans MS" pitchFamily="66" charset="0"/>
            </a:endParaRPr>
          </a:p>
          <a:p>
            <a:pPr algn="just">
              <a:buFont typeface="Wingdings" pitchFamily="2" charset="2"/>
              <a:buChar char="ü"/>
            </a:pPr>
            <a:endParaRPr lang="pt-BR" sz="2000" dirty="0">
              <a:latin typeface="Comic Sans MS" pitchFamily="66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5720" y="785794"/>
            <a:ext cx="2810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Características</a:t>
            </a:r>
            <a:endParaRPr lang="pt-BR" sz="2800" b="1" i="1" dirty="0">
              <a:solidFill>
                <a:schemeClr val="accent1">
                  <a:lumMod val="75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00034" y="357166"/>
            <a:ext cx="62151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Para começar a desenvolver os primeiros scripts em </a:t>
            </a:r>
            <a:r>
              <a:rPr lang="pt-BR" sz="2400" b="1" i="1" dirty="0" err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JavaScript</a:t>
            </a:r>
            <a:r>
              <a:rPr lang="pt-BR" sz="2400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, poucos requisitos são </a:t>
            </a:r>
            <a:r>
              <a:rPr lang="pt-BR" sz="2400" b="1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necessários:</a:t>
            </a:r>
            <a:endParaRPr lang="pt-BR" sz="2400" b="1" i="1" dirty="0">
              <a:solidFill>
                <a:schemeClr val="accent1">
                  <a:lumMod val="75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2300" y="0"/>
            <a:ext cx="2171700" cy="150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tângulo 3"/>
          <p:cNvSpPr/>
          <p:nvPr/>
        </p:nvSpPr>
        <p:spPr>
          <a:xfrm>
            <a:off x="714348" y="2357430"/>
            <a:ext cx="3315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latin typeface="Comic Sans MS" pitchFamily="66" charset="0"/>
              </a:rPr>
              <a:t>Conhecimento de HTML. </a:t>
            </a:r>
            <a:endParaRPr lang="pt-BR" sz="2000" dirty="0">
              <a:latin typeface="Comic Sans MS" pitchFamily="66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85786" y="3571876"/>
            <a:ext cx="4932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latin typeface="Comic Sans MS" pitchFamily="66" charset="0"/>
              </a:rPr>
              <a:t>Navegador</a:t>
            </a:r>
            <a:r>
              <a:rPr lang="pt-BR" b="1" dirty="0"/>
              <a:t> </a:t>
            </a:r>
            <a:r>
              <a:rPr lang="pt-BR" sz="2000" b="1" dirty="0">
                <a:latin typeface="Comic Sans MS" pitchFamily="66" charset="0"/>
              </a:rPr>
              <a:t>Web</a:t>
            </a:r>
            <a:r>
              <a:rPr lang="pt-BR" b="1" dirty="0"/>
              <a:t> </a:t>
            </a:r>
            <a:r>
              <a:rPr lang="pt-BR" sz="2000" b="1" dirty="0">
                <a:latin typeface="Comic Sans MS" pitchFamily="66" charset="0"/>
              </a:rPr>
              <a:t>que</a:t>
            </a:r>
            <a:r>
              <a:rPr lang="pt-BR" b="1" dirty="0"/>
              <a:t> </a:t>
            </a:r>
            <a:r>
              <a:rPr lang="pt-BR" sz="2000" b="1" dirty="0">
                <a:latin typeface="Comic Sans MS" pitchFamily="66" charset="0"/>
              </a:rPr>
              <a:t>suporte</a:t>
            </a:r>
            <a:r>
              <a:rPr lang="pt-BR" b="1" dirty="0"/>
              <a:t> </a:t>
            </a:r>
            <a:r>
              <a:rPr lang="pt-BR" sz="2000" b="1" dirty="0" err="1">
                <a:latin typeface="Comic Sans MS" pitchFamily="66" charset="0"/>
              </a:rPr>
              <a:t>JavaScript</a:t>
            </a:r>
            <a:endParaRPr lang="pt-BR" sz="2000" b="1" dirty="0">
              <a:latin typeface="Comic Sans MS" pitchFamily="66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85786" y="2857496"/>
            <a:ext cx="7786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>
                <a:latin typeface="Comic Sans MS" pitchFamily="66" charset="0"/>
              </a:rPr>
              <a:t>Por embutido </a:t>
            </a:r>
            <a:r>
              <a:rPr lang="pt-BR" dirty="0">
                <a:latin typeface="Comic Sans MS" pitchFamily="66" charset="0"/>
              </a:rPr>
              <a:t>dentro de uma página HTML e </a:t>
            </a:r>
            <a:r>
              <a:rPr lang="pt-BR" dirty="0" smtClean="0">
                <a:latin typeface="Comic Sans MS" pitchFamily="66" charset="0"/>
              </a:rPr>
              <a:t>manipular </a:t>
            </a:r>
            <a:r>
              <a:rPr lang="pt-BR" dirty="0">
                <a:latin typeface="Comic Sans MS" pitchFamily="66" charset="0"/>
              </a:rPr>
              <a:t>os elementos desta</a:t>
            </a:r>
          </a:p>
        </p:txBody>
      </p:sp>
      <p:sp>
        <p:nvSpPr>
          <p:cNvPr id="7" name="Retângulo 6"/>
          <p:cNvSpPr/>
          <p:nvPr/>
        </p:nvSpPr>
        <p:spPr>
          <a:xfrm>
            <a:off x="785786" y="4071942"/>
            <a:ext cx="479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mic Sans MS" pitchFamily="66" charset="0"/>
              </a:rPr>
              <a:t>Internet</a:t>
            </a:r>
            <a:r>
              <a:rPr lang="pt-BR" dirty="0"/>
              <a:t> </a:t>
            </a:r>
            <a:r>
              <a:rPr lang="pt-BR" dirty="0">
                <a:latin typeface="Comic Sans MS" pitchFamily="66" charset="0"/>
              </a:rPr>
              <a:t>Explorer</a:t>
            </a:r>
            <a:r>
              <a:rPr lang="pt-BR" dirty="0"/>
              <a:t>, </a:t>
            </a:r>
            <a:r>
              <a:rPr lang="pt-BR" dirty="0">
                <a:latin typeface="Comic Sans MS" pitchFamily="66" charset="0"/>
              </a:rPr>
              <a:t>Firefox</a:t>
            </a:r>
            <a:r>
              <a:rPr lang="pt-BR" dirty="0"/>
              <a:t> </a:t>
            </a:r>
            <a:r>
              <a:rPr lang="pt-BR" dirty="0" smtClean="0"/>
              <a:t>, </a:t>
            </a:r>
            <a:r>
              <a:rPr lang="pt-BR" dirty="0" err="1">
                <a:latin typeface="Comic Sans MS" pitchFamily="66" charset="0"/>
              </a:rPr>
              <a:t>Chrome</a:t>
            </a:r>
            <a:r>
              <a:rPr lang="pt-BR" dirty="0" smtClean="0"/>
              <a:t>, </a:t>
            </a:r>
            <a:r>
              <a:rPr lang="pt-BR" dirty="0">
                <a:latin typeface="Comic Sans MS" pitchFamily="66" charset="0"/>
              </a:rPr>
              <a:t>Opera</a:t>
            </a:r>
          </a:p>
        </p:txBody>
      </p:sp>
      <p:sp>
        <p:nvSpPr>
          <p:cNvPr id="8" name="Retângulo 7"/>
          <p:cNvSpPr/>
          <p:nvPr/>
        </p:nvSpPr>
        <p:spPr>
          <a:xfrm>
            <a:off x="857224" y="4714884"/>
            <a:ext cx="2071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latin typeface="Comic Sans MS" pitchFamily="66" charset="0"/>
              </a:rPr>
              <a:t>Editor</a:t>
            </a:r>
            <a:r>
              <a:rPr lang="pt-BR" b="1" dirty="0"/>
              <a:t> </a:t>
            </a:r>
            <a:r>
              <a:rPr lang="pt-BR" sz="2000" b="1" dirty="0">
                <a:latin typeface="Comic Sans MS" pitchFamily="66" charset="0"/>
              </a:rPr>
              <a:t>de</a:t>
            </a:r>
            <a:r>
              <a:rPr lang="pt-BR" b="1" dirty="0"/>
              <a:t> </a:t>
            </a:r>
            <a:r>
              <a:rPr lang="pt-BR" sz="2000" b="1" dirty="0">
                <a:latin typeface="Comic Sans MS" pitchFamily="66" charset="0"/>
              </a:rPr>
              <a:t>Texto</a:t>
            </a:r>
          </a:p>
        </p:txBody>
      </p:sp>
      <p:sp>
        <p:nvSpPr>
          <p:cNvPr id="9" name="Retângulo 8"/>
          <p:cNvSpPr/>
          <p:nvPr/>
        </p:nvSpPr>
        <p:spPr>
          <a:xfrm>
            <a:off x="857224" y="5214950"/>
            <a:ext cx="2728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mic Sans MS" pitchFamily="66" charset="0"/>
              </a:rPr>
              <a:t>Visual</a:t>
            </a:r>
            <a:r>
              <a:rPr lang="pt-BR" dirty="0"/>
              <a:t> </a:t>
            </a:r>
            <a:r>
              <a:rPr lang="pt-BR" dirty="0" err="1">
                <a:latin typeface="Comic Sans MS" pitchFamily="66" charset="0"/>
              </a:rPr>
              <a:t>Code</a:t>
            </a:r>
            <a:r>
              <a:rPr lang="pt-BR" dirty="0"/>
              <a:t> </a:t>
            </a:r>
            <a:r>
              <a:rPr lang="pt-BR" dirty="0">
                <a:latin typeface="Comic Sans MS" pitchFamily="66" charset="0"/>
              </a:rPr>
              <a:t>por</a:t>
            </a:r>
            <a:r>
              <a:rPr lang="pt-BR" dirty="0" smtClean="0"/>
              <a:t> </a:t>
            </a:r>
            <a:r>
              <a:rPr lang="pt-BR" dirty="0">
                <a:latin typeface="Comic Sans MS" pitchFamily="66" charset="0"/>
              </a:rPr>
              <a:t>exemplo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7158" y="500042"/>
            <a:ext cx="59293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Como </a:t>
            </a:r>
            <a:r>
              <a:rPr lang="pt-BR" sz="2400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o </a:t>
            </a:r>
            <a:r>
              <a:rPr lang="pt-BR" sz="2400" b="1" i="1" dirty="0" err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JavaScript</a:t>
            </a:r>
            <a:r>
              <a:rPr lang="pt-BR" sz="2400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funciona integrado ao código HTML</a:t>
            </a:r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2300" y="0"/>
            <a:ext cx="2171700" cy="150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785786" y="2357430"/>
            <a:ext cx="7643866" cy="3477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&lt;!DOCTYPE 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html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&gt;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&lt;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html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&gt;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 &lt;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head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&gt;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       &lt;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title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&gt;Primeiro Exemplo&lt;/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title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&gt;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 &lt;/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head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&gt;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 &lt;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body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&gt;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       &lt;script 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language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="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javascript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"&gt;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            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alert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("Ol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alibri"/>
                <a:ea typeface="Calibri" pitchFamily="34" charset="0"/>
                <a:cs typeface="Calibri" pitchFamily="34" charset="0"/>
              </a:rPr>
              <a:t>á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Mundo!!!");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       &lt;/script&gt;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 &lt;/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body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&gt;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&lt;/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html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&gt;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7158" y="500042"/>
            <a:ext cx="59293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Podemos adicionar </a:t>
            </a:r>
            <a:r>
              <a:rPr lang="pt-BR" sz="2400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textos dentro da página HTML, utilizando inclusive </a:t>
            </a:r>
            <a:r>
              <a:rPr lang="pt-BR" sz="2400" b="1" i="1" dirty="0" err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tags</a:t>
            </a:r>
            <a:r>
              <a:rPr lang="pt-BR" sz="2400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HTML para incrementar o </a:t>
            </a:r>
            <a:r>
              <a:rPr lang="pt-BR" sz="2400" b="1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texto</a:t>
            </a:r>
            <a:endParaRPr lang="pt-BR" sz="2400" b="1" i="1" dirty="0">
              <a:solidFill>
                <a:schemeClr val="accent1">
                  <a:lumMod val="75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2300" y="0"/>
            <a:ext cx="2171700" cy="150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642910" y="2357430"/>
            <a:ext cx="7858180" cy="3477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&lt;!DOCTYPE 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html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&gt;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&lt;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html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&gt;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 &lt;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head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&gt;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       &lt;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title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&gt;Primeiro Exemplo&lt;/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title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&gt;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 &lt;/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head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&gt;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 &lt;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body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&gt;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       &lt;script 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language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="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javascript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"&gt;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            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document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.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write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("&lt;h1&gt;Ol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alibri"/>
                <a:ea typeface="Calibri" pitchFamily="34" charset="0"/>
                <a:cs typeface="Calibri" pitchFamily="34" charset="0"/>
              </a:rPr>
              <a:t>á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Mundo&lt;/h1&gt;");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       &lt;/script&gt;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 &lt;/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body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&gt;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&lt;/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html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&gt;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2844" y="357166"/>
            <a:ext cx="66437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A </a:t>
            </a:r>
            <a:r>
              <a:rPr lang="pt-BR" sz="2400" b="1" i="1" dirty="0" err="1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tag</a:t>
            </a:r>
            <a:r>
              <a:rPr lang="pt-BR" sz="2400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 &lt;script&gt; </a:t>
            </a:r>
            <a:r>
              <a:rPr lang="pt-BR" sz="2400" b="1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pode ser </a:t>
            </a:r>
            <a:r>
              <a:rPr lang="pt-BR" sz="2400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incluída dentro do corpo da página (</a:t>
            </a:r>
            <a:r>
              <a:rPr lang="pt-BR" sz="2400" b="1" i="1" dirty="0" err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tag</a:t>
            </a:r>
            <a:r>
              <a:rPr lang="pt-BR" sz="2400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 &lt;</a:t>
            </a:r>
            <a:r>
              <a:rPr lang="pt-BR" sz="2400" b="1" i="1" dirty="0" err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body</a:t>
            </a:r>
            <a:r>
              <a:rPr lang="pt-BR" sz="2400" b="1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&gt;) e na </a:t>
            </a:r>
            <a:r>
              <a:rPr lang="pt-BR" sz="2400" b="1" i="1" dirty="0" err="1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tag</a:t>
            </a:r>
            <a:r>
              <a:rPr lang="pt-BR" sz="2400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 &lt;</a:t>
            </a:r>
            <a:r>
              <a:rPr lang="pt-BR" sz="2400" b="1" i="1" dirty="0" err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head</a:t>
            </a:r>
            <a:r>
              <a:rPr lang="pt-BR" sz="2400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&gt;. </a:t>
            </a:r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2300" y="0"/>
            <a:ext cx="2171700" cy="150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285720" y="1857364"/>
            <a:ext cx="300039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Dentro da </a:t>
            </a:r>
            <a:r>
              <a:rPr lang="pt-BR" sz="2400" b="1" i="1" dirty="0" err="1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tag</a:t>
            </a:r>
            <a:r>
              <a:rPr lang="pt-BR" sz="2400" b="1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 &lt;</a:t>
            </a:r>
            <a:r>
              <a:rPr lang="pt-BR" sz="2400" b="1" i="1" dirty="0" err="1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body</a:t>
            </a:r>
            <a:r>
              <a:rPr lang="pt-BR" sz="2400" b="1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&gt; ela pode aparecer em qualquer ordem em relação às outras </a:t>
            </a:r>
            <a:r>
              <a:rPr lang="pt-BR" sz="2400" b="1" i="1" dirty="0" err="1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tags</a:t>
            </a:r>
            <a:r>
              <a:rPr lang="pt-BR" sz="2400" b="1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, tais como: &lt;</a:t>
            </a:r>
            <a:r>
              <a:rPr lang="pt-BR" sz="2400" b="1" i="1" dirty="0" err="1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img</a:t>
            </a:r>
            <a:r>
              <a:rPr lang="pt-BR" sz="2400" b="1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&gt;, &lt;</a:t>
            </a:r>
            <a:r>
              <a:rPr lang="pt-BR" sz="2400" b="1" i="1" dirty="0" err="1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form</a:t>
            </a:r>
            <a:r>
              <a:rPr lang="pt-BR" sz="2400" b="1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&gt; etc., bastando respeitar a sintaxe do HTML (regras de </a:t>
            </a:r>
            <a:r>
              <a:rPr lang="pt-BR" sz="2400" b="1" i="1" dirty="0" err="1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aninhamento</a:t>
            </a:r>
            <a:r>
              <a:rPr lang="pt-BR" sz="2400" b="1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de </a:t>
            </a:r>
            <a:r>
              <a:rPr lang="pt-BR" sz="2400" b="1" i="1" dirty="0" err="1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tags</a:t>
            </a:r>
            <a:r>
              <a:rPr lang="pt-BR" sz="2400" b="1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).</a:t>
            </a:r>
            <a:endParaRPr lang="pt-BR" sz="2400" dirty="0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3428992" y="1714488"/>
            <a:ext cx="5357818" cy="50167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&lt;!DOCTYPE </a:t>
            </a:r>
            <a:r>
              <a:rPr kumimoji="0" lang="pt-BR" sz="16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html</a:t>
            </a: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&gt;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&lt;</a:t>
            </a:r>
            <a:r>
              <a:rPr kumimoji="0" lang="pt-BR" sz="16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html</a:t>
            </a: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&gt;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&lt;</a:t>
            </a:r>
            <a:r>
              <a:rPr kumimoji="0" lang="pt-BR" sz="16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head</a:t>
            </a: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&gt;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      &lt;</a:t>
            </a:r>
            <a:r>
              <a:rPr kumimoji="0" lang="pt-BR" sz="16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title</a:t>
            </a: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&gt;Script no </a:t>
            </a:r>
            <a:r>
              <a:rPr kumimoji="0" lang="pt-BR" sz="16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head</a:t>
            </a: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&lt;/</a:t>
            </a:r>
            <a:r>
              <a:rPr kumimoji="0" lang="pt-BR" sz="16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title</a:t>
            </a: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&gt;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     &lt;script </a:t>
            </a:r>
            <a:r>
              <a:rPr kumimoji="0" lang="pt-BR" sz="16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language</a:t>
            </a: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="</a:t>
            </a:r>
            <a:r>
              <a:rPr kumimoji="0" lang="pt-BR" sz="16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javascript</a:t>
            </a: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"&gt;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           var mensagem = "Alô Mundo!!!"";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     &lt;/script&gt;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     &lt;script </a:t>
            </a:r>
            <a:r>
              <a:rPr kumimoji="0" lang="pt-BR" sz="16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language</a:t>
            </a: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="</a:t>
            </a:r>
            <a:r>
              <a:rPr kumimoji="0" lang="pt-BR" sz="16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javascript</a:t>
            </a: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"&gt;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           var idade = 3;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     &lt;/script&gt;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&lt;/</a:t>
            </a:r>
            <a:r>
              <a:rPr kumimoji="0" lang="pt-BR" sz="16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head</a:t>
            </a: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&gt;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&lt;</a:t>
            </a:r>
            <a:r>
              <a:rPr kumimoji="0" lang="pt-BR" sz="16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body</a:t>
            </a: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&gt;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    &lt;script </a:t>
            </a:r>
            <a:r>
              <a:rPr kumimoji="0" lang="pt-BR" sz="16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language</a:t>
            </a: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="</a:t>
            </a:r>
            <a:r>
              <a:rPr kumimoji="0" lang="pt-BR" sz="16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javascript</a:t>
            </a: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"&gt;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          </a:t>
            </a:r>
            <a:r>
              <a:rPr kumimoji="0" lang="pt-BR" sz="16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alert</a:t>
            </a: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(mensagem);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     &lt;/script&gt;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    &lt;script </a:t>
            </a:r>
            <a:r>
              <a:rPr kumimoji="0" lang="pt-BR" sz="16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language</a:t>
            </a: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="</a:t>
            </a:r>
            <a:r>
              <a:rPr kumimoji="0" lang="pt-BR" sz="16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javascript</a:t>
            </a: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"&gt;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          </a:t>
            </a:r>
            <a:r>
              <a:rPr kumimoji="0" lang="pt-BR" sz="16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alert</a:t>
            </a: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(idade);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     &lt;/script&gt;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&lt;/</a:t>
            </a:r>
            <a:r>
              <a:rPr kumimoji="0" lang="pt-BR" sz="16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body</a:t>
            </a: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&gt;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&lt;/</a:t>
            </a:r>
            <a:r>
              <a:rPr kumimoji="0" lang="pt-BR" sz="16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html</a:t>
            </a: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&gt;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7158" y="500042"/>
            <a:ext cx="59293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Para não misturar </a:t>
            </a:r>
            <a:r>
              <a:rPr lang="pt-BR" sz="2400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os comandos HTML com </a:t>
            </a:r>
            <a:r>
              <a:rPr lang="pt-BR" sz="2400" b="1" i="1" dirty="0" err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JavaScript</a:t>
            </a:r>
            <a:r>
              <a:rPr lang="pt-BR" sz="2400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pt-BR" sz="2400" b="1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podemos </a:t>
            </a:r>
            <a:r>
              <a:rPr lang="pt-BR" sz="2400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utilizar referências para arquivos externos que possuam código </a:t>
            </a:r>
            <a:r>
              <a:rPr lang="pt-BR" sz="2400" b="1" i="1" dirty="0" err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JavaScript</a:t>
            </a:r>
            <a:r>
              <a:rPr lang="pt-BR" sz="2400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.</a:t>
            </a:r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2300" y="0"/>
            <a:ext cx="2171700" cy="150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42844" y="2428868"/>
            <a:ext cx="5214942" cy="40934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alibri" pitchFamily="34" charset="0"/>
              </a:rPr>
              <a:t>Arquivo HTML: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&lt;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html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&gt;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&lt;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head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&gt;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 &lt;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title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&gt;Script no 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head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&lt;/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title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&gt;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 &lt;script 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language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="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javascript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" 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src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="./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codigo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.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js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" &gt;&lt;/script&gt;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&lt;/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head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&gt;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&lt;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body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&gt;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   &lt;/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body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&gt;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&lt;/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html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&gt;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286280" y="4468379"/>
            <a:ext cx="4714876" cy="22467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alibri" pitchFamily="34" charset="0"/>
              </a:rPr>
              <a:t>Arquivo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alibri" pitchFamily="34" charset="0"/>
              </a:rPr>
              <a:t>JavaScript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alibri" pitchFamily="34" charset="0"/>
              </a:rPr>
              <a:t> (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alibri" pitchFamily="34" charset="0"/>
              </a:rPr>
              <a:t>codigo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alibri" pitchFamily="34" charset="0"/>
              </a:rPr>
              <a:t>.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alibri" pitchFamily="34" charset="0"/>
              </a:rPr>
              <a:t>js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alibri" pitchFamily="34" charset="0"/>
              </a:rPr>
              <a:t>):</a:t>
            </a:r>
          </a:p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var 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descricao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= "Esta 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alibri"/>
                <a:ea typeface="Calibri" pitchFamily="34" charset="0"/>
                <a:cs typeface="Calibri" pitchFamily="34" charset="0"/>
              </a:rPr>
              <a:t>é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 uma 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descricao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";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alert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(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descricao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ea typeface="Calibri" pitchFamily="34" charset="0"/>
                <a:cs typeface="Calibri" pitchFamily="34" charset="0"/>
              </a:rPr>
              <a:t>);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896</Words>
  <Application>Microsoft Office PowerPoint</Application>
  <PresentationFormat>Apresentação na tela (4:3)</PresentationFormat>
  <Paragraphs>175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Rafaela Paganotto</dc:creator>
  <cp:lastModifiedBy>Rafaela Paganotto</cp:lastModifiedBy>
  <cp:revision>29</cp:revision>
  <dcterms:created xsi:type="dcterms:W3CDTF">2022-11-04T12:34:13Z</dcterms:created>
  <dcterms:modified xsi:type="dcterms:W3CDTF">2022-11-24T17:05:20Z</dcterms:modified>
</cp:coreProperties>
</file>