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C1E22-9624-4F0F-92A3-EBE92EB35502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A65E7-96AA-48A4-B8A6-7C59A0B483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1DBE-A578-41B2-A812-0C5DC18A735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617-A87A-4DD7-AA40-22773FFCE1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1DBE-A578-41B2-A812-0C5DC18A735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617-A87A-4DD7-AA40-22773FFCE1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1DBE-A578-41B2-A812-0C5DC18A735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617-A87A-4DD7-AA40-22773FFCE1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1DBE-A578-41B2-A812-0C5DC18A735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617-A87A-4DD7-AA40-22773FFCE1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1DBE-A578-41B2-A812-0C5DC18A735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617-A87A-4DD7-AA40-22773FFCE1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1DBE-A578-41B2-A812-0C5DC18A735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617-A87A-4DD7-AA40-22773FFCE1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1DBE-A578-41B2-A812-0C5DC18A735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617-A87A-4DD7-AA40-22773FFCE1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1DBE-A578-41B2-A812-0C5DC18A735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617-A87A-4DD7-AA40-22773FFCE1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1DBE-A578-41B2-A812-0C5DC18A735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617-A87A-4DD7-AA40-22773FFCE1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1DBE-A578-41B2-A812-0C5DC18A735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617-A87A-4DD7-AA40-22773FFCE1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1DBE-A578-41B2-A812-0C5DC18A735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617-A87A-4DD7-AA40-22773FFCE1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1DBE-A578-41B2-A812-0C5DC18A735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B0617-A87A-4DD7-AA40-22773FFCE1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miro.medium.com/max/800/1*6ryaBgW-1j262kiScIakAQ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5720" y="285728"/>
            <a:ext cx="2044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400" b="1" i="1" dirty="0" smtClean="0">
                <a:latin typeface="Rockwell" pitchFamily="18" charset="0"/>
              </a:rPr>
              <a:t>Operadores</a:t>
            </a:r>
            <a:endParaRPr lang="pt-BR" sz="2400" i="1" dirty="0">
              <a:latin typeface="Rockwell" pitchFamily="18" charset="0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57158" y="1000108"/>
            <a:ext cx="3571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Operadores Matemáticos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28729" y="2614942"/>
          <a:ext cx="6286542" cy="388588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95514"/>
                <a:gridCol w="2095514"/>
                <a:gridCol w="2095514"/>
              </a:tblGrid>
              <a:tr h="555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/>
                        <a:t>Símbolo</a:t>
                      </a:r>
                      <a:endParaRPr lang="pt-BR" sz="1600" b="1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/>
                        <a:t>Significado</a:t>
                      </a:r>
                      <a:endParaRPr lang="pt-BR" sz="1600" b="1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/>
                        <a:t>Exemplo</a:t>
                      </a:r>
                      <a:endParaRPr lang="pt-BR" sz="1600" b="1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</a:tr>
              <a:tr h="555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/>
                        <a:t>+</a:t>
                      </a:r>
                      <a:endParaRPr lang="pt-BR" sz="16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/>
                        <a:t>Adição</a:t>
                      </a:r>
                      <a:endParaRPr lang="pt-BR" sz="16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/>
                        <a:t>x + 7</a:t>
                      </a:r>
                      <a:endParaRPr lang="pt-BR" sz="16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</a:tr>
              <a:tr h="555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-</a:t>
                      </a:r>
                      <a:endParaRPr lang="pt-BR" sz="16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Subtração</a:t>
                      </a:r>
                      <a:endParaRPr lang="pt-BR" sz="16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/>
                        <a:t>x - 7</a:t>
                      </a:r>
                      <a:endParaRPr lang="pt-BR" sz="16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</a:tr>
              <a:tr h="555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*</a:t>
                      </a:r>
                      <a:endParaRPr lang="pt-BR" sz="16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Multiplicação</a:t>
                      </a:r>
                      <a:endParaRPr lang="pt-BR" sz="16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/>
                        <a:t>x * 8</a:t>
                      </a:r>
                      <a:endParaRPr lang="pt-BR" sz="16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</a:tr>
              <a:tr h="555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/</a:t>
                      </a:r>
                      <a:endParaRPr lang="pt-BR" sz="16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Divisão</a:t>
                      </a:r>
                      <a:endParaRPr lang="pt-BR" sz="16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/>
                        <a:t>x / 8</a:t>
                      </a:r>
                      <a:endParaRPr lang="pt-BR" sz="16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</a:tr>
              <a:tr h="555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%</a:t>
                      </a:r>
                      <a:endParaRPr lang="pt-BR" sz="16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Resto</a:t>
                      </a:r>
                      <a:endParaRPr lang="pt-BR" sz="16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/>
                        <a:t>x % 8</a:t>
                      </a:r>
                      <a:endParaRPr lang="pt-BR" sz="16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</a:tr>
              <a:tr h="555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=</a:t>
                      </a:r>
                      <a:endParaRPr lang="pt-BR" sz="16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/>
                        <a:t>Atribuição</a:t>
                      </a:r>
                      <a:endParaRPr lang="pt-BR" sz="16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/>
                        <a:t>x = 8</a:t>
                      </a:r>
                      <a:endParaRPr lang="pt-BR" sz="16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28596" y="1643050"/>
            <a:ext cx="82153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São os operadores que permitem a realização de operações aritméticas sob as variáveis.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57158" y="1000108"/>
            <a:ext cx="47863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Operadores lógicos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42910" y="2000240"/>
            <a:ext cx="785818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São os operadores que permitem a realização de operações lógicas sob as variáveis. São normalmente utilizados em comandos condicional (como o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if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) e repetições (como o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while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).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cs typeface="Arial" pitchFamily="34" charset="0"/>
            </a:endParaRPr>
          </a:p>
          <a:p>
            <a:pPr marL="0" marR="0" lvl="0" indent="4429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São aplicáveis a valores booleanos (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true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 e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false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) e seu resultado também é um booleano.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857224" y="4000504"/>
          <a:ext cx="7572427" cy="21640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38462"/>
                <a:gridCol w="1138462"/>
                <a:gridCol w="4117360"/>
                <a:gridCol w="117814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+mn-lt"/>
                        </a:rPr>
                        <a:t>Símbolo</a:t>
                      </a:r>
                      <a:endParaRPr lang="pt-BR" sz="16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+mn-lt"/>
                        </a:rPr>
                        <a:t>Nome</a:t>
                      </a:r>
                      <a:endParaRPr lang="pt-BR" sz="16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+mn-lt"/>
                        </a:rPr>
                        <a:t>Descrição</a:t>
                      </a:r>
                      <a:endParaRPr lang="pt-BR" sz="16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+mn-lt"/>
                        </a:rPr>
                        <a:t>Exemplo</a:t>
                      </a:r>
                      <a:endParaRPr lang="pt-BR" sz="16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+mn-lt"/>
                        </a:rPr>
                        <a:t>&amp;&amp;</a:t>
                      </a:r>
                      <a:endParaRPr lang="pt-BR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+mn-lt"/>
                        </a:rPr>
                        <a:t>E</a:t>
                      </a:r>
                      <a:endParaRPr lang="pt-BR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+mn-lt"/>
                        </a:rPr>
                        <a:t>Verdadeiro se as duas condições são verdadeiras</a:t>
                      </a:r>
                      <a:endParaRPr lang="pt-BR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+mn-lt"/>
                        </a:rPr>
                        <a:t>x &amp;&amp; y</a:t>
                      </a:r>
                      <a:endParaRPr lang="pt-B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+mn-lt"/>
                        </a:rPr>
                        <a:t>||</a:t>
                      </a:r>
                      <a:endParaRPr lang="pt-B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+mn-lt"/>
                        </a:rPr>
                        <a:t>Ou</a:t>
                      </a:r>
                      <a:endParaRPr lang="pt-B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+mn-lt"/>
                        </a:rPr>
                        <a:t>Verdadeiro se pelo menos uma das condições é verdadeira</a:t>
                      </a:r>
                      <a:endParaRPr lang="pt-BR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+mn-lt"/>
                        </a:rPr>
                        <a:t>x || y</a:t>
                      </a:r>
                      <a:endParaRPr lang="pt-B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+mn-lt"/>
                        </a:rPr>
                        <a:t>!</a:t>
                      </a:r>
                      <a:endParaRPr lang="pt-B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+mn-lt"/>
                        </a:rPr>
                        <a:t>Negação</a:t>
                      </a:r>
                      <a:endParaRPr lang="pt-B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+mn-lt"/>
                        </a:rPr>
                        <a:t>Retorna o valor booleano inverso</a:t>
                      </a:r>
                      <a:endParaRPr lang="pt-BR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+mn-lt"/>
                        </a:rPr>
                        <a:t>!x</a:t>
                      </a:r>
                      <a:endParaRPr lang="pt-BR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1750" marR="31750" marT="95250" marB="95250"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85720" y="285728"/>
            <a:ext cx="2044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400" b="1" i="1" dirty="0" smtClean="0">
                <a:latin typeface="Rockwell" pitchFamily="18" charset="0"/>
              </a:rPr>
              <a:t>Operadores</a:t>
            </a:r>
            <a:endParaRPr lang="pt-BR" sz="2400" i="1"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57158" y="1000108"/>
            <a:ext cx="4786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Font typeface="Wingdings" pitchFamily="2" charset="2"/>
              <a:buChar char="§"/>
            </a:pPr>
            <a:r>
              <a:rPr lang="pt-BR" b="1" i="1" dirty="0" smtClean="0">
                <a:latin typeface="Rockwell" pitchFamily="18" charset="0"/>
              </a:rPr>
              <a:t>Operadores </a:t>
            </a:r>
            <a:r>
              <a:rPr lang="pt-BR" b="1" i="1" dirty="0">
                <a:latin typeface="Rockwell" pitchFamily="18" charset="0"/>
              </a:rPr>
              <a:t>de Comparação</a:t>
            </a:r>
            <a:endParaRPr lang="pt-BR" dirty="0">
              <a:latin typeface="Rockwell" pitchFamily="18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71472" y="1571612"/>
            <a:ext cx="79296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2913" algn="just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Rockwell" pitchFamily="18" charset="0"/>
              </a:rPr>
              <a:t>São os operadores que permitem a realização de operações de comparação sob variáveis.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5720" y="285728"/>
            <a:ext cx="2044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400" b="1" i="1" dirty="0" smtClean="0">
                <a:latin typeface="Rockwell" pitchFamily="18" charset="0"/>
              </a:rPr>
              <a:t>Operadores</a:t>
            </a:r>
            <a:endParaRPr lang="pt-BR" sz="2400" i="1" dirty="0">
              <a:latin typeface="Rockwell" pitchFamily="18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142976" y="2714620"/>
          <a:ext cx="6786608" cy="32964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18811"/>
                <a:gridCol w="4359829"/>
                <a:gridCol w="1507968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200" dirty="0"/>
                        <a:t>Símbolo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200" dirty="0"/>
                        <a:t>Significado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200" dirty="0"/>
                        <a:t>Exemplo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==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Verifica igualdade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x == 11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&lt;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Verifica se valor menor que outro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x &lt; 11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&lt;=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Verifica se valor menor ou igual a outro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x &lt;= 11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&gt;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Verifica se valor maior que outro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x &gt; 11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&gt;=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Verifica se valor maior ou igual a outro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x &gt;= 11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!=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Verifica se valor diferente de outro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/>
                        <a:t>x != 11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95250" marB="952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57158" y="1000108"/>
            <a:ext cx="47863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b="1" i="1" dirty="0" smtClean="0">
                <a:latin typeface="Rockwell" pitchFamily="18" charset="0"/>
              </a:rPr>
              <a:t>Operadores </a:t>
            </a:r>
            <a:r>
              <a:rPr lang="pt-BR" b="1" i="1" dirty="0">
                <a:latin typeface="Rockwell" pitchFamily="18" charset="0"/>
              </a:rPr>
              <a:t>combinados</a:t>
            </a:r>
            <a:endParaRPr lang="pt-BR" dirty="0">
              <a:latin typeface="Rockwell" pitchFamily="18" charset="0"/>
            </a:endParaRPr>
          </a:p>
          <a:p>
            <a:pPr lvl="0">
              <a:buFont typeface="Wingdings" pitchFamily="2" charset="2"/>
              <a:buChar char="§"/>
            </a:pPr>
            <a:endParaRPr lang="pt-BR" dirty="0">
              <a:latin typeface="Rockwell" pitchFamily="18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71472" y="1500174"/>
            <a:ext cx="79296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 smtClean="0">
                <a:latin typeface="Rockwell" pitchFamily="18" charset="0"/>
              </a:rPr>
              <a:t>        São </a:t>
            </a:r>
            <a:r>
              <a:rPr lang="pt-BR" dirty="0">
                <a:latin typeface="Rockwell" pitchFamily="18" charset="0"/>
              </a:rPr>
              <a:t>operadores que simplificam a sintaxe de operações aritméticas bem comuns, servindo como atalho mais compacto da operação.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85720" y="285728"/>
            <a:ext cx="2044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400" b="1" i="1" dirty="0" smtClean="0">
                <a:latin typeface="Rockwell" pitchFamily="18" charset="0"/>
              </a:rPr>
              <a:t>Operadores</a:t>
            </a:r>
            <a:endParaRPr lang="pt-BR" sz="2400" i="1" dirty="0">
              <a:latin typeface="Rockwell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42910" y="2285992"/>
          <a:ext cx="7858180" cy="430059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17179"/>
                <a:gridCol w="1911910"/>
                <a:gridCol w="1498422"/>
                <a:gridCol w="3330669"/>
              </a:tblGrid>
              <a:tr h="4140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/>
                        <a:t>Símbolo</a:t>
                      </a:r>
                      <a:endParaRPr lang="pt-BR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/>
                        <a:t>Significado</a:t>
                      </a:r>
                      <a:endParaRPr lang="pt-BR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/>
                        <a:t>Exemplo</a:t>
                      </a:r>
                      <a:endParaRPr lang="pt-BR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/>
                        <a:t>Alternativa</a:t>
                      </a:r>
                      <a:endParaRPr lang="pt-BR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</a:tr>
              <a:tr h="6471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+=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/>
                        <a:t>Incrementa valor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/>
                        <a:t>x += y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x = x + y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</a:tr>
              <a:tr h="6471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-=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Decrementa valor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/>
                        <a:t>x -= y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x = x - y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</a:tr>
              <a:tr h="4140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*=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Multiplica por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x *= y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/>
                        <a:t>x = x * y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</a:tr>
              <a:tr h="4140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/=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Divide por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x /= y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/>
                        <a:t>x = x / y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</a:tr>
              <a:tr h="6471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x++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Incrementa em uma unidade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x = y++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/>
                        <a:t>y = y + 1 e x = y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</a:tr>
              <a:tr h="8802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x--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Decrementa em uma unidade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/>
                        <a:t>x = y--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/>
                        <a:t>y = y - 1 e x = y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63" marR="30163" marT="90488" marB="9048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0"/>
            <a:ext cx="4643438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142844" y="642918"/>
            <a:ext cx="442915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400" b="1" i="1" dirty="0">
                <a:latin typeface="Rockwell" pitchFamily="18" charset="0"/>
              </a:rPr>
              <a:t>O que são variáveis?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400" b="1" i="1" dirty="0" smtClean="0">
                <a:latin typeface="Rockwell" pitchFamily="18" charset="0"/>
              </a:rPr>
              <a:t>Por </a:t>
            </a:r>
            <a:r>
              <a:rPr lang="pt-BR" sz="2400" b="1" i="1" dirty="0">
                <a:latin typeface="Rockwell" pitchFamily="18" charset="0"/>
              </a:rPr>
              <a:t>que o nome "variável</a:t>
            </a:r>
            <a:r>
              <a:rPr lang="pt-BR" sz="2400" b="1" i="1" dirty="0" smtClean="0">
                <a:latin typeface="Rockwell" pitchFamily="18" charset="0"/>
              </a:rPr>
              <a:t>"?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400" b="1" i="1" dirty="0">
                <a:latin typeface="Rockwell" pitchFamily="18" charset="0"/>
              </a:rPr>
              <a:t>Declaração de </a:t>
            </a:r>
            <a:r>
              <a:rPr lang="pt-BR" sz="2400" b="1" i="1" dirty="0" smtClean="0">
                <a:latin typeface="Rockwell" pitchFamily="18" charset="0"/>
              </a:rPr>
              <a:t>Variáveis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400" b="1" i="1" dirty="0">
                <a:latin typeface="Rockwell" pitchFamily="18" charset="0"/>
              </a:rPr>
              <a:t>O que é escopo</a:t>
            </a:r>
            <a:r>
              <a:rPr kumimoji="0" lang="pt-BR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eelawadee" pitchFamily="34" charset="-34"/>
                <a:ea typeface="Times New Roman" pitchFamily="18" charset="0"/>
                <a:cs typeface="Leelawadee" pitchFamily="34" charset="-34"/>
              </a:rPr>
              <a:t>?</a:t>
            </a:r>
            <a:endParaRPr kumimoji="0" lang="pt-BR" sz="2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400" b="1" i="1" dirty="0" smtClean="0">
                <a:latin typeface="Rockwell" pitchFamily="18" charset="0"/>
              </a:rPr>
              <a:t>Definição de nomes </a:t>
            </a:r>
            <a:r>
              <a:rPr lang="pt-BR" sz="2400" b="1" i="1" dirty="0">
                <a:latin typeface="Rockwell" pitchFamily="18" charset="0"/>
              </a:rPr>
              <a:t>de variáveis</a:t>
            </a:r>
            <a:endParaRPr lang="pt-BR" sz="2400" i="1" dirty="0">
              <a:latin typeface="Rockwell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400" b="1" i="1" dirty="0">
                <a:latin typeface="Rockwell" pitchFamily="18" charset="0"/>
              </a:rPr>
              <a:t>Tipos de </a:t>
            </a:r>
            <a:r>
              <a:rPr lang="pt-BR" sz="2400" b="1" i="1" dirty="0" smtClean="0">
                <a:latin typeface="Rockwell" pitchFamily="18" charset="0"/>
              </a:rPr>
              <a:t>variáveis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400" b="1" i="1" dirty="0">
                <a:latin typeface="Rockwell" pitchFamily="18" charset="0"/>
              </a:rPr>
              <a:t>Operadores</a:t>
            </a:r>
            <a:endParaRPr lang="pt-BR" sz="2400" i="1" dirty="0">
              <a:latin typeface="Rockwell" pitchFamily="18" charset="0"/>
            </a:endParaRPr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5" name="Google Shape;129;p5"/>
          <p:cNvPicPr preferRelativeResize="0"/>
          <p:nvPr/>
        </p:nvPicPr>
        <p:blipFill rotWithShape="1">
          <a:blip r:embed="rId3" cstate="print">
            <a:alphaModFix amt="56000"/>
          </a:blip>
          <a:srcRect/>
          <a:stretch/>
        </p:blipFill>
        <p:spPr>
          <a:xfrm>
            <a:off x="7215206" y="6072206"/>
            <a:ext cx="1676540" cy="57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85720" y="1285860"/>
            <a:ext cx="850112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Uma variável faz referencia a um espaço na memória do computador utilizado para guardar informações que serão usadas em seus programas.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cs typeface="Arial" pitchFamily="34" charset="0"/>
            </a:endParaRPr>
          </a:p>
        </p:txBody>
      </p:sp>
      <p:pic>
        <p:nvPicPr>
          <p:cNvPr id="14339" name="Picture 3" descr="Learn Kotlin: Data Types. A data type is an attribute of data… | by Deddy  Romnan Rumapea | Medi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286124"/>
            <a:ext cx="8501122" cy="3219451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642910" y="500042"/>
            <a:ext cx="3872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800" b="1" i="1" dirty="0" smtClean="0">
                <a:latin typeface="Rockwell" pitchFamily="18" charset="0"/>
              </a:rPr>
              <a:t>O que são variáveis?</a:t>
            </a:r>
            <a:endParaRPr lang="pt-BR" sz="2800" b="1" i="1"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8596" y="428604"/>
            <a:ext cx="4362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400" b="1" i="1" dirty="0" smtClean="0">
                <a:latin typeface="Rockwell" pitchFamily="18" charset="0"/>
              </a:rPr>
              <a:t>Por que o nome "variável"?</a:t>
            </a:r>
          </a:p>
        </p:txBody>
      </p:sp>
      <p:pic>
        <p:nvPicPr>
          <p:cNvPr id="17410" name="Picture 2" descr="What is a Variable?. I mean it varies. But what else? What… | by Steven  Curtis | Medi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143248"/>
            <a:ext cx="8334340" cy="2724141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285720" y="1285860"/>
            <a:ext cx="85011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Rockwell" pitchFamily="18" charset="0"/>
              </a:rPr>
              <a:t> </a:t>
            </a:r>
            <a:r>
              <a:rPr lang="pt-BR" sz="2800" dirty="0" smtClean="0">
                <a:latin typeface="Rockwell" pitchFamily="18" charset="0"/>
              </a:rPr>
              <a:t>      Porque </a:t>
            </a:r>
            <a:r>
              <a:rPr lang="pt-BR" sz="2800" dirty="0">
                <a:latin typeface="Rockwell" pitchFamily="18" charset="0"/>
              </a:rPr>
              <a:t>uma variável pode ter o seu valor alterado durante a execução de um programa. </a:t>
            </a:r>
            <a:endParaRPr lang="pt-BR" sz="2800" dirty="0" smtClean="0">
              <a:latin typeface="Rockwell" pitchFamily="18" charset="0"/>
            </a:endParaRPr>
          </a:p>
          <a:p>
            <a:pPr algn="just"/>
            <a:endParaRPr lang="pt-BR" sz="2800" dirty="0">
              <a:latin typeface="Rockwell" pitchFamily="18" charset="0"/>
            </a:endParaRPr>
          </a:p>
          <a:p>
            <a:pPr algn="just"/>
            <a:endParaRPr lang="pt-BR" sz="2800"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8596" y="428604"/>
            <a:ext cx="3812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400" b="1" i="1" dirty="0" smtClean="0">
                <a:latin typeface="Rockwell" pitchFamily="18" charset="0"/>
              </a:rPr>
              <a:t>Declaração de Variáveis</a:t>
            </a: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28596" y="1428736"/>
            <a:ext cx="8483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Novas variáveis em Javascript são declaradas utilizando uma dessas três palavras-chave: </a:t>
            </a:r>
            <a:r>
              <a:rPr kumimoji="0" lang="pt-BR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let</a:t>
            </a:r>
            <a:r>
              <a:rPr kumimoji="0" lang="pt-BR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, </a:t>
            </a:r>
            <a:r>
              <a:rPr kumimoji="0" lang="pt-BR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const</a:t>
            </a:r>
            <a:r>
              <a:rPr kumimoji="0" lang="pt-BR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 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ou</a:t>
            </a:r>
            <a:r>
              <a:rPr kumimoji="0" lang="pt-BR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 </a:t>
            </a:r>
            <a:r>
              <a:rPr kumimoji="0" lang="pt-BR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var.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cs typeface="Arial" pitchFamily="34" charset="0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6300" y="0"/>
            <a:ext cx="44577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500034" y="2357430"/>
            <a:ext cx="8358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i="1" dirty="0" err="1" smtClean="0"/>
              <a:t>let</a:t>
            </a:r>
            <a:r>
              <a:rPr lang="pt-BR" sz="2400" dirty="0" smtClean="0"/>
              <a:t> </a:t>
            </a:r>
            <a:r>
              <a:rPr lang="pt-BR" sz="2400" b="1" dirty="0" smtClean="0"/>
              <a:t>-</a:t>
            </a:r>
            <a:r>
              <a:rPr lang="pt-BR" sz="2400" dirty="0" smtClean="0"/>
              <a:t> a variável declarada é acessível somente dentro do bloco em que ela foi declarada.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500034" y="3357562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i="1" dirty="0" err="1" smtClean="0"/>
              <a:t>const</a:t>
            </a:r>
            <a:r>
              <a:rPr lang="pt-BR" sz="2400" b="1" i="1" dirty="0" smtClean="0"/>
              <a:t> -</a:t>
            </a:r>
            <a:r>
              <a:rPr lang="pt-BR" sz="2400" b="1" dirty="0"/>
              <a:t> </a:t>
            </a:r>
            <a:r>
              <a:rPr lang="pt-BR" sz="2400" dirty="0"/>
              <a:t>permite que você declare variáveis cujos valores não serão </a:t>
            </a:r>
            <a:r>
              <a:rPr lang="pt-BR" sz="2400" dirty="0" err="1" smtClean="0"/>
              <a:t>modiﬁcados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571472" y="4429132"/>
            <a:ext cx="8143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i="1" dirty="0" smtClean="0"/>
              <a:t>var  - </a:t>
            </a:r>
            <a:r>
              <a:rPr lang="pt-BR" sz="2400" dirty="0" smtClean="0"/>
              <a:t>não </a:t>
            </a:r>
            <a:r>
              <a:rPr lang="pt-BR" sz="2400" dirty="0"/>
              <a:t>tem as restrições que as duas outras palavras-chave anteriores têm. Uma variável declarada com a palavra-chave </a:t>
            </a:r>
            <a:r>
              <a:rPr lang="pt-BR" sz="2400" i="1" dirty="0"/>
              <a:t>var</a:t>
            </a:r>
            <a:r>
              <a:rPr lang="pt-BR" sz="2400" dirty="0"/>
              <a:t> é acessível de qualquer lugar da função em que ela foi declarada, ou seja, ela não tem escopo de bloco, e sim escopo de </a:t>
            </a:r>
            <a:r>
              <a:rPr lang="pt-BR" sz="2400" dirty="0" smtClean="0"/>
              <a:t>função.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000240"/>
            <a:ext cx="58102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357158" y="285728"/>
            <a:ext cx="2674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600"/>
              </a:spcBef>
              <a:buFont typeface="Wingdings" pitchFamily="2" charset="2"/>
              <a:buChar char="§"/>
            </a:pPr>
            <a:r>
              <a:rPr kumimoji="0" lang="pt-BR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eelawadee" pitchFamily="34" charset="-34"/>
                <a:ea typeface="Times New Roman" pitchFamily="18" charset="0"/>
                <a:cs typeface="Leelawadee" pitchFamily="34" charset="-34"/>
              </a:rPr>
              <a:t>O que é escopo?</a:t>
            </a:r>
            <a:endParaRPr kumimoji="0" lang="pt-B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28596" y="1000108"/>
            <a:ext cx="807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Rockwell" pitchFamily="18" charset="0"/>
              </a:rPr>
              <a:t>      É </a:t>
            </a:r>
            <a:r>
              <a:rPr lang="pt-BR" sz="2400" dirty="0">
                <a:latin typeface="Rockwell" pitchFamily="18" charset="0"/>
              </a:rPr>
              <a:t>a propriedade que determina onde uma variável pode ser utilizada dentro de um programa,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428604"/>
            <a:ext cx="4926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i="1" dirty="0" smtClean="0">
                <a:latin typeface="Rockwell" pitchFamily="18" charset="0"/>
              </a:rPr>
              <a:t>Definição de nomes de variáveis</a:t>
            </a:r>
            <a:endParaRPr lang="pt-BR" sz="2400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57158" y="1071546"/>
            <a:ext cx="83582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Quando criamos variáveis temos de levar em consideração algumas regras específicas da linguagem: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cs typeface="Arial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28596" y="2071678"/>
            <a:ext cx="8215370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Uma variável é </a:t>
            </a:r>
            <a:r>
              <a:rPr kumimoji="0" lang="pt-BR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case-sensitive</a:t>
            </a:r>
            <a:endParaRPr kumimoji="0" lang="pt-BR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ea typeface="Times New Roman" pitchFamily="18" charset="0"/>
              <a:cs typeface="Leelawadee" pitchFamily="34" charset="-34"/>
            </a:endParaRP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Isso significa que nomes com letras maiúsculas são diferentes de nomes com letras minúsculas: para um programa em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JavaScript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, Nome é diferente de nome.</a:t>
            </a:r>
            <a:endParaRPr kumimoji="0" lang="pt-BR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cs typeface="Arial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28596" y="3714752"/>
            <a:ext cx="8215370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latin typeface="Rockwell" pitchFamily="18" charset="0"/>
                <a:ea typeface="Times New Roman" pitchFamily="18" charset="0"/>
                <a:cs typeface="Leelawadee" pitchFamily="34" charset="-34"/>
              </a:rPr>
              <a:t>Caracteres </a:t>
            </a:r>
            <a:r>
              <a:rPr lang="pt-BR" b="1" i="1" dirty="0" smtClean="0">
                <a:latin typeface="Rockwell" pitchFamily="18" charset="0"/>
                <a:ea typeface="Times New Roman" pitchFamily="18" charset="0"/>
                <a:cs typeface="Leelawadee" pitchFamily="34" charset="-34"/>
              </a:rPr>
              <a:t>válidos</a:t>
            </a:r>
          </a:p>
          <a:p>
            <a:pPr indent="449263"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pt-BR" b="1" i="1" dirty="0">
              <a:latin typeface="Rockwell" pitchFamily="18" charset="0"/>
              <a:ea typeface="Times New Roman" pitchFamily="18" charset="0"/>
              <a:cs typeface="Leelawadee" pitchFamily="34" charset="-34"/>
            </a:endParaRPr>
          </a:p>
          <a:p>
            <a:pPr indent="4492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i="1" dirty="0">
                <a:latin typeface="Rockwell" pitchFamily="18" charset="0"/>
                <a:ea typeface="Times New Roman" pitchFamily="18" charset="0"/>
                <a:cs typeface="Leelawadee" pitchFamily="34" charset="-34"/>
              </a:rPr>
              <a:t>O recomendado é o uso apenas letras de MAIÚSCULAS e minúsculas, sem acentos e espaços.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00034" y="5143512"/>
            <a:ext cx="8143932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Nome reservados pela linguagem</a:t>
            </a: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i="1" dirty="0" smtClean="0">
                <a:latin typeface="Rockwell" pitchFamily="18" charset="0"/>
                <a:ea typeface="Times New Roman" pitchFamily="18" charset="0"/>
                <a:cs typeface="Leelawadee" pitchFamily="34" charset="-34"/>
              </a:rPr>
              <a:t>Alguns nomes não podem ser utilizados para criação de variáveis pois estão reservados de alguma forma à linguagem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eelawadee" pitchFamily="34" charset="-34"/>
                <a:ea typeface="Times New Roman" pitchFamily="18" charset="0"/>
                <a:cs typeface="Leelawadee" pitchFamily="34" charset="-34"/>
              </a:rPr>
              <a:t>.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rgbClr val="D6B19C">
                <a:alpha val="88000"/>
              </a:srgbClr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0034" y="428604"/>
            <a:ext cx="2098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b="1" i="1" dirty="0" err="1">
                <a:latin typeface="Rockwell" pitchFamily="18" charset="0"/>
              </a:rPr>
              <a:t>camelCase</a:t>
            </a:r>
            <a:r>
              <a:rPr lang="pt-BR" sz="2400" b="1" i="1" dirty="0">
                <a:latin typeface="Rockwell" pitchFamily="18" charset="0"/>
              </a:rPr>
              <a:t> </a:t>
            </a:r>
            <a:endParaRPr lang="pt-BR" sz="2400" i="1" dirty="0">
              <a:latin typeface="Rockwell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14348" y="1214422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Rockwell" pitchFamily="18" charset="0"/>
              </a:rPr>
              <a:t>      </a:t>
            </a:r>
            <a:r>
              <a:rPr lang="pt-BR" sz="2400" dirty="0" err="1" smtClean="0">
                <a:latin typeface="Rockwell" pitchFamily="18" charset="0"/>
              </a:rPr>
              <a:t>CamelCase</a:t>
            </a:r>
            <a:r>
              <a:rPr lang="pt-BR" sz="2400" dirty="0" smtClean="0">
                <a:latin typeface="Rockwell" pitchFamily="18" charset="0"/>
              </a:rPr>
              <a:t> </a:t>
            </a:r>
            <a:r>
              <a:rPr lang="pt-BR" sz="2400" dirty="0">
                <a:latin typeface="Rockwell" pitchFamily="18" charset="0"/>
              </a:rPr>
              <a:t>é uma maneira de separar as palavras em uma frase colocando a primeira letra de cada palavra em maiúscula e não usando espaços. </a:t>
            </a:r>
          </a:p>
        </p:txBody>
      </p:sp>
      <p:pic>
        <p:nvPicPr>
          <p:cNvPr id="4" name="Imagem 3" descr="Ficheiro:CamelCase.svg – Wikipédia, a enciclopédia livr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786190"/>
            <a:ext cx="415925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785786" y="2500306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ckwell" pitchFamily="18" charset="0"/>
              </a:rPr>
              <a:t>É nomeado como caixa de camelo porque as letras maiúsculas lembram as corcovas nas costas de um camelo 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8596" y="357166"/>
            <a:ext cx="2989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400" b="1" i="1" dirty="0" smtClean="0">
                <a:latin typeface="Rockwell" pitchFamily="18" charset="0"/>
              </a:rPr>
              <a:t>Tipos de variáveis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500034" y="2071678"/>
          <a:ext cx="8286808" cy="443596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82161"/>
                <a:gridCol w="4904647"/>
              </a:tblGrid>
              <a:tr h="465008">
                <a:tc>
                  <a:txBody>
                    <a:bodyPr/>
                    <a:lstStyle/>
                    <a:p>
                      <a:pPr indent="44958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0070C0"/>
                          </a:solidFill>
                          <a:latin typeface="Rockwell" pitchFamily="18" charset="0"/>
                        </a:rPr>
                        <a:t>Tipo</a:t>
                      </a:r>
                      <a:endParaRPr lang="pt-BR" sz="1600" b="1" dirty="0">
                        <a:solidFill>
                          <a:srgbClr val="0070C0"/>
                        </a:solidFill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918" marR="28918" marT="86755" marB="86755" anchor="ctr"/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0070C0"/>
                          </a:solidFill>
                          <a:latin typeface="Rockwell" pitchFamily="18" charset="0"/>
                        </a:rPr>
                        <a:t>Descrição</a:t>
                      </a:r>
                      <a:endParaRPr lang="pt-BR" sz="1600" b="1" dirty="0">
                        <a:solidFill>
                          <a:srgbClr val="0070C0"/>
                        </a:solidFill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918" marR="28918" marT="86755" marB="86755" anchor="ctr"/>
                </a:tc>
              </a:tr>
              <a:tr h="756505">
                <a:tc>
                  <a:txBody>
                    <a:bodyPr/>
                    <a:lstStyle/>
                    <a:p>
                      <a:pPr indent="4495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>
                          <a:solidFill>
                            <a:srgbClr val="0070C0"/>
                          </a:solidFill>
                          <a:latin typeface="Rockwell" pitchFamily="18" charset="0"/>
                        </a:rPr>
                        <a:t>Números</a:t>
                      </a:r>
                      <a:endParaRPr lang="pt-BR" sz="1400" i="1" dirty="0">
                        <a:solidFill>
                          <a:srgbClr val="0070C0"/>
                        </a:solidFill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918" marR="28918" marT="86755" marB="86755" anchor="ctr"/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70C0"/>
                          </a:solidFill>
                          <a:latin typeface="Rockwell" pitchFamily="18" charset="0"/>
                        </a:rPr>
                        <a:t>Podem ser números inteiros ou números decimais (valores com ponto).</a:t>
                      </a:r>
                      <a:endParaRPr lang="pt-BR" sz="1400" dirty="0">
                        <a:solidFill>
                          <a:srgbClr val="0070C0"/>
                        </a:solidFill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918" marR="28918" marT="86755" marB="86755" anchor="ctr"/>
                </a:tc>
              </a:tr>
              <a:tr h="756505">
                <a:tc>
                  <a:txBody>
                    <a:bodyPr/>
                    <a:lstStyle/>
                    <a:p>
                      <a:pPr indent="4495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>
                          <a:solidFill>
                            <a:srgbClr val="0070C0"/>
                          </a:solidFill>
                          <a:latin typeface="Rockwell" pitchFamily="18" charset="0"/>
                        </a:rPr>
                        <a:t>Cadeias de caracteres</a:t>
                      </a:r>
                      <a:endParaRPr lang="pt-BR" sz="1400" i="1" dirty="0">
                        <a:solidFill>
                          <a:srgbClr val="0070C0"/>
                        </a:solidFill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918" marR="28918" marT="86755" marB="86755" anchor="ctr"/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70C0"/>
                          </a:solidFill>
                          <a:latin typeface="Rockwell" pitchFamily="18" charset="0"/>
                        </a:rPr>
                        <a:t>Qualquer cadeia de caractere entre ' (aspas simples) ou “ (aspas duplas).</a:t>
                      </a:r>
                      <a:endParaRPr lang="pt-BR" sz="1400">
                        <a:solidFill>
                          <a:srgbClr val="0070C0"/>
                        </a:solidFill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918" marR="28918" marT="86755" marB="86755" anchor="ctr"/>
                </a:tc>
              </a:tr>
              <a:tr h="756505">
                <a:tc>
                  <a:txBody>
                    <a:bodyPr/>
                    <a:lstStyle/>
                    <a:p>
                      <a:pPr indent="4495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>
                          <a:solidFill>
                            <a:srgbClr val="0070C0"/>
                          </a:solidFill>
                          <a:latin typeface="Rockwell" pitchFamily="18" charset="0"/>
                        </a:rPr>
                        <a:t>Booleanos</a:t>
                      </a:r>
                      <a:endParaRPr lang="pt-BR" sz="1400" i="1" dirty="0">
                        <a:solidFill>
                          <a:srgbClr val="0070C0"/>
                        </a:solidFill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918" marR="28918" marT="86755" marB="86755" anchor="ctr"/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70C0"/>
                          </a:solidFill>
                          <a:latin typeface="Rockwell" pitchFamily="18" charset="0"/>
                        </a:rPr>
                        <a:t>As palavras true para verdadeiro e false para falso.</a:t>
                      </a:r>
                      <a:endParaRPr lang="pt-BR" sz="1400">
                        <a:solidFill>
                          <a:srgbClr val="0070C0"/>
                        </a:solidFill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918" marR="28918" marT="86755" marB="86755" anchor="ctr"/>
                </a:tc>
              </a:tr>
              <a:tr h="756505">
                <a:tc>
                  <a:txBody>
                    <a:bodyPr/>
                    <a:lstStyle/>
                    <a:p>
                      <a:pPr indent="4495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>
                          <a:solidFill>
                            <a:srgbClr val="0070C0"/>
                          </a:solidFill>
                          <a:latin typeface="Rockwell" pitchFamily="18" charset="0"/>
                        </a:rPr>
                        <a:t>Nulo</a:t>
                      </a:r>
                      <a:endParaRPr lang="pt-BR" sz="1400" i="1" dirty="0">
                        <a:solidFill>
                          <a:srgbClr val="0070C0"/>
                        </a:solidFill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918" marR="28918" marT="86755" marB="86755" anchor="ctr"/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70C0"/>
                          </a:solidFill>
                          <a:latin typeface="Rockwell" pitchFamily="18" charset="0"/>
                        </a:rPr>
                        <a:t>Valor </a:t>
                      </a:r>
                      <a:r>
                        <a:rPr lang="pt-BR" sz="1400" dirty="0" err="1">
                          <a:solidFill>
                            <a:srgbClr val="0070C0"/>
                          </a:solidFill>
                          <a:latin typeface="Rockwell" pitchFamily="18" charset="0"/>
                        </a:rPr>
                        <a:t>null</a:t>
                      </a:r>
                      <a:r>
                        <a:rPr lang="pt-BR" sz="1400" dirty="0">
                          <a:solidFill>
                            <a:srgbClr val="0070C0"/>
                          </a:solidFill>
                          <a:latin typeface="Rockwell" pitchFamily="18" charset="0"/>
                        </a:rPr>
                        <a:t> que representa a ausência de um valor.</a:t>
                      </a:r>
                      <a:endParaRPr lang="pt-BR" sz="1400" dirty="0">
                        <a:solidFill>
                          <a:srgbClr val="0070C0"/>
                        </a:solidFill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918" marR="28918" marT="86755" marB="86755" anchor="ctr"/>
                </a:tc>
              </a:tr>
              <a:tr h="756505">
                <a:tc>
                  <a:txBody>
                    <a:bodyPr/>
                    <a:lstStyle/>
                    <a:p>
                      <a:pPr marL="0" indent="44958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i="1" kern="1200" dirty="0" err="1" smtClean="0">
                          <a:solidFill>
                            <a:srgbClr val="0070C0"/>
                          </a:solidFill>
                          <a:latin typeface="Rockwell" pitchFamily="18" charset="0"/>
                          <a:ea typeface="+mn-ea"/>
                          <a:cs typeface="+mn-cs"/>
                        </a:rPr>
                        <a:t>Undefined</a:t>
                      </a:r>
                      <a:endParaRPr lang="pt-BR" sz="1400" i="1" kern="1200" dirty="0">
                        <a:solidFill>
                          <a:srgbClr val="0070C0"/>
                        </a:solidFill>
                        <a:latin typeface="Rockwell" pitchFamily="18" charset="0"/>
                        <a:ea typeface="+mn-ea"/>
                        <a:cs typeface="+mn-cs"/>
                      </a:endParaRPr>
                    </a:p>
                  </a:txBody>
                  <a:tcPr marL="28918" marR="28918" marT="86755" marB="86755" anchor="ctr"/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kern="1200" dirty="0" smtClean="0">
                          <a:solidFill>
                            <a:srgbClr val="0070C0"/>
                          </a:solidFill>
                          <a:latin typeface="Rockwell" pitchFamily="18" charset="0"/>
                          <a:ea typeface="+mn-ea"/>
                          <a:cs typeface="+mn-cs"/>
                        </a:rPr>
                        <a:t>Normalmente indica uma variável não inicializada</a:t>
                      </a:r>
                      <a:endParaRPr lang="pt-BR" sz="1400" kern="1200" dirty="0">
                        <a:solidFill>
                          <a:srgbClr val="0070C0"/>
                        </a:solidFill>
                        <a:latin typeface="Rockwell" pitchFamily="18" charset="0"/>
                        <a:ea typeface="+mn-ea"/>
                        <a:cs typeface="+mn-cs"/>
                      </a:endParaRPr>
                    </a:p>
                  </a:txBody>
                  <a:tcPr marL="28918" marR="28918" marT="86755" marB="86755" anchor="ctr"/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428597" y="1000108"/>
            <a:ext cx="83582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Algoritmos em Javascript manipulam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valores,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 e esse valores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pertencem a um tipo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" pitchFamily="18" charset="0"/>
                <a:ea typeface="Times New Roman" pitchFamily="18" charset="0"/>
                <a:cs typeface="Leelawadee" pitchFamily="34" charset="-34"/>
              </a:rPr>
              <a:t>.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670</Words>
  <Application>Microsoft Office PowerPoint</Application>
  <PresentationFormat>Apresentação na tela (4:3)</PresentationFormat>
  <Paragraphs>145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Rafaela Paganotto</dc:creator>
  <cp:lastModifiedBy>Rafaela Paganotto</cp:lastModifiedBy>
  <cp:revision>51</cp:revision>
  <dcterms:created xsi:type="dcterms:W3CDTF">2022-11-09T18:35:42Z</dcterms:created>
  <dcterms:modified xsi:type="dcterms:W3CDTF">2022-11-24T17:13:02Z</dcterms:modified>
</cp:coreProperties>
</file>