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Architects Daughter"/>
      <p:regular r:id="rId15"/>
    </p:embeddedFont>
    <p:embeddedFont>
      <p:font typeface="Overloc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tectsDaughter-regular.fntdata"/><Relationship Id="rId14" Type="http://schemas.openxmlformats.org/officeDocument/2006/relationships/slide" Target="slides/slide9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verlock-boldItalic.fntdata"/><Relationship Id="rId6" Type="http://schemas.openxmlformats.org/officeDocument/2006/relationships/slide" Target="slides/slide1.xml"/><Relationship Id="rId18" Type="http://schemas.openxmlformats.org/officeDocument/2006/relationships/font" Target="fonts/Overloc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hyperlink" Target="https://descodificadas.com.br/" TargetMode="External"/><Relationship Id="rId12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hyperlink" Target="https://m.facebook.com/descodificadas/" TargetMode="External"/><Relationship Id="rId6" Type="http://schemas.openxmlformats.org/officeDocument/2006/relationships/hyperlink" Target="https://www.linkedin.com/company/descodificadas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www.instagram.com/descodificad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0" y="0"/>
            <a:ext cx="9179688" cy="6858000"/>
            <a:chOff x="0" y="0"/>
            <a:chExt cx="9179688" cy="6858000"/>
          </a:xfrm>
        </p:grpSpPr>
        <p:pic>
          <p:nvPicPr>
            <p:cNvPr descr="feliz mulher, amor, diverso, criança png thumbnail" id="89" name="Google Shape;8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50056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 txBox="1"/>
            <p:nvPr/>
          </p:nvSpPr>
          <p:spPr>
            <a:xfrm>
              <a:off x="4464888" y="571480"/>
              <a:ext cx="4714800" cy="30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4800" u="none" cap="none" strike="noStrik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Bo</a:t>
              </a:r>
              <a:r>
                <a:rPr b="1" lang="pt-BR" sz="4800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 dia!!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8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4800" u="none" cap="none" strike="noStrik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 Descodificadas!</a:t>
              </a:r>
              <a:endParaRPr b="1" i="0" sz="48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pic>
          <p:nvPicPr>
            <p:cNvPr descr="7151.jpg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0563" y="4238625"/>
              <a:ext cx="4643438" cy="2619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lheres abrem ícones de computador professor, professor, criança, ferramentas de construção, rosto png thumbnail"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32" y="0"/>
            <a:ext cx="3429000" cy="41433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214414" y="571480"/>
            <a:ext cx="38576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Seletores</a:t>
            </a:r>
            <a:endParaRPr b="1" i="0" sz="5400" u="none" cap="none" strike="noStrike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35796" y="4615525"/>
            <a:ext cx="82908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4926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3600"/>
              <a:buFont typeface="Overlock"/>
              <a:buNone/>
            </a:pPr>
            <a:r>
              <a:rPr b="0" i="0" lang="pt-BR" sz="36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Mas como você decide quais elementos terão um estilo</a:t>
            </a:r>
            <a:r>
              <a:rPr b="1" i="0" lang="pt-BR" sz="36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? </a:t>
            </a:r>
            <a:r>
              <a:rPr b="1" lang="pt-BR" sz="36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pt-BR" sz="36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Com seletor</a:t>
            </a:r>
            <a:r>
              <a:rPr b="0" i="0" lang="pt-BR" sz="36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b="0" i="0" sz="3600" u="none" cap="none" strike="noStrike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76628" y="1935500"/>
            <a:ext cx="521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	Um seletor é usado para direcionar os elementos HTML específicos a serem estilizados pela declaração.</a:t>
            </a:r>
            <a:endParaRPr b="1" i="0" sz="3200" u="none" cap="none" strike="noStrike">
              <a:solidFill>
                <a:srgbClr val="CC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 [AULA 3] – Seletores: Compostos, filtros básicos e conteúdo |  Desenvolvimento Web Prático!"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499" y="2035091"/>
            <a:ext cx="7500990" cy="2714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5efe60a6383b4.png"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6820" y="5638228"/>
            <a:ext cx="5419725" cy="919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28596" y="4929198"/>
            <a:ext cx="16610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Exemplo:</a:t>
            </a:r>
            <a:endParaRPr b="1" sz="2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00034" y="285728"/>
            <a:ext cx="819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As tags são alguns dos seletores que usamos.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São chamadas de seletores de tipos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ou seletor de </a:t>
            </a:r>
            <a:r>
              <a:rPr b="1"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elementos.</a:t>
            </a:r>
            <a:endParaRPr b="1" sz="32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785786" y="428604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Temos outros tipos de Seletores</a:t>
            </a:r>
            <a:endParaRPr sz="36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86116" y="1380168"/>
            <a:ext cx="2428892" cy="1477328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Universal: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* { </a:t>
            </a:r>
            <a:b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  font-family: Verdana;</a:t>
            </a:r>
            <a:b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646801" y="3072148"/>
            <a:ext cx="4143300" cy="25860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Atributo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&lt;p class='descodificadas'&gt;Trilha 1&lt;/p&gt;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.descodificadas {</a:t>
            </a:r>
            <a:b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 color:red;</a:t>
            </a:r>
            <a:b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* Deve ser acessada com um ponto (.)</a:t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33407" y="3071810"/>
            <a:ext cx="4143300" cy="25860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Atributo Id</a:t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&lt;h1 id='large-title'&gt;Descodificadas&lt;/h1&gt;</a:t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#large-title  {</a:t>
            </a:r>
            <a:b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	font-family: Verdana;</a:t>
            </a:r>
            <a:b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* Deve ser acessada com cerquilha (#)</a:t>
            </a:r>
            <a:endParaRPr b="1" sz="18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4379" y="5500702"/>
            <a:ext cx="2109621" cy="171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m de pensamento, amor, diverso, criança png thumbnail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71472" y="500042"/>
            <a:ext cx="4971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E se tivermos duas tags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iguais dentro  do código?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Como alterar apenas uma?</a:t>
            </a:r>
            <a:endParaRPr sz="32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77650" y="3778700"/>
            <a:ext cx="4195800" cy="28629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 class=‘descod'&gt;Descodificadas&lt;/h1&gt;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 &gt;Descodificadas2&lt;/h1&gt;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 color: red;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.descod {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 color: firebrick;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766275" y="3778700"/>
            <a:ext cx="4085100" cy="28629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 id=‘descod'&gt;Descodificadas&lt;/h1&gt;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&lt;h1 &gt;Descodificadas2&lt;/h1&gt;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 color: red;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#descod {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 color: firebrick;</a:t>
            </a:r>
            <a:b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3428992" y="142852"/>
            <a:ext cx="5572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3200"/>
              <a:buFont typeface="Overlock"/>
              <a:buNone/>
            </a:pPr>
            <a:r>
              <a:rPr b="1" i="0" lang="pt-BR" sz="32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Pseudo class</a:t>
            </a:r>
            <a:endParaRPr b="0" i="0" sz="3200" u="none" cap="none" strike="noStrike">
              <a:solidFill>
                <a:srgbClr val="CC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000496" y="928670"/>
            <a:ext cx="492922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	Uma pseudo classe pode ser anexada a qualquer seletor. É sempre escrito com dois pontos (:) seguido de um nome.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0" y="3500438"/>
            <a:ext cx="892971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49263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800"/>
              <a:buFont typeface="Overlock"/>
              <a:buNone/>
            </a:pPr>
            <a:r>
              <a:rPr lang="pt-BR" sz="28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Com o uso delas, </a:t>
            </a:r>
            <a:r>
              <a:rPr b="0" i="0" lang="pt-BR" sz="28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a aparência de certos elementos pode mudar, ou estar em um estado diferente, após determinadas interações do usuário.</a:t>
            </a:r>
            <a:endParaRPr b="0" i="0" sz="2800" u="none" cap="none" strike="noStrike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descr="Professor Professor, professor, ângulo, mão, menino png thumbnail"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36977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2473358" y="4885436"/>
            <a:ext cx="46434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492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Overlock"/>
              <a:buNone/>
            </a:pPr>
            <a:r>
              <a:rPr b="1" i="0" lang="pt-BR" sz="24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 Por exemplo p:hover</a:t>
            </a:r>
            <a:endParaRPr/>
          </a:p>
          <a:p>
            <a:pPr indent="4492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p:hover  {</a:t>
            </a:r>
            <a:br>
              <a:rPr b="0" i="1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1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  background-color: lime;</a:t>
            </a:r>
            <a:br>
              <a:rPr b="0" i="1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0" i="1" lang="pt-BR" sz="1800" u="none" cap="none" strike="noStrike">
                <a:solidFill>
                  <a:srgbClr val="C00000"/>
                </a:solidFill>
                <a:latin typeface="Overlock"/>
                <a:ea typeface="Overlock"/>
                <a:cs typeface="Overlock"/>
                <a:sym typeface="Overlock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4379" y="5429264"/>
            <a:ext cx="2109621" cy="171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1142976" y="428604"/>
            <a:ext cx="70723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3200"/>
              <a:buFont typeface="Overlock"/>
              <a:buNone/>
            </a:pPr>
            <a:r>
              <a:rPr b="1" i="0" lang="pt-BR" sz="3200" u="none" cap="none" strike="noStrike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Div: o elemento de divisão do HTML</a:t>
            </a:r>
            <a:endParaRPr b="0" i="0" sz="3200" u="none" cap="none" strike="noStrike">
              <a:solidFill>
                <a:srgbClr val="CC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71472" y="1428736"/>
            <a:ext cx="8143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Char char="•"/>
            </a:pP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Define uma divisão ou seção em um documento HTML. </a:t>
            </a:r>
            <a:endParaRPr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Char char="•"/>
            </a:pP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É muito utilizada quando precisamos agrupar elementos </a:t>
            </a:r>
            <a:r>
              <a:rPr b="1"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sem</a:t>
            </a: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a necessidade do uso de um elemento semântico.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Char char="•"/>
            </a:pP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Geralmente é acompanhada de atributos de </a:t>
            </a:r>
            <a:r>
              <a:rPr b="1"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ID</a:t>
            </a: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e </a:t>
            </a:r>
            <a:r>
              <a:rPr b="1"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Class.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Char char="•"/>
            </a:pP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Por padrão, a div gera uma line-break (quebra de linha) automática ao ser utilizada.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Char char="•"/>
            </a:pP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Possui como display padrão um elemento de bloco, ou seja display </a:t>
            </a:r>
            <a:r>
              <a:rPr b="1"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block</a:t>
            </a: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-1270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000"/>
              <a:buFont typeface="Arial"/>
              <a:buChar char="•"/>
            </a:pPr>
            <a:r>
              <a:rPr i="1" lang="pt-BR" sz="20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  Podemos incluir quaisquer outros elementos, outras tags, dentro de uma div.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rgbClr val="CC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4379" y="5500702"/>
            <a:ext cx="2109621" cy="171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 amt="56000"/>
          </a:blip>
          <a:srcRect b="0" l="0" r="0" t="0"/>
          <a:stretch/>
        </p:blipFill>
        <p:spPr>
          <a:xfrm>
            <a:off x="6715140" y="6000768"/>
            <a:ext cx="2285984" cy="714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0"/>
          <p:cNvGrpSpPr/>
          <p:nvPr/>
        </p:nvGrpSpPr>
        <p:grpSpPr>
          <a:xfrm>
            <a:off x="0" y="0"/>
            <a:ext cx="9056476" cy="6858000"/>
            <a:chOff x="0" y="0"/>
            <a:chExt cx="9056476" cy="6858000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4714876" y="500042"/>
              <a:ext cx="4341600" cy="3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100">
                  <a:solidFill>
                    <a:srgbClr val="CC3399"/>
                  </a:solidFill>
                  <a:latin typeface="Overlock"/>
                  <a:ea typeface="Overlock"/>
                  <a:cs typeface="Overlock"/>
                  <a:sym typeface="Overlock"/>
                </a:rPr>
                <a:t>Você encontrará todas as orientações e conteúdos respectivos a cada semana na nossa plataforma!</a:t>
              </a:r>
              <a:endParaRPr/>
            </a:p>
            <a:p>
              <a:pPr indent="0" lvl="0" marL="0" marR="0" rtl="0" algn="ctr">
                <a:lnSpc>
                  <a:spcPct val="10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1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indent="0" lvl="0" marL="0" marR="0" rtl="0" algn="ctr">
                <a:lnSpc>
                  <a:spcPct val="10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100">
                  <a:solidFill>
                    <a:srgbClr val="CC3399"/>
                  </a:solidFill>
                  <a:latin typeface="Overlock"/>
                  <a:ea typeface="Overlock"/>
                  <a:cs typeface="Overlock"/>
                  <a:sym typeface="Overlock"/>
                </a:rPr>
                <a:t>Bons estudos!!</a:t>
              </a:r>
              <a:endParaRPr b="1" sz="31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149" name="Google Shape;14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3702223">
              <a:off x="7935092" y="4413851"/>
              <a:ext cx="662051" cy="894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suário de laptop Computador pessoal, Laptop, eletrônica, criança, mão png thumbnail" id="150" name="Google Shape;150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572000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14346" y="214290"/>
            <a:ext cx="5237370" cy="179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1682599" y="4676034"/>
            <a:ext cx="704698" cy="939597"/>
          </a:xfrm>
          <a:custGeom>
            <a:rect b="b" l="l" r="r" t="t"/>
            <a:pathLst>
              <a:path extrusionOk="0" h="3508839" w="3508839">
                <a:moveTo>
                  <a:pt x="0" y="0"/>
                </a:moveTo>
                <a:lnTo>
                  <a:pt x="0" y="3508839"/>
                </a:lnTo>
                <a:lnTo>
                  <a:pt x="3508839" y="3508839"/>
                </a:lnTo>
                <a:lnTo>
                  <a:pt x="3508839" y="0"/>
                </a:lnTo>
                <a:lnTo>
                  <a:pt x="0" y="0"/>
                </a:lnTo>
                <a:close/>
                <a:moveTo>
                  <a:pt x="3447879" y="3447879"/>
                </a:moveTo>
                <a:lnTo>
                  <a:pt x="59690" y="3447879"/>
                </a:lnTo>
                <a:lnTo>
                  <a:pt x="59690" y="59690"/>
                </a:lnTo>
                <a:lnTo>
                  <a:pt x="3447879" y="59690"/>
                </a:lnTo>
                <a:lnTo>
                  <a:pt x="3447879" y="3447879"/>
                </a:lnTo>
                <a:close/>
              </a:path>
            </a:pathLst>
          </a:custGeom>
          <a:solidFill>
            <a:srgbClr val="84337E"/>
          </a:solidFill>
          <a:ln>
            <a:noFill/>
          </a:ln>
        </p:spPr>
      </p:sp>
      <p:sp>
        <p:nvSpPr>
          <p:cNvPr id="157" name="Google Shape;157;p21"/>
          <p:cNvSpPr/>
          <p:nvPr/>
        </p:nvSpPr>
        <p:spPr>
          <a:xfrm>
            <a:off x="2583867" y="4676034"/>
            <a:ext cx="704698" cy="939597"/>
          </a:xfrm>
          <a:custGeom>
            <a:rect b="b" l="l" r="r" t="t"/>
            <a:pathLst>
              <a:path extrusionOk="0" h="3508839" w="3508839">
                <a:moveTo>
                  <a:pt x="0" y="0"/>
                </a:moveTo>
                <a:lnTo>
                  <a:pt x="0" y="3508839"/>
                </a:lnTo>
                <a:lnTo>
                  <a:pt x="3508839" y="3508839"/>
                </a:lnTo>
                <a:lnTo>
                  <a:pt x="3508839" y="0"/>
                </a:lnTo>
                <a:lnTo>
                  <a:pt x="0" y="0"/>
                </a:lnTo>
                <a:close/>
                <a:moveTo>
                  <a:pt x="3447879" y="3447879"/>
                </a:moveTo>
                <a:lnTo>
                  <a:pt x="59690" y="3447879"/>
                </a:lnTo>
                <a:lnTo>
                  <a:pt x="59690" y="59690"/>
                </a:lnTo>
                <a:lnTo>
                  <a:pt x="3447879" y="59690"/>
                </a:lnTo>
                <a:lnTo>
                  <a:pt x="3447879" y="3447879"/>
                </a:lnTo>
                <a:close/>
              </a:path>
            </a:pathLst>
          </a:custGeom>
          <a:solidFill>
            <a:srgbClr val="84337E"/>
          </a:solidFill>
          <a:ln>
            <a:noFill/>
          </a:ln>
        </p:spPr>
      </p:sp>
      <p:sp>
        <p:nvSpPr>
          <p:cNvPr id="158" name="Google Shape;158;p21"/>
          <p:cNvSpPr/>
          <p:nvPr/>
        </p:nvSpPr>
        <p:spPr>
          <a:xfrm>
            <a:off x="3485135" y="4676034"/>
            <a:ext cx="704698" cy="939597"/>
          </a:xfrm>
          <a:custGeom>
            <a:rect b="b" l="l" r="r" t="t"/>
            <a:pathLst>
              <a:path extrusionOk="0" h="3508839" w="3508839">
                <a:moveTo>
                  <a:pt x="0" y="0"/>
                </a:moveTo>
                <a:lnTo>
                  <a:pt x="0" y="3508839"/>
                </a:lnTo>
                <a:lnTo>
                  <a:pt x="3508839" y="3508839"/>
                </a:lnTo>
                <a:lnTo>
                  <a:pt x="3508839" y="0"/>
                </a:lnTo>
                <a:lnTo>
                  <a:pt x="0" y="0"/>
                </a:lnTo>
                <a:close/>
                <a:moveTo>
                  <a:pt x="3447879" y="3447879"/>
                </a:moveTo>
                <a:lnTo>
                  <a:pt x="59690" y="3447879"/>
                </a:lnTo>
                <a:lnTo>
                  <a:pt x="59690" y="59690"/>
                </a:lnTo>
                <a:lnTo>
                  <a:pt x="3447879" y="59690"/>
                </a:lnTo>
                <a:lnTo>
                  <a:pt x="3447879" y="3447879"/>
                </a:lnTo>
                <a:close/>
              </a:path>
            </a:pathLst>
          </a:custGeom>
          <a:solidFill>
            <a:srgbClr val="84337E"/>
          </a:solidFill>
          <a:ln>
            <a:noFill/>
          </a:ln>
        </p:spPr>
      </p:sp>
      <p:sp>
        <p:nvSpPr>
          <p:cNvPr id="159" name="Google Shape;159;p21">
            <a:hlinkClick r:id="rId5"/>
          </p:cNvPr>
          <p:cNvSpPr/>
          <p:nvPr/>
        </p:nvSpPr>
        <p:spPr>
          <a:xfrm>
            <a:off x="1973386" y="4972638"/>
            <a:ext cx="123123" cy="346389"/>
          </a:xfrm>
          <a:custGeom>
            <a:rect b="b" l="l" r="r" t="t"/>
            <a:pathLst>
              <a:path extrusionOk="0" h="6040120" w="2862580">
                <a:moveTo>
                  <a:pt x="2202180" y="995680"/>
                </a:moveTo>
                <a:lnTo>
                  <a:pt x="2862580" y="995680"/>
                </a:lnTo>
                <a:lnTo>
                  <a:pt x="2862580" y="0"/>
                </a:lnTo>
                <a:lnTo>
                  <a:pt x="2019300" y="0"/>
                </a:lnTo>
                <a:lnTo>
                  <a:pt x="2019300" y="3810"/>
                </a:lnTo>
                <a:cubicBezTo>
                  <a:pt x="910590" y="44450"/>
                  <a:pt x="681990" y="665480"/>
                  <a:pt x="662940" y="1322070"/>
                </a:cubicBezTo>
                <a:lnTo>
                  <a:pt x="660400" y="1322070"/>
                </a:lnTo>
                <a:lnTo>
                  <a:pt x="660400" y="2012950"/>
                </a:lnTo>
                <a:lnTo>
                  <a:pt x="0" y="2012950"/>
                </a:lnTo>
                <a:lnTo>
                  <a:pt x="0" y="3009900"/>
                </a:lnTo>
                <a:lnTo>
                  <a:pt x="660400" y="3009900"/>
                </a:lnTo>
                <a:lnTo>
                  <a:pt x="660400" y="6040120"/>
                </a:lnTo>
                <a:lnTo>
                  <a:pt x="1845310" y="6040120"/>
                </a:lnTo>
                <a:lnTo>
                  <a:pt x="1845310" y="3009900"/>
                </a:lnTo>
                <a:lnTo>
                  <a:pt x="2694940" y="3009900"/>
                </a:lnTo>
                <a:lnTo>
                  <a:pt x="2862580" y="2012950"/>
                </a:lnTo>
                <a:lnTo>
                  <a:pt x="1845310" y="2012950"/>
                </a:lnTo>
                <a:lnTo>
                  <a:pt x="1845310" y="1394460"/>
                </a:lnTo>
                <a:cubicBezTo>
                  <a:pt x="1845310" y="1174750"/>
                  <a:pt x="1992630" y="995680"/>
                  <a:pt x="2202180" y="995680"/>
                </a:cubicBezTo>
                <a:close/>
              </a:path>
            </a:pathLst>
          </a:custGeom>
          <a:solidFill>
            <a:srgbClr val="8433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4292" y="4971120"/>
            <a:ext cx="258756" cy="322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26906" y="4998395"/>
            <a:ext cx="223102" cy="29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765023" y="4677330"/>
            <a:ext cx="704698" cy="939597"/>
          </a:xfrm>
          <a:custGeom>
            <a:rect b="b" l="l" r="r" t="t"/>
            <a:pathLst>
              <a:path extrusionOk="0" h="3508839" w="3508839">
                <a:moveTo>
                  <a:pt x="0" y="0"/>
                </a:moveTo>
                <a:lnTo>
                  <a:pt x="0" y="3508839"/>
                </a:lnTo>
                <a:lnTo>
                  <a:pt x="3508839" y="3508839"/>
                </a:lnTo>
                <a:lnTo>
                  <a:pt x="3508839" y="0"/>
                </a:lnTo>
                <a:lnTo>
                  <a:pt x="0" y="0"/>
                </a:lnTo>
                <a:close/>
                <a:moveTo>
                  <a:pt x="3447879" y="3447879"/>
                </a:moveTo>
                <a:lnTo>
                  <a:pt x="59690" y="3447879"/>
                </a:lnTo>
                <a:lnTo>
                  <a:pt x="59690" y="59690"/>
                </a:lnTo>
                <a:lnTo>
                  <a:pt x="3447879" y="59690"/>
                </a:lnTo>
                <a:lnTo>
                  <a:pt x="3447879" y="3447879"/>
                </a:lnTo>
                <a:close/>
              </a:path>
            </a:pathLst>
          </a:custGeom>
          <a:solidFill>
            <a:srgbClr val="84337E"/>
          </a:solidFill>
          <a:ln>
            <a:noFill/>
          </a:ln>
        </p:spPr>
      </p:sp>
      <p:pic>
        <p:nvPicPr>
          <p:cNvPr id="163" name="Google Shape;163;p21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1122" y="4921456"/>
            <a:ext cx="372500" cy="45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500034" y="2357430"/>
            <a:ext cx="3954780" cy="1036591"/>
          </a:xfrm>
          <a:prstGeom prst="rect">
            <a:avLst/>
          </a:prstGeom>
          <a:noFill/>
          <a:ln>
            <a:noFill/>
          </a:ln>
        </p:spPr>
        <p:txBody>
          <a:bodyPr anchorCtr="0" anchor="t" bIns="25600" lIns="51200" spcFirstLastPara="1" rIns="51200" wrap="square" tIns="256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CC3399"/>
                </a:solidFill>
                <a:latin typeface="Overlock"/>
                <a:ea typeface="Overlock"/>
                <a:cs typeface="Overlock"/>
                <a:sym typeface="Overlock"/>
              </a:rPr>
              <a:t>Sigam nossas redes sociais!!!</a:t>
            </a:r>
            <a:endParaRPr/>
          </a:p>
        </p:txBody>
      </p:sp>
      <p:pic>
        <p:nvPicPr>
          <p:cNvPr descr="Tina Kurashiki, professora, criança, mão, relações públicas png thumbnail" id="165" name="Google Shape;165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57752" y="0"/>
            <a:ext cx="42862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