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Pacifico"/>
      <p:regular r:id="rId29"/>
    </p:embeddedFont>
    <p:embeddedFont>
      <p:font typeface="EB Garamond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acific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BGaramond-bold.fntdata"/><Relationship Id="rId30" Type="http://schemas.openxmlformats.org/officeDocument/2006/relationships/font" Target="fonts/EBGaramond-regular.fntdata"/><Relationship Id="rId11" Type="http://schemas.openxmlformats.org/officeDocument/2006/relationships/slide" Target="slides/slide6.xml"/><Relationship Id="rId33" Type="http://schemas.openxmlformats.org/officeDocument/2006/relationships/font" Target="fonts/EBGaramond-boldItalic.fntdata"/><Relationship Id="rId10" Type="http://schemas.openxmlformats.org/officeDocument/2006/relationships/slide" Target="slides/slide5.xml"/><Relationship Id="rId32" Type="http://schemas.openxmlformats.org/officeDocument/2006/relationships/font" Target="fonts/EBGaramond-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7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1bea1a3e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1bea1a3e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1bea1a3e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1bea1a3e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1bea1a3e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1bea1a3e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1bea1a3e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1bea1a3e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1bea1a3e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1bea1a3e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1bea1a3e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1bea1a3e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1bea1a3e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1bea1a3e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1bea1a3e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1bea1a3e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1bea1a3e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1bea1a3e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1bea1a3e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1bea1a3e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1bea1a3e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1bea1a3e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1bea1a3e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1bea1a3e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1bea1a3e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1bea1a3e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1bea1a3e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1bea1a3e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1bea1a3e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1bea1a3e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1bea1a3e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1bea1a3e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1bea1a3e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1bea1a3e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1bea1a3e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1bea1a3e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3750" y="1099025"/>
            <a:ext cx="8520600" cy="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pt-BR" sz="38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Web</a:t>
            </a:r>
            <a:endParaRPr b="1" i="1" sz="38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24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2026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6250">
                <a:solidFill>
                  <a:srgbClr val="000000"/>
                </a:solidFill>
              </a:rPr>
              <a:t>Informática Básica</a:t>
            </a:r>
            <a:endParaRPr b="1" i="1" sz="62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256250" y="4204675"/>
            <a:ext cx="5388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600">
                <a:solidFill>
                  <a:srgbClr val="FFD966"/>
                </a:solidFill>
                <a:latin typeface="Pacifico"/>
                <a:ea typeface="Pacifico"/>
                <a:cs typeface="Pacifico"/>
                <a:sym typeface="Pacifico"/>
              </a:rPr>
              <a:t>Rafael A. de Paula</a:t>
            </a:r>
            <a:endParaRPr b="1" i="1" sz="2600">
              <a:solidFill>
                <a:srgbClr val="FFD966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EB Garamond"/>
                <a:ea typeface="EB Garamond"/>
                <a:cs typeface="EB Garamond"/>
                <a:sym typeface="EB Garamond"/>
              </a:rPr>
              <a:t>LEIA TAMBÉM:</a:t>
            </a:r>
            <a:endParaRPr b="1" sz="3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a pandemia do novo coronavírus aumentaram os casos de crimes e ataques cibernéticos e de golpes de diferentes tipos. A utilização do trabalho remoto, o uso de redes por pessoas sem o devido treinamento e a ausência de cibersegurança têm facilitado a ocorrência dos crimes citados. 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428" y="2462800"/>
            <a:ext cx="3210900" cy="21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b="1" lang="pt-BR" sz="3000">
                <a:latin typeface="EB Garamond"/>
                <a:ea typeface="EB Garamond"/>
                <a:cs typeface="EB Garamond"/>
                <a:sym typeface="EB Garamond"/>
              </a:rPr>
              <a:t>Segurança da Informação e Cibersegurança</a:t>
            </a:r>
            <a:endParaRPr b="1" sz="3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Preliminarmente, pode-se dizer que o conceito de Segurança da Informação é mais amplo do que o de Cibersegurança. A Segurança da Informação objetiva proteger tanto as informações nos arquivos físicos quanto nos digitais. A Cibersegurança pretende proteger as informações que estão nos arquivos digitais. </a:t>
            </a:r>
            <a:endParaRPr b="1"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EB Garamond"/>
                <a:ea typeface="EB Garamond"/>
                <a:cs typeface="EB Garamond"/>
                <a:sym typeface="EB Garamond"/>
              </a:rPr>
              <a:t>Segurança da Informação e Cibersegurança</a:t>
            </a:r>
            <a:endParaRPr b="1" sz="3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Segurança da Informação pauta-se em objetivos como a confidencialidade - a informação será acessada apenas por quem for autorizado; a integridade - evitar que os dados sejam adulterados e a disponibilidade - as informações devem estar disponíveis para acesso.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EB Garamond"/>
                <a:ea typeface="EB Garamond"/>
                <a:cs typeface="EB Garamond"/>
                <a:sym typeface="EB Garamond"/>
              </a:rPr>
              <a:t>Segurança da Informação e Cibersegurança</a:t>
            </a:r>
            <a:endParaRPr b="1" sz="3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Para que seja elaborada uma política de segurança da informação efetiva, a empresa deve atentar-se para disposições presentes nas ISO / IEC 27001: 2013 e ISO / IEC 27002. </a:t>
            </a:r>
            <a:endParaRPr b="1"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488" y="2133700"/>
            <a:ext cx="3436775" cy="23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EB Garamond"/>
                <a:ea typeface="EB Garamond"/>
                <a:cs typeface="EB Garamond"/>
                <a:sym typeface="EB Garamond"/>
              </a:rPr>
              <a:t>Segurança da Informação e Cibersegurança</a:t>
            </a:r>
            <a:endParaRPr b="1" sz="3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Segundo Marcelo Gaspar e Viviane Fiedler (2020) a empresa pode utilizar antivírus para proteger os computadores contra infecção de arquivos que pode se propagar pela rede; antispyware para impedir que sejam instalados programas sem autorização; backup ou cópia de segurança de dados armazenados; criptografia - para o sigilo de informações -, Data Loss Protection - DLP - para proteção contra perda de dados, Firewall - aplicativo ou computador que controla o acesso à rede e monitora o tráfego de informações, entre outros. 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Lei Geral de Proteção de Dados </a:t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Com o intuito de resguardar os indivíduos de terem seus dados tratados expostos sem a sua autorização, violando a privacidade e a intimidade, foi elaborada a Lei Geral de Proteção de Dados - LGPD, inspirada no Regulamento Europeu de Proteção de Dados. A LGPD aplica-se tanto a arquivos físicos quanto a arquivos digitais. </a:t>
            </a:r>
            <a:endParaRPr b="1"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Lei Geral de Proteção de Dados </a:t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 LGPD - Lei nº 13.709 de 2018 prevê disposições referentes ao tratamento de dados pessoais sensíveis, que são aqueles  sobre a origem racial ou étnica, a convicção religiosa, a opinião política, a filiação a sindicato ou a organização de caráter religioso, filosófico ou político, dado com relação à saúde ou vida sexual, dado genético ou biométrico, quando vinculado a uma pessoa natural. </a:t>
            </a:r>
            <a:endParaRPr b="1"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Lei Geral de Proteção de Dados </a:t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Os agentes de tratamento de dados devem adotar medidas de segurança, técnicas e administrativas para proteger os dados pessoais de acesso não autorizados e de situações acidentais ou ilícitas de destruição, de perda, de alteração, de comunicação ou qualquer forma de tratamento inadequado ou ilícito. Salienta-se que a empresa será penalizada caso ocorra o vazamento de dados ainda que acidental. </a:t>
            </a:r>
            <a:endParaRPr b="1"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114" y="3119675"/>
            <a:ext cx="3119461" cy="19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Lei Geral de Proteção de Dados </a:t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Diante do exposto, percebe-se a importância de se adotar a segurança da informação e a cibersegurança nas empresas, tendo em vista que a ocorrência dos ataques cibernéticos tem sido crescente. A organização deve buscar garantir a segurança da informação, mapear todas as informações e os dados que são armazenados, verificar a existência dos dados sensíveis, que requerem tratamento específico, orientar os seus colaboradores com relação à proteção de dados e de informações e ao cuidado ao utilizar a rede.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ctrTitle"/>
          </p:nvPr>
        </p:nvSpPr>
        <p:spPr>
          <a:xfrm>
            <a:off x="311700" y="12892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62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FIM</a:t>
            </a:r>
            <a:endParaRPr b="1" i="1" sz="62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b="1" i="1" lang="pt-BR" sz="3600">
                <a:latin typeface="EB Garamond"/>
                <a:ea typeface="EB Garamond"/>
                <a:cs typeface="EB Garamond"/>
                <a:sym typeface="EB Garamond"/>
              </a:rPr>
              <a:t>Crimes e ataques cibernéticos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Com o crescente uso das novas tecnologias foi alterada a forma como muitos crimes são cometidos. A maioria dos crimes que acontecem no mundo virtual também ocorrem no mundo real. A Internet em muitos casos facilita a ocorrência de tais crimes, que em diversos casos estão relacionados com a invasão de sistemas, com programas maliciosos como os cavalos de tróia, com a perda de dados e a exposição de informações sigilosas. </a:t>
            </a:r>
            <a:endParaRPr b="1"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b="1" i="1" lang="pt-BR" sz="3600">
                <a:latin typeface="EB Garamond"/>
                <a:ea typeface="EB Garamond"/>
                <a:cs typeface="EB Garamond"/>
                <a:sym typeface="EB Garamond"/>
              </a:rPr>
              <a:t>Crimes e ataques cibernéticos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Dessa forma, em razão do mundo cada vez mais globalizado e interligado por uma rede de computadores, torna-se essencial a preocupação com a segurança de dados e de informações. Frequentemente são noticiados casos de redes invadidas por hackers e de vazamentos de dados e de informações. </a:t>
            </a:r>
            <a:endParaRPr b="1"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650" y="2777675"/>
            <a:ext cx="3270445" cy="17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9460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Dessa forma, em razão do mundo cada vez mais globalizado e interligado por uma rede de computadores, torna-se essencial a preocupação com a segurança de dados e de informações. Frequentemente são noticiados casos de redes invadidas por hackers e de vazamentos de dados e de informações. </a:t>
            </a:r>
            <a:endParaRPr b="1"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49700" y="522450"/>
            <a:ext cx="37752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b="1" i="1" lang="pt-BR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Crimes e ataques cibernéticos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5167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Crimes e ataques cibernéticos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As organizações devem buscar mecanismos de proteção contra ataques cibernéticos, uma vez que podem ser violadas informações confidenciais das empresas, bem como, dados sensíveis de seus funcionários e de clientes. </a:t>
            </a:r>
            <a:endParaRPr b="1"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Crimes e ataques cibernéticos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Conforme indicado, a Internet em muitos casos é tida como um facilitador na ocorrência de crimes, principalmente pelo “anonimato” que proporciona. Pode-se dizer que o anonimato indicado é relativo, já que o ID constitui um identificador virtual, embora muitas identidades virtuais possam não ter correspondência com a identidade real.  </a:t>
            </a:r>
            <a:endParaRPr b="1"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150" y="2746525"/>
            <a:ext cx="3143450" cy="20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Crimes e ataques cibernéticos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Segundo a Advogada Patrícia Peck Pinheiro (2016) as questões relacionadas ao conceito de crime, de delito, de ato e de efeito são as mesmas aplicadas tanto pelo Direito Penal quanto pelo Direito Penal Digital. As inovações trazidas no aspecto digital se relacionam com a territorialidade e a investigação probatória, assim como a necessidade de tipificação penal de algumas modalidades, em virtude de suas peculiaridades.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3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Crimes e ataques cibernéticos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30 de novembro de 2012 foi promulgada a Lei nº 12.737 - Lei de Crimes Cibernéticos, conhecida como a Lei Carolina Dieckmann, que prevê como crimes cibernéticos a “invasão de dispositivo informático” - artigo 154 - A, a “interrupção ou perturbação de serviços telegráfico, telefônico, telemático ou de informação de utilidade pública” - artigo 266 - e “falsificação de documento particular - artigo 298”. </a:t>
            </a:r>
            <a:r>
              <a:rPr b="1" lang="pt-BR" sz="1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Os crimes eletrônicos ou cibernéticos possuem modalidades distintas de acordo com o bem jurídico tutelado.  </a:t>
            </a:r>
            <a:endParaRPr b="1"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91750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latin typeface="EB Garamond"/>
                <a:ea typeface="EB Garamond"/>
                <a:cs typeface="EB Garamond"/>
                <a:sym typeface="EB Garamond"/>
              </a:rPr>
              <a:t>LEIA TAMBÉM:</a:t>
            </a:r>
            <a:endParaRPr b="1" sz="32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LEIA TAMBÉM:</a:t>
            </a:r>
            <a:endParaRPr b="1"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Char char="●"/>
            </a:pPr>
            <a:r>
              <a:rPr b="1" lang="pt-BR" sz="1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Aplicabilidade e Inaplicabilidade da LGPD</a:t>
            </a:r>
            <a:endParaRPr b="1"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Char char="●"/>
            </a:pPr>
            <a:r>
              <a:rPr b="1" lang="pt-BR" sz="1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Aspectos sobre a Lei nº 13.709 de 2018 - LGPD</a:t>
            </a:r>
            <a:endParaRPr b="1"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Char char="●"/>
            </a:pPr>
            <a:r>
              <a:rPr b="1" lang="pt-BR" sz="1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Repercussões sobre o Regulamento Geral de Proteção de Dados – GDPR</a:t>
            </a:r>
            <a:endParaRPr b="1"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Char char="●"/>
            </a:pPr>
            <a:r>
              <a:rPr b="1" lang="pt-BR" sz="1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Tecnologias de Informação e Comunicação e a Lei Geral de Proteção de Dados</a:t>
            </a:r>
            <a:endParaRPr b="1"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Alguns criminosos clonam sites com o objetivo de roubar dados dos usuários como RG, CPF, dados bancários, residência e telefone. Os dados roubados podem ser utilizados para realizar operações comerciais.  </a:t>
            </a:r>
            <a:endParaRPr b="1"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