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7" r:id="rId5"/>
    <p:sldId id="258" r:id="rId6"/>
    <p:sldId id="263" r:id="rId7"/>
    <p:sldId id="264" r:id="rId8"/>
    <p:sldId id="260" r:id="rId9"/>
    <p:sldId id="265" r:id="rId10"/>
    <p:sldId id="259" r:id="rId11"/>
    <p:sldId id="280" r:id="rId12"/>
    <p:sldId id="266" r:id="rId13"/>
    <p:sldId id="276" r:id="rId14"/>
    <p:sldId id="277" r:id="rId15"/>
    <p:sldId id="278" r:id="rId16"/>
    <p:sldId id="279" r:id="rId17"/>
    <p:sldId id="261" r:id="rId18"/>
    <p:sldId id="270" r:id="rId19"/>
    <p:sldId id="267" r:id="rId20"/>
    <p:sldId id="268" r:id="rId21"/>
    <p:sldId id="269" r:id="rId22"/>
    <p:sldId id="271" r:id="rId23"/>
    <p:sldId id="272" r:id="rId24"/>
    <p:sldId id="273" r:id="rId25"/>
    <p:sldId id="274" r:id="rId26"/>
    <p:sldId id="275" r:id="rId27"/>
    <p:sldId id="262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9317C-CF6C-46CC-BFC8-5A90C80CBA35}" v="547" dt="2025-07-03T21:33:03.3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97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5531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1934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494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006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4514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68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740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96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9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8746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8416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561CB-668F-488B-8936-0970C900A2BB}" type="datetimeFigureOut">
              <a:rPr lang="es-ES" smtClean="0"/>
              <a:t>03/07/2025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12BC5-F73C-4E90-9C6C-BA8A914B7D9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885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7BF8E-3ED5-A5CE-E4A8-997EA702D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63" y="1728361"/>
            <a:ext cx="10432474" cy="29502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E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Simulación del Efecto de Convolución de Punta en Microscopia de Fuerzas Atómicas (AFM)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E93D5FD2-1BF6-AAF8-000F-8F937BDCC234}"/>
              </a:ext>
            </a:extLst>
          </p:cNvPr>
          <p:cNvSpPr txBox="1">
            <a:spLocks/>
          </p:cNvSpPr>
          <p:nvPr/>
        </p:nvSpPr>
        <p:spPr>
          <a:xfrm>
            <a:off x="3961330" y="4818579"/>
            <a:ext cx="4269341" cy="36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E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Rafael Jiménez Parra NIU : 1638106</a:t>
            </a:r>
          </a:p>
        </p:txBody>
      </p:sp>
      <p:pic>
        <p:nvPicPr>
          <p:cNvPr id="5" name="Picture 2" descr="Observatorio de graduados - Universitat Autònoma de Barcelona - UAB  Barcelona">
            <a:extLst>
              <a:ext uri="{FF2B5EF4-FFF2-40B4-BE49-F238E27FC236}">
                <a16:creationId xmlns:a16="http://schemas.microsoft.com/office/drawing/2014/main" id="{A6087FF0-A986-17B5-BE63-6D84961D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942" y="5654939"/>
            <a:ext cx="2978115" cy="89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632060BC-F73A-3B4B-7BBE-E558B9724913}"/>
              </a:ext>
            </a:extLst>
          </p:cNvPr>
          <p:cNvGrpSpPr/>
          <p:nvPr/>
        </p:nvGrpSpPr>
        <p:grpSpPr>
          <a:xfrm>
            <a:off x="2378406" y="4300451"/>
            <a:ext cx="7435185" cy="90755"/>
            <a:chOff x="838200" y="1263721"/>
            <a:chExt cx="4853683" cy="90755"/>
          </a:xfrm>
        </p:grpSpPr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E134D0EF-392E-C2AB-C2E1-368D2160F261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C5010667-F073-B2F1-8A31-3A71073ECB82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356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3E0620-4DF0-AEE6-E61F-CD404D11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109F740-4D1B-1517-E547-032D128D1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219" y="1666639"/>
            <a:ext cx="7503804" cy="4826236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9D3DB3C-57E2-9203-D115-47769C3390D8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6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AC37C88-E07B-43DA-ADAC-5027E7EADA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–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Lennard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-Jones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87732DAD-A43A-DD0A-47E9-D2B905002DF2}"/>
              </a:ext>
            </a:extLst>
          </p:cNvPr>
          <p:cNvGrpSpPr/>
          <p:nvPr/>
        </p:nvGrpSpPr>
        <p:grpSpPr>
          <a:xfrm>
            <a:off x="1095053" y="1427367"/>
            <a:ext cx="5866664" cy="90755"/>
            <a:chOff x="838200" y="1263721"/>
            <a:chExt cx="4853683" cy="9075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8E371FF0-67ED-6D4F-3376-CC30FB499E46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BA1BC6D-5B87-2128-647C-A6A0CA4964D3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95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E70956-3ECE-F054-740F-BE529ABC8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5A0935-E2C3-E83F-C0C2-518DD7ED9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78981"/>
            <a:ext cx="8593476" cy="3409298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47AFB875-49B9-7044-F097-1C690D34C618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7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961183C-FE46-EF93-1C7C-D6FDFC1EB94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-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Superfície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30CB0A7F-D6C8-96A1-2AE0-D31022EDA2B2}"/>
              </a:ext>
            </a:extLst>
          </p:cNvPr>
          <p:cNvGrpSpPr/>
          <p:nvPr/>
        </p:nvGrpSpPr>
        <p:grpSpPr>
          <a:xfrm>
            <a:off x="922867" y="1451626"/>
            <a:ext cx="4853683" cy="90755"/>
            <a:chOff x="838200" y="1263721"/>
            <a:chExt cx="4853683" cy="9075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7F050F0D-ED1F-6ED7-1F47-789C18AC5E28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CA53254C-5746-0BE0-C5A2-57B1643F7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2769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17EF4EF-1EFF-A3B7-1313-94E33688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6918"/>
            <a:ext cx="7028242" cy="5512979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36C0868A-D79E-72ED-C777-FF44D3E5F406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8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4666D9C-72C9-A3CE-A6AA-49F488232FD8}"/>
              </a:ext>
            </a:extLst>
          </p:cNvPr>
          <p:cNvSpPr txBox="1">
            <a:spLocks/>
          </p:cNvSpPr>
          <p:nvPr/>
        </p:nvSpPr>
        <p:spPr>
          <a:xfrm>
            <a:off x="961681" y="0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- Punta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E22CCCDD-3C7C-9F80-7CD9-85B8AB8AD052}"/>
              </a:ext>
            </a:extLst>
          </p:cNvPr>
          <p:cNvGrpSpPr/>
          <p:nvPr/>
        </p:nvGrpSpPr>
        <p:grpSpPr>
          <a:xfrm>
            <a:off x="838200" y="955408"/>
            <a:ext cx="4853683" cy="90755"/>
            <a:chOff x="838200" y="1263721"/>
            <a:chExt cx="4853683" cy="9075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6F45C0A5-9B02-D1E6-BB66-3610F4FCDCBD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E08F3947-7AB6-D861-FB8C-45D19842C735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89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DEB5FF-7FA4-51EE-1B6F-FAF77539F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88537"/>
            <a:ext cx="7319481" cy="412349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759CB97-307A-10AC-1C13-DB62A607EEE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9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4C4967F-FEA1-F0DD-520F-E96F9AF58CD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– Convolución + Campo Fuerzas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BC703A0D-B199-EB1E-E572-3670BA92E9DA}"/>
              </a:ext>
            </a:extLst>
          </p:cNvPr>
          <p:cNvGrpSpPr/>
          <p:nvPr/>
        </p:nvGrpSpPr>
        <p:grpSpPr>
          <a:xfrm>
            <a:off x="961697" y="1419219"/>
            <a:ext cx="9733820" cy="90755"/>
            <a:chOff x="838200" y="1263721"/>
            <a:chExt cx="4853683" cy="90755"/>
          </a:xfrm>
        </p:grpSpPr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D0AB05BF-F4D1-6930-1C4A-678CFF0A77B7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35C18C32-CBA5-E1F5-0792-DA3BD544921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9263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5665A8F-D2FD-DD0D-7D52-90766F7F881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9F67326-3C08-3A8D-5ACC-A2562264CC5A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1F34C3E9-C2DA-B583-54E3-9B7272BFCB16}"/>
              </a:ext>
            </a:extLst>
          </p:cNvPr>
          <p:cNvGrpSpPr/>
          <p:nvPr/>
        </p:nvGrpSpPr>
        <p:grpSpPr>
          <a:xfrm>
            <a:off x="838200" y="4044214"/>
            <a:ext cx="8459804" cy="396506"/>
            <a:chOff x="838200" y="4044214"/>
            <a:chExt cx="8712486" cy="39650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48B3E526-4768-FB44-C8B4-D38D677331F7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BA022956-BBAA-4FE4-8266-7A1C210A579A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2530" name="Picture 2" descr="Imágenes de Thumbs Up Down: descubre bancos de fotos, ilustraciones,  vectores y vídeos de 113,111 | Adobe Stock">
            <a:extLst>
              <a:ext uri="{FF2B5EF4-FFF2-40B4-BE49-F238E27FC236}">
                <a16:creationId xmlns:a16="http://schemas.microsoft.com/office/drawing/2014/main" id="{FE5B5D07-1091-1187-2875-5D005D299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3827" y1="32222" x2="74439" y2="26667"/>
                        <a14:foregroundMark x1="74439" y1="26667" x2="79522" y2="28611"/>
                        <a14:foregroundMark x1="59791" y1="68056" x2="61435" y2="73056"/>
                        <a14:foregroundMark x1="64723" y1="45278" x2="64723" y2="45278"/>
                        <a14:foregroundMark x1="65022" y1="45000" x2="64425" y2="43889"/>
                        <a14:foregroundMark x1="77280" y1="43611" x2="77280" y2="436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26518">
            <a:off x="6826269" y="1313763"/>
            <a:ext cx="2787327" cy="149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Free Vectors | Question mark Blue">
            <a:extLst>
              <a:ext uri="{FF2B5EF4-FFF2-40B4-BE49-F238E27FC236}">
                <a16:creationId xmlns:a16="http://schemas.microsoft.com/office/drawing/2014/main" id="{DCAE61C1-2222-1A4F-73B8-06DAAEC32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294" b="96176" l="9934" r="89625">
                        <a14:foregroundMark x1="33775" y1="11176" x2="50993" y2="5588"/>
                        <a14:foregroundMark x1="47903" y1="96176" x2="47903" y2="885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81964">
            <a:off x="9084957" y="1825802"/>
            <a:ext cx="1334544" cy="100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1243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E0499A9-441F-2DDF-BB70-4B5734A5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905" y="748593"/>
            <a:ext cx="6343901" cy="5428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06848871-9706-6B71-73AD-3185D0B78C1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10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5E7DBE7-796F-7622-D16D-4388184BC01D}"/>
              </a:ext>
            </a:extLst>
          </p:cNvPr>
          <p:cNvSpPr txBox="1"/>
          <p:nvPr/>
        </p:nvSpPr>
        <p:spPr>
          <a:xfrm>
            <a:off x="4904220" y="1944414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10 nm</a:t>
            </a:r>
          </a:p>
        </p:txBody>
      </p:sp>
    </p:spTree>
    <p:extLst>
      <p:ext uri="{BB962C8B-B14F-4D97-AF65-F5344CB8AC3E}">
        <p14:creationId xmlns:p14="http://schemas.microsoft.com/office/powerpoint/2010/main" val="3018866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5FD5009-EA6D-40FF-3603-41D64FE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AA4E1-55B3-6771-EFF9-AD4A11728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4F6063-C6B4-0721-C156-86BEDD6D5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95" y="804862"/>
            <a:ext cx="111252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A70D4EF0-F90D-94ED-A11A-2C0B008B001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11</a:t>
            </a:r>
          </a:p>
        </p:txBody>
      </p:sp>
    </p:spTree>
    <p:extLst>
      <p:ext uri="{BB962C8B-B14F-4D97-AF65-F5344CB8AC3E}">
        <p14:creationId xmlns:p14="http://schemas.microsoft.com/office/powerpoint/2010/main" val="3349928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AEB4AB-FC6F-F199-4057-14941AD41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6FA2D6-0A58-C396-E426-85D99F125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3BF51A-513A-847F-75D3-137B5BC6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66" y="520491"/>
            <a:ext cx="8508067" cy="581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2734FD2B-917C-122C-F514-F88CCE54511E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12</a:t>
            </a:r>
          </a:p>
        </p:txBody>
      </p:sp>
    </p:spTree>
    <p:extLst>
      <p:ext uri="{BB962C8B-B14F-4D97-AF65-F5344CB8AC3E}">
        <p14:creationId xmlns:p14="http://schemas.microsoft.com/office/powerpoint/2010/main" val="2249169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FE6DD-5EA5-A280-8C75-889AF1CE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52029-206D-5FE1-09BA-9765B0D54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3593D1D-F484-B51F-E51D-16DAC0F2E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726" y="62141"/>
            <a:ext cx="8168307" cy="611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CB4E9A5D-091E-20D0-16E3-1B398EDF2910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13</a:t>
            </a:r>
          </a:p>
        </p:txBody>
      </p:sp>
    </p:spTree>
    <p:extLst>
      <p:ext uri="{BB962C8B-B14F-4D97-AF65-F5344CB8AC3E}">
        <p14:creationId xmlns:p14="http://schemas.microsoft.com/office/powerpoint/2010/main" val="1990062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1FBC-BACE-F3D5-FA11-2C24B422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D12145-A39D-EB07-5F62-81F261FDC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B45AF68-ADE2-28A8-1407-3BF733E35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3820" y="467185"/>
            <a:ext cx="6673454" cy="5709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F370AA6D-BBE4-98C0-55D9-24F2FC0E0B87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14</a:t>
            </a:r>
          </a:p>
        </p:txBody>
      </p:sp>
    </p:spTree>
    <p:extLst>
      <p:ext uri="{BB962C8B-B14F-4D97-AF65-F5344CB8AC3E}">
        <p14:creationId xmlns:p14="http://schemas.microsoft.com/office/powerpoint/2010/main" val="54155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CC717F2-FAEF-6EF7-E70B-BD1A3ED8DE2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9464" name="Picture 8" descr="Science Accurate Blue icon | Freepik">
            <a:extLst>
              <a:ext uri="{FF2B5EF4-FFF2-40B4-BE49-F238E27FC236}">
                <a16:creationId xmlns:a16="http://schemas.microsoft.com/office/drawing/2014/main" id="{54B0951A-DEE3-1D93-1EDF-0B6D23FE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3441">
            <a:off x="7414136" y="3336247"/>
            <a:ext cx="4450059" cy="445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Science Generic Blue icon | Freepik">
            <a:extLst>
              <a:ext uri="{FF2B5EF4-FFF2-40B4-BE49-F238E27FC236}">
                <a16:creationId xmlns:a16="http://schemas.microsoft.com/office/drawing/2014/main" id="{F82FA959-F336-F93E-BA00-6341EF344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58862">
            <a:off x="206534" y="449449"/>
            <a:ext cx="3334481" cy="3334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603C62F-53E1-F437-52B8-5DA954115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algn="ctr"/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5E61F75D-9F58-7A06-40FF-1E4ED1D7F676}"/>
              </a:ext>
            </a:extLst>
          </p:cNvPr>
          <p:cNvSpPr/>
          <p:nvPr/>
        </p:nvSpPr>
        <p:spPr>
          <a:xfrm>
            <a:off x="838200" y="4044214"/>
            <a:ext cx="8712486" cy="1438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02363D3-3212-30D2-FB36-1E91EF875D8D}"/>
              </a:ext>
            </a:extLst>
          </p:cNvPr>
          <p:cNvSpPr/>
          <p:nvPr/>
        </p:nvSpPr>
        <p:spPr>
          <a:xfrm>
            <a:off x="838201" y="4296882"/>
            <a:ext cx="3175000" cy="14383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AutoShape 2" descr="Science Background PNG Transparent Images Free Download | Vector Files |  Pngtree">
            <a:extLst>
              <a:ext uri="{FF2B5EF4-FFF2-40B4-BE49-F238E27FC236}">
                <a16:creationId xmlns:a16="http://schemas.microsoft.com/office/drawing/2014/main" id="{6B5EBD16-7247-E75C-F1E4-46D5477219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581399" cy="3581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7" name="AutoShape 4" descr="Science Background PNG Transparent Images Free Download | Vector Files |  Pngtree">
            <a:extLst>
              <a:ext uri="{FF2B5EF4-FFF2-40B4-BE49-F238E27FC236}">
                <a16:creationId xmlns:a16="http://schemas.microsoft.com/office/drawing/2014/main" id="{61648DA1-1F83-0688-CF5C-1E94C41D5D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9466" name="Picture 10" descr="Science srip Blue icon | Freepik">
            <a:extLst>
              <a:ext uri="{FF2B5EF4-FFF2-40B4-BE49-F238E27FC236}">
                <a16:creationId xmlns:a16="http://schemas.microsoft.com/office/drawing/2014/main" id="{AC41A805-666A-2736-C91F-8D951AC21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046" y="339262"/>
            <a:ext cx="1702353" cy="170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8437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61F60-7A95-B7A3-D7BE-A46CEE167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059873-FCCF-9ADD-FA29-325CE03A2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B5404AB-A562-465B-D0C5-17C8DAD8B6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056" y="1455571"/>
            <a:ext cx="548387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170C4FFA-EB46-3FB1-F22C-38D4DBDB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5934" y="1455571"/>
            <a:ext cx="5613442" cy="395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32BB03F-6297-45FA-6AFA-463B7E777587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15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24FAA55-A62E-233A-2781-C602FA035A7A}"/>
              </a:ext>
            </a:extLst>
          </p:cNvPr>
          <p:cNvSpPr txBox="1"/>
          <p:nvPr/>
        </p:nvSpPr>
        <p:spPr>
          <a:xfrm>
            <a:off x="2076937" y="1825625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2,5 nm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99AC0AB-56FC-9F58-FC2D-7038A650CD02}"/>
              </a:ext>
            </a:extLst>
          </p:cNvPr>
          <p:cNvSpPr txBox="1"/>
          <p:nvPr/>
        </p:nvSpPr>
        <p:spPr>
          <a:xfrm>
            <a:off x="7721232" y="1778981"/>
            <a:ext cx="1797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Radio 25 nm</a:t>
            </a:r>
          </a:p>
        </p:txBody>
      </p:sp>
    </p:spTree>
    <p:extLst>
      <p:ext uri="{BB962C8B-B14F-4D97-AF65-F5344CB8AC3E}">
        <p14:creationId xmlns:p14="http://schemas.microsoft.com/office/powerpoint/2010/main" val="119085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B44A8-3D5B-3EE9-63C7-8840700D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56B7E2-D6B9-5A71-88B9-0042EF10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A5FF1072-DD52-9178-B24E-0F7C9C942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804863"/>
            <a:ext cx="11125200" cy="524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98B4EE0-8C2A-5079-8DE6-E3ADD596D1D9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16</a:t>
            </a:r>
          </a:p>
        </p:txBody>
      </p:sp>
    </p:spTree>
    <p:extLst>
      <p:ext uri="{BB962C8B-B14F-4D97-AF65-F5344CB8AC3E}">
        <p14:creationId xmlns:p14="http://schemas.microsoft.com/office/powerpoint/2010/main" val="2521151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4808E5-D1AE-EBBF-1982-31F2CEAD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EF9C85-0410-5457-2DED-DCE95AC67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4675B12-7724-07FA-F51D-87900DF9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91" y="840581"/>
            <a:ext cx="10983017" cy="517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7B3A0AAD-7FD8-EEAB-BD0F-4ED2FB5523DC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17</a:t>
            </a:r>
          </a:p>
        </p:txBody>
      </p:sp>
    </p:spTree>
    <p:extLst>
      <p:ext uri="{BB962C8B-B14F-4D97-AF65-F5344CB8AC3E}">
        <p14:creationId xmlns:p14="http://schemas.microsoft.com/office/powerpoint/2010/main" val="2876828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DA937-71F4-42E0-DC53-215D1B5E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3EC040-608B-2298-24F2-56F68A88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F48D917-3BB3-4BB2-3665-5AA11F8E6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166" y="789321"/>
            <a:ext cx="10007667" cy="472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D1900DD2-3284-ED5F-8ABB-FE53EE4B6F73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18</a:t>
            </a:r>
          </a:p>
        </p:txBody>
      </p:sp>
    </p:spTree>
    <p:extLst>
      <p:ext uri="{BB962C8B-B14F-4D97-AF65-F5344CB8AC3E}">
        <p14:creationId xmlns:p14="http://schemas.microsoft.com/office/powerpoint/2010/main" val="19389524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409C8220-2106-8951-77E1-69B5A84928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382889C-8E99-15DE-20FB-FA071D76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CONCLUSIÓN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030C4F5-A9BA-1BF4-F78C-2AA203586750}"/>
              </a:ext>
            </a:extLst>
          </p:cNvPr>
          <p:cNvGrpSpPr/>
          <p:nvPr/>
        </p:nvGrpSpPr>
        <p:grpSpPr>
          <a:xfrm>
            <a:off x="838200" y="4044214"/>
            <a:ext cx="8604183" cy="396506"/>
            <a:chOff x="838200" y="4044214"/>
            <a:chExt cx="8712486" cy="39650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AB362356-1F60-AB96-4031-345C969CB9FB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82362B3-D231-429B-F003-AC7E14C53F53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37549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3FB0C-49FB-287C-A663-E3807F52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D4A5E0-3E99-238D-77BA-2760450B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24578" name="Picture 2" descr="730+ Thumbs Down Emoji Stock Illustrations, Royalty-Free ...">
            <a:extLst>
              <a:ext uri="{FF2B5EF4-FFF2-40B4-BE49-F238E27FC236}">
                <a16:creationId xmlns:a16="http://schemas.microsoft.com/office/drawing/2014/main" id="{23E5160E-87E1-8870-56BC-80D428209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94" y="0"/>
            <a:ext cx="11662611" cy="68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707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AC75D-E397-A650-08D1-C71D490A7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D2234-3DCC-1F39-D1BF-E7341F47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49B39D1-2FE1-DF9C-A733-B989DF99E59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57A52B1-7AA3-6073-D951-DDDA33EE6E50}"/>
              </a:ext>
            </a:extLst>
          </p:cNvPr>
          <p:cNvSpPr txBox="1">
            <a:spLocks/>
          </p:cNvSpPr>
          <p:nvPr/>
        </p:nvSpPr>
        <p:spPr>
          <a:xfrm>
            <a:off x="367862" y="2766218"/>
            <a:ext cx="10985938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s-ES" sz="10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A7E37B0-0020-3D54-0FBE-B1DD0811658C}"/>
              </a:ext>
            </a:extLst>
          </p:cNvPr>
          <p:cNvGrpSpPr/>
          <p:nvPr/>
        </p:nvGrpSpPr>
        <p:grpSpPr>
          <a:xfrm>
            <a:off x="838200" y="4044214"/>
            <a:ext cx="8604183" cy="396506"/>
            <a:chOff x="838200" y="4044214"/>
            <a:chExt cx="8712486" cy="396506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A470CBA-C8C2-8FBE-CA5C-6F46D69CB5A3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A4ECA74B-3D49-7134-CF72-393A5A224EFB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623855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CF65AF-84ED-E6D4-638A-6C7F82C62CD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Atomic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Force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Microscope</a:t>
            </a:r>
            <a:endParaRPr lang="es-E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F70705-DA7A-40A2-2D40-4309FDF9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404" y="6265256"/>
            <a:ext cx="4113943" cy="45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1</a:t>
            </a: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E70B937A-247F-8310-3FB1-427A87B69CFB}"/>
              </a:ext>
            </a:extLst>
          </p:cNvPr>
          <p:cNvGrpSpPr/>
          <p:nvPr/>
        </p:nvGrpSpPr>
        <p:grpSpPr>
          <a:xfrm>
            <a:off x="838200" y="1324626"/>
            <a:ext cx="6201833" cy="90755"/>
            <a:chOff x="838200" y="1263721"/>
            <a:chExt cx="4853683" cy="90755"/>
          </a:xfrm>
        </p:grpSpPr>
        <p:cxnSp>
          <p:nvCxnSpPr>
            <p:cNvPr id="11" name="Conector recto 10">
              <a:extLst>
                <a:ext uri="{FF2B5EF4-FFF2-40B4-BE49-F238E27FC236}">
                  <a16:creationId xmlns:a16="http://schemas.microsoft.com/office/drawing/2014/main" id="{E718F68C-395C-2E51-3D9E-38B405CB342D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3E17AD84-C8C7-0447-5EA5-107FAB70347F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DC4D9CF5-5682-E610-43BC-28924A327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667" y="1690688"/>
            <a:ext cx="7988549" cy="2620478"/>
          </a:xfrm>
          <a:prstGeom prst="rect">
            <a:avLst/>
          </a:prstGeom>
        </p:spPr>
      </p:pic>
      <p:pic>
        <p:nvPicPr>
          <p:cNvPr id="18440" name="Picture 8" descr="Free clip art &quot;AFM tip with laser and surface&quot; by andresmp">
            <a:extLst>
              <a:ext uri="{FF2B5EF4-FFF2-40B4-BE49-F238E27FC236}">
                <a16:creationId xmlns:a16="http://schemas.microsoft.com/office/drawing/2014/main" id="{4D28B630-F9D6-E7F0-9DE5-7BD253820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599" y="2147355"/>
            <a:ext cx="3279227" cy="419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2" name="Picture 10" descr="Formation of STM images in the constant current mode (a) and in the... |  Download Scientific Diagram">
            <a:extLst>
              <a:ext uri="{FF2B5EF4-FFF2-40B4-BE49-F238E27FC236}">
                <a16:creationId xmlns:a16="http://schemas.microsoft.com/office/drawing/2014/main" id="{ABBECA62-AE55-47D8-3223-B9161ED0C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 t="53535" r="54543" b="6662"/>
          <a:stretch>
            <a:fillRect/>
          </a:stretch>
        </p:blipFill>
        <p:spPr bwMode="auto">
          <a:xfrm>
            <a:off x="3939116" y="4242956"/>
            <a:ext cx="3279228" cy="2249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2128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4E15129-9A6C-FA8A-282B-D55B01BBE0B0}"/>
              </a:ext>
            </a:extLst>
          </p:cNvPr>
          <p:cNvSpPr txBox="1">
            <a:spLocks/>
          </p:cNvSpPr>
          <p:nvPr/>
        </p:nvSpPr>
        <p:spPr>
          <a:xfrm>
            <a:off x="9191090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E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21E62C0-ECEC-CF1A-E0E9-99673E33C740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Introducción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2</a:t>
            </a:r>
          </a:p>
        </p:txBody>
      </p:sp>
      <p:pic>
        <p:nvPicPr>
          <p:cNvPr id="16390" name="Picture 6" descr="Effect of different tip shapes on AFM measurement - NanoAndMore">
            <a:extLst>
              <a:ext uri="{FF2B5EF4-FFF2-40B4-BE49-F238E27FC236}">
                <a16:creationId xmlns:a16="http://schemas.microsoft.com/office/drawing/2014/main" id="{377F45C4-A702-C144-C9EF-6D008A75F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0549"/>
            <a:ext cx="3865631" cy="312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2" name="Picture 8" descr="Adama Innovations | AFM probes">
            <a:extLst>
              <a:ext uri="{FF2B5EF4-FFF2-40B4-BE49-F238E27FC236}">
                <a16:creationId xmlns:a16="http://schemas.microsoft.com/office/drawing/2014/main" id="{E75971F6-6369-9296-C3A9-70707F01D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428" y="2000549"/>
            <a:ext cx="6553873" cy="3289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6F99A329-4E34-26A7-4A29-FFD63DA40D8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Efecto Convolución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432337B-582C-9E1D-14F1-16BF2597ABAD}"/>
              </a:ext>
            </a:extLst>
          </p:cNvPr>
          <p:cNvGrpSpPr/>
          <p:nvPr/>
        </p:nvGrpSpPr>
        <p:grpSpPr>
          <a:xfrm>
            <a:off x="838200" y="1324626"/>
            <a:ext cx="4853683" cy="90755"/>
            <a:chOff x="838200" y="1263721"/>
            <a:chExt cx="4853683" cy="90755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8F290388-5EDE-7608-1939-D29158A25A43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8A054308-4041-6EBB-8F51-1947DB88F840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5742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78D49D3-4C63-E661-AA3C-EC6F18B124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0486" name="Picture 6" descr="Download Facebook Search Icon - Blue Magnifying Glass Icon PNG Image with  No Background - PNGkey.com">
            <a:extLst>
              <a:ext uri="{FF2B5EF4-FFF2-40B4-BE49-F238E27FC236}">
                <a16:creationId xmlns:a16="http://schemas.microsoft.com/office/drawing/2014/main" id="{C4D0857F-6292-51F4-CFDD-B8C5FDA6E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264400" y="1698416"/>
            <a:ext cx="3876675" cy="391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8" name="Picture 8" descr="Notebook - Free education icons">
            <a:extLst>
              <a:ext uri="{FF2B5EF4-FFF2-40B4-BE49-F238E27FC236}">
                <a16:creationId xmlns:a16="http://schemas.microsoft.com/office/drawing/2014/main" id="{7C80CAA1-3A4F-83B3-0FA8-5FC38FC908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55840">
            <a:off x="2977548" y="191792"/>
            <a:ext cx="29972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F05EC6EA-CA5B-8D6B-D98D-98A79455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sz="10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</a:t>
            </a: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3E0126CD-2E19-E9DF-5C46-E2DDDF7E5795}"/>
              </a:ext>
            </a:extLst>
          </p:cNvPr>
          <p:cNvGrpSpPr/>
          <p:nvPr/>
        </p:nvGrpSpPr>
        <p:grpSpPr>
          <a:xfrm>
            <a:off x="838200" y="4044214"/>
            <a:ext cx="7275897" cy="396506"/>
            <a:chOff x="838200" y="4044214"/>
            <a:chExt cx="8712486" cy="396506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58866E87-A5C0-2AC8-B64B-375F9CCCC80D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5A2B2F60-5118-7F5D-5582-F65E766B7964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9507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o 33">
            <a:extLst>
              <a:ext uri="{FF2B5EF4-FFF2-40B4-BE49-F238E27FC236}">
                <a16:creationId xmlns:a16="http://schemas.microsoft.com/office/drawing/2014/main" id="{791E3915-1798-3BD7-E94D-A98BF1004B0A}"/>
              </a:ext>
            </a:extLst>
          </p:cNvPr>
          <p:cNvGrpSpPr/>
          <p:nvPr/>
        </p:nvGrpSpPr>
        <p:grpSpPr>
          <a:xfrm>
            <a:off x="1898414" y="1081657"/>
            <a:ext cx="8154997" cy="4694686"/>
            <a:chOff x="1179222" y="1106944"/>
            <a:chExt cx="8154997" cy="4694686"/>
          </a:xfrm>
        </p:grpSpPr>
        <p:grpSp>
          <p:nvGrpSpPr>
            <p:cNvPr id="17" name="Grupo 16">
              <a:extLst>
                <a:ext uri="{FF2B5EF4-FFF2-40B4-BE49-F238E27FC236}">
                  <a16:creationId xmlns:a16="http://schemas.microsoft.com/office/drawing/2014/main" id="{73C37ED8-199C-1189-ECD0-5EFC1225BEF1}"/>
                </a:ext>
              </a:extLst>
            </p:cNvPr>
            <p:cNvGrpSpPr/>
            <p:nvPr/>
          </p:nvGrpSpPr>
          <p:grpSpPr>
            <a:xfrm>
              <a:off x="2857777" y="2751058"/>
              <a:ext cx="6476439" cy="1130531"/>
              <a:chOff x="838199" y="1530476"/>
              <a:chExt cx="6476439" cy="1130531"/>
            </a:xfrm>
          </p:grpSpPr>
          <p:sp>
            <p:nvSpPr>
              <p:cNvPr id="12" name="Rectángulo: esquinas redondeadas 11">
                <a:extLst>
                  <a:ext uri="{FF2B5EF4-FFF2-40B4-BE49-F238E27FC236}">
                    <a16:creationId xmlns:a16="http://schemas.microsoft.com/office/drawing/2014/main" id="{285ED816-5574-DDD7-BEDB-AE76D8A27432}"/>
                  </a:ext>
                </a:extLst>
              </p:cNvPr>
              <p:cNvSpPr/>
              <p:nvPr/>
            </p:nvSpPr>
            <p:spPr>
              <a:xfrm>
                <a:off x="838199" y="1530476"/>
                <a:ext cx="6476439" cy="1130531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2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5" name="Rectángulo: esquinas redondeadas 14">
                <a:extLst>
                  <a:ext uri="{FF2B5EF4-FFF2-40B4-BE49-F238E27FC236}">
                    <a16:creationId xmlns:a16="http://schemas.microsoft.com/office/drawing/2014/main" id="{3CF87417-9F1B-CBB7-2EF4-679D4E061C06}"/>
                  </a:ext>
                </a:extLst>
              </p:cNvPr>
              <p:cNvSpPr/>
              <p:nvPr/>
            </p:nvSpPr>
            <p:spPr>
              <a:xfrm>
                <a:off x="919068" y="1621167"/>
                <a:ext cx="6314698" cy="9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6" name="Rectángulo: esquinas redondeadas 15">
                <a:extLst>
                  <a:ext uri="{FF2B5EF4-FFF2-40B4-BE49-F238E27FC236}">
                    <a16:creationId xmlns:a16="http://schemas.microsoft.com/office/drawing/2014/main" id="{100586E0-05A1-74FA-4ADE-B36D17622074}"/>
                  </a:ext>
                </a:extLst>
              </p:cNvPr>
              <p:cNvSpPr/>
              <p:nvPr/>
            </p:nvSpPr>
            <p:spPr>
              <a:xfrm>
                <a:off x="989509" y="1679249"/>
                <a:ext cx="6173815" cy="83298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grpSp>
          <p:nvGrpSpPr>
            <p:cNvPr id="18" name="Grupo 17">
              <a:extLst>
                <a:ext uri="{FF2B5EF4-FFF2-40B4-BE49-F238E27FC236}">
                  <a16:creationId xmlns:a16="http://schemas.microsoft.com/office/drawing/2014/main" id="{349012A4-885B-1A3C-7D66-E0A4C5D1AD9D}"/>
                </a:ext>
              </a:extLst>
            </p:cNvPr>
            <p:cNvGrpSpPr/>
            <p:nvPr/>
          </p:nvGrpSpPr>
          <p:grpSpPr>
            <a:xfrm>
              <a:off x="2857780" y="1203898"/>
              <a:ext cx="6476439" cy="1130531"/>
              <a:chOff x="838199" y="1530476"/>
              <a:chExt cx="6476439" cy="1130531"/>
            </a:xfrm>
          </p:grpSpPr>
          <p:sp>
            <p:nvSpPr>
              <p:cNvPr id="19" name="Rectángulo: esquinas redondeadas 18">
                <a:extLst>
                  <a:ext uri="{FF2B5EF4-FFF2-40B4-BE49-F238E27FC236}">
                    <a16:creationId xmlns:a16="http://schemas.microsoft.com/office/drawing/2014/main" id="{619F1826-167D-01C7-DD7D-9F4137A3D1EF}"/>
                  </a:ext>
                </a:extLst>
              </p:cNvPr>
              <p:cNvSpPr/>
              <p:nvPr/>
            </p:nvSpPr>
            <p:spPr>
              <a:xfrm>
                <a:off x="838199" y="1530476"/>
                <a:ext cx="6476439" cy="113053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0" name="Rectángulo: esquinas redondeadas 19">
                <a:extLst>
                  <a:ext uri="{FF2B5EF4-FFF2-40B4-BE49-F238E27FC236}">
                    <a16:creationId xmlns:a16="http://schemas.microsoft.com/office/drawing/2014/main" id="{FA2E8BE9-2154-6EC1-B6A0-35D5D4D12FD4}"/>
                  </a:ext>
                </a:extLst>
              </p:cNvPr>
              <p:cNvSpPr/>
              <p:nvPr/>
            </p:nvSpPr>
            <p:spPr>
              <a:xfrm>
                <a:off x="919068" y="1621167"/>
                <a:ext cx="6314698" cy="9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1" name="Rectángulo: esquinas redondeadas 20">
                <a:extLst>
                  <a:ext uri="{FF2B5EF4-FFF2-40B4-BE49-F238E27FC236}">
                    <a16:creationId xmlns:a16="http://schemas.microsoft.com/office/drawing/2014/main" id="{E15BD23A-0257-D535-AC01-4EC26F3CD32E}"/>
                  </a:ext>
                </a:extLst>
              </p:cNvPr>
              <p:cNvSpPr/>
              <p:nvPr/>
            </p:nvSpPr>
            <p:spPr>
              <a:xfrm>
                <a:off x="989509" y="1679249"/>
                <a:ext cx="6173815" cy="832984"/>
              </a:xfrm>
              <a:prstGeom prst="round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2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grpSp>
          <p:nvGrpSpPr>
            <p:cNvPr id="22" name="Grupo 21">
              <a:extLst>
                <a:ext uri="{FF2B5EF4-FFF2-40B4-BE49-F238E27FC236}">
                  <a16:creationId xmlns:a16="http://schemas.microsoft.com/office/drawing/2014/main" id="{B3718C26-E62C-090F-6733-097EFC3DA139}"/>
                </a:ext>
              </a:extLst>
            </p:cNvPr>
            <p:cNvGrpSpPr/>
            <p:nvPr/>
          </p:nvGrpSpPr>
          <p:grpSpPr>
            <a:xfrm>
              <a:off x="2857774" y="4464010"/>
              <a:ext cx="6476439" cy="1130531"/>
              <a:chOff x="838199" y="1530476"/>
              <a:chExt cx="6476439" cy="1130531"/>
            </a:xfrm>
          </p:grpSpPr>
          <p:sp>
            <p:nvSpPr>
              <p:cNvPr id="23" name="Rectángulo: esquinas redondeadas 22">
                <a:extLst>
                  <a:ext uri="{FF2B5EF4-FFF2-40B4-BE49-F238E27FC236}">
                    <a16:creationId xmlns:a16="http://schemas.microsoft.com/office/drawing/2014/main" id="{07CC80EE-B3CF-BCA2-1B9D-C5CA5622B458}"/>
                  </a:ext>
                </a:extLst>
              </p:cNvPr>
              <p:cNvSpPr/>
              <p:nvPr/>
            </p:nvSpPr>
            <p:spPr>
              <a:xfrm>
                <a:off x="838199" y="1530476"/>
                <a:ext cx="6476439" cy="1130531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  <p:sp>
            <p:nvSpPr>
              <p:cNvPr id="24" name="Rectángulo: esquinas redondeadas 23">
                <a:extLst>
                  <a:ext uri="{FF2B5EF4-FFF2-40B4-BE49-F238E27FC236}">
                    <a16:creationId xmlns:a16="http://schemas.microsoft.com/office/drawing/2014/main" id="{5760DF3C-7412-4FA7-BA0B-BB0912215988}"/>
                  </a:ext>
                </a:extLst>
              </p:cNvPr>
              <p:cNvSpPr/>
              <p:nvPr/>
            </p:nvSpPr>
            <p:spPr>
              <a:xfrm>
                <a:off x="919068" y="1621167"/>
                <a:ext cx="6314698" cy="94914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25" name="Rectángulo: esquinas redondeadas 24">
                <a:extLst>
                  <a:ext uri="{FF2B5EF4-FFF2-40B4-BE49-F238E27FC236}">
                    <a16:creationId xmlns:a16="http://schemas.microsoft.com/office/drawing/2014/main" id="{70FA914F-FA62-EE50-9115-CC4892EFB05F}"/>
                  </a:ext>
                </a:extLst>
              </p:cNvPr>
              <p:cNvSpPr/>
              <p:nvPr/>
            </p:nvSpPr>
            <p:spPr>
              <a:xfrm>
                <a:off x="989509" y="1679249"/>
                <a:ext cx="6173815" cy="832984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 dirty="0"/>
              </a:p>
            </p:txBody>
          </p:sp>
        </p:grpSp>
        <p:pic>
          <p:nvPicPr>
            <p:cNvPr id="11266" name="Picture 2" descr="Free Computer SVG, PNG Icon, Symbol. Download Image.">
              <a:extLst>
                <a:ext uri="{FF2B5EF4-FFF2-40B4-BE49-F238E27FC236}">
                  <a16:creationId xmlns:a16="http://schemas.microsoft.com/office/drawing/2014/main" id="{D8322E1A-BFED-DCE6-C814-E812FAE1D6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838" y="1106944"/>
              <a:ext cx="1340030" cy="134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8" name="Picture 4" descr="Atomic force microscope - Free technology icons">
              <a:extLst>
                <a:ext uri="{FF2B5EF4-FFF2-40B4-BE49-F238E27FC236}">
                  <a16:creationId xmlns:a16="http://schemas.microsoft.com/office/drawing/2014/main" id="{CD0754CB-4457-BBB4-4A95-5BC55062B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7838" y="2682517"/>
              <a:ext cx="1340030" cy="13400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AutoShape 6" descr="Microscope Icon PNG Images, Vectors Free Download - Pngtree">
              <a:extLst>
                <a:ext uri="{FF2B5EF4-FFF2-40B4-BE49-F238E27FC236}">
                  <a16:creationId xmlns:a16="http://schemas.microsoft.com/office/drawing/2014/main" id="{20C3446A-C5B0-60EF-9CF3-CE0F3DB4C5C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pic>
          <p:nvPicPr>
            <p:cNvPr id="11274" name="Picture 10" descr="Microscope Flat Icon PNG &amp; SVG Design For T-Shirts">
              <a:extLst>
                <a:ext uri="{FF2B5EF4-FFF2-40B4-BE49-F238E27FC236}">
                  <a16:creationId xmlns:a16="http://schemas.microsoft.com/office/drawing/2014/main" id="{5F3084F3-23A1-B332-634D-B08E6EEC19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961" b="91211" l="9961" r="89844">
                          <a14:foregroundMark x1="42188" y1="88867" x2="43555" y2="91211"/>
                          <a14:foregroundMark x1="43555" y1="12500" x2="43555" y2="125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9222" y="4364367"/>
              <a:ext cx="1437263" cy="1437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7EAED-6292-DB48-F3F8-B08B70C32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673" y="1534819"/>
            <a:ext cx="6195860" cy="50634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modelo computacional de AFM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D561EBE9-D89E-8308-9A99-D19A3372254A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Objetivos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3</a:t>
            </a:r>
          </a:p>
        </p:txBody>
      </p:sp>
      <p:sp>
        <p:nvSpPr>
          <p:cNvPr id="26" name="Marcador de contenido 2">
            <a:extLst>
              <a:ext uri="{FF2B5EF4-FFF2-40B4-BE49-F238E27FC236}">
                <a16:creationId xmlns:a16="http://schemas.microsoft.com/office/drawing/2014/main" id="{07E73595-AC97-D82E-CFFD-187FF3D5FF95}"/>
              </a:ext>
            </a:extLst>
          </p:cNvPr>
          <p:cNvSpPr txBox="1">
            <a:spLocks/>
          </p:cNvSpPr>
          <p:nvPr/>
        </p:nvSpPr>
        <p:spPr>
          <a:xfrm>
            <a:off x="3647407" y="3073056"/>
            <a:ext cx="6195860" cy="50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Modelar el efecto de convolución</a:t>
            </a:r>
          </a:p>
        </p:txBody>
      </p:sp>
      <p:sp>
        <p:nvSpPr>
          <p:cNvPr id="27" name="Marcador de contenido 2">
            <a:extLst>
              <a:ext uri="{FF2B5EF4-FFF2-40B4-BE49-F238E27FC236}">
                <a16:creationId xmlns:a16="http://schemas.microsoft.com/office/drawing/2014/main" id="{274D2279-A668-939A-5194-1816CD21CC24}"/>
              </a:ext>
            </a:extLst>
          </p:cNvPr>
          <p:cNvSpPr txBox="1">
            <a:spLocks/>
          </p:cNvSpPr>
          <p:nvPr/>
        </p:nvSpPr>
        <p:spPr>
          <a:xfrm>
            <a:off x="3787100" y="4794961"/>
            <a:ext cx="6195860" cy="50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E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Repetir metodología para otras muestras</a:t>
            </a:r>
          </a:p>
        </p:txBody>
      </p:sp>
    </p:spTree>
    <p:extLst>
      <p:ext uri="{BB962C8B-B14F-4D97-AF65-F5344CB8AC3E}">
        <p14:creationId xmlns:p14="http://schemas.microsoft.com/office/powerpoint/2010/main" val="420670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240A4DF-14A5-136E-9244-3E47937A313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7DEDEB1-A63C-C5BA-7978-6C2C0A137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s-ES" sz="100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44CD6BC9-0601-FE20-4096-B9832622A4D4}"/>
              </a:ext>
            </a:extLst>
          </p:cNvPr>
          <p:cNvGrpSpPr/>
          <p:nvPr/>
        </p:nvGrpSpPr>
        <p:grpSpPr>
          <a:xfrm>
            <a:off x="838200" y="4044214"/>
            <a:ext cx="10057598" cy="396506"/>
            <a:chOff x="838200" y="4044214"/>
            <a:chExt cx="8712486" cy="396506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FCDE9890-7685-1BAB-73D5-6A6D3D3D0B2A}"/>
                </a:ext>
              </a:extLst>
            </p:cNvPr>
            <p:cNvSpPr/>
            <p:nvPr/>
          </p:nvSpPr>
          <p:spPr>
            <a:xfrm>
              <a:off x="838200" y="4044214"/>
              <a:ext cx="8712486" cy="14383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3F2F89F5-7560-EA95-2F9A-139280CEE352}"/>
                </a:ext>
              </a:extLst>
            </p:cNvPr>
            <p:cNvSpPr/>
            <p:nvPr/>
          </p:nvSpPr>
          <p:spPr>
            <a:xfrm>
              <a:off x="838201" y="4296882"/>
              <a:ext cx="3175000" cy="143838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21506" name="Picture 2" descr="Coding Essential Color Blue icon | Freepik">
            <a:extLst>
              <a:ext uri="{FF2B5EF4-FFF2-40B4-BE49-F238E27FC236}">
                <a16:creationId xmlns:a16="http://schemas.microsoft.com/office/drawing/2014/main" id="{01E4AC5C-CFF5-C6CE-3069-84E16C14E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20283">
            <a:off x="228120" y="56751"/>
            <a:ext cx="3101182" cy="31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Python Logo transparent PNG - StickPNG">
            <a:extLst>
              <a:ext uri="{FF2B5EF4-FFF2-40B4-BE49-F238E27FC236}">
                <a16:creationId xmlns:a16="http://schemas.microsoft.com/office/drawing/2014/main" id="{02985193-8AB3-0909-DDCD-BA07F37D0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18" b="96429" l="2667" r="94222">
                        <a14:foregroundMark x1="49778" y1="18750" x2="51556" y2="17857"/>
                        <a14:foregroundMark x1="53333" y1="17857" x2="56000" y2="20982"/>
                        <a14:foregroundMark x1="59111" y1="26339" x2="33333" y2="45982"/>
                        <a14:foregroundMark x1="33333" y1="45982" x2="12889" y2="43304"/>
                        <a14:foregroundMark x1="13333" y1="42411" x2="29778" y2="36607"/>
                        <a14:foregroundMark x1="29778" y1="36607" x2="18222" y2="37946"/>
                        <a14:foregroundMark x1="19111" y1="32143" x2="11111" y2="54464"/>
                        <a14:foregroundMark x1="11111" y1="54464" x2="16000" y2="53125"/>
                        <a14:foregroundMark x1="14222" y1="33036" x2="8889" y2="57143"/>
                        <a14:foregroundMark x1="8889" y1="57143" x2="12000" y2="63393"/>
                        <a14:foregroundMark x1="87111" y1="66518" x2="92889" y2="42857"/>
                        <a14:foregroundMark x1="56889" y1="40625" x2="59556" y2="13839"/>
                        <a14:foregroundMark x1="59556" y1="13839" x2="44924" y2="11740"/>
                        <a14:foregroundMark x1="33474" y1="14286" x2="33337" y2="13913"/>
                        <a14:foregroundMark x1="33637" y1="14732" x2="33474" y2="14286"/>
                        <a14:foregroundMark x1="33801" y1="15179" x2="33637" y2="14732"/>
                        <a14:foregroundMark x1="33965" y1="15625" x2="33801" y2="15179"/>
                        <a14:foregroundMark x1="34128" y1="16071" x2="33965" y2="15625"/>
                        <a14:foregroundMark x1="35111" y1="18750" x2="34128" y2="16071"/>
                        <a14:foregroundMark x1="49333" y1="5804" x2="40000" y2="7589"/>
                        <a14:foregroundMark x1="63111" y1="8482" x2="64889" y2="31696"/>
                        <a14:foregroundMark x1="42123" y1="9703" x2="53778" y2="2679"/>
                        <a14:foregroundMark x1="34518" y1="14286" x2="35006" y2="13992"/>
                        <a14:foregroundMark x1="34473" y1="14313" x2="34518" y2="14286"/>
                        <a14:foregroundMark x1="33036" y1="15179" x2="33752" y2="14747"/>
                        <a14:foregroundMark x1="32296" y1="15625" x2="33036" y2="15179"/>
                        <a14:foregroundMark x1="31556" y1="16071" x2="32296" y2="15625"/>
                        <a14:foregroundMark x1="29333" y1="17411" x2="31556" y2="16071"/>
                        <a14:foregroundMark x1="53778" y1="2679" x2="68444" y2="20982"/>
                        <a14:foregroundMark x1="68444" y1="20982" x2="57333" y2="41518"/>
                        <a14:foregroundMark x1="57333" y1="41518" x2="26667" y2="38839"/>
                        <a14:foregroundMark x1="26667" y1="38839" x2="6667" y2="50446"/>
                        <a14:foregroundMark x1="6667" y1="50446" x2="24889" y2="51339"/>
                        <a14:foregroundMark x1="29527" y1="11792" x2="29778" y2="11161"/>
                        <a14:foregroundMark x1="29778" y1="11161" x2="29778" y2="11161"/>
                        <a14:foregroundMark x1="29778" y1="11161" x2="29778" y2="11161"/>
                        <a14:foregroundMark x1="30222" y1="10268" x2="30222" y2="10268"/>
                        <a14:foregroundMark x1="30222" y1="10268" x2="30222" y2="10268"/>
                        <a14:foregroundMark x1="37333" y1="5804" x2="37333" y2="5804"/>
                        <a14:foregroundMark x1="40000" y1="4911" x2="40000" y2="4911"/>
                        <a14:foregroundMark x1="40000" y1="4911" x2="41778" y2="4464"/>
                        <a14:foregroundMark x1="43556" y1="5357" x2="46222" y2="5804"/>
                        <a14:foregroundMark x1="2667" y1="47321" x2="2667" y2="47321"/>
                        <a14:foregroundMark x1="49333" y1="59821" x2="49333" y2="59821"/>
                        <a14:foregroundMark x1="72000" y1="58482" x2="72000" y2="58482"/>
                        <a14:foregroundMark x1="72000" y1="58482" x2="56889" y2="59821"/>
                        <a14:foregroundMark x1="52889" y1="58929" x2="52889" y2="58929"/>
                        <a14:foregroundMark x1="52000" y1="59375" x2="52000" y2="59375"/>
                        <a14:foregroundMark x1="47111" y1="59375" x2="36889" y2="63393"/>
                        <a14:foregroundMark x1="40000" y1="64286" x2="40000" y2="64286"/>
                        <a14:foregroundMark x1="40889" y1="64286" x2="40889" y2="64286"/>
                        <a14:foregroundMark x1="43111" y1="63839" x2="46222" y2="63393"/>
                        <a14:foregroundMark x1="46667" y1="63393" x2="48444" y2="62946"/>
                        <a14:foregroundMark x1="53333" y1="63393" x2="56889" y2="62946"/>
                        <a14:foregroundMark x1="58667" y1="62054" x2="58667" y2="62054"/>
                        <a14:foregroundMark x1="59556" y1="61607" x2="62222" y2="61161"/>
                        <a14:foregroundMark x1="67111" y1="60714" x2="67111" y2="60714"/>
                        <a14:foregroundMark x1="69778" y1="59821" x2="69778" y2="59821"/>
                        <a14:foregroundMark x1="72889" y1="60714" x2="72889" y2="60714"/>
                        <a14:foregroundMark x1="76000" y1="61161" x2="76000" y2="61161"/>
                        <a14:foregroundMark x1="78222" y1="65179" x2="78222" y2="65179"/>
                        <a14:foregroundMark x1="77333" y1="65625" x2="68889" y2="68304"/>
                        <a14:foregroundMark x1="64000" y1="66964" x2="61333" y2="66964"/>
                        <a14:foregroundMark x1="53778" y1="70089" x2="46667" y2="71429"/>
                        <a14:foregroundMark x1="43111" y1="71429" x2="43111" y2="71429"/>
                        <a14:foregroundMark x1="37333" y1="72768" x2="32000" y2="70089"/>
                        <a14:foregroundMark x1="32000" y1="69196" x2="32000" y2="69196"/>
                        <a14:foregroundMark x1="35111" y1="76339" x2="35111" y2="76339"/>
                        <a14:foregroundMark x1="36000" y1="80357" x2="37333" y2="83482"/>
                        <a14:foregroundMark x1="38222" y1="83482" x2="38222" y2="83482"/>
                        <a14:foregroundMark x1="41778" y1="86607" x2="41778" y2="86607"/>
                        <a14:foregroundMark x1="45333" y1="87500" x2="45333" y2="87500"/>
                        <a14:foregroundMark x1="49333" y1="86607" x2="52444" y2="86607"/>
                        <a14:foregroundMark x1="52889" y1="86161" x2="52889" y2="86161"/>
                        <a14:foregroundMark x1="52444" y1="85714" x2="42667" y2="80357"/>
                        <a14:foregroundMark x1="41333" y1="79018" x2="40444" y2="76786"/>
                        <a14:foregroundMark x1="39111" y1="73661" x2="39111" y2="73661"/>
                        <a14:foregroundMark x1="37333" y1="74107" x2="35556" y2="75893"/>
                        <a14:foregroundMark x1="35111" y1="76339" x2="35111" y2="76339"/>
                        <a14:foregroundMark x1="33333" y1="78125" x2="33333" y2="78125"/>
                        <a14:foregroundMark x1="31556" y1="79911" x2="32444" y2="83482"/>
                        <a14:foregroundMark x1="32889" y1="84821" x2="32889" y2="84821"/>
                        <a14:foregroundMark x1="33333" y1="85714" x2="33333" y2="85714"/>
                        <a14:foregroundMark x1="38667" y1="96429" x2="38667" y2="96429"/>
                        <a14:foregroundMark x1="43556" y1="95536" x2="46222" y2="95536"/>
                        <a14:foregroundMark x1="47556" y1="95982" x2="50222" y2="95089"/>
                        <a14:foregroundMark x1="51111" y1="95536" x2="54667" y2="94643"/>
                        <a14:foregroundMark x1="55556" y1="94196" x2="55556" y2="94196"/>
                        <a14:foregroundMark x1="54667" y1="91964" x2="53333" y2="90625"/>
                        <a14:foregroundMark x1="48444" y1="86607" x2="44444" y2="84821"/>
                        <a14:foregroundMark x1="30222" y1="66518" x2="29333" y2="62946"/>
                        <a14:foregroundMark x1="29333" y1="62054" x2="29333" y2="62054"/>
                        <a14:foregroundMark x1="34667" y1="58929" x2="34667" y2="58929"/>
                        <a14:foregroundMark x1="36444" y1="57589" x2="38222" y2="57589"/>
                        <a14:foregroundMark x1="75111" y1="53125" x2="75111" y2="53125"/>
                        <a14:foregroundMark x1="75111" y1="53125" x2="80444" y2="50000"/>
                        <a14:foregroundMark x1="80889" y1="50000" x2="80889" y2="50000"/>
                        <a14:foregroundMark x1="83111" y1="44196" x2="83111" y2="44196"/>
                        <a14:foregroundMark x1="82222" y1="41964" x2="82222" y2="41964"/>
                        <a14:foregroundMark x1="82222" y1="39286" x2="82222" y2="39286"/>
                        <a14:foregroundMark x1="82222" y1="37946" x2="82222" y2="37946"/>
                        <a14:foregroundMark x1="82222" y1="37500" x2="82222" y2="37500"/>
                        <a14:foregroundMark x1="82222" y1="34821" x2="82222" y2="34821"/>
                        <a14:foregroundMark x1="81778" y1="33929" x2="81778" y2="33929"/>
                        <a14:foregroundMark x1="81778" y1="33929" x2="81778" y2="33929"/>
                        <a14:foregroundMark x1="81778" y1="30804" x2="81778" y2="30804"/>
                        <a14:foregroundMark x1="82222" y1="30357" x2="82222" y2="30357"/>
                        <a14:foregroundMark x1="82667" y1="30357" x2="84889" y2="32589"/>
                        <a14:foregroundMark x1="85778" y1="32589" x2="85778" y2="32589"/>
                        <a14:foregroundMark x1="86222" y1="32589" x2="87111" y2="33929"/>
                        <a14:foregroundMark x1="88000" y1="34375" x2="88889" y2="37054"/>
                        <a14:foregroundMark x1="90667" y1="35268" x2="90667" y2="35268"/>
                        <a14:foregroundMark x1="91111" y1="35714" x2="92000" y2="38393"/>
                        <a14:foregroundMark x1="93333" y1="41071" x2="93333" y2="41071"/>
                        <a14:foregroundMark x1="93778" y1="45536" x2="94222" y2="47768"/>
                        <a14:foregroundMark x1="94222" y1="48661" x2="94222" y2="48661"/>
                        <a14:foregroundMark x1="93333" y1="51339" x2="92889" y2="53571"/>
                        <a14:backgroundMark x1="36444" y1="10268" x2="36444" y2="10268"/>
                        <a14:backgroundMark x1="37778" y1="16071" x2="37778" y2="16071"/>
                        <a14:backgroundMark x1="37333" y1="15179" x2="37333" y2="15179"/>
                        <a14:backgroundMark x1="37333" y1="13839" x2="37333" y2="13839"/>
                        <a14:backgroundMark x1="36444" y1="12946" x2="36444" y2="12946"/>
                        <a14:backgroundMark x1="35556" y1="12500" x2="35556" y2="12500"/>
                        <a14:backgroundMark x1="34667" y1="12946" x2="34667" y2="12946"/>
                        <a14:backgroundMark x1="34667" y1="12946" x2="34667" y2="12946"/>
                        <a14:backgroundMark x1="34667" y1="12946" x2="34667" y2="12946"/>
                        <a14:backgroundMark x1="34667" y1="12946" x2="34667" y2="12946"/>
                        <a14:backgroundMark x1="34667" y1="12946" x2="34667" y2="12946"/>
                        <a14:backgroundMark x1="34667" y1="13393" x2="34667" y2="13393"/>
                        <a14:backgroundMark x1="35111" y1="14286" x2="35111" y2="14286"/>
                        <a14:backgroundMark x1="35111" y1="14286" x2="35111" y2="14286"/>
                        <a14:backgroundMark x1="39111" y1="12054" x2="33778" y2="12054"/>
                        <a14:backgroundMark x1="33333" y1="11161" x2="33778" y2="13839"/>
                        <a14:backgroundMark x1="34667" y1="14732" x2="33333" y2="13839"/>
                        <a14:backgroundMark x1="33778" y1="14732" x2="33778" y2="14732"/>
                        <a14:backgroundMark x1="33778" y1="14732" x2="33778" y2="14732"/>
                        <a14:backgroundMark x1="34222" y1="15179" x2="34222" y2="15179"/>
                        <a14:backgroundMark x1="34222" y1="15625" x2="34222" y2="15625"/>
                        <a14:backgroundMark x1="33778" y1="14286" x2="33778" y2="14286"/>
                        <a14:backgroundMark x1="33333" y1="14286" x2="33333" y2="142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417997">
            <a:off x="7581305" y="4408091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266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Qué es Google Colab? | Cursos GIS | TYC GIS Formación">
            <a:extLst>
              <a:ext uri="{FF2B5EF4-FFF2-40B4-BE49-F238E27FC236}">
                <a16:creationId xmlns:a16="http://schemas.microsoft.com/office/drawing/2014/main" id="{39EA8B5C-0DD5-D784-21FD-3188AEEC7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02" y="1553753"/>
            <a:ext cx="2476500" cy="247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F3E4D185-7A52-F224-E78E-1C8BEE89B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9557"/>
            <a:ext cx="472440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Lennard-Jones potential | Download Scientific Diagram">
            <a:extLst>
              <a:ext uri="{FF2B5EF4-FFF2-40B4-BE49-F238E27FC236}">
                <a16:creationId xmlns:a16="http://schemas.microsoft.com/office/drawing/2014/main" id="{99554E9E-5F06-79C0-70B6-8CA24D5D9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791" y="1659764"/>
            <a:ext cx="3476607" cy="303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A255BEC5-5A2F-2251-5E97-5EBAA5D2059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47F947-BF7B-B96C-37F1-ED9016F059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214" y="4030253"/>
            <a:ext cx="5013089" cy="23397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Computación Numérica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SciPy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Convolución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Graficar 2D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Graficar 3D</a:t>
            </a:r>
          </a:p>
          <a:p>
            <a:pPr marL="0" indent="0">
              <a:buNone/>
            </a:pP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s-E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tqdm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Utilidad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60D959D4-0713-2D29-04A7-1DC9A7A5DFE3}"/>
              </a:ext>
            </a:extLst>
          </p:cNvPr>
          <p:cNvSpPr txBox="1">
            <a:spLocks/>
          </p:cNvSpPr>
          <p:nvPr/>
        </p:nvSpPr>
        <p:spPr>
          <a:xfrm>
            <a:off x="5445303" y="365125"/>
            <a:ext cx="6411075" cy="132556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Potencial </a:t>
            </a:r>
            <a:r>
              <a:rPr lang="es-E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Lennard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Jones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EBAA582-A807-FBDF-5301-39CABCDE3152}"/>
              </a:ext>
            </a:extLst>
          </p:cNvPr>
          <p:cNvCxnSpPr/>
          <p:nvPr/>
        </p:nvCxnSpPr>
        <p:spPr>
          <a:xfrm>
            <a:off x="7995863" y="5959011"/>
            <a:ext cx="85275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9E50DC4-96F4-DFE0-C205-C7661611F04D}"/>
              </a:ext>
            </a:extLst>
          </p:cNvPr>
          <p:cNvCxnSpPr/>
          <p:nvPr/>
        </p:nvCxnSpPr>
        <p:spPr>
          <a:xfrm>
            <a:off x="9645722" y="5969285"/>
            <a:ext cx="852755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572EE29F-9E88-6A91-9330-F256DDD0EF39}"/>
              </a:ext>
            </a:extLst>
          </p:cNvPr>
          <p:cNvSpPr txBox="1">
            <a:spLocks/>
          </p:cNvSpPr>
          <p:nvPr/>
        </p:nvSpPr>
        <p:spPr>
          <a:xfrm>
            <a:off x="8494404" y="6265256"/>
            <a:ext cx="4113943" cy="4552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4</a:t>
            </a:r>
            <a:endParaRPr lang="es-E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19C8F6C8-CAAA-5991-6C6B-5DE0F43B3C48}"/>
              </a:ext>
            </a:extLst>
          </p:cNvPr>
          <p:cNvGrpSpPr/>
          <p:nvPr/>
        </p:nvGrpSpPr>
        <p:grpSpPr>
          <a:xfrm>
            <a:off x="838201" y="1324626"/>
            <a:ext cx="2237316" cy="90755"/>
            <a:chOff x="838200" y="1263721"/>
            <a:chExt cx="4853683" cy="90755"/>
          </a:xfrm>
        </p:grpSpPr>
        <p:cxnSp>
          <p:nvCxnSpPr>
            <p:cNvPr id="14" name="Conector recto 13">
              <a:extLst>
                <a:ext uri="{FF2B5EF4-FFF2-40B4-BE49-F238E27FC236}">
                  <a16:creationId xmlns:a16="http://schemas.microsoft.com/office/drawing/2014/main" id="{4ADDC13D-5598-8A1D-1D91-C79338EC8F93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D5A231FC-77B6-0CCE-54AC-0CA8575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C6804C3B-BE56-3A96-C08B-BF3EF5B8B6D7}"/>
              </a:ext>
            </a:extLst>
          </p:cNvPr>
          <p:cNvGrpSpPr/>
          <p:nvPr/>
        </p:nvGrpSpPr>
        <p:grpSpPr>
          <a:xfrm>
            <a:off x="5445303" y="1324626"/>
            <a:ext cx="6323364" cy="90755"/>
            <a:chOff x="838200" y="1263721"/>
            <a:chExt cx="4853683" cy="90755"/>
          </a:xfrm>
        </p:grpSpPr>
        <p:cxnSp>
          <p:nvCxnSpPr>
            <p:cNvPr id="17" name="Conector recto 16">
              <a:extLst>
                <a:ext uri="{FF2B5EF4-FFF2-40B4-BE49-F238E27FC236}">
                  <a16:creationId xmlns:a16="http://schemas.microsoft.com/office/drawing/2014/main" id="{6B99D7F7-623B-4EF7-8182-B1E77DE57D76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7CEFFF53-69B4-BB33-2AAC-102256F086BB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913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1A24C5E-31C4-BAB0-C55A-FEF24343F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4404" y="6265256"/>
            <a:ext cx="4113943" cy="45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Metodología – </a:t>
            </a:r>
            <a:r>
              <a:rPr lang="es-E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Diapositiva 5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37A443EF-9530-F0D6-019F-4F162D3B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8029727" cy="3616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439B8485-04AC-5BCB-88E9-ABC3D99DC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Código - Constantes</a:t>
            </a:r>
          </a:p>
        </p:txBody>
      </p:sp>
      <p:grpSp>
        <p:nvGrpSpPr>
          <p:cNvPr id="15" name="Grupo 14">
            <a:extLst>
              <a:ext uri="{FF2B5EF4-FFF2-40B4-BE49-F238E27FC236}">
                <a16:creationId xmlns:a16="http://schemas.microsoft.com/office/drawing/2014/main" id="{8756ADC6-0A9E-5E39-0DC3-199DAE83441F}"/>
              </a:ext>
            </a:extLst>
          </p:cNvPr>
          <p:cNvGrpSpPr/>
          <p:nvPr/>
        </p:nvGrpSpPr>
        <p:grpSpPr>
          <a:xfrm>
            <a:off x="838200" y="1324626"/>
            <a:ext cx="4853683" cy="90755"/>
            <a:chOff x="838200" y="1263721"/>
            <a:chExt cx="4853683" cy="90755"/>
          </a:xfrm>
        </p:grpSpPr>
        <p:cxnSp>
          <p:nvCxnSpPr>
            <p:cNvPr id="12" name="Conector recto 11">
              <a:extLst>
                <a:ext uri="{FF2B5EF4-FFF2-40B4-BE49-F238E27FC236}">
                  <a16:creationId xmlns:a16="http://schemas.microsoft.com/office/drawing/2014/main" id="{D3DC2F36-99BD-544D-B713-92D68E908CB4}"/>
                </a:ext>
              </a:extLst>
            </p:cNvPr>
            <p:cNvCxnSpPr/>
            <p:nvPr/>
          </p:nvCxnSpPr>
          <p:spPr>
            <a:xfrm>
              <a:off x="838200" y="1263721"/>
              <a:ext cx="4853683" cy="0"/>
            </a:xfrm>
            <a:prstGeom prst="line">
              <a:avLst/>
            </a:prstGeom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C3CB7055-F47E-1E0F-83FD-001283B61D66}"/>
                </a:ext>
              </a:extLst>
            </p:cNvPr>
            <p:cNvCxnSpPr>
              <a:cxnSpLocks/>
            </p:cNvCxnSpPr>
            <p:nvPr/>
          </p:nvCxnSpPr>
          <p:spPr>
            <a:xfrm>
              <a:off x="1319373" y="1354476"/>
              <a:ext cx="3827980" cy="0"/>
            </a:xfrm>
            <a:prstGeom prst="line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9267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56B2A9F-450F-455B-B990-4B3C3D4A74CA}">
  <we:reference id="ec75510c-17ee-4a9f-ace0-62bbcae56d7a" version="1.0.0.0" store="EXCatalog" storeType="EXCatalog"/>
  <we:alternateReferences>
    <we:reference id="WA200000094" version="1.0.0.0" store="es-E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389A00988B4D549B8DA0F74A792D013" ma:contentTypeVersion="9" ma:contentTypeDescription="Crear nuevo documento." ma:contentTypeScope="" ma:versionID="c036f0faca7407733ae2dec42762427c">
  <xsd:schema xmlns:xsd="http://www.w3.org/2001/XMLSchema" xmlns:xs="http://www.w3.org/2001/XMLSchema" xmlns:p="http://schemas.microsoft.com/office/2006/metadata/properties" xmlns:ns3="5694b67b-9365-4aa5-909c-33a1c38dfa37" xmlns:ns4="b287ffd9-6cfb-4a49-ab8f-f036bcd2a57b" targetNamespace="http://schemas.microsoft.com/office/2006/metadata/properties" ma:root="true" ma:fieldsID="2b34f50cabd62dd3de4807731efe054d" ns3:_="" ns4:_="">
    <xsd:import namespace="5694b67b-9365-4aa5-909c-33a1c38dfa37"/>
    <xsd:import namespace="b287ffd9-6cfb-4a49-ab8f-f036bcd2a5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4b67b-9365-4aa5-909c-33a1c38dfa3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87ffd9-6cfb-4a49-ab8f-f036bcd2a57b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94b67b-9365-4aa5-909c-33a1c38dfa37" xsi:nil="true"/>
  </documentManagement>
</p:properties>
</file>

<file path=customXml/itemProps1.xml><?xml version="1.0" encoding="utf-8"?>
<ds:datastoreItem xmlns:ds="http://schemas.openxmlformats.org/officeDocument/2006/customXml" ds:itemID="{85C141A9-675A-4E14-BDAC-0C37D370BC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93E614-EB87-4993-9BC7-B88A75208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94b67b-9365-4aa5-909c-33a1c38dfa37"/>
    <ds:schemaRef ds:uri="b287ffd9-6cfb-4a49-ab8f-f036bcd2a5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200111-18C8-4D08-A7CC-E2013F37E764}">
  <ds:schemaRefs>
    <ds:schemaRef ds:uri="5694b67b-9365-4aa5-909c-33a1c38dfa37"/>
    <ds:schemaRef ds:uri="http://purl.org/dc/dcmitype/"/>
    <ds:schemaRef ds:uri="http://purl.org/dc/elements/1.1/"/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b287ffd9-6cfb-4a49-ab8f-f036bcd2a57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1246</TotalTime>
  <Words>173</Words>
  <Application>Microsoft Office PowerPoint</Application>
  <PresentationFormat>Panorámica</PresentationFormat>
  <Paragraphs>45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Times New Roman</vt:lpstr>
      <vt:lpstr>Office Theme</vt:lpstr>
      <vt:lpstr>Simulación del Efecto de Convolución de Punta en Microscopia de Fuerzas Atómicas (AFM)</vt:lpstr>
      <vt:lpstr>INTRODUCCIÓN</vt:lpstr>
      <vt:lpstr>Atomic Force Microscope</vt:lpstr>
      <vt:lpstr>Presentación de PowerPoint</vt:lpstr>
      <vt:lpstr>OBJETIVOS</vt:lpstr>
      <vt:lpstr>Presentación de PowerPoint</vt:lpstr>
      <vt:lpstr>METODOLOGÍA</vt:lpstr>
      <vt:lpstr>Software</vt:lpstr>
      <vt:lpstr>Código - Constantes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Jiménez Parra</dc:creator>
  <cp:lastModifiedBy>Rafael Jiménez Parra</cp:lastModifiedBy>
  <cp:revision>2</cp:revision>
  <dcterms:created xsi:type="dcterms:W3CDTF">2025-07-02T14:23:59Z</dcterms:created>
  <dcterms:modified xsi:type="dcterms:W3CDTF">2025-07-03T21:35:11Z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0x0101004389A00988B4D549B8DA0F74A792D013</vt:lpwstr>
  </property>
</Properties>
</file>