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5" r:id="rId3"/>
    <p:sldId id="286" r:id="rId4"/>
    <p:sldId id="322" r:id="rId5"/>
    <p:sldId id="327" r:id="rId6"/>
    <p:sldId id="290" r:id="rId7"/>
    <p:sldId id="321" r:id="rId8"/>
    <p:sldId id="288" r:id="rId9"/>
    <p:sldId id="289" r:id="rId10"/>
    <p:sldId id="270" r:id="rId11"/>
    <p:sldId id="297" r:id="rId12"/>
    <p:sldId id="323" r:id="rId13"/>
    <p:sldId id="263" r:id="rId14"/>
    <p:sldId id="293" r:id="rId15"/>
    <p:sldId id="291" r:id="rId16"/>
    <p:sldId id="264" r:id="rId17"/>
    <p:sldId id="305" r:id="rId18"/>
    <p:sldId id="294" r:id="rId19"/>
    <p:sldId id="295" r:id="rId20"/>
    <p:sldId id="325" r:id="rId21"/>
    <p:sldId id="306" r:id="rId22"/>
    <p:sldId id="310" r:id="rId23"/>
    <p:sldId id="311" r:id="rId24"/>
    <p:sldId id="312" r:id="rId25"/>
    <p:sldId id="314" r:id="rId26"/>
    <p:sldId id="319" r:id="rId27"/>
    <p:sldId id="315" r:id="rId28"/>
    <p:sldId id="326" r:id="rId29"/>
    <p:sldId id="316" r:id="rId30"/>
    <p:sldId id="317" r:id="rId31"/>
    <p:sldId id="307" r:id="rId32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5" autoAdjust="0"/>
    <p:restoredTop sz="84483" autoAdjust="0"/>
  </p:normalViewPr>
  <p:slideViewPr>
    <p:cSldViewPr>
      <p:cViewPr varScale="1">
        <p:scale>
          <a:sx n="63" d="100"/>
          <a:sy n="63" d="100"/>
        </p:scale>
        <p:origin x="10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5D3A039-6199-4BEF-9004-2ED97174ABEF}" type="datetimeFigureOut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273B533-276D-4139-AB37-9945D06BC8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149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DD034F-7672-4D97-841A-A40F713D5EDD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1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0BE4DA-D06D-4FD4-AA9B-8D411212677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94745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6769CB-8050-4029-8FAC-4DFCBF454760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4502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67C160-FFFA-4A63-A9D8-7F5174DA5622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11620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E2D6CE-F849-409C-A6B8-7E0A8D4D42D1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54119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277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FFD9C4A-9A37-43A3-9772-25EA62F051EF}" type="slidenum">
              <a:rPr kumimoji="0" lang="zh-TW" altLang="en-US" sz="1200">
                <a:latin typeface="+mn-lt"/>
                <a:ea typeface="+mn-ea"/>
              </a:rPr>
              <a:pPr algn="r">
                <a:defRPr/>
              </a:pPr>
              <a:t>20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8775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789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A847FF9-EDC0-42A1-8F2D-E35113806A4A}" type="slidenum">
              <a:rPr kumimoji="0" lang="zh-TW" altLang="en-US" sz="1200">
                <a:latin typeface="+mn-lt"/>
                <a:ea typeface="+mn-ea"/>
              </a:rPr>
              <a:pPr algn="r">
                <a:defRPr/>
              </a:pPr>
              <a:t>21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6573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789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BE65DA9-F11A-4285-9DF2-C7A431E5D659}" type="slidenum">
              <a:rPr kumimoji="0" lang="zh-TW" altLang="en-US" sz="1200">
                <a:latin typeface="+mn-lt"/>
                <a:ea typeface="+mn-ea"/>
              </a:rPr>
              <a:pPr algn="r">
                <a:defRPr/>
              </a:pPr>
              <a:t>22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699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789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E753205-83F9-4942-8846-175A10D08BF2}" type="slidenum">
              <a:rPr kumimoji="0" lang="zh-TW" altLang="en-US" sz="1200">
                <a:latin typeface="+mn-lt"/>
                <a:ea typeface="+mn-ea"/>
              </a:rPr>
              <a:pPr algn="r">
                <a:defRPr/>
              </a:pPr>
              <a:t>31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75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TW" smtClean="0"/>
              <a:t>In place update :  </a:t>
            </a:r>
            <a:r>
              <a:rPr lang="zh-TW" altLang="en-US" smtClean="0"/>
              <a:t>一筆 </a:t>
            </a:r>
            <a:r>
              <a:rPr lang="en-US" altLang="zh-TW" smtClean="0"/>
              <a:t>data </a:t>
            </a:r>
            <a:r>
              <a:rPr lang="zh-TW" altLang="en-US" smtClean="0"/>
              <a:t>在某個 </a:t>
            </a:r>
            <a:r>
              <a:rPr lang="en-US" altLang="zh-TW" smtClean="0"/>
              <a:t>page </a:t>
            </a:r>
            <a:r>
              <a:rPr lang="zh-TW" altLang="en-US" smtClean="0"/>
              <a:t>當中被寫入了，如果這筆 </a:t>
            </a:r>
            <a:r>
              <a:rPr lang="en-US" altLang="zh-TW" smtClean="0"/>
              <a:t>data </a:t>
            </a:r>
            <a:r>
              <a:rPr lang="zh-TW" altLang="en-US" smtClean="0"/>
              <a:t>被 </a:t>
            </a:r>
            <a:r>
              <a:rPr lang="en-US" altLang="zh-TW" smtClean="0"/>
              <a:t>update </a:t>
            </a:r>
            <a:r>
              <a:rPr lang="zh-TW" altLang="en-US" smtClean="0"/>
              <a:t>了，不能在同一個 </a:t>
            </a:r>
            <a:r>
              <a:rPr lang="en-US" altLang="zh-TW" smtClean="0"/>
              <a:t>physical page </a:t>
            </a:r>
            <a:r>
              <a:rPr lang="zh-TW" altLang="en-US" smtClean="0"/>
              <a:t>中再寫一次，而必須在另一個</a:t>
            </a:r>
            <a:r>
              <a:rPr lang="en-US" altLang="zh-TW" smtClean="0"/>
              <a:t> free page </a:t>
            </a:r>
            <a:r>
              <a:rPr lang="zh-TW" altLang="en-US" smtClean="0"/>
              <a:t>寫入更新的資料。這就是 </a:t>
            </a:r>
            <a:r>
              <a:rPr lang="en-US" altLang="zh-TW" smtClean="0"/>
              <a:t>out-of-place update.</a:t>
            </a:r>
          </a:p>
          <a:p>
            <a:r>
              <a:rPr lang="zh-TW" altLang="en-US" smtClean="0"/>
              <a:t>如果這個已經被寫過的 </a:t>
            </a:r>
            <a:r>
              <a:rPr lang="en-US" altLang="zh-TW" smtClean="0"/>
              <a:t>page </a:t>
            </a:r>
            <a:r>
              <a:rPr lang="zh-TW" altLang="en-US" smtClean="0"/>
              <a:t>如果還要再被寫入新資料，就那要先 </a:t>
            </a:r>
            <a:r>
              <a:rPr lang="en-US" altLang="zh-TW" smtClean="0"/>
              <a:t>erase </a:t>
            </a:r>
            <a:r>
              <a:rPr lang="zh-TW" altLang="en-US" smtClean="0"/>
              <a:t>過一次，才能再寫入新資料，就這就叫做 </a:t>
            </a:r>
            <a:r>
              <a:rPr lang="en-US" altLang="zh-TW" smtClean="0"/>
              <a:t>erase before write </a:t>
            </a:r>
            <a:r>
              <a:rPr lang="zh-TW" altLang="en-US" smtClean="0"/>
              <a:t>的特性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C955C-ACDA-49C7-9E7B-C794111ACA4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61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277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A0C1C6E-9A04-4DA8-9FA8-B71F37ED5D29}" type="slidenum">
              <a:rPr kumimoji="0" lang="zh-TW" altLang="en-US" sz="1200">
                <a:latin typeface="+mn-lt"/>
                <a:ea typeface="+mn-ea"/>
              </a:rPr>
              <a:pPr algn="r">
                <a:defRPr/>
              </a:pPr>
              <a:t>4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559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277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A0C1C6E-9A04-4DA8-9FA8-B71F37ED5D29}" type="slidenum">
              <a:rPr kumimoji="0" lang="zh-TW" altLang="en-US" sz="1200">
                <a:latin typeface="+mn-lt"/>
                <a:ea typeface="+mn-ea"/>
              </a:rPr>
              <a:pPr algn="r">
                <a:defRPr/>
              </a:pPr>
              <a:t>5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409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1F26C-7A45-4CC2-9B09-F2FEC38E7049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7045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說明 </a:t>
            </a:r>
            <a:r>
              <a:rPr lang="en-US" altLang="zh-TW" smtClean="0"/>
              <a:t>M </a:t>
            </a:r>
            <a:r>
              <a:rPr lang="zh-TW" altLang="en-US" smtClean="0"/>
              <a:t>個 </a:t>
            </a:r>
            <a:r>
              <a:rPr lang="en-US" altLang="zh-TW" smtClean="0"/>
              <a:t>physical block </a:t>
            </a:r>
            <a:r>
              <a:rPr lang="zh-TW" altLang="en-US" smtClean="0"/>
              <a:t>的意義。為什麼 </a:t>
            </a:r>
            <a:r>
              <a:rPr lang="en-US" altLang="zh-TW" smtClean="0"/>
              <a:t>N </a:t>
            </a:r>
            <a:r>
              <a:rPr lang="zh-TW" altLang="en-US" smtClean="0"/>
              <a:t>個 </a:t>
            </a:r>
            <a:r>
              <a:rPr lang="en-US" altLang="zh-TW" smtClean="0"/>
              <a:t>logical block </a:t>
            </a:r>
            <a:r>
              <a:rPr lang="zh-TW" altLang="en-US" smtClean="0"/>
              <a:t>不能放在 </a:t>
            </a:r>
            <a:r>
              <a:rPr lang="en-US" altLang="zh-TW" smtClean="0"/>
              <a:t>N </a:t>
            </a:r>
            <a:r>
              <a:rPr lang="zh-TW" altLang="en-US" smtClean="0"/>
              <a:t>個 </a:t>
            </a:r>
            <a:r>
              <a:rPr lang="en-US" altLang="zh-TW" smtClean="0"/>
              <a:t> physical block ? </a:t>
            </a:r>
          </a:p>
          <a:p>
            <a:pPr eaLnBrk="1" hangingPunct="1">
              <a:spcBef>
                <a:spcPct val="0"/>
              </a:spcBef>
            </a:pPr>
            <a:endParaRPr lang="en-US" altLang="zh-TW" smtClean="0"/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理論上， </a:t>
            </a:r>
            <a:r>
              <a:rPr lang="en-US" altLang="zh-TW" smtClean="0"/>
              <a:t>4 </a:t>
            </a:r>
            <a:r>
              <a:rPr lang="zh-TW" altLang="en-US" smtClean="0"/>
              <a:t>個 </a:t>
            </a:r>
            <a:r>
              <a:rPr lang="en-US" altLang="zh-TW" smtClean="0"/>
              <a:t>logical block </a:t>
            </a:r>
            <a:r>
              <a:rPr lang="zh-TW" altLang="en-US" smtClean="0"/>
              <a:t>有 </a:t>
            </a:r>
            <a:r>
              <a:rPr lang="en-US" altLang="zh-TW" smtClean="0"/>
              <a:t>256 </a:t>
            </a:r>
            <a:r>
              <a:rPr lang="zh-TW" altLang="en-US" smtClean="0"/>
              <a:t>個 </a:t>
            </a:r>
            <a:r>
              <a:rPr lang="en-US" altLang="zh-TW" smtClean="0"/>
              <a:t>pages, </a:t>
            </a:r>
            <a:r>
              <a:rPr lang="zh-TW" altLang="en-US" smtClean="0"/>
              <a:t>應該需要 </a:t>
            </a:r>
            <a:r>
              <a:rPr lang="en-US" altLang="zh-TW" smtClean="0"/>
              <a:t>256 PBN </a:t>
            </a:r>
            <a:r>
              <a:rPr lang="zh-TW" altLang="en-US" smtClean="0"/>
              <a:t>才能完全定址到這 </a:t>
            </a:r>
            <a:r>
              <a:rPr lang="en-US" altLang="zh-TW" smtClean="0"/>
              <a:t>256 </a:t>
            </a:r>
            <a:r>
              <a:rPr lang="zh-TW" altLang="en-US" smtClean="0"/>
              <a:t>個 </a:t>
            </a:r>
            <a:r>
              <a:rPr lang="en-US" altLang="zh-TW" smtClean="0"/>
              <a:t>logical pages </a:t>
            </a:r>
            <a:r>
              <a:rPr lang="zh-TW" altLang="en-US" smtClean="0"/>
              <a:t>才對。但是 </a:t>
            </a:r>
            <a:r>
              <a:rPr lang="en-US" altLang="zh-TW" smtClean="0"/>
              <a:t>Superblock scheme </a:t>
            </a:r>
            <a:r>
              <a:rPr lang="zh-TW" altLang="en-US" smtClean="0"/>
              <a:t>把這 </a:t>
            </a:r>
            <a:r>
              <a:rPr lang="en-US" altLang="zh-TW" smtClean="0"/>
              <a:t>256 </a:t>
            </a:r>
            <a:r>
              <a:rPr lang="zh-TW" altLang="en-US" smtClean="0"/>
              <a:t>個 </a:t>
            </a:r>
            <a:r>
              <a:rPr lang="en-US" altLang="zh-TW" smtClean="0"/>
              <a:t>logical page </a:t>
            </a:r>
            <a:r>
              <a:rPr lang="zh-TW" altLang="en-US" smtClean="0"/>
              <a:t>放在固定 </a:t>
            </a:r>
            <a:r>
              <a:rPr lang="en-US" altLang="zh-TW" smtClean="0"/>
              <a:t>( N+M ) </a:t>
            </a:r>
            <a:r>
              <a:rPr lang="zh-TW" altLang="en-US" smtClean="0"/>
              <a:t>個 </a:t>
            </a:r>
            <a:r>
              <a:rPr lang="en-US" altLang="zh-TW" smtClean="0"/>
              <a:t>PBNs </a:t>
            </a:r>
            <a:r>
              <a:rPr lang="zh-TW" altLang="en-US" smtClean="0"/>
              <a:t>裡</a:t>
            </a:r>
            <a:r>
              <a:rPr lang="en-US" altLang="zh-TW" smtClean="0"/>
              <a:t>, </a:t>
            </a:r>
            <a:r>
              <a:rPr lang="zh-TW" altLang="en-US" smtClean="0"/>
              <a:t>所以 </a:t>
            </a:r>
            <a:r>
              <a:rPr lang="en-US" altLang="zh-TW" smtClean="0"/>
              <a:t>256 </a:t>
            </a:r>
            <a:r>
              <a:rPr lang="zh-TW" altLang="en-US" smtClean="0"/>
              <a:t>個 </a:t>
            </a:r>
            <a:r>
              <a:rPr lang="en-US" altLang="zh-TW" smtClean="0"/>
              <a:t>logical page </a:t>
            </a:r>
            <a:r>
              <a:rPr lang="zh-TW" altLang="en-US" smtClean="0"/>
              <a:t>全都會在這 </a:t>
            </a:r>
            <a:r>
              <a:rPr lang="en-US" altLang="zh-TW" smtClean="0"/>
              <a:t>( n+m ) </a:t>
            </a:r>
            <a:r>
              <a:rPr lang="zh-TW" altLang="en-US" smtClean="0"/>
              <a:t>個 </a:t>
            </a:r>
            <a:r>
              <a:rPr lang="en-US" altLang="zh-TW" smtClean="0"/>
              <a:t>physical block </a:t>
            </a:r>
            <a:r>
              <a:rPr lang="zh-TW" altLang="en-US" smtClean="0"/>
              <a:t>裡面</a:t>
            </a: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4A9D4B-E4E3-4C14-A102-916EA6FBC9D8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01238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277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375CD23-3CBE-4C89-98B2-3BECA0E721F6}" type="slidenum">
              <a:rPr kumimoji="0" lang="zh-TW" altLang="en-US" sz="1200">
                <a:latin typeface="+mn-lt"/>
                <a:ea typeface="+mn-ea"/>
              </a:rPr>
              <a:pPr algn="r">
                <a:defRPr/>
              </a:pPr>
              <a:t>11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908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277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7A1D0EF-4F3F-4B68-9F61-035CFCC8037E}" type="slidenum">
              <a:rPr kumimoji="0" lang="zh-TW" altLang="en-US" sz="1200">
                <a:latin typeface="+mn-lt"/>
                <a:ea typeface="+mn-ea"/>
              </a:rPr>
              <a:pPr algn="r">
                <a:defRPr/>
              </a:pPr>
              <a:t>12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611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60461D-EF54-4412-B565-A88053333B00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7823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1D36D-250E-4079-A6B5-21B2583841AA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8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7D20F-D34F-4B56-958F-76AA5B676A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98317-83B8-4830-9168-CBE6567A5CFD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80E5E-87B7-489E-B41F-FE438F2F56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97824-F506-48D7-8ECB-0A5B56B1B9F7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912A3-F52F-4E48-AAA8-E0D8E823555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角星形 3"/>
          <p:cNvSpPr/>
          <p:nvPr userDrawn="1"/>
        </p:nvSpPr>
        <p:spPr>
          <a:xfrm rot="7375960">
            <a:off x="7812882" y="450056"/>
            <a:ext cx="1143000" cy="1071563"/>
          </a:xfrm>
          <a:prstGeom prst="star5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568B-D9DB-4332-9AA8-3246E32D391A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6" name="投影片編號版面配置區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5F48082-C309-45C8-8CBC-919183795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頁尾版面配置區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3C7EC-9D14-4FBA-8CEF-FD46A64C9D1C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4757F-05CE-471A-8180-A3D0D024019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0C11D-0836-4E9C-9572-F05889488D81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88076-479F-4320-BEA2-930571200C7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F6E5-FA34-4EEE-9A97-3DBE5FF2DC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987E0-98FA-42F5-AE42-2692BB0F2E04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CAC42-B9BF-4B4C-BB9D-D17572E3966F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4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5A7C0-B4D5-4F9B-85A7-18BDDC694E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D10EC-1BAB-4CAB-AD6A-B294F08D356A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3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68292-798F-4158-B6F4-941D7B2EBF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A9359-3F18-4943-8C18-8EB2172D3939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0A38A-5525-4C4E-9990-0CA136EE27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43480-7AA5-4A70-8CEB-B28DF485557C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6C77B-9CB1-4B8F-933E-B04E42C0874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字版面配置區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3CB1DF-2F3A-41D8-817D-D48CBE14BB1B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baseline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96E3A3-7585-4F88-A018-AAD35BE056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58" r:id="rId4"/>
    <p:sldLayoutId id="214748386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endParaRPr lang="zh-TW" alt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sz="4400" b="1" smtClean="0"/>
              <a:t>Design of a Novel Flash Translation Layer with Efficient Utilization of Spare Area</a:t>
            </a:r>
            <a:endParaRPr lang="zh-TW" altLang="en-US" sz="440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612FC0-B5E3-449F-81BA-C60A34769CD8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BABA32-E4E9-4A5C-AC9B-B2BD155AB73E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smtClean="0"/>
              <a:t>Superblock scheme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smtClean="0"/>
              <a:t>Block-level spatial locality</a:t>
            </a:r>
          </a:p>
          <a:p>
            <a:pPr marL="1006158" lvl="2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smtClean="0"/>
              <a:t>One superblock is composed of N adjacent logical blocks</a:t>
            </a:r>
          </a:p>
          <a:p>
            <a:pPr marL="1005205" lvl="2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altLang="zh-TW" dirty="0" smtClean="0"/>
              <a:t>Page map </a:t>
            </a:r>
            <a:r>
              <a:rPr lang="en-US" altLang="zh-TW" dirty="0" smtClean="0">
                <a:solidFill>
                  <a:srgbClr val="00B050"/>
                </a:solidFill>
              </a:rPr>
              <a:t>N adjacent logical blocks </a:t>
            </a:r>
            <a:r>
              <a:rPr lang="en-US" altLang="zh-TW" dirty="0" smtClean="0"/>
              <a:t>into </a:t>
            </a:r>
            <a:r>
              <a:rPr lang="en-US" altLang="zh-TW" dirty="0" smtClean="0">
                <a:solidFill>
                  <a:srgbClr val="92D050"/>
                </a:solidFill>
              </a:rPr>
              <a:t>N + M physical blocks. ( N = 4 ,  0&lt;= M &lt;= 4 )</a:t>
            </a:r>
          </a:p>
          <a:p>
            <a:pPr marL="1279842" lvl="3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altLang="zh-TW" dirty="0" smtClean="0"/>
              <a:t>N : data block;  M : update block.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altLang="zh-TW" dirty="0" smtClean="0"/>
              <a:t>Rearranging pages in several blocks</a:t>
            </a:r>
          </a:p>
          <a:p>
            <a:pPr marL="1005205" lvl="2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altLang="zh-TW" dirty="0" smtClean="0"/>
              <a:t>Pages of one superblock could located at anywhere of N+M physical blocks</a:t>
            </a:r>
          </a:p>
          <a:p>
            <a:pPr marL="1005205" lvl="2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altLang="zh-TW" dirty="0" smtClean="0"/>
              <a:t>Hybrid mapping with 3-level mapping table</a:t>
            </a:r>
          </a:p>
          <a:p>
            <a:pPr marL="1279842" lvl="3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altLang="zh-TW" dirty="0" smtClean="0">
                <a:sym typeface="Wingdings" pitchFamily="2" charset="2"/>
              </a:rPr>
              <a:t>Fetch mapping info. from spare area two times and memory</a:t>
            </a:r>
            <a:endParaRPr lang="en-US" altLang="zh-TW" dirty="0" smtClean="0"/>
          </a:p>
          <a:p>
            <a:pPr marL="1279842" lvl="3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altLang="zh-TW" dirty="0" smtClean="0"/>
              <a:t>Limited size of spare area ( 64 bytes )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endParaRPr lang="en-US" altLang="zh-TW" dirty="0" smtClean="0"/>
          </a:p>
          <a:p>
            <a:pPr marL="1005840" lvl="2" eaLnBrk="1" fontAlgn="auto" hangingPunct="1">
              <a:spcAft>
                <a:spcPts val="0"/>
              </a:spcAft>
              <a:buClr>
                <a:schemeClr val="accent2">
                  <a:shade val="50000"/>
                </a:schemeClr>
              </a:buClr>
              <a:buFont typeface="Wingdings 2" pitchFamily="18" charset="2"/>
              <a:buNone/>
              <a:defRPr/>
            </a:pPr>
            <a:endParaRPr lang="en-US" altLang="zh-TW" dirty="0" smtClean="0">
              <a:solidFill>
                <a:srgbClr val="00B050"/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endParaRPr lang="en-US" altLang="zh-TW" dirty="0" smtClean="0"/>
          </a:p>
          <a:p>
            <a:pPr marL="1005840" lvl="2" eaLnBrk="1" fontAlgn="auto" hangingPunct="1">
              <a:spcAft>
                <a:spcPts val="0"/>
              </a:spcAft>
              <a:buClr>
                <a:schemeClr val="accent2">
                  <a:shade val="50000"/>
                </a:schemeClr>
              </a:buClr>
              <a:buFont typeface="Wingdings 2"/>
              <a:buChar char=""/>
              <a:defRPr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smtClean="0"/>
              <a:t>Related Work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3EA6F0-B7DC-4311-95AA-D7A01E0C95E1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4A5DC-19F9-4E58-A59F-DFFC7875C594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1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4043363" cy="47625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Superblock scheme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2" eaLnBrk="1" hangingPunct="1">
              <a:buFont typeface="Wingdings 2" pitchFamily="18" charset="2"/>
              <a:buNone/>
            </a:pPr>
            <a:endParaRPr lang="en-US" altLang="zh-TW" dirty="0" smtClean="0">
              <a:solidFill>
                <a:srgbClr val="00B050"/>
              </a:solidFill>
            </a:endParaRPr>
          </a:p>
          <a:p>
            <a:pPr lvl="1" eaLnBrk="1" hangingPunct="1"/>
            <a:endParaRPr lang="en-US" altLang="zh-TW" dirty="0" smtClean="0"/>
          </a:p>
          <a:p>
            <a:pPr lvl="2" eaLnBrk="1" hangingPunct="1"/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smtClean="0"/>
              <a:t>Related Work</a:t>
            </a:r>
            <a:endParaRPr lang="zh-TW" altLang="en-US"/>
          </a:p>
        </p:txBody>
      </p:sp>
      <p:sp>
        <p:nvSpPr>
          <p:cNvPr id="4" name="日期版面配置區 3"/>
          <p:cNvSpPr txBox="1">
            <a:spLocks noGrp="1"/>
          </p:cNvSpPr>
          <p:nvPr/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023EA6F0-B7DC-4311-95AA-D7A01E0C95E1}" type="datetime1">
              <a:rPr kumimoji="0" lang="zh-TW" altLang="en-US" sz="1200">
                <a:solidFill>
                  <a:schemeClr val="tx2"/>
                </a:solidFill>
                <a:latin typeface="+mn-lt"/>
                <a:ea typeface="+mn-ea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2015/1/30</a:t>
            </a:fld>
            <a:endParaRPr kumimoji="0" lang="zh-TW" altLang="en-US" sz="120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BF28B83-78F5-4AF3-88DA-963A462250F4}" type="slidenum">
              <a:rPr kumimoji="0" lang="zh-TW" altLang="en-US" sz="1600">
                <a:solidFill>
                  <a:schemeClr val="tx2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kumimoji="0" lang="zh-TW" altLang="en-US" sz="160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250" y="2786063"/>
            <a:ext cx="857250" cy="2857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6858000" y="2214563"/>
            <a:ext cx="1285875" cy="357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17</a:t>
            </a:r>
            <a:endParaRPr lang="zh-TW" altLang="en-US" dirty="0"/>
          </a:p>
        </p:txBody>
      </p:sp>
      <p:cxnSp>
        <p:nvCxnSpPr>
          <p:cNvPr id="47" name="直線接點 46"/>
          <p:cNvCxnSpPr/>
          <p:nvPr/>
        </p:nvCxnSpPr>
        <p:spPr>
          <a:xfrm rot="10800000" flipV="1">
            <a:off x="5857875" y="2214563"/>
            <a:ext cx="1000125" cy="1428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10800000">
            <a:off x="5857875" y="2500313"/>
            <a:ext cx="1000125" cy="714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5" name="文字方塊 54"/>
          <p:cNvSpPr txBox="1">
            <a:spLocks noChangeArrowheads="1"/>
          </p:cNvSpPr>
          <p:nvPr/>
        </p:nvSpPr>
        <p:spPr bwMode="auto">
          <a:xfrm>
            <a:off x="2428875" y="4500563"/>
            <a:ext cx="15716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Logical block</a:t>
            </a:r>
          </a:p>
          <a:p>
            <a:r>
              <a:rPr lang="en-US" altLang="zh-TW" dirty="0"/>
              <a:t>( 64 </a:t>
            </a:r>
            <a:r>
              <a:rPr lang="en-US" altLang="zh-TW" dirty="0" smtClean="0"/>
              <a:t>pages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376" name="文字方塊 55"/>
          <p:cNvSpPr txBox="1">
            <a:spLocks noChangeArrowheads="1"/>
          </p:cNvSpPr>
          <p:nvPr/>
        </p:nvSpPr>
        <p:spPr bwMode="auto">
          <a:xfrm>
            <a:off x="4786313" y="4500563"/>
            <a:ext cx="15716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Subgroup</a:t>
            </a:r>
          </a:p>
          <a:p>
            <a:r>
              <a:rPr lang="en-US" altLang="zh-TW" dirty="0"/>
              <a:t>( 16 </a:t>
            </a:r>
            <a:r>
              <a:rPr lang="en-US" altLang="zh-TW" dirty="0" smtClean="0"/>
              <a:t>pages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377" name="文字方塊 56"/>
          <p:cNvSpPr txBox="1">
            <a:spLocks noChangeArrowheads="1"/>
          </p:cNvSpPr>
          <p:nvPr/>
        </p:nvSpPr>
        <p:spPr bwMode="auto">
          <a:xfrm>
            <a:off x="6715125" y="4500563"/>
            <a:ext cx="15716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Logical page</a:t>
            </a:r>
          </a:p>
          <a:p>
            <a:r>
              <a:rPr lang="en-US" altLang="zh-TW" dirty="0"/>
              <a:t>( 1 </a:t>
            </a:r>
            <a:r>
              <a:rPr lang="en-US" altLang="zh-TW" dirty="0" smtClean="0"/>
              <a:t>pages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2" name="群組 58"/>
          <p:cNvGrpSpPr>
            <a:grpSpLocks/>
          </p:cNvGrpSpPr>
          <p:nvPr/>
        </p:nvGrpSpPr>
        <p:grpSpPr bwMode="auto">
          <a:xfrm>
            <a:off x="1714500" y="2058988"/>
            <a:ext cx="2000250" cy="2155825"/>
            <a:chOff x="1714500" y="2058988"/>
            <a:chExt cx="2000250" cy="2155825"/>
          </a:xfrm>
        </p:grpSpPr>
        <p:sp>
          <p:nvSpPr>
            <p:cNvPr id="9" name="矩形 8"/>
            <p:cNvSpPr/>
            <p:nvPr/>
          </p:nvSpPr>
          <p:spPr>
            <a:xfrm>
              <a:off x="2714625" y="2428875"/>
              <a:ext cx="1000125" cy="13573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cxnSp>
          <p:nvCxnSpPr>
            <p:cNvPr id="15" name="直線接點 14"/>
            <p:cNvCxnSpPr/>
            <p:nvPr/>
          </p:nvCxnSpPr>
          <p:spPr>
            <a:xfrm rot="10800000" flipV="1">
              <a:off x="1714500" y="2428875"/>
              <a:ext cx="1000125" cy="3571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0800000">
              <a:off x="1714500" y="3071813"/>
              <a:ext cx="1000125" cy="7143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786063" y="2571750"/>
              <a:ext cx="857250" cy="2857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0 – 15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786063" y="2857500"/>
              <a:ext cx="857250" cy="2857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16 - 31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786063" y="3143250"/>
              <a:ext cx="857250" cy="2857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32 - 47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786063" y="3429000"/>
              <a:ext cx="857250" cy="2857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48 - 63 </a:t>
              </a:r>
              <a:endParaRPr lang="zh-TW" altLang="en-US" dirty="0"/>
            </a:p>
          </p:txBody>
        </p:sp>
        <p:sp>
          <p:nvSpPr>
            <p:cNvPr id="15397" name="文字方塊 51"/>
            <p:cNvSpPr txBox="1">
              <a:spLocks noChangeArrowheads="1"/>
            </p:cNvSpPr>
            <p:nvPr/>
          </p:nvSpPr>
          <p:spPr bwMode="auto">
            <a:xfrm>
              <a:off x="2428875" y="2058988"/>
              <a:ext cx="4286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0</a:t>
              </a:r>
              <a:endParaRPr lang="zh-TW" altLang="en-US"/>
            </a:p>
          </p:txBody>
        </p:sp>
        <p:sp>
          <p:nvSpPr>
            <p:cNvPr id="15398" name="文字方塊 52"/>
            <p:cNvSpPr txBox="1">
              <a:spLocks noChangeArrowheads="1"/>
            </p:cNvSpPr>
            <p:nvPr/>
          </p:nvSpPr>
          <p:spPr bwMode="auto">
            <a:xfrm>
              <a:off x="2428875" y="3844925"/>
              <a:ext cx="5715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63</a:t>
              </a:r>
              <a:endParaRPr lang="zh-TW" altLang="en-US"/>
            </a:p>
          </p:txBody>
        </p:sp>
      </p:grpSp>
      <p:grpSp>
        <p:nvGrpSpPr>
          <p:cNvPr id="10" name="群組 59"/>
          <p:cNvGrpSpPr>
            <a:grpSpLocks/>
          </p:cNvGrpSpPr>
          <p:nvPr/>
        </p:nvGrpSpPr>
        <p:grpSpPr bwMode="auto">
          <a:xfrm>
            <a:off x="3643313" y="1785938"/>
            <a:ext cx="2214562" cy="2370137"/>
            <a:chOff x="3643313" y="1785938"/>
            <a:chExt cx="2214562" cy="2370137"/>
          </a:xfrm>
        </p:grpSpPr>
        <p:sp>
          <p:nvSpPr>
            <p:cNvPr id="29" name="矩形 28"/>
            <p:cNvSpPr/>
            <p:nvPr/>
          </p:nvSpPr>
          <p:spPr>
            <a:xfrm>
              <a:off x="5000625" y="2143125"/>
              <a:ext cx="857250" cy="15716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 dirty="0"/>
            </a:p>
          </p:txBody>
        </p:sp>
        <p:cxnSp>
          <p:nvCxnSpPr>
            <p:cNvPr id="30" name="直線接點 29"/>
            <p:cNvCxnSpPr/>
            <p:nvPr/>
          </p:nvCxnSpPr>
          <p:spPr>
            <a:xfrm rot="10800000" flipV="1">
              <a:off x="3643313" y="2143125"/>
              <a:ext cx="1357312" cy="7143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10800000">
              <a:off x="3643313" y="3143250"/>
              <a:ext cx="1357312" cy="571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5000625" y="2500313"/>
              <a:ext cx="857250" cy="1428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00625" y="3500438"/>
              <a:ext cx="857250" cy="1428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31</a:t>
              </a:r>
              <a:endParaRPr lang="zh-TW" altLang="en-US" dirty="0"/>
            </a:p>
          </p:txBody>
        </p:sp>
        <p:sp>
          <p:nvSpPr>
            <p:cNvPr id="15385" name="文字方塊 44"/>
            <p:cNvSpPr txBox="1">
              <a:spLocks noChangeArrowheads="1"/>
            </p:cNvSpPr>
            <p:nvPr/>
          </p:nvSpPr>
          <p:spPr bwMode="auto">
            <a:xfrm>
              <a:off x="5286375" y="2714625"/>
              <a:ext cx="461963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TW"/>
                <a:t>…..</a:t>
              </a:r>
              <a:endParaRPr lang="zh-TW" altLang="en-US"/>
            </a:p>
          </p:txBody>
        </p:sp>
        <p:sp>
          <p:nvSpPr>
            <p:cNvPr id="15386" name="文字方塊 53"/>
            <p:cNvSpPr txBox="1">
              <a:spLocks noChangeArrowheads="1"/>
            </p:cNvSpPr>
            <p:nvPr/>
          </p:nvSpPr>
          <p:spPr bwMode="auto">
            <a:xfrm>
              <a:off x="4572000" y="1785938"/>
              <a:ext cx="571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16</a:t>
              </a:r>
              <a:endParaRPr lang="zh-TW" altLang="en-US"/>
            </a:p>
          </p:txBody>
        </p:sp>
        <p:sp>
          <p:nvSpPr>
            <p:cNvPr id="15387" name="文字方塊 54"/>
            <p:cNvSpPr txBox="1">
              <a:spLocks noChangeArrowheads="1"/>
            </p:cNvSpPr>
            <p:nvPr/>
          </p:nvSpPr>
          <p:spPr bwMode="auto">
            <a:xfrm>
              <a:off x="4572000" y="3786188"/>
              <a:ext cx="571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31</a:t>
              </a:r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000625" y="2366963"/>
              <a:ext cx="857250" cy="1428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17</a:t>
              </a:r>
              <a:endParaRPr lang="zh-TW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5000625" y="2214563"/>
              <a:ext cx="857250" cy="1428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16</a:t>
              </a:r>
              <a:endParaRPr lang="zh-TW" altLang="en-US" dirty="0"/>
            </a:p>
          </p:txBody>
        </p:sp>
      </p:grpSp>
      <p:sp>
        <p:nvSpPr>
          <p:cNvPr id="39" name="文字方塊 54"/>
          <p:cNvSpPr txBox="1">
            <a:spLocks noChangeArrowheads="1"/>
          </p:cNvSpPr>
          <p:nvPr/>
        </p:nvSpPr>
        <p:spPr bwMode="auto">
          <a:xfrm>
            <a:off x="642921" y="4500570"/>
            <a:ext cx="15716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Logical block</a:t>
            </a:r>
          </a:p>
          <a:p>
            <a:r>
              <a:rPr lang="en-US" altLang="zh-TW" dirty="0"/>
              <a:t>( 64 </a:t>
            </a:r>
            <a:r>
              <a:rPr lang="en-US" altLang="zh-TW" dirty="0" smtClean="0"/>
              <a:t>pages 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內容版面配置區 1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4043363" cy="47625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Superblock FTL</a:t>
            </a:r>
          </a:p>
          <a:p>
            <a:pPr lvl="1" eaLnBrk="1" hangingPunct="1"/>
            <a:endParaRPr lang="en-US" altLang="zh-TW" dirty="0" smtClean="0"/>
          </a:p>
          <a:p>
            <a:pPr lvl="2" eaLnBrk="1" hangingPunct="1">
              <a:buFont typeface="Wingdings 2" pitchFamily="18" charset="2"/>
              <a:buNone/>
            </a:pPr>
            <a:endParaRPr lang="en-US" altLang="zh-TW" dirty="0" smtClean="0">
              <a:solidFill>
                <a:srgbClr val="00B050"/>
              </a:solidFill>
            </a:endParaRPr>
          </a:p>
          <a:p>
            <a:pPr lvl="1" eaLnBrk="1" hangingPunct="1"/>
            <a:endParaRPr lang="en-US" altLang="zh-TW" dirty="0" smtClean="0"/>
          </a:p>
          <a:p>
            <a:pPr lvl="2" eaLnBrk="1" hangingPunct="1"/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smtClean="0"/>
              <a:t>Related Work</a:t>
            </a:r>
            <a:endParaRPr lang="zh-TW" altLang="en-US"/>
          </a:p>
        </p:txBody>
      </p:sp>
      <p:sp>
        <p:nvSpPr>
          <p:cNvPr id="4" name="日期版面配置區 3"/>
          <p:cNvSpPr txBox="1">
            <a:spLocks noGrp="1"/>
          </p:cNvSpPr>
          <p:nvPr/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023EA6F0-B7DC-4311-95AA-D7A01E0C95E1}" type="datetime1">
              <a:rPr kumimoji="0" lang="zh-TW" altLang="en-US" sz="1200">
                <a:solidFill>
                  <a:schemeClr val="tx2"/>
                </a:solidFill>
                <a:latin typeface="+mn-lt"/>
                <a:ea typeface="+mn-ea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2015/1/30</a:t>
            </a:fld>
            <a:endParaRPr kumimoji="0" lang="zh-TW" altLang="en-US" sz="120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92A95D6-B1A0-4486-A68C-5CDD530281D5}" type="slidenum">
              <a:rPr kumimoji="0" lang="zh-TW" altLang="en-US" sz="1600">
                <a:solidFill>
                  <a:schemeClr val="tx2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kumimoji="0" lang="zh-TW" altLang="en-US" sz="160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4366" name="文字方塊 54"/>
          <p:cNvSpPr txBox="1">
            <a:spLocks noChangeArrowheads="1"/>
          </p:cNvSpPr>
          <p:nvPr/>
        </p:nvSpPr>
        <p:spPr bwMode="auto">
          <a:xfrm>
            <a:off x="2000250" y="2211388"/>
            <a:ext cx="15716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Logical block</a:t>
            </a:r>
          </a:p>
          <a:p>
            <a:r>
              <a:rPr lang="en-US" altLang="zh-TW" dirty="0"/>
              <a:t>( 64 pg )</a:t>
            </a:r>
            <a:endParaRPr lang="zh-TW" altLang="en-US" dirty="0"/>
          </a:p>
        </p:txBody>
      </p:sp>
      <p:grpSp>
        <p:nvGrpSpPr>
          <p:cNvPr id="2" name="群組 58"/>
          <p:cNvGrpSpPr>
            <a:grpSpLocks/>
          </p:cNvGrpSpPr>
          <p:nvPr/>
        </p:nvGrpSpPr>
        <p:grpSpPr bwMode="auto">
          <a:xfrm>
            <a:off x="4500563" y="4143375"/>
            <a:ext cx="1571625" cy="1584325"/>
            <a:chOff x="2214561" y="2344728"/>
            <a:chExt cx="1500189" cy="1584333"/>
          </a:xfrm>
        </p:grpSpPr>
        <p:sp>
          <p:nvSpPr>
            <p:cNvPr id="9" name="矩形 8"/>
            <p:cNvSpPr/>
            <p:nvPr/>
          </p:nvSpPr>
          <p:spPr>
            <a:xfrm>
              <a:off x="2714624" y="2428866"/>
              <a:ext cx="1000126" cy="13573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785845" y="2571742"/>
              <a:ext cx="857684" cy="2857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0 – 15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785845" y="2857494"/>
              <a:ext cx="857684" cy="2857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16 - 31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785845" y="3143245"/>
              <a:ext cx="857684" cy="2857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32 - 47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785845" y="3428996"/>
              <a:ext cx="857684" cy="2857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48 - 63 </a:t>
              </a:r>
              <a:endParaRPr lang="zh-TW" altLang="en-US" dirty="0"/>
            </a:p>
          </p:txBody>
        </p:sp>
        <p:sp>
          <p:nvSpPr>
            <p:cNvPr id="16433" name="文字方塊 51"/>
            <p:cNvSpPr txBox="1">
              <a:spLocks noChangeArrowheads="1"/>
            </p:cNvSpPr>
            <p:nvPr/>
          </p:nvSpPr>
          <p:spPr bwMode="auto">
            <a:xfrm>
              <a:off x="2357437" y="2344728"/>
              <a:ext cx="4286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0</a:t>
              </a:r>
              <a:endParaRPr lang="zh-TW" altLang="en-US"/>
            </a:p>
          </p:txBody>
        </p:sp>
        <p:sp>
          <p:nvSpPr>
            <p:cNvPr id="16434" name="文字方塊 52"/>
            <p:cNvSpPr txBox="1">
              <a:spLocks noChangeArrowheads="1"/>
            </p:cNvSpPr>
            <p:nvPr/>
          </p:nvSpPr>
          <p:spPr bwMode="auto">
            <a:xfrm>
              <a:off x="2214561" y="3559173"/>
              <a:ext cx="5715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63</a:t>
              </a:r>
              <a:endParaRPr lang="zh-TW" altLang="en-US"/>
            </a:p>
          </p:txBody>
        </p:sp>
      </p:grpSp>
      <p:grpSp>
        <p:nvGrpSpPr>
          <p:cNvPr id="6" name="群組 55"/>
          <p:cNvGrpSpPr>
            <a:grpSpLocks/>
          </p:cNvGrpSpPr>
          <p:nvPr/>
        </p:nvGrpSpPr>
        <p:grpSpPr bwMode="auto">
          <a:xfrm>
            <a:off x="6786563" y="1925638"/>
            <a:ext cx="2071687" cy="3340100"/>
            <a:chOff x="6872909" y="1925651"/>
            <a:chExt cx="1985373" cy="3262268"/>
          </a:xfrm>
        </p:grpSpPr>
        <p:sp>
          <p:nvSpPr>
            <p:cNvPr id="16419" name="文字方塊 55"/>
            <p:cNvSpPr txBox="1">
              <a:spLocks noChangeArrowheads="1"/>
            </p:cNvSpPr>
            <p:nvPr/>
          </p:nvSpPr>
          <p:spPr bwMode="auto">
            <a:xfrm>
              <a:off x="6872909" y="4286256"/>
              <a:ext cx="1985373" cy="90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Subgroup</a:t>
              </a:r>
            </a:p>
            <a:p>
              <a:r>
                <a:rPr lang="en-US" altLang="zh-TW"/>
                <a:t>( 16 pg )</a:t>
              </a:r>
            </a:p>
            <a:p>
              <a:r>
                <a:rPr lang="en-US" altLang="zh-TW"/>
                <a:t>PTE_SIZE : 16</a:t>
              </a:r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644238" y="2282268"/>
              <a:ext cx="856526" cy="157221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644238" y="2643536"/>
              <a:ext cx="856526" cy="1426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644238" y="3640512"/>
              <a:ext cx="856526" cy="1426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31</a:t>
              </a:r>
              <a:endParaRPr lang="zh-TW" altLang="en-US" dirty="0"/>
            </a:p>
          </p:txBody>
        </p:sp>
        <p:sp>
          <p:nvSpPr>
            <p:cNvPr id="16423" name="文字方塊 44"/>
            <p:cNvSpPr txBox="1">
              <a:spLocks noChangeArrowheads="1"/>
            </p:cNvSpPr>
            <p:nvPr/>
          </p:nvSpPr>
          <p:spPr bwMode="auto">
            <a:xfrm>
              <a:off x="7929593" y="2854338"/>
              <a:ext cx="461963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TW"/>
                <a:t>…..</a:t>
              </a:r>
              <a:endParaRPr lang="zh-TW" altLang="en-US"/>
            </a:p>
          </p:txBody>
        </p:sp>
        <p:sp>
          <p:nvSpPr>
            <p:cNvPr id="16424" name="文字方塊 53"/>
            <p:cNvSpPr txBox="1">
              <a:spLocks noChangeArrowheads="1"/>
            </p:cNvSpPr>
            <p:nvPr/>
          </p:nvSpPr>
          <p:spPr bwMode="auto">
            <a:xfrm>
              <a:off x="7215218" y="1925651"/>
              <a:ext cx="571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16</a:t>
              </a:r>
              <a:endParaRPr lang="zh-TW" altLang="en-US"/>
            </a:p>
          </p:txBody>
        </p:sp>
        <p:sp>
          <p:nvSpPr>
            <p:cNvPr id="16425" name="文字方塊 54"/>
            <p:cNvSpPr txBox="1">
              <a:spLocks noChangeArrowheads="1"/>
            </p:cNvSpPr>
            <p:nvPr/>
          </p:nvSpPr>
          <p:spPr bwMode="auto">
            <a:xfrm>
              <a:off x="7215218" y="3925901"/>
              <a:ext cx="571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31</a:t>
              </a:r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644238" y="2507091"/>
              <a:ext cx="856526" cy="1426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17</a:t>
              </a:r>
              <a:endParaRPr lang="zh-TW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644238" y="2353591"/>
              <a:ext cx="856526" cy="1441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16</a:t>
              </a:r>
              <a:endParaRPr lang="zh-TW" altLang="en-US" dirty="0"/>
            </a:p>
          </p:txBody>
        </p:sp>
      </p:grpSp>
      <p:grpSp>
        <p:nvGrpSpPr>
          <p:cNvPr id="7" name="群組 50"/>
          <p:cNvGrpSpPr>
            <a:grpSpLocks/>
          </p:cNvGrpSpPr>
          <p:nvPr/>
        </p:nvGrpSpPr>
        <p:grpSpPr bwMode="auto">
          <a:xfrm>
            <a:off x="4500563" y="2282825"/>
            <a:ext cx="2786062" cy="1571625"/>
            <a:chOff x="4857752" y="2282838"/>
            <a:chExt cx="2786092" cy="1571626"/>
          </a:xfrm>
        </p:grpSpPr>
        <p:cxnSp>
          <p:nvCxnSpPr>
            <p:cNvPr id="30" name="直線接點 29"/>
            <p:cNvCxnSpPr/>
            <p:nvPr/>
          </p:nvCxnSpPr>
          <p:spPr>
            <a:xfrm rot="10800000" flipV="1">
              <a:off x="6286517" y="2282838"/>
              <a:ext cx="1357327" cy="7143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10800000">
              <a:off x="6286517" y="3071827"/>
              <a:ext cx="1357327" cy="7826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8" name="文字方塊 55"/>
            <p:cNvSpPr txBox="1">
              <a:spLocks noChangeArrowheads="1"/>
            </p:cNvSpPr>
            <p:nvPr/>
          </p:nvSpPr>
          <p:spPr bwMode="auto">
            <a:xfrm>
              <a:off x="4857752" y="2857496"/>
              <a:ext cx="15716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PTE page 1</a:t>
              </a:r>
              <a:endParaRPr lang="zh-TW" altLang="en-US"/>
            </a:p>
          </p:txBody>
        </p:sp>
      </p:grpSp>
      <p:grpSp>
        <p:nvGrpSpPr>
          <p:cNvPr id="8" name="群組 59"/>
          <p:cNvGrpSpPr>
            <a:grpSpLocks/>
          </p:cNvGrpSpPr>
          <p:nvPr/>
        </p:nvGrpSpPr>
        <p:grpSpPr bwMode="auto">
          <a:xfrm>
            <a:off x="4500563" y="2500313"/>
            <a:ext cx="1571625" cy="1428750"/>
            <a:chOff x="2571736" y="2214554"/>
            <a:chExt cx="1571636" cy="1428760"/>
          </a:xfrm>
        </p:grpSpPr>
        <p:sp>
          <p:nvSpPr>
            <p:cNvPr id="16413" name="文字方塊 55"/>
            <p:cNvSpPr txBox="1">
              <a:spLocks noChangeArrowheads="1"/>
            </p:cNvSpPr>
            <p:nvPr/>
          </p:nvSpPr>
          <p:spPr bwMode="auto">
            <a:xfrm>
              <a:off x="2571747" y="2857496"/>
              <a:ext cx="15716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PTE page 2</a:t>
              </a:r>
              <a:endParaRPr lang="zh-TW" altLang="en-US"/>
            </a:p>
          </p:txBody>
        </p:sp>
        <p:sp>
          <p:nvSpPr>
            <p:cNvPr id="16414" name="文字方塊 55"/>
            <p:cNvSpPr txBox="1">
              <a:spLocks noChangeArrowheads="1"/>
            </p:cNvSpPr>
            <p:nvPr/>
          </p:nvSpPr>
          <p:spPr bwMode="auto">
            <a:xfrm>
              <a:off x="2571736" y="3273982"/>
              <a:ext cx="15716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PTE page 3</a:t>
              </a:r>
              <a:endParaRPr lang="zh-TW" altLang="en-US"/>
            </a:p>
          </p:txBody>
        </p:sp>
        <p:sp>
          <p:nvSpPr>
            <p:cNvPr id="16415" name="文字方塊 55"/>
            <p:cNvSpPr txBox="1">
              <a:spLocks noChangeArrowheads="1"/>
            </p:cNvSpPr>
            <p:nvPr/>
          </p:nvSpPr>
          <p:spPr bwMode="auto">
            <a:xfrm>
              <a:off x="2571736" y="2214554"/>
              <a:ext cx="15716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PTE page 0</a:t>
              </a:r>
              <a:endParaRPr lang="zh-TW" altLang="en-US"/>
            </a:p>
          </p:txBody>
        </p:sp>
      </p:grpSp>
      <p:sp>
        <p:nvSpPr>
          <p:cNvPr id="61" name="文字方塊 55"/>
          <p:cNvSpPr txBox="1">
            <a:spLocks noChangeArrowheads="1"/>
          </p:cNvSpPr>
          <p:nvPr/>
        </p:nvSpPr>
        <p:spPr bwMode="auto">
          <a:xfrm>
            <a:off x="1928813" y="2987675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PMD page</a:t>
            </a:r>
            <a:endParaRPr lang="zh-TW" altLang="en-US"/>
          </a:p>
        </p:txBody>
      </p:sp>
      <p:cxnSp>
        <p:nvCxnSpPr>
          <p:cNvPr id="62" name="直線接點 61"/>
          <p:cNvCxnSpPr/>
          <p:nvPr/>
        </p:nvCxnSpPr>
        <p:spPr>
          <a:xfrm rot="10800000" flipV="1">
            <a:off x="3357563" y="2428875"/>
            <a:ext cx="1357312" cy="7143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10800000">
            <a:off x="3357563" y="3217863"/>
            <a:ext cx="1357312" cy="7826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74"/>
          <p:cNvGrpSpPr>
            <a:grpSpLocks/>
          </p:cNvGrpSpPr>
          <p:nvPr/>
        </p:nvGrpSpPr>
        <p:grpSpPr bwMode="auto">
          <a:xfrm>
            <a:off x="0" y="2071688"/>
            <a:ext cx="1928813" cy="4430712"/>
            <a:chOff x="-32" y="2071678"/>
            <a:chExt cx="1928826" cy="4429950"/>
          </a:xfrm>
        </p:grpSpPr>
        <p:grpSp>
          <p:nvGrpSpPr>
            <p:cNvPr id="16406" name="群組 71"/>
            <p:cNvGrpSpPr>
              <a:grpSpLocks/>
            </p:cNvGrpSpPr>
            <p:nvPr/>
          </p:nvGrpSpPr>
          <p:grpSpPr bwMode="auto">
            <a:xfrm>
              <a:off x="-32" y="2071678"/>
              <a:ext cx="1285888" cy="4429950"/>
              <a:chOff x="-32" y="2071678"/>
              <a:chExt cx="1285888" cy="4429950"/>
            </a:xfrm>
          </p:grpSpPr>
          <p:sp>
            <p:nvSpPr>
              <p:cNvPr id="16409" name="文字方塊 23"/>
              <p:cNvSpPr txBox="1">
                <a:spLocks noChangeArrowheads="1"/>
              </p:cNvSpPr>
              <p:nvPr/>
            </p:nvSpPr>
            <p:spPr bwMode="auto">
              <a:xfrm>
                <a:off x="-32" y="2071678"/>
                <a:ext cx="1285888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PGD table</a:t>
                </a:r>
                <a:endParaRPr lang="zh-TW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42844" y="2857355"/>
                <a:ext cx="928694" cy="35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LBN</a:t>
                </a:r>
                <a:endParaRPr lang="zh-TW" altLang="en-US" dirty="0"/>
              </a:p>
            </p:txBody>
          </p:sp>
          <p:cxnSp>
            <p:nvCxnSpPr>
              <p:cNvPr id="69" name="直線接點 68"/>
              <p:cNvCxnSpPr/>
              <p:nvPr/>
            </p:nvCxnSpPr>
            <p:spPr>
              <a:xfrm rot="5400000">
                <a:off x="-857737" y="4572354"/>
                <a:ext cx="385696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rot="5400000">
                <a:off x="-1784843" y="4570767"/>
                <a:ext cx="385696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07" name="文字方塊 70"/>
            <p:cNvSpPr txBox="1">
              <a:spLocks noChangeArrowheads="1"/>
            </p:cNvSpPr>
            <p:nvPr/>
          </p:nvSpPr>
          <p:spPr bwMode="auto">
            <a:xfrm>
              <a:off x="395559" y="3571876"/>
              <a:ext cx="461665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TW"/>
                <a:t>……..</a:t>
              </a:r>
              <a:endParaRPr lang="zh-TW" altLang="en-US"/>
            </a:p>
          </p:txBody>
        </p:sp>
        <p:cxnSp>
          <p:nvCxnSpPr>
            <p:cNvPr id="74" name="直線單箭頭接點 73"/>
            <p:cNvCxnSpPr>
              <a:endCxn id="61" idx="1"/>
            </p:cNvCxnSpPr>
            <p:nvPr/>
          </p:nvCxnSpPr>
          <p:spPr>
            <a:xfrm>
              <a:off x="1142976" y="3071810"/>
              <a:ext cx="785818" cy="1010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9" name="右彎箭號 78"/>
          <p:cNvSpPr/>
          <p:nvPr/>
        </p:nvSpPr>
        <p:spPr>
          <a:xfrm>
            <a:off x="4214813" y="2928938"/>
            <a:ext cx="428625" cy="3071812"/>
          </a:xfrm>
          <a:prstGeom prst="ben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1" name="文字方塊 54"/>
          <p:cNvSpPr txBox="1">
            <a:spLocks noChangeArrowheads="1"/>
          </p:cNvSpPr>
          <p:nvPr/>
        </p:nvSpPr>
        <p:spPr bwMode="auto">
          <a:xfrm>
            <a:off x="1428750" y="6069013"/>
            <a:ext cx="2143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PMD index </a:t>
            </a:r>
          </a:p>
          <a:p>
            <a:r>
              <a:rPr lang="en-US" altLang="zh-TW"/>
              <a:t>( LPN / PTE_SIZE)</a:t>
            </a:r>
            <a:endParaRPr lang="zh-TW" altLang="en-US"/>
          </a:p>
        </p:txBody>
      </p:sp>
      <p:sp>
        <p:nvSpPr>
          <p:cNvPr id="82" name="文字方塊 54"/>
          <p:cNvSpPr txBox="1">
            <a:spLocks noChangeArrowheads="1"/>
          </p:cNvSpPr>
          <p:nvPr/>
        </p:nvSpPr>
        <p:spPr bwMode="auto">
          <a:xfrm>
            <a:off x="3357563" y="6069013"/>
            <a:ext cx="2357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PTE index</a:t>
            </a:r>
          </a:p>
          <a:p>
            <a:r>
              <a:rPr lang="en-US" altLang="zh-TW"/>
              <a:t> ( LPN % PTE_SIZE)</a:t>
            </a:r>
            <a:endParaRPr lang="zh-TW" altLang="en-US"/>
          </a:p>
        </p:txBody>
      </p:sp>
      <p:sp>
        <p:nvSpPr>
          <p:cNvPr id="83" name="向下箭號 82"/>
          <p:cNvSpPr/>
          <p:nvPr/>
        </p:nvSpPr>
        <p:spPr>
          <a:xfrm flipV="1">
            <a:off x="2428875" y="3429000"/>
            <a:ext cx="285750" cy="2500313"/>
          </a:xfrm>
          <a:prstGeom prst="down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cxnSp>
        <p:nvCxnSpPr>
          <p:cNvPr id="85" name="肘形接點 84"/>
          <p:cNvCxnSpPr/>
          <p:nvPr/>
        </p:nvCxnSpPr>
        <p:spPr>
          <a:xfrm flipV="1">
            <a:off x="6286500" y="2571750"/>
            <a:ext cx="1214438" cy="4286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55"/>
          <p:cNvSpPr txBox="1">
            <a:spLocks noChangeArrowheads="1"/>
          </p:cNvSpPr>
          <p:nvPr/>
        </p:nvSpPr>
        <p:spPr bwMode="auto">
          <a:xfrm>
            <a:off x="4786313" y="785813"/>
            <a:ext cx="3714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Q : How to find logical page 17 ? </a:t>
            </a:r>
            <a:endParaRPr lang="zh-TW" altLang="en-US"/>
          </a:p>
        </p:txBody>
      </p:sp>
      <p:cxnSp>
        <p:nvCxnSpPr>
          <p:cNvPr id="89" name="直線接點 88"/>
          <p:cNvCxnSpPr/>
          <p:nvPr/>
        </p:nvCxnSpPr>
        <p:spPr>
          <a:xfrm>
            <a:off x="4714875" y="3143250"/>
            <a:ext cx="114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" grpId="0"/>
      <p:bldP spid="61" grpId="0"/>
      <p:bldP spid="79" grpId="0" animBg="1"/>
      <p:bldP spid="81" grpId="0"/>
      <p:bldP spid="82" grpId="0"/>
      <p:bldP spid="83" grpId="0" animBg="1"/>
      <p:bldP spid="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9652" y="1415368"/>
            <a:ext cx="6419868" cy="551409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smtClean="0"/>
              <a:t>Related Work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03CE2A-DA8D-46B8-ADA0-E8271F9FC930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0A408-0F9E-45AD-9481-ED9CD6CC332E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428750" y="1785938"/>
            <a:ext cx="2500313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500313" y="4429125"/>
            <a:ext cx="85725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429000" y="4357688"/>
            <a:ext cx="85725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357688" y="2643188"/>
            <a:ext cx="85725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000625" y="4357688"/>
            <a:ext cx="85725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786438" y="2643188"/>
            <a:ext cx="85725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715125" y="4357688"/>
            <a:ext cx="571500" cy="4286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 rot="10800000">
            <a:off x="2928926" y="1785926"/>
            <a:ext cx="2428892" cy="158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dirty="0" smtClean="0"/>
              <a:t>Spare area In Superblock scheme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3BD32-EA15-4876-B197-AED9B8B3BCF3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8" y="1714513"/>
            <a:ext cx="7165975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圓角矩形 8"/>
          <p:cNvSpPr/>
          <p:nvPr/>
        </p:nvSpPr>
        <p:spPr>
          <a:xfrm>
            <a:off x="2500298" y="2500306"/>
            <a:ext cx="1428750" cy="3571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929048" y="2500306"/>
            <a:ext cx="1500187" cy="3571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</p:cNvCxnSpPr>
          <p:nvPr/>
        </p:nvCxnSpPr>
        <p:spPr>
          <a:xfrm>
            <a:off x="2071655" y="5857898"/>
            <a:ext cx="500063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71718" y="5643585"/>
            <a:ext cx="1714530" cy="428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 smtClean="0"/>
              <a:t>PBMT( 7PBNs)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4" idx="3"/>
          </p:cNvCxnSpPr>
          <p:nvPr/>
        </p:nvCxnSpPr>
        <p:spPr>
          <a:xfrm flipV="1">
            <a:off x="4286248" y="5857892"/>
            <a:ext cx="1571636" cy="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57891" y="5572148"/>
            <a:ext cx="1000125" cy="12858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 smtClean="0"/>
              <a:t>Physical block</a:t>
            </a:r>
            <a:endParaRPr lang="zh-TW" altLang="en-US" dirty="0"/>
          </a:p>
        </p:txBody>
      </p:sp>
      <p:cxnSp>
        <p:nvCxnSpPr>
          <p:cNvPr id="18" name="肘形接點 17"/>
          <p:cNvCxnSpPr>
            <a:endCxn id="17" idx="1"/>
          </p:cNvCxnSpPr>
          <p:nvPr/>
        </p:nvCxnSpPr>
        <p:spPr>
          <a:xfrm flipV="1">
            <a:off x="2071670" y="6215074"/>
            <a:ext cx="3786221" cy="42863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20" idx="1"/>
          </p:cNvCxnSpPr>
          <p:nvPr/>
        </p:nvCxnSpPr>
        <p:spPr>
          <a:xfrm>
            <a:off x="6858016" y="6000768"/>
            <a:ext cx="1000138" cy="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858154" y="5786457"/>
            <a:ext cx="857250" cy="428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PPN</a:t>
            </a:r>
            <a:endParaRPr lang="zh-TW" altLang="en-US" dirty="0"/>
          </a:p>
        </p:txBody>
      </p:sp>
      <p:grpSp>
        <p:nvGrpSpPr>
          <p:cNvPr id="22" name="群組 40"/>
          <p:cNvGrpSpPr>
            <a:grpSpLocks/>
          </p:cNvGrpSpPr>
          <p:nvPr/>
        </p:nvGrpSpPr>
        <p:grpSpPr bwMode="auto">
          <a:xfrm>
            <a:off x="857224" y="5643585"/>
            <a:ext cx="1214431" cy="1071563"/>
            <a:chOff x="1714487" y="5572140"/>
            <a:chExt cx="1143001" cy="1071570"/>
          </a:xfrm>
        </p:grpSpPr>
        <p:sp>
          <p:nvSpPr>
            <p:cNvPr id="23" name="矩形 22"/>
            <p:cNvSpPr/>
            <p:nvPr/>
          </p:nvSpPr>
          <p:spPr>
            <a:xfrm>
              <a:off x="1714487" y="5572140"/>
              <a:ext cx="1143001" cy="4286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400" dirty="0" smtClean="0"/>
                <a:t>Block index</a:t>
              </a:r>
              <a:endParaRPr lang="zh-TW" altLang="en-US" sz="1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714487" y="6215082"/>
              <a:ext cx="1143001" cy="4286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400" dirty="0" smtClean="0"/>
                <a:t>Page index</a:t>
              </a:r>
              <a:endParaRPr lang="zh-TW" altLang="en-US" sz="1400" dirty="0"/>
            </a:p>
          </p:txBody>
        </p:sp>
      </p:grpSp>
      <p:sp>
        <p:nvSpPr>
          <p:cNvPr id="21" name="圓角矩形 20"/>
          <p:cNvSpPr/>
          <p:nvPr/>
        </p:nvSpPr>
        <p:spPr>
          <a:xfrm>
            <a:off x="5715019" y="1928802"/>
            <a:ext cx="1857377" cy="4286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5" name="文字方塊 24"/>
          <p:cNvSpPr txBox="1">
            <a:spLocks noChangeArrowheads="1"/>
          </p:cNvSpPr>
          <p:nvPr/>
        </p:nvSpPr>
        <p:spPr bwMode="auto">
          <a:xfrm>
            <a:off x="857224" y="3273982"/>
            <a:ext cx="7286676" cy="369332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indent="-273050" algn="l" eaLnBrk="1" hangingPunct="1">
              <a:defRPr/>
            </a:pPr>
            <a:r>
              <a:rPr lang="en-US" altLang="zh-TW" dirty="0" smtClean="0"/>
              <a:t>All pages belonging to one superblock use the same PBMT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4" grpId="0" animBg="1"/>
      <p:bldP spid="17" grpId="0" animBg="1"/>
      <p:bldP spid="20" grpId="0" animBg="1"/>
      <p:bldP spid="21" grpId="0" animBg="1"/>
      <p:bldP spid="21" grpId="1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limitation of Superblock scheme</a:t>
            </a:r>
          </a:p>
          <a:p>
            <a:pPr lvl="1" eaLnBrk="1" hangingPunct="1">
              <a:defRPr/>
            </a:pPr>
            <a:r>
              <a:rPr lang="en-US" altLang="zh-TW" dirty="0" smtClean="0"/>
              <a:t>Only 8 physical blocks could be allocated to one superblock</a:t>
            </a:r>
          </a:p>
          <a:p>
            <a:pPr lvl="2" indent="-273050" eaLnBrk="1" hangingPunct="1">
              <a:defRPr/>
            </a:pPr>
            <a:r>
              <a:rPr lang="en-US" altLang="zh-TW" dirty="0" smtClean="0"/>
              <a:t>Restrict the superblock </a:t>
            </a:r>
            <a:r>
              <a:rPr lang="en-US" altLang="zh-TW" dirty="0" smtClean="0"/>
              <a:t>size.</a:t>
            </a:r>
          </a:p>
          <a:p>
            <a:pPr lvl="2" indent="-273050" eaLnBrk="1" hangingPunct="1">
              <a:defRPr/>
            </a:pPr>
            <a:r>
              <a:rPr lang="en-US" altLang="zh-TW" dirty="0" smtClean="0"/>
              <a:t>Limited share degree of the update block.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Superblock scheme has to trigger self garbage collection if 8 physical blocks are full</a:t>
            </a:r>
          </a:p>
          <a:p>
            <a:pPr lvl="2" eaLnBrk="1" hangingPunct="1">
              <a:defRPr/>
            </a:pPr>
            <a:r>
              <a:rPr lang="en-US" altLang="zh-TW" dirty="0" smtClean="0">
                <a:sym typeface="Wingdings" pitchFamily="2" charset="2"/>
              </a:rPr>
              <a:t>Trigger garbage collection more early</a:t>
            </a:r>
            <a:endParaRPr lang="en-US" altLang="zh-TW" dirty="0" smtClean="0"/>
          </a:p>
          <a:p>
            <a:pPr lvl="2" indent="-273050" eaLnBrk="1" hangingPunct="1">
              <a:buFont typeface="Wingdings 2" pitchFamily="18" charset="2"/>
              <a:buNone/>
              <a:defRPr/>
            </a:pPr>
            <a:endParaRPr lang="en-US" altLang="zh-TW" dirty="0" smtClean="0">
              <a:solidFill>
                <a:srgbClr val="00B050"/>
              </a:solidFill>
            </a:endParaRPr>
          </a:p>
          <a:p>
            <a:pPr lvl="1" eaLnBrk="1" hangingPunct="1">
              <a:defRPr/>
            </a:pPr>
            <a:endParaRPr lang="en-US" altLang="zh-TW" dirty="0" smtClean="0"/>
          </a:p>
          <a:p>
            <a:pPr lvl="2" indent="-273050" eaLnBrk="1" hangingPunct="1">
              <a:defRPr/>
            </a:pPr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smtClean="0"/>
              <a:t>Motivation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3EA6F0-B7DC-4311-95AA-D7A01E0C95E1}" type="datetime1">
              <a:rPr lang="zh-TW" altLang="en-US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7F1A27-6189-4473-8DB4-6500B9ECCAFA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Extended-</a:t>
            </a:r>
            <a:r>
              <a:rPr lang="en-US" altLang="zh-TW" dirty="0" err="1" smtClean="0"/>
              <a:t>SuperBlock</a:t>
            </a:r>
            <a:r>
              <a:rPr lang="en-US" altLang="zh-TW" dirty="0" smtClean="0"/>
              <a:t> ( ESB ) FTL</a:t>
            </a:r>
          </a:p>
          <a:p>
            <a:pPr lvl="1" eaLnBrk="1" hangingPunct="1">
              <a:defRPr/>
            </a:pPr>
            <a:r>
              <a:rPr lang="en-US" altLang="zh-TW" dirty="0" smtClean="0"/>
              <a:t>Upholding the advantages and eliminating the limitations of the Superblock scheme</a:t>
            </a:r>
          </a:p>
          <a:p>
            <a:pPr marL="1233488" lvl="2" indent="-457200" eaLnBrk="1" hangingPunct="1">
              <a:buFont typeface="+mj-lt"/>
              <a:buAutoNum type="arabicPeriod"/>
              <a:defRPr/>
            </a:pPr>
            <a:r>
              <a:rPr lang="en-US" altLang="zh-TW" u="sng" dirty="0" smtClean="0"/>
              <a:t>Covert the mapping structure for better flexibility</a:t>
            </a:r>
          </a:p>
          <a:p>
            <a:pPr lvl="3" eaLnBrk="1" hangingPunct="1">
              <a:defRPr/>
            </a:pPr>
            <a:r>
              <a:rPr lang="en-US" altLang="zh-TW" dirty="0" smtClean="0"/>
              <a:t>No upper bound of physical blocks for each superblock</a:t>
            </a:r>
          </a:p>
          <a:p>
            <a:pPr lvl="3" eaLnBrk="1" hangingPunct="1">
              <a:defRPr/>
            </a:pPr>
            <a:r>
              <a:rPr lang="en-US" altLang="zh-TW" dirty="0" smtClean="0"/>
              <a:t>Reconfigure superblock size</a:t>
            </a:r>
          </a:p>
          <a:p>
            <a:pPr lvl="2" eaLnBrk="1" hangingPunct="1">
              <a:defRPr/>
            </a:pPr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smtClean="0"/>
              <a:t>Design goal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E77B7B-7AF8-48BC-A92A-B7958E6796D7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1650" indent="-457200" eaLnBrk="1" hangingPunct="1"/>
            <a:r>
              <a:rPr lang="en-US" altLang="zh-TW" sz="3100" dirty="0" smtClean="0"/>
              <a:t>Covert the mapping structure </a:t>
            </a:r>
          </a:p>
          <a:p>
            <a:pPr lvl="1" eaLnBrk="1" hangingPunct="1"/>
            <a:r>
              <a:rPr lang="en-US" altLang="zh-TW" dirty="0" smtClean="0"/>
              <a:t>Each subgroup has its own PBMT</a:t>
            </a:r>
          </a:p>
          <a:p>
            <a:pPr lvl="1" eaLnBrk="1" hangingPunct="1"/>
            <a:r>
              <a:rPr lang="en-US" altLang="zh-TW" dirty="0" smtClean="0"/>
              <a:t>Lower the subgroup size to 8 logical pages for containing 8 PBNs in spare area </a:t>
            </a:r>
          </a:p>
          <a:p>
            <a:pPr lvl="1" eaLnBrk="1" hangingPunct="1"/>
            <a:r>
              <a:rPr lang="en-US" altLang="zh-TW" dirty="0" smtClean="0">
                <a:sym typeface="Wingdings" pitchFamily="2" charset="2"/>
              </a:rPr>
              <a:t>ESB FTL plans two kind of spare area format</a:t>
            </a:r>
          </a:p>
          <a:p>
            <a:pPr lvl="2" eaLnBrk="1" hangingPunct="1"/>
            <a:r>
              <a:rPr lang="en-US" altLang="zh-TW" dirty="0" smtClean="0">
                <a:solidFill>
                  <a:srgbClr val="92D050"/>
                </a:solidFill>
              </a:rPr>
              <a:t>PTE page, </a:t>
            </a:r>
            <a:r>
              <a:rPr lang="en-US" altLang="zh-TW" dirty="0" smtClean="0">
                <a:solidFill>
                  <a:schemeClr val="tx2">
                    <a:lumMod val="25000"/>
                  </a:schemeClr>
                </a:solidFill>
              </a:rPr>
              <a:t>PMD page</a:t>
            </a:r>
          </a:p>
          <a:p>
            <a:pPr lvl="2" eaLnBrk="1" hangingPunct="1"/>
            <a:endParaRPr lang="en-US" altLang="zh-TW" dirty="0" smtClean="0">
              <a:solidFill>
                <a:srgbClr val="92D050"/>
              </a:solidFill>
            </a:endParaRPr>
          </a:p>
          <a:p>
            <a:pPr lvl="2" eaLnBrk="1" hangingPunct="1"/>
            <a:endParaRPr lang="en-US" altLang="zh-TW" dirty="0" smtClean="0">
              <a:sym typeface="Wingdings" pitchFamily="2" charset="2"/>
            </a:endParaRPr>
          </a:p>
          <a:p>
            <a:pPr lvl="2" eaLnBrk="1" hangingPunct="1"/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smtClean="0"/>
              <a:t>Design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32F828-BE20-477D-A762-DA28665E2A92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grpSp>
        <p:nvGrpSpPr>
          <p:cNvPr id="24581" name="群組 36"/>
          <p:cNvGrpSpPr>
            <a:grpSpLocks/>
          </p:cNvGrpSpPr>
          <p:nvPr/>
        </p:nvGrpSpPr>
        <p:grpSpPr bwMode="auto">
          <a:xfrm>
            <a:off x="1928827" y="4059260"/>
            <a:ext cx="1643063" cy="2581275"/>
            <a:chOff x="928662" y="3857628"/>
            <a:chExt cx="1643065" cy="2580739"/>
          </a:xfrm>
        </p:grpSpPr>
        <p:grpSp>
          <p:nvGrpSpPr>
            <p:cNvPr id="24596" name="群組 58"/>
            <p:cNvGrpSpPr>
              <a:grpSpLocks/>
            </p:cNvGrpSpPr>
            <p:nvPr/>
          </p:nvGrpSpPr>
          <p:grpSpPr bwMode="auto">
            <a:xfrm>
              <a:off x="928662" y="3857628"/>
              <a:ext cx="1500189" cy="2357454"/>
              <a:chOff x="2214561" y="2344728"/>
              <a:chExt cx="1500189" cy="1584333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714625" y="2428995"/>
                <a:ext cx="1000126" cy="13567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86062" y="2571927"/>
                <a:ext cx="857251" cy="28586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0 – 15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786062" y="2857793"/>
                <a:ext cx="857251" cy="28479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16 - 31</a:t>
                </a:r>
                <a:endParaRPr lang="zh-TW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786062" y="3142591"/>
                <a:ext cx="857251" cy="28586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32 - 47</a:t>
                </a:r>
                <a:endParaRPr lang="zh-TW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786062" y="3428456"/>
                <a:ext cx="857251" cy="28586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48 - 63 </a:t>
                </a:r>
                <a:endParaRPr lang="zh-TW" altLang="en-US" dirty="0"/>
              </a:p>
            </p:txBody>
          </p:sp>
          <p:sp>
            <p:nvSpPr>
              <p:cNvPr id="24603" name="文字方塊 11"/>
              <p:cNvSpPr txBox="1">
                <a:spLocks noChangeArrowheads="1"/>
              </p:cNvSpPr>
              <p:nvPr/>
            </p:nvSpPr>
            <p:spPr bwMode="auto">
              <a:xfrm>
                <a:off x="2357437" y="2344728"/>
                <a:ext cx="428625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0</a:t>
                </a:r>
                <a:endParaRPr lang="zh-TW" altLang="en-US"/>
              </a:p>
            </p:txBody>
          </p:sp>
          <p:sp>
            <p:nvSpPr>
              <p:cNvPr id="24604" name="文字方塊 12"/>
              <p:cNvSpPr txBox="1">
                <a:spLocks noChangeArrowheads="1"/>
              </p:cNvSpPr>
              <p:nvPr/>
            </p:nvSpPr>
            <p:spPr bwMode="auto">
              <a:xfrm>
                <a:off x="2214561" y="3559173"/>
                <a:ext cx="5715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63</a:t>
                </a:r>
                <a:endParaRPr lang="zh-TW" altLang="en-US"/>
              </a:p>
            </p:txBody>
          </p:sp>
        </p:grpSp>
        <p:sp>
          <p:nvSpPr>
            <p:cNvPr id="24597" name="文字方塊 53"/>
            <p:cNvSpPr txBox="1">
              <a:spLocks noChangeArrowheads="1"/>
            </p:cNvSpPr>
            <p:nvPr/>
          </p:nvSpPr>
          <p:spPr bwMode="auto">
            <a:xfrm>
              <a:off x="1214414" y="6069035"/>
              <a:ext cx="13573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4 x 16</a:t>
              </a:r>
              <a:endParaRPr lang="zh-TW" altLang="en-US"/>
            </a:p>
          </p:txBody>
        </p:sp>
      </p:grpSp>
      <p:grpSp>
        <p:nvGrpSpPr>
          <p:cNvPr id="5" name="群組 40"/>
          <p:cNvGrpSpPr>
            <a:grpSpLocks/>
          </p:cNvGrpSpPr>
          <p:nvPr/>
        </p:nvGrpSpPr>
        <p:grpSpPr bwMode="auto">
          <a:xfrm>
            <a:off x="4143390" y="4059260"/>
            <a:ext cx="2571750" cy="2584450"/>
            <a:chOff x="3929058" y="3857628"/>
            <a:chExt cx="2571768" cy="2583910"/>
          </a:xfrm>
        </p:grpSpPr>
        <p:grpSp>
          <p:nvGrpSpPr>
            <p:cNvPr id="24583" name="群組 37"/>
            <p:cNvGrpSpPr>
              <a:grpSpLocks/>
            </p:cNvGrpSpPr>
            <p:nvPr/>
          </p:nvGrpSpPr>
          <p:grpSpPr bwMode="auto">
            <a:xfrm>
              <a:off x="4786314" y="3857628"/>
              <a:ext cx="1714512" cy="2583910"/>
              <a:chOff x="3000364" y="3857628"/>
              <a:chExt cx="1714512" cy="2583910"/>
            </a:xfrm>
          </p:grpSpPr>
          <p:grpSp>
            <p:nvGrpSpPr>
              <p:cNvPr id="24585" name="群組 33"/>
              <p:cNvGrpSpPr>
                <a:grpSpLocks/>
              </p:cNvGrpSpPr>
              <p:nvPr/>
            </p:nvGrpSpPr>
            <p:grpSpPr bwMode="auto">
              <a:xfrm>
                <a:off x="3000364" y="3857628"/>
                <a:ext cx="1500189" cy="2357454"/>
                <a:chOff x="3000364" y="3857628"/>
                <a:chExt cx="1500189" cy="2357454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500429" y="3983015"/>
                  <a:ext cx="1000132" cy="2018878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571868" y="4071896"/>
                  <a:ext cx="857256" cy="28569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TW" dirty="0"/>
                    <a:t>0 – 7</a:t>
                  </a: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571868" y="5643193"/>
                  <a:ext cx="857256" cy="252359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TW" dirty="0"/>
                    <a:t>56 - 63 </a:t>
                  </a:r>
                  <a:endParaRPr lang="zh-TW" altLang="en-US" dirty="0"/>
                </a:p>
              </p:txBody>
            </p:sp>
            <p:sp>
              <p:nvSpPr>
                <p:cNvPr id="24590" name="文字方塊 27"/>
                <p:cNvSpPr txBox="1">
                  <a:spLocks noChangeArrowheads="1"/>
                </p:cNvSpPr>
                <p:nvPr/>
              </p:nvSpPr>
              <p:spPr bwMode="auto">
                <a:xfrm>
                  <a:off x="3143240" y="3857628"/>
                  <a:ext cx="428625" cy="550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TW"/>
                    <a:t>0</a:t>
                  </a:r>
                  <a:endParaRPr lang="zh-TW" altLang="en-US"/>
                </a:p>
              </p:txBody>
            </p:sp>
            <p:sp>
              <p:nvSpPr>
                <p:cNvPr id="24591" name="文字方塊 28"/>
                <p:cNvSpPr txBox="1">
                  <a:spLocks noChangeArrowheads="1"/>
                </p:cNvSpPr>
                <p:nvPr/>
              </p:nvSpPr>
              <p:spPr bwMode="auto">
                <a:xfrm>
                  <a:off x="3000364" y="5664696"/>
                  <a:ext cx="571500" cy="5503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TW"/>
                    <a:t>63</a:t>
                  </a:r>
                  <a:endParaRPr lang="zh-TW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3571868" y="4357586"/>
                  <a:ext cx="857256" cy="28569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TW" dirty="0"/>
                    <a:t>8 – 15</a:t>
                  </a: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571868" y="4643277"/>
                  <a:ext cx="857256" cy="28569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TW" dirty="0"/>
                    <a:t>16– 23</a:t>
                  </a: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3571868" y="4928967"/>
                  <a:ext cx="857256" cy="28569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TW" dirty="0"/>
                    <a:t>24– 31</a:t>
                  </a:r>
                </a:p>
              </p:txBody>
            </p:sp>
            <p:sp>
              <p:nvSpPr>
                <p:cNvPr id="24595" name="文字方塊 32"/>
                <p:cNvSpPr txBox="1">
                  <a:spLocks noChangeArrowheads="1"/>
                </p:cNvSpPr>
                <p:nvPr/>
              </p:nvSpPr>
              <p:spPr bwMode="auto">
                <a:xfrm>
                  <a:off x="3824583" y="5286388"/>
                  <a:ext cx="461665" cy="2857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>
                  <a:spAutoFit/>
                </a:bodyPr>
                <a:lstStyle/>
                <a:p>
                  <a:r>
                    <a:rPr lang="en-US" altLang="zh-TW"/>
                    <a:t>…</a:t>
                  </a:r>
                  <a:endParaRPr lang="zh-TW" altLang="en-US"/>
                </a:p>
              </p:txBody>
            </p:sp>
          </p:grpSp>
          <p:sp>
            <p:nvSpPr>
              <p:cNvPr id="24586" name="文字方塊 53"/>
              <p:cNvSpPr txBox="1">
                <a:spLocks noChangeArrowheads="1"/>
              </p:cNvSpPr>
              <p:nvPr/>
            </p:nvSpPr>
            <p:spPr bwMode="auto">
              <a:xfrm>
                <a:off x="3357563" y="6072206"/>
                <a:ext cx="135731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8 x 8</a:t>
                </a:r>
                <a:endParaRPr lang="zh-TW" altLang="en-US"/>
              </a:p>
            </p:txBody>
          </p:sp>
        </p:grpSp>
        <p:sp>
          <p:nvSpPr>
            <p:cNvPr id="40" name="向右箭號 39"/>
            <p:cNvSpPr/>
            <p:nvPr/>
          </p:nvSpPr>
          <p:spPr>
            <a:xfrm>
              <a:off x="3929058" y="4286163"/>
              <a:ext cx="857256" cy="12141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>
              <a:spcBef>
                <a:spcPts val="600"/>
              </a:spcBef>
              <a:buClr>
                <a:schemeClr val="accent2"/>
              </a:buClr>
            </a:pPr>
            <a:r>
              <a:rPr lang="en-US" altLang="zh-TW" dirty="0" smtClean="0"/>
              <a:t>Its PBMT primarily records PBNs related to the specified subgroup 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zh-TW" dirty="0" smtClean="0"/>
              <a:t>Spare area of PTE pages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51E084-8103-4A97-BE5B-B05F13E76C62}" type="datetime1">
              <a:rPr lang="zh-TW" altLang="en-US" smtClean="0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04FD67-9945-4C26-8B53-68E19FEB143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6623860" cy="39290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7" name="群組 37"/>
          <p:cNvGrpSpPr>
            <a:grpSpLocks/>
          </p:cNvGrpSpPr>
          <p:nvPr/>
        </p:nvGrpSpPr>
        <p:grpSpPr bwMode="auto">
          <a:xfrm>
            <a:off x="7215218" y="3416318"/>
            <a:ext cx="1643062" cy="2584450"/>
            <a:chOff x="3071806" y="3857628"/>
            <a:chExt cx="1643070" cy="2583910"/>
          </a:xfrm>
        </p:grpSpPr>
        <p:grpSp>
          <p:nvGrpSpPr>
            <p:cNvPr id="8" name="群組 33"/>
            <p:cNvGrpSpPr>
              <a:grpSpLocks/>
            </p:cNvGrpSpPr>
            <p:nvPr/>
          </p:nvGrpSpPr>
          <p:grpSpPr bwMode="auto">
            <a:xfrm>
              <a:off x="3071806" y="3857628"/>
              <a:ext cx="1428757" cy="2583910"/>
              <a:chOff x="3071806" y="3857628"/>
              <a:chExt cx="1428757" cy="258391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00433" y="3983015"/>
                <a:ext cx="1000130" cy="20188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571870" y="4071896"/>
                <a:ext cx="857254" cy="2856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0 – 7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71870" y="5643193"/>
                <a:ext cx="857254" cy="25235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56 - 63 </a:t>
                </a:r>
                <a:endParaRPr lang="zh-TW" altLang="en-US" dirty="0"/>
              </a:p>
            </p:txBody>
          </p:sp>
          <p:sp>
            <p:nvSpPr>
              <p:cNvPr id="13" name="文字方塊 13"/>
              <p:cNvSpPr txBox="1">
                <a:spLocks noChangeArrowheads="1"/>
              </p:cNvSpPr>
              <p:nvPr/>
            </p:nvSpPr>
            <p:spPr bwMode="auto">
              <a:xfrm>
                <a:off x="3143240" y="3857628"/>
                <a:ext cx="428625" cy="550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0</a:t>
                </a:r>
                <a:endParaRPr lang="zh-TW" altLang="en-US"/>
              </a:p>
            </p:txBody>
          </p:sp>
          <p:sp>
            <p:nvSpPr>
              <p:cNvPr id="14" name="文字方塊 14"/>
              <p:cNvSpPr txBox="1">
                <a:spLocks noChangeArrowheads="1"/>
              </p:cNvSpPr>
              <p:nvPr/>
            </p:nvSpPr>
            <p:spPr bwMode="auto">
              <a:xfrm>
                <a:off x="3071806" y="5891152"/>
                <a:ext cx="571500" cy="550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63</a:t>
                </a:r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571870" y="4357587"/>
                <a:ext cx="857254" cy="2856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8 – 15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571870" y="4643277"/>
                <a:ext cx="857254" cy="2856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16– 23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571870" y="4928967"/>
                <a:ext cx="857254" cy="2856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24– 31</a:t>
                </a:r>
              </a:p>
            </p:txBody>
          </p:sp>
          <p:sp>
            <p:nvSpPr>
              <p:cNvPr id="18" name="文字方塊 18"/>
              <p:cNvSpPr txBox="1">
                <a:spLocks noChangeArrowheads="1"/>
              </p:cNvSpPr>
              <p:nvPr/>
            </p:nvSpPr>
            <p:spPr bwMode="auto">
              <a:xfrm>
                <a:off x="3824583" y="5286388"/>
                <a:ext cx="461665" cy="285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r>
                  <a:rPr lang="en-US" altLang="zh-TW"/>
                  <a:t>…</a:t>
                </a:r>
                <a:endParaRPr lang="zh-TW" altLang="en-US"/>
              </a:p>
            </p:txBody>
          </p:sp>
        </p:grpSp>
        <p:sp>
          <p:nvSpPr>
            <p:cNvPr id="9" name="文字方塊 53"/>
            <p:cNvSpPr txBox="1">
              <a:spLocks noChangeArrowheads="1"/>
            </p:cNvSpPr>
            <p:nvPr/>
          </p:nvSpPr>
          <p:spPr bwMode="auto">
            <a:xfrm>
              <a:off x="3357563" y="6072206"/>
              <a:ext cx="13573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8 x 8</a:t>
              </a:r>
              <a:endParaRPr lang="zh-TW" altLang="en-US"/>
            </a:p>
          </p:txBody>
        </p:sp>
      </p:grpSp>
      <p:grpSp>
        <p:nvGrpSpPr>
          <p:cNvPr id="19" name="群組 28"/>
          <p:cNvGrpSpPr>
            <a:grpSpLocks/>
          </p:cNvGrpSpPr>
          <p:nvPr/>
        </p:nvGrpSpPr>
        <p:grpSpPr bwMode="auto">
          <a:xfrm>
            <a:off x="7429530" y="2630506"/>
            <a:ext cx="1285875" cy="798512"/>
            <a:chOff x="7429520" y="3488296"/>
            <a:chExt cx="1285884" cy="797960"/>
          </a:xfrm>
        </p:grpSpPr>
        <p:sp>
          <p:nvSpPr>
            <p:cNvPr id="20" name="文字方塊 25"/>
            <p:cNvSpPr txBox="1">
              <a:spLocks noChangeArrowheads="1"/>
            </p:cNvSpPr>
            <p:nvPr/>
          </p:nvSpPr>
          <p:spPr bwMode="auto">
            <a:xfrm>
              <a:off x="7429520" y="3488296"/>
              <a:ext cx="12858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solidFill>
                    <a:srgbClr val="92D050"/>
                  </a:solidFill>
                </a:rPr>
                <a:t>PTE page</a:t>
              </a:r>
              <a:endParaRPr lang="zh-TW" altLang="en-US">
                <a:solidFill>
                  <a:srgbClr val="92D050"/>
                </a:solidFill>
              </a:endParaRPr>
            </a:p>
          </p:txBody>
        </p:sp>
        <p:grpSp>
          <p:nvGrpSpPr>
            <p:cNvPr id="21" name="群組 25"/>
            <p:cNvGrpSpPr>
              <a:grpSpLocks/>
            </p:cNvGrpSpPr>
            <p:nvPr/>
          </p:nvGrpSpPr>
          <p:grpSpPr bwMode="auto">
            <a:xfrm>
              <a:off x="7715271" y="3857929"/>
              <a:ext cx="857256" cy="428328"/>
              <a:chOff x="7715271" y="3857929"/>
              <a:chExt cx="857256" cy="428328"/>
            </a:xfrm>
          </p:grpSpPr>
          <p:cxnSp>
            <p:nvCxnSpPr>
              <p:cNvPr id="22" name="直線接點 21"/>
              <p:cNvCxnSpPr>
                <a:stCxn id="20" idx="2"/>
              </p:cNvCxnSpPr>
              <p:nvPr/>
            </p:nvCxnSpPr>
            <p:spPr>
              <a:xfrm rot="5400000">
                <a:off x="7679703" y="3893497"/>
                <a:ext cx="428328" cy="3571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>
                <a:stCxn id="20" idx="2"/>
              </p:cNvCxnSpPr>
              <p:nvPr/>
            </p:nvCxnSpPr>
            <p:spPr>
              <a:xfrm rot="16200000" flipH="1">
                <a:off x="8108331" y="3822060"/>
                <a:ext cx="428328" cy="50006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6625195" cy="32289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8675" name="內容版面配置區 1"/>
          <p:cNvSpPr>
            <a:spLocks noGrp="1"/>
          </p:cNvSpPr>
          <p:nvPr>
            <p:ph idx="1"/>
          </p:nvPr>
        </p:nvSpPr>
        <p:spPr>
          <a:xfrm>
            <a:off x="428596" y="1524000"/>
            <a:ext cx="8258204" cy="976306"/>
          </a:xfrm>
        </p:spPr>
        <p:txBody>
          <a:bodyPr/>
          <a:lstStyle/>
          <a:p>
            <a:r>
              <a:rPr lang="en-US" altLang="zh-TW" dirty="0" smtClean="0"/>
              <a:t>Its PBMT primarily records PBNs related to PMD pages of the same logical block.</a:t>
            </a:r>
          </a:p>
          <a:p>
            <a:pPr lvl="1"/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zh-TW" dirty="0" smtClean="0"/>
              <a:t>Spare area of PMD pages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5786438" y="6143625"/>
            <a:ext cx="2590800" cy="384175"/>
          </a:xfrm>
        </p:spPr>
        <p:txBody>
          <a:bodyPr/>
          <a:lstStyle/>
          <a:p>
            <a:pPr>
              <a:defRPr/>
            </a:pPr>
            <a:fld id="{BD51E084-8103-4A97-BE5B-B05F13E76C62}" type="datetime1">
              <a:rPr lang="zh-TW" altLang="en-US" smtClean="0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C8E6A0-0637-4FAA-9F37-1ED59D08CA97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grpSp>
        <p:nvGrpSpPr>
          <p:cNvPr id="13" name="群組 37"/>
          <p:cNvGrpSpPr>
            <a:grpSpLocks/>
          </p:cNvGrpSpPr>
          <p:nvPr/>
        </p:nvGrpSpPr>
        <p:grpSpPr bwMode="auto">
          <a:xfrm>
            <a:off x="7500970" y="3773508"/>
            <a:ext cx="1643062" cy="2584450"/>
            <a:chOff x="3071806" y="3857628"/>
            <a:chExt cx="1643070" cy="2583910"/>
          </a:xfrm>
        </p:grpSpPr>
        <p:grpSp>
          <p:nvGrpSpPr>
            <p:cNvPr id="14" name="群組 33"/>
            <p:cNvGrpSpPr>
              <a:grpSpLocks/>
            </p:cNvGrpSpPr>
            <p:nvPr/>
          </p:nvGrpSpPr>
          <p:grpSpPr bwMode="auto">
            <a:xfrm>
              <a:off x="3071806" y="3857628"/>
              <a:ext cx="1428757" cy="2583910"/>
              <a:chOff x="3071806" y="3857628"/>
              <a:chExt cx="1428757" cy="258391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500433" y="3983015"/>
                <a:ext cx="1000130" cy="20188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571870" y="4071896"/>
                <a:ext cx="857254" cy="2856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0 – 7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71870" y="5643193"/>
                <a:ext cx="857254" cy="25235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56 - 63 </a:t>
                </a:r>
                <a:endParaRPr lang="zh-TW" altLang="en-US" dirty="0"/>
              </a:p>
            </p:txBody>
          </p:sp>
          <p:sp>
            <p:nvSpPr>
              <p:cNvPr id="19" name="文字方塊 13"/>
              <p:cNvSpPr txBox="1">
                <a:spLocks noChangeArrowheads="1"/>
              </p:cNvSpPr>
              <p:nvPr/>
            </p:nvSpPr>
            <p:spPr bwMode="auto">
              <a:xfrm>
                <a:off x="3143240" y="3857628"/>
                <a:ext cx="428625" cy="550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0</a:t>
                </a:r>
                <a:endParaRPr lang="zh-TW" altLang="en-US"/>
              </a:p>
            </p:txBody>
          </p:sp>
          <p:sp>
            <p:nvSpPr>
              <p:cNvPr id="20" name="文字方塊 14"/>
              <p:cNvSpPr txBox="1">
                <a:spLocks noChangeArrowheads="1"/>
              </p:cNvSpPr>
              <p:nvPr/>
            </p:nvSpPr>
            <p:spPr bwMode="auto">
              <a:xfrm>
                <a:off x="3071806" y="5891152"/>
                <a:ext cx="571500" cy="550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63</a:t>
                </a:r>
                <a:endParaRPr lang="zh-TW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571870" y="4357587"/>
                <a:ext cx="857254" cy="2856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8 – 15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571870" y="4643277"/>
                <a:ext cx="857254" cy="2856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16– 23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571870" y="4928967"/>
                <a:ext cx="857254" cy="2856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24– 31</a:t>
                </a:r>
              </a:p>
            </p:txBody>
          </p:sp>
          <p:sp>
            <p:nvSpPr>
              <p:cNvPr id="24" name="文字方塊 18"/>
              <p:cNvSpPr txBox="1">
                <a:spLocks noChangeArrowheads="1"/>
              </p:cNvSpPr>
              <p:nvPr/>
            </p:nvSpPr>
            <p:spPr bwMode="auto">
              <a:xfrm>
                <a:off x="3824583" y="5286388"/>
                <a:ext cx="461665" cy="285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r>
                  <a:rPr lang="en-US" altLang="zh-TW"/>
                  <a:t>…</a:t>
                </a:r>
                <a:endParaRPr lang="zh-TW" altLang="en-US"/>
              </a:p>
            </p:txBody>
          </p:sp>
        </p:grpSp>
        <p:sp>
          <p:nvSpPr>
            <p:cNvPr id="15" name="文字方塊 53"/>
            <p:cNvSpPr txBox="1">
              <a:spLocks noChangeArrowheads="1"/>
            </p:cNvSpPr>
            <p:nvPr/>
          </p:nvSpPr>
          <p:spPr bwMode="auto">
            <a:xfrm>
              <a:off x="3357563" y="6072206"/>
              <a:ext cx="13573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8 x 8</a:t>
              </a:r>
              <a:endParaRPr lang="zh-TW" altLang="en-US"/>
            </a:p>
          </p:txBody>
        </p:sp>
      </p:grpSp>
      <p:grpSp>
        <p:nvGrpSpPr>
          <p:cNvPr id="30" name="群組 43"/>
          <p:cNvGrpSpPr>
            <a:grpSpLocks/>
          </p:cNvGrpSpPr>
          <p:nvPr/>
        </p:nvGrpSpPr>
        <p:grpSpPr bwMode="auto">
          <a:xfrm>
            <a:off x="6072220" y="4143396"/>
            <a:ext cx="1714500" cy="1571625"/>
            <a:chOff x="5786446" y="4643446"/>
            <a:chExt cx="1714512" cy="1571636"/>
          </a:xfrm>
        </p:grpSpPr>
        <p:sp>
          <p:nvSpPr>
            <p:cNvPr id="31" name="文字方塊 25"/>
            <p:cNvSpPr txBox="1">
              <a:spLocks noChangeArrowheads="1"/>
            </p:cNvSpPr>
            <p:nvPr/>
          </p:nvSpPr>
          <p:spPr bwMode="auto">
            <a:xfrm>
              <a:off x="5786446" y="5143511"/>
              <a:ext cx="1285884" cy="369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tx2">
                      <a:lumMod val="25000"/>
                    </a:schemeClr>
                  </a:solidFill>
                </a:rPr>
                <a:t>PMD page</a:t>
              </a:r>
              <a:endParaRPr lang="zh-TW" alt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cxnSp>
          <p:nvCxnSpPr>
            <p:cNvPr id="32" name="直線接點 31"/>
            <p:cNvCxnSpPr>
              <a:endCxn id="31" idx="3"/>
            </p:cNvCxnSpPr>
            <p:nvPr/>
          </p:nvCxnSpPr>
          <p:spPr>
            <a:xfrm rot="5400000">
              <a:off x="6908817" y="4806959"/>
              <a:ext cx="684217" cy="357189"/>
            </a:xfrm>
            <a:prstGeom prst="line">
              <a:avLst/>
            </a:prstGeom>
            <a:ln w="1905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endCxn id="31" idx="3"/>
            </p:cNvCxnSpPr>
            <p:nvPr/>
          </p:nvCxnSpPr>
          <p:spPr>
            <a:xfrm rot="16200000" flipV="1">
              <a:off x="6842934" y="5557058"/>
              <a:ext cx="887419" cy="428628"/>
            </a:xfrm>
            <a:prstGeom prst="line">
              <a:avLst/>
            </a:prstGeom>
            <a:ln w="1905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onstantia" pitchFamily="18" charset="0"/>
              <a:buAutoNum type="arabicPeriod"/>
            </a:pPr>
            <a:r>
              <a:rPr lang="en-US" altLang="zh-TW" smtClean="0"/>
              <a:t>Introduction</a:t>
            </a:r>
          </a:p>
          <a:p>
            <a:pPr marL="514350" indent="-514350">
              <a:buFont typeface="Constantia" pitchFamily="18" charset="0"/>
              <a:buAutoNum type="arabicPeriod"/>
            </a:pPr>
            <a:r>
              <a:rPr lang="en-US" altLang="zh-TW" smtClean="0"/>
              <a:t>Related works</a:t>
            </a:r>
          </a:p>
          <a:p>
            <a:pPr marL="514350" indent="-514350">
              <a:buFont typeface="Constantia" pitchFamily="18" charset="0"/>
              <a:buAutoNum type="arabicPeriod"/>
            </a:pPr>
            <a:r>
              <a:rPr lang="en-US" altLang="zh-TW" smtClean="0"/>
              <a:t>Motivation</a:t>
            </a:r>
          </a:p>
          <a:p>
            <a:pPr marL="514350" indent="-514350">
              <a:buFont typeface="Constantia" pitchFamily="18" charset="0"/>
              <a:buAutoNum type="arabicPeriod"/>
            </a:pPr>
            <a:r>
              <a:rPr lang="en-US" altLang="zh-TW" smtClean="0"/>
              <a:t>Design</a:t>
            </a:r>
          </a:p>
          <a:p>
            <a:pPr marL="514350" indent="-514350">
              <a:buFont typeface="Constantia" pitchFamily="18" charset="0"/>
              <a:buAutoNum type="arabicPeriod"/>
            </a:pPr>
            <a:r>
              <a:rPr lang="en-US" altLang="zh-TW" smtClean="0"/>
              <a:t>Experiments</a:t>
            </a:r>
          </a:p>
          <a:p>
            <a:pPr marL="514350" indent="-514350">
              <a:buFont typeface="Constantia" pitchFamily="18" charset="0"/>
              <a:buAutoNum type="arabicPeriod"/>
            </a:pPr>
            <a:r>
              <a:rPr lang="en-US" altLang="zh-TW" smtClean="0"/>
              <a:t>Conclusion</a:t>
            </a:r>
            <a:endParaRPr lang="zh-TW" altLang="en-US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zh-TW" smtClean="0"/>
              <a:t>Outline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51E084-8103-4A97-BE5B-B05F13E76C62}" type="datetime1">
              <a:rPr lang="zh-TW" altLang="en-US" smtClean="0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082AC4-12CE-4F7A-BFD0-E465988ABBA3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1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4043363" cy="47625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ESB FTL scheme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2" eaLnBrk="1" hangingPunct="1">
              <a:buFont typeface="Wingdings 2" pitchFamily="18" charset="2"/>
              <a:buNone/>
            </a:pPr>
            <a:endParaRPr lang="en-US" altLang="zh-TW" dirty="0" smtClean="0">
              <a:solidFill>
                <a:srgbClr val="00B050"/>
              </a:solidFill>
            </a:endParaRPr>
          </a:p>
          <a:p>
            <a:pPr lvl="1" eaLnBrk="1" hangingPunct="1"/>
            <a:endParaRPr lang="en-US" altLang="zh-TW" dirty="0" smtClean="0"/>
          </a:p>
          <a:p>
            <a:pPr lvl="2" eaLnBrk="1" hangingPunct="1"/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dirty="0" smtClean="0"/>
              <a:t>Mapping structure</a:t>
            </a:r>
            <a:endParaRPr lang="zh-TW" altLang="en-US" dirty="0"/>
          </a:p>
        </p:txBody>
      </p:sp>
      <p:sp>
        <p:nvSpPr>
          <p:cNvPr id="4" name="日期版面配置區 3"/>
          <p:cNvSpPr txBox="1">
            <a:spLocks noGrp="1"/>
          </p:cNvSpPr>
          <p:nvPr/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023EA6F0-B7DC-4311-95AA-D7A01E0C95E1}" type="datetime1">
              <a:rPr kumimoji="0" lang="zh-TW" altLang="en-US" sz="1200">
                <a:solidFill>
                  <a:schemeClr val="tx2"/>
                </a:solidFill>
                <a:latin typeface="+mn-lt"/>
                <a:ea typeface="+mn-ea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2015/1/30</a:t>
            </a:fld>
            <a:endParaRPr kumimoji="0" lang="zh-TW" altLang="en-US" sz="120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03CACB4-3413-4EBD-93C2-59572C3CA981}" type="slidenum">
              <a:rPr kumimoji="0" lang="zh-TW" altLang="en-US" sz="1600">
                <a:solidFill>
                  <a:schemeClr val="tx2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kumimoji="0" lang="zh-TW" altLang="en-US" sz="1600">
              <a:solidFill>
                <a:schemeClr val="tx2"/>
              </a:solidFill>
              <a:latin typeface="+mn-lt"/>
              <a:ea typeface="+mn-ea"/>
            </a:endParaRPr>
          </a:p>
        </p:txBody>
      </p:sp>
      <p:grpSp>
        <p:nvGrpSpPr>
          <p:cNvPr id="2" name="群組 55"/>
          <p:cNvGrpSpPr>
            <a:grpSpLocks/>
          </p:cNvGrpSpPr>
          <p:nvPr/>
        </p:nvGrpSpPr>
        <p:grpSpPr bwMode="auto">
          <a:xfrm>
            <a:off x="7000875" y="1925638"/>
            <a:ext cx="1857375" cy="3284537"/>
            <a:chOff x="7000923" y="1925651"/>
            <a:chExt cx="1857358" cy="3283931"/>
          </a:xfrm>
        </p:grpSpPr>
        <p:sp>
          <p:nvSpPr>
            <p:cNvPr id="26672" name="文字方塊 55"/>
            <p:cNvSpPr txBox="1">
              <a:spLocks noChangeArrowheads="1"/>
            </p:cNvSpPr>
            <p:nvPr/>
          </p:nvSpPr>
          <p:spPr bwMode="auto">
            <a:xfrm>
              <a:off x="7000923" y="4286255"/>
              <a:ext cx="1857358" cy="923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Subgroup</a:t>
              </a:r>
            </a:p>
            <a:p>
              <a:r>
                <a:rPr lang="en-US" altLang="zh-TW"/>
                <a:t>( 8 pg )</a:t>
              </a:r>
            </a:p>
            <a:p>
              <a:r>
                <a:rPr lang="en-US" altLang="zh-TW"/>
                <a:t>PTE_SIZE : 8</a:t>
              </a:r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643855" y="2282772"/>
              <a:ext cx="857242" cy="15713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643855" y="2643069"/>
              <a:ext cx="857242" cy="14284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643855" y="3639835"/>
              <a:ext cx="857242" cy="14284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31</a:t>
              </a:r>
              <a:endParaRPr lang="zh-TW" altLang="en-US" dirty="0"/>
            </a:p>
          </p:txBody>
        </p:sp>
        <p:sp>
          <p:nvSpPr>
            <p:cNvPr id="26676" name="文字方塊 44"/>
            <p:cNvSpPr txBox="1">
              <a:spLocks noChangeArrowheads="1"/>
            </p:cNvSpPr>
            <p:nvPr/>
          </p:nvSpPr>
          <p:spPr bwMode="auto">
            <a:xfrm>
              <a:off x="7929593" y="2854338"/>
              <a:ext cx="461963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TW"/>
                <a:t>…..</a:t>
              </a:r>
              <a:endParaRPr lang="zh-TW" altLang="en-US"/>
            </a:p>
          </p:txBody>
        </p:sp>
        <p:sp>
          <p:nvSpPr>
            <p:cNvPr id="26677" name="文字方塊 53"/>
            <p:cNvSpPr txBox="1">
              <a:spLocks noChangeArrowheads="1"/>
            </p:cNvSpPr>
            <p:nvPr/>
          </p:nvSpPr>
          <p:spPr bwMode="auto">
            <a:xfrm>
              <a:off x="7215218" y="1925651"/>
              <a:ext cx="571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24</a:t>
              </a:r>
              <a:endParaRPr lang="zh-TW" altLang="en-US"/>
            </a:p>
          </p:txBody>
        </p:sp>
        <p:sp>
          <p:nvSpPr>
            <p:cNvPr id="26678" name="文字方塊 54"/>
            <p:cNvSpPr txBox="1">
              <a:spLocks noChangeArrowheads="1"/>
            </p:cNvSpPr>
            <p:nvPr/>
          </p:nvSpPr>
          <p:spPr bwMode="auto">
            <a:xfrm>
              <a:off x="7215218" y="3925901"/>
              <a:ext cx="571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31</a:t>
              </a:r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643855" y="2506569"/>
              <a:ext cx="857242" cy="14284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25</a:t>
              </a:r>
              <a:endParaRPr lang="zh-TW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643855" y="2354197"/>
              <a:ext cx="857242" cy="14284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24</a:t>
              </a:r>
              <a:endParaRPr lang="zh-TW" altLang="en-US" dirty="0"/>
            </a:p>
          </p:txBody>
        </p:sp>
      </p:grpSp>
      <p:grpSp>
        <p:nvGrpSpPr>
          <p:cNvPr id="6" name="群組 50"/>
          <p:cNvGrpSpPr>
            <a:grpSpLocks/>
          </p:cNvGrpSpPr>
          <p:nvPr/>
        </p:nvGrpSpPr>
        <p:grpSpPr bwMode="auto">
          <a:xfrm>
            <a:off x="5032375" y="2282825"/>
            <a:ext cx="2254250" cy="1571625"/>
            <a:chOff x="5445355" y="2282838"/>
            <a:chExt cx="2198502" cy="1571630"/>
          </a:xfrm>
        </p:grpSpPr>
        <p:cxnSp>
          <p:nvCxnSpPr>
            <p:cNvPr id="30" name="直線接點 29"/>
            <p:cNvCxnSpPr/>
            <p:nvPr/>
          </p:nvCxnSpPr>
          <p:spPr>
            <a:xfrm rot="10800000" flipV="1">
              <a:off x="6877478" y="2282838"/>
              <a:ext cx="766379" cy="64611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10800000">
              <a:off x="6877478" y="3143266"/>
              <a:ext cx="766379" cy="7112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71" name="文字方塊 55"/>
            <p:cNvSpPr txBox="1">
              <a:spLocks noChangeArrowheads="1"/>
            </p:cNvSpPr>
            <p:nvPr/>
          </p:nvSpPr>
          <p:spPr bwMode="auto">
            <a:xfrm>
              <a:off x="5445355" y="2845354"/>
              <a:ext cx="15716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PTE page 3</a:t>
              </a:r>
              <a:endParaRPr lang="zh-TW" altLang="en-US"/>
            </a:p>
          </p:txBody>
        </p:sp>
      </p:grpSp>
      <p:grpSp>
        <p:nvGrpSpPr>
          <p:cNvPr id="7" name="群組 105"/>
          <p:cNvGrpSpPr>
            <a:grpSpLocks/>
          </p:cNvGrpSpPr>
          <p:nvPr/>
        </p:nvGrpSpPr>
        <p:grpSpPr bwMode="auto">
          <a:xfrm>
            <a:off x="1571625" y="2071688"/>
            <a:ext cx="1785938" cy="2000250"/>
            <a:chOff x="1571604" y="2143117"/>
            <a:chExt cx="1785947" cy="2000263"/>
          </a:xfrm>
        </p:grpSpPr>
        <p:sp>
          <p:nvSpPr>
            <p:cNvPr id="26666" name="文字方塊 55"/>
            <p:cNvSpPr txBox="1">
              <a:spLocks noChangeArrowheads="1"/>
            </p:cNvSpPr>
            <p:nvPr/>
          </p:nvSpPr>
          <p:spPr bwMode="auto">
            <a:xfrm>
              <a:off x="1571604" y="3000372"/>
              <a:ext cx="1357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PMD page</a:t>
              </a:r>
              <a:endParaRPr lang="zh-TW" altLang="en-US"/>
            </a:p>
          </p:txBody>
        </p:sp>
        <p:cxnSp>
          <p:nvCxnSpPr>
            <p:cNvPr id="62" name="直線接點 61"/>
            <p:cNvCxnSpPr/>
            <p:nvPr/>
          </p:nvCxnSpPr>
          <p:spPr>
            <a:xfrm rot="5400000">
              <a:off x="2607452" y="2393150"/>
              <a:ext cx="1000132" cy="50006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rot="16200000" flipV="1">
              <a:off x="2643172" y="3429000"/>
              <a:ext cx="928694" cy="50006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4"/>
          <p:cNvGrpSpPr>
            <a:grpSpLocks/>
          </p:cNvGrpSpPr>
          <p:nvPr/>
        </p:nvGrpSpPr>
        <p:grpSpPr bwMode="auto">
          <a:xfrm>
            <a:off x="0" y="1928813"/>
            <a:ext cx="1714500" cy="4430712"/>
            <a:chOff x="-32" y="2071678"/>
            <a:chExt cx="1714513" cy="4429950"/>
          </a:xfrm>
        </p:grpSpPr>
        <p:grpSp>
          <p:nvGrpSpPr>
            <p:cNvPr id="26659" name="群組 71"/>
            <p:cNvGrpSpPr>
              <a:grpSpLocks/>
            </p:cNvGrpSpPr>
            <p:nvPr/>
          </p:nvGrpSpPr>
          <p:grpSpPr bwMode="auto">
            <a:xfrm>
              <a:off x="-32" y="2071678"/>
              <a:ext cx="1285888" cy="4429950"/>
              <a:chOff x="-32" y="2071678"/>
              <a:chExt cx="1285888" cy="4429950"/>
            </a:xfrm>
          </p:grpSpPr>
          <p:sp>
            <p:nvSpPr>
              <p:cNvPr id="26662" name="文字方塊 23"/>
              <p:cNvSpPr txBox="1">
                <a:spLocks noChangeArrowheads="1"/>
              </p:cNvSpPr>
              <p:nvPr/>
            </p:nvSpPr>
            <p:spPr bwMode="auto">
              <a:xfrm>
                <a:off x="-32" y="2071678"/>
                <a:ext cx="1285888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PGD table</a:t>
                </a:r>
                <a:endParaRPr lang="zh-TW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42844" y="2857355"/>
                <a:ext cx="928695" cy="35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LBN</a:t>
                </a:r>
                <a:endParaRPr lang="zh-TW" altLang="en-US" dirty="0"/>
              </a:p>
            </p:txBody>
          </p:sp>
          <p:cxnSp>
            <p:nvCxnSpPr>
              <p:cNvPr id="69" name="直線接點 68"/>
              <p:cNvCxnSpPr/>
              <p:nvPr/>
            </p:nvCxnSpPr>
            <p:spPr>
              <a:xfrm rot="5400000">
                <a:off x="-857736" y="4572354"/>
                <a:ext cx="385696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rot="5400000">
                <a:off x="-1784843" y="4570767"/>
                <a:ext cx="385696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60" name="文字方塊 70"/>
            <p:cNvSpPr txBox="1">
              <a:spLocks noChangeArrowheads="1"/>
            </p:cNvSpPr>
            <p:nvPr/>
          </p:nvSpPr>
          <p:spPr bwMode="auto">
            <a:xfrm>
              <a:off x="395559" y="3571876"/>
              <a:ext cx="461665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TW"/>
                <a:t>……..</a:t>
              </a:r>
              <a:endParaRPr lang="zh-TW" altLang="en-US"/>
            </a:p>
          </p:txBody>
        </p:sp>
        <p:cxnSp>
          <p:nvCxnSpPr>
            <p:cNvPr id="74" name="直線單箭頭接點 73"/>
            <p:cNvCxnSpPr/>
            <p:nvPr/>
          </p:nvCxnSpPr>
          <p:spPr>
            <a:xfrm>
              <a:off x="1142976" y="3071810"/>
              <a:ext cx="571505" cy="1010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群組 37"/>
          <p:cNvGrpSpPr>
            <a:grpSpLocks/>
          </p:cNvGrpSpPr>
          <p:nvPr/>
        </p:nvGrpSpPr>
        <p:grpSpPr bwMode="auto">
          <a:xfrm>
            <a:off x="4929188" y="4202113"/>
            <a:ext cx="1714500" cy="2584450"/>
            <a:chOff x="3000364" y="3857628"/>
            <a:chExt cx="1714512" cy="2583910"/>
          </a:xfrm>
        </p:grpSpPr>
        <p:grpSp>
          <p:nvGrpSpPr>
            <p:cNvPr id="26648" name="群組 33"/>
            <p:cNvGrpSpPr>
              <a:grpSpLocks/>
            </p:cNvGrpSpPr>
            <p:nvPr/>
          </p:nvGrpSpPr>
          <p:grpSpPr bwMode="auto">
            <a:xfrm>
              <a:off x="3000364" y="3857628"/>
              <a:ext cx="1500189" cy="2357454"/>
              <a:chOff x="3000364" y="3857628"/>
              <a:chExt cx="1500189" cy="2357454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3500429" y="3983014"/>
                <a:ext cx="1000132" cy="20188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3571868" y="4071895"/>
                <a:ext cx="857256" cy="2856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0 – 7</a:t>
                </a: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571868" y="5643192"/>
                <a:ext cx="857256" cy="2523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56 - 63 </a:t>
                </a:r>
                <a:endParaRPr lang="zh-TW" altLang="en-US" dirty="0"/>
              </a:p>
            </p:txBody>
          </p:sp>
          <p:sp>
            <p:nvSpPr>
              <p:cNvPr id="26653" name="文字方塊 74"/>
              <p:cNvSpPr txBox="1">
                <a:spLocks noChangeArrowheads="1"/>
              </p:cNvSpPr>
              <p:nvPr/>
            </p:nvSpPr>
            <p:spPr bwMode="auto">
              <a:xfrm>
                <a:off x="3143240" y="3857628"/>
                <a:ext cx="428625" cy="550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0</a:t>
                </a:r>
                <a:endParaRPr lang="zh-TW" altLang="en-US"/>
              </a:p>
            </p:txBody>
          </p:sp>
          <p:sp>
            <p:nvSpPr>
              <p:cNvPr id="26654" name="文字方塊 75"/>
              <p:cNvSpPr txBox="1">
                <a:spLocks noChangeArrowheads="1"/>
              </p:cNvSpPr>
              <p:nvPr/>
            </p:nvSpPr>
            <p:spPr bwMode="auto">
              <a:xfrm>
                <a:off x="3000364" y="5664696"/>
                <a:ext cx="571500" cy="550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63</a:t>
                </a:r>
                <a:endParaRPr lang="zh-TW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3571868" y="4357585"/>
                <a:ext cx="857256" cy="2856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8 – 15</a:t>
                </a: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571868" y="4643276"/>
                <a:ext cx="857256" cy="2856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16– 23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571868" y="4928966"/>
                <a:ext cx="857256" cy="2856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24– 31</a:t>
                </a:r>
              </a:p>
            </p:txBody>
          </p:sp>
          <p:sp>
            <p:nvSpPr>
              <p:cNvPr id="26658" name="文字方塊 83"/>
              <p:cNvSpPr txBox="1">
                <a:spLocks noChangeArrowheads="1"/>
              </p:cNvSpPr>
              <p:nvPr/>
            </p:nvSpPr>
            <p:spPr bwMode="auto">
              <a:xfrm>
                <a:off x="3824583" y="5286388"/>
                <a:ext cx="461665" cy="285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r>
                  <a:rPr lang="en-US" altLang="zh-TW"/>
                  <a:t>…</a:t>
                </a:r>
                <a:endParaRPr lang="zh-TW" altLang="en-US"/>
              </a:p>
            </p:txBody>
          </p:sp>
        </p:grpSp>
        <p:sp>
          <p:nvSpPr>
            <p:cNvPr id="26649" name="文字方塊 53"/>
            <p:cNvSpPr txBox="1">
              <a:spLocks noChangeArrowheads="1"/>
            </p:cNvSpPr>
            <p:nvPr/>
          </p:nvSpPr>
          <p:spPr bwMode="auto">
            <a:xfrm>
              <a:off x="3357563" y="6072206"/>
              <a:ext cx="13573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8 x 8</a:t>
              </a:r>
              <a:endParaRPr lang="zh-TW" altLang="en-US"/>
            </a:p>
          </p:txBody>
        </p:sp>
      </p:grpSp>
      <p:grpSp>
        <p:nvGrpSpPr>
          <p:cNvPr id="12" name="群組 91"/>
          <p:cNvGrpSpPr>
            <a:grpSpLocks/>
          </p:cNvGrpSpPr>
          <p:nvPr/>
        </p:nvGrpSpPr>
        <p:grpSpPr bwMode="auto">
          <a:xfrm>
            <a:off x="5072063" y="2000250"/>
            <a:ext cx="1571625" cy="2143125"/>
            <a:chOff x="5072066" y="2000240"/>
            <a:chExt cx="1571636" cy="2143140"/>
          </a:xfrm>
        </p:grpSpPr>
        <p:grpSp>
          <p:nvGrpSpPr>
            <p:cNvPr id="26644" name="群組 59"/>
            <p:cNvGrpSpPr>
              <a:grpSpLocks/>
            </p:cNvGrpSpPr>
            <p:nvPr/>
          </p:nvGrpSpPr>
          <p:grpSpPr bwMode="auto">
            <a:xfrm>
              <a:off x="5072066" y="2000240"/>
              <a:ext cx="1571636" cy="2143140"/>
              <a:chOff x="2571736" y="1714488"/>
              <a:chExt cx="1571636" cy="2143140"/>
            </a:xfrm>
          </p:grpSpPr>
          <p:sp>
            <p:nvSpPr>
              <p:cNvPr id="26646" name="文字方塊 55"/>
              <p:cNvSpPr txBox="1">
                <a:spLocks noChangeArrowheads="1"/>
              </p:cNvSpPr>
              <p:nvPr/>
            </p:nvSpPr>
            <p:spPr bwMode="auto">
              <a:xfrm>
                <a:off x="2571736" y="3488296"/>
                <a:ext cx="157162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PTE page 7</a:t>
                </a:r>
                <a:endParaRPr lang="zh-TW" altLang="en-US"/>
              </a:p>
            </p:txBody>
          </p:sp>
          <p:sp>
            <p:nvSpPr>
              <p:cNvPr id="26647" name="文字方塊 55"/>
              <p:cNvSpPr txBox="1">
                <a:spLocks noChangeArrowheads="1"/>
              </p:cNvSpPr>
              <p:nvPr/>
            </p:nvSpPr>
            <p:spPr bwMode="auto">
              <a:xfrm>
                <a:off x="2571747" y="1714488"/>
                <a:ext cx="1571625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PTE page 0</a:t>
                </a:r>
              </a:p>
              <a:p>
                <a:r>
                  <a:rPr lang="en-US" altLang="zh-TW"/>
                  <a:t>PTE page 1</a:t>
                </a:r>
              </a:p>
              <a:p>
                <a:r>
                  <a:rPr lang="en-US" altLang="zh-TW"/>
                  <a:t>PTE page 2</a:t>
                </a:r>
              </a:p>
              <a:p>
                <a:endParaRPr lang="zh-TW" altLang="en-US"/>
              </a:p>
            </p:txBody>
          </p:sp>
        </p:grpSp>
        <p:sp>
          <p:nvSpPr>
            <p:cNvPr id="26645" name="文字方塊 90"/>
            <p:cNvSpPr txBox="1">
              <a:spLocks noChangeArrowheads="1"/>
            </p:cNvSpPr>
            <p:nvPr/>
          </p:nvSpPr>
          <p:spPr bwMode="auto">
            <a:xfrm>
              <a:off x="5681971" y="3286124"/>
              <a:ext cx="461665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TW"/>
                <a:t>…</a:t>
              </a:r>
              <a:endParaRPr lang="zh-TW" altLang="en-US"/>
            </a:p>
          </p:txBody>
        </p:sp>
      </p:grpSp>
      <p:grpSp>
        <p:nvGrpSpPr>
          <p:cNvPr id="26638" name="群組 98"/>
          <p:cNvGrpSpPr>
            <a:grpSpLocks/>
          </p:cNvGrpSpPr>
          <p:nvPr/>
        </p:nvGrpSpPr>
        <p:grpSpPr bwMode="auto">
          <a:xfrm>
            <a:off x="3357564" y="2000250"/>
            <a:ext cx="1857378" cy="2143128"/>
            <a:chOff x="5072065" y="2000240"/>
            <a:chExt cx="1857391" cy="2143143"/>
          </a:xfrm>
        </p:grpSpPr>
        <p:grpSp>
          <p:nvGrpSpPr>
            <p:cNvPr id="26640" name="群組 59"/>
            <p:cNvGrpSpPr>
              <a:grpSpLocks/>
            </p:cNvGrpSpPr>
            <p:nvPr/>
          </p:nvGrpSpPr>
          <p:grpSpPr bwMode="auto">
            <a:xfrm>
              <a:off x="5072065" y="2000240"/>
              <a:ext cx="1857391" cy="2143143"/>
              <a:chOff x="2571735" y="1714488"/>
              <a:chExt cx="1857391" cy="2143143"/>
            </a:xfrm>
          </p:grpSpPr>
          <p:sp>
            <p:nvSpPr>
              <p:cNvPr id="26642" name="文字方塊 55"/>
              <p:cNvSpPr txBox="1">
                <a:spLocks noChangeArrowheads="1"/>
              </p:cNvSpPr>
              <p:nvPr/>
            </p:nvSpPr>
            <p:spPr bwMode="auto">
              <a:xfrm>
                <a:off x="2571735" y="3488296"/>
                <a:ext cx="1857390" cy="369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PMD page </a:t>
                </a:r>
                <a:r>
                  <a:rPr lang="en-US" altLang="zh-TW" dirty="0" smtClean="0"/>
                  <a:t>7  </a:t>
                </a:r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:endParaRPr lang="zh-TW" altLang="en-US" dirty="0"/>
              </a:p>
            </p:txBody>
          </p:sp>
          <p:sp>
            <p:nvSpPr>
              <p:cNvPr id="26643" name="文字方塊 55"/>
              <p:cNvSpPr txBox="1">
                <a:spLocks noChangeArrowheads="1"/>
              </p:cNvSpPr>
              <p:nvPr/>
            </p:nvSpPr>
            <p:spPr bwMode="auto">
              <a:xfrm>
                <a:off x="2571746" y="1714488"/>
                <a:ext cx="1857380" cy="120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PMD </a:t>
                </a:r>
                <a:r>
                  <a:rPr lang="en-US" altLang="zh-TW" dirty="0"/>
                  <a:t>page </a:t>
                </a:r>
                <a:r>
                  <a:rPr lang="en-US" altLang="zh-TW" dirty="0" smtClean="0"/>
                  <a:t>0  </a:t>
                </a:r>
                <a:r>
                  <a:rPr lang="en-US" altLang="zh-TW" dirty="0" smtClean="0">
                    <a:sym typeface="Wingdings" pitchFamily="2" charset="2"/>
                  </a:rPr>
                  <a:t></a:t>
                </a:r>
              </a:p>
              <a:p>
                <a:r>
                  <a:rPr lang="en-US" altLang="zh-TW" dirty="0" smtClean="0"/>
                  <a:t>PMD </a:t>
                </a:r>
                <a:r>
                  <a:rPr lang="en-US" altLang="zh-TW" dirty="0"/>
                  <a:t>page </a:t>
                </a:r>
                <a:r>
                  <a:rPr lang="en-US" altLang="zh-TW" dirty="0" smtClean="0"/>
                  <a:t>1  </a:t>
                </a:r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:endParaRPr lang="en-US" altLang="zh-TW" dirty="0"/>
              </a:p>
              <a:p>
                <a:r>
                  <a:rPr lang="en-US" altLang="zh-TW" dirty="0"/>
                  <a:t>PMD page </a:t>
                </a:r>
                <a:r>
                  <a:rPr lang="en-US" altLang="zh-TW" dirty="0" smtClean="0"/>
                  <a:t>2  </a:t>
                </a:r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p:grpSp>
        <p:sp>
          <p:nvSpPr>
            <p:cNvPr id="26641" name="文字方塊 100"/>
            <p:cNvSpPr txBox="1">
              <a:spLocks noChangeArrowheads="1"/>
            </p:cNvSpPr>
            <p:nvPr/>
          </p:nvSpPr>
          <p:spPr bwMode="auto">
            <a:xfrm>
              <a:off x="5681976" y="2928934"/>
              <a:ext cx="461665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sp>
        <p:nvSpPr>
          <p:cNvPr id="109" name="文字方塊 55"/>
          <p:cNvSpPr txBox="1">
            <a:spLocks noChangeArrowheads="1"/>
          </p:cNvSpPr>
          <p:nvPr/>
        </p:nvSpPr>
        <p:spPr bwMode="auto">
          <a:xfrm>
            <a:off x="4643438" y="1416594"/>
            <a:ext cx="2857520" cy="369332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ESB FTL </a:t>
            </a:r>
            <a:r>
              <a:rPr lang="en-US" altLang="zh-TW" dirty="0"/>
              <a:t>: 64 PBNs / LBN</a:t>
            </a:r>
            <a:endParaRPr lang="zh-TW" altLang="en-US" dirty="0"/>
          </a:p>
        </p:txBody>
      </p:sp>
      <p:sp>
        <p:nvSpPr>
          <p:cNvPr id="57" name="文字方塊 55"/>
          <p:cNvSpPr txBox="1">
            <a:spLocks noChangeArrowheads="1"/>
          </p:cNvSpPr>
          <p:nvPr/>
        </p:nvSpPr>
        <p:spPr bwMode="auto">
          <a:xfrm>
            <a:off x="1500166" y="3354392"/>
            <a:ext cx="1285884" cy="369332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7 PBNs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內容版面配置區 1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How to decide the type of a written page ? </a:t>
            </a:r>
          </a:p>
          <a:p>
            <a:pPr marL="593725" eaLnBrk="1" hangingPunct="1">
              <a:defRPr/>
            </a:pPr>
            <a:r>
              <a:rPr lang="en-US" altLang="zh-TW" dirty="0" smtClean="0">
                <a:solidFill>
                  <a:schemeClr val="tx2">
                    <a:lumMod val="25000"/>
                  </a:schemeClr>
                </a:solidFill>
              </a:rPr>
              <a:t>PMD page</a:t>
            </a:r>
          </a:p>
          <a:p>
            <a:pPr marL="960438" lvl="1" eaLnBrk="1" hangingPunct="1">
              <a:defRPr/>
            </a:pPr>
            <a:r>
              <a:rPr lang="en-US" altLang="zh-TW" dirty="0" smtClean="0"/>
              <a:t>The ending logical page of its related subgroup</a:t>
            </a:r>
          </a:p>
          <a:p>
            <a:pPr marL="960438" lvl="1" eaLnBrk="1" hangingPunct="1">
              <a:defRPr/>
            </a:pPr>
            <a:r>
              <a:rPr lang="en-US" altLang="zh-TW" dirty="0" smtClean="0"/>
              <a:t>The last written page in the write request</a:t>
            </a:r>
          </a:p>
          <a:p>
            <a:pPr marL="593725" eaLnBrk="1" hangingPunct="1">
              <a:defRPr/>
            </a:pPr>
            <a:r>
              <a:rPr lang="en-US" altLang="zh-TW" dirty="0" smtClean="0">
                <a:solidFill>
                  <a:srgbClr val="92D050"/>
                </a:solidFill>
              </a:rPr>
              <a:t>PTE page</a:t>
            </a:r>
          </a:p>
          <a:p>
            <a:pPr marL="960438" lvl="1" eaLnBrk="1" hangingPunct="1">
              <a:defRPr/>
            </a:pPr>
            <a:r>
              <a:rPr lang="en-US" altLang="zh-TW" dirty="0" smtClean="0"/>
              <a:t>Other than </a:t>
            </a:r>
            <a:r>
              <a:rPr lang="en-US" altLang="zh-TW" dirty="0" smtClean="0">
                <a:solidFill>
                  <a:schemeClr val="tx2">
                    <a:lumMod val="25000"/>
                  </a:schemeClr>
                </a:solidFill>
              </a:rPr>
              <a:t>PMD pages</a:t>
            </a:r>
            <a:r>
              <a:rPr lang="en-US" altLang="zh-TW" dirty="0" smtClean="0"/>
              <a:t>, they are </a:t>
            </a:r>
            <a:r>
              <a:rPr lang="en-US" altLang="zh-TW" dirty="0" smtClean="0">
                <a:solidFill>
                  <a:srgbClr val="92D050"/>
                </a:solidFill>
              </a:rPr>
              <a:t>PTE pages</a:t>
            </a:r>
          </a:p>
          <a:p>
            <a:pPr marL="1325563" lvl="2" eaLnBrk="1" hangingPunct="1">
              <a:defRPr/>
            </a:pPr>
            <a:r>
              <a:rPr lang="en-US" altLang="zh-TW" dirty="0" smtClean="0"/>
              <a:t>The most useful </a:t>
            </a:r>
            <a:r>
              <a:rPr lang="en-US" altLang="zh-TW" dirty="0" smtClean="0">
                <a:solidFill>
                  <a:srgbClr val="92D050"/>
                </a:solidFill>
              </a:rPr>
              <a:t>PTE pages </a:t>
            </a:r>
            <a:r>
              <a:rPr lang="en-US" altLang="zh-TW" dirty="0" smtClean="0"/>
              <a:t>comes before the </a:t>
            </a:r>
            <a:r>
              <a:rPr lang="en-US" altLang="zh-TW" dirty="0" smtClean="0">
                <a:solidFill>
                  <a:schemeClr val="tx2">
                    <a:lumMod val="25000"/>
                  </a:schemeClr>
                </a:solidFill>
              </a:rPr>
              <a:t>PMD pages </a:t>
            </a:r>
            <a:r>
              <a:rPr lang="en-US" altLang="zh-TW" dirty="0" smtClean="0"/>
              <a:t>because it holds </a:t>
            </a:r>
            <a:r>
              <a:rPr lang="en-US" altLang="zh-TW" u="sng" dirty="0" smtClean="0"/>
              <a:t>the most whole information </a:t>
            </a:r>
            <a:r>
              <a:rPr lang="en-US" altLang="zh-TW" dirty="0" smtClean="0"/>
              <a:t>about its subgroup</a:t>
            </a:r>
          </a:p>
          <a:p>
            <a:pPr marL="960438" lvl="1" eaLnBrk="1" hangingPunct="1">
              <a:defRPr/>
            </a:pPr>
            <a:endParaRPr lang="zh-TW" altLang="en-US" dirty="0" smtClean="0">
              <a:solidFill>
                <a:srgbClr val="92D050"/>
              </a:solidFill>
            </a:endParaRPr>
          </a:p>
          <a:p>
            <a:pPr marL="593725" eaLnBrk="1" hangingPunct="1">
              <a:defRPr/>
            </a:pPr>
            <a:endParaRPr lang="zh-TW" altLang="en-US" dirty="0" smtClean="0"/>
          </a:p>
          <a:p>
            <a:pPr marL="960438" lvl="1" eaLnBrk="1" hangingPunct="1">
              <a:defRPr/>
            </a:pPr>
            <a:endParaRPr lang="en-US" altLang="zh-TW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dirty="0" smtClean="0"/>
              <a:t>Mapping structure</a:t>
            </a:r>
            <a:endParaRPr lang="zh-TW" altLang="en-US" dirty="0"/>
          </a:p>
        </p:txBody>
      </p:sp>
      <p:sp>
        <p:nvSpPr>
          <p:cNvPr id="10" name="投影片編號版面配置區 9"/>
          <p:cNvSpPr txBox="1">
            <a:spLocks noGrp="1"/>
          </p:cNvSpPr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10E704F-B293-4CDF-898C-138E5EA0D2C8}" type="slidenum">
              <a:rPr kumimoji="0" lang="zh-TW" altLang="en-US" sz="1600">
                <a:solidFill>
                  <a:schemeClr val="tx2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kumimoji="0" lang="zh-TW" altLang="en-US" sz="1600">
              <a:solidFill>
                <a:schemeClr val="tx2"/>
              </a:solidFill>
              <a:latin typeface="+mn-lt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848225"/>
            <a:ext cx="62769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內容版面配置區 1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It’s good to write </a:t>
            </a:r>
            <a:r>
              <a:rPr lang="en-US" altLang="zh-TW" dirty="0" smtClean="0">
                <a:solidFill>
                  <a:schemeClr val="tx2">
                    <a:lumMod val="25000"/>
                  </a:schemeClr>
                </a:solidFill>
              </a:rPr>
              <a:t>PMD page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92D050"/>
                </a:solidFill>
              </a:rPr>
              <a:t>PTE page</a:t>
            </a:r>
            <a:r>
              <a:rPr lang="en-US" altLang="zh-TW" dirty="0" smtClean="0"/>
              <a:t> at the same write request. </a:t>
            </a:r>
          </a:p>
          <a:p>
            <a:pPr lvl="1" eaLnBrk="1" hangingPunct="1">
              <a:defRPr/>
            </a:pPr>
            <a:r>
              <a:rPr lang="en-US" altLang="zh-TW" dirty="0" smtClean="0"/>
              <a:t>But there are exceptions that occur when single page write request coming.</a:t>
            </a:r>
          </a:p>
          <a:p>
            <a:pPr marL="960438" lvl="1" eaLnBrk="1" hangingPunct="1">
              <a:defRPr/>
            </a:pPr>
            <a:endParaRPr lang="zh-TW" altLang="en-US" dirty="0" smtClean="0">
              <a:solidFill>
                <a:srgbClr val="92D050"/>
              </a:solidFill>
            </a:endParaRPr>
          </a:p>
          <a:p>
            <a:pPr marL="593725" eaLnBrk="1" hangingPunct="1">
              <a:defRPr/>
            </a:pPr>
            <a:endParaRPr lang="zh-TW" altLang="en-US" dirty="0" smtClean="0"/>
          </a:p>
          <a:p>
            <a:pPr marL="960438" lvl="1" eaLnBrk="1" hangingPunct="1">
              <a:defRPr/>
            </a:pPr>
            <a:endParaRPr lang="en-US" altLang="zh-TW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smtClean="0"/>
              <a:t>Mapping structure</a:t>
            </a:r>
            <a:endParaRPr lang="zh-TW" altLang="en-US"/>
          </a:p>
        </p:txBody>
      </p:sp>
      <p:sp>
        <p:nvSpPr>
          <p:cNvPr id="10" name="投影片編號版面配置區 9"/>
          <p:cNvSpPr txBox="1">
            <a:spLocks noGrp="1"/>
          </p:cNvSpPr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755DC51-65DC-405C-91F3-20D5E7D31B44}" type="slidenum">
              <a:rPr kumimoji="0" lang="zh-TW" altLang="en-US" sz="1600">
                <a:solidFill>
                  <a:schemeClr val="tx2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kumimoji="0" lang="zh-TW" altLang="en-US" sz="160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500" y="3643313"/>
            <a:ext cx="1214438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42938" y="3786188"/>
            <a:ext cx="1041400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2938" y="4071938"/>
            <a:ext cx="1041400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938" y="4357688"/>
            <a:ext cx="1041400" cy="28575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2938" y="4643438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2938" y="4929188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2938" y="5214938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2938" y="5500688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1438" y="3786188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438" y="4071938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1</a:t>
            </a:r>
          </a:p>
        </p:txBody>
      </p:sp>
      <p:sp>
        <p:nvSpPr>
          <p:cNvPr id="16" name="矩形 15"/>
          <p:cNvSpPr/>
          <p:nvPr/>
        </p:nvSpPr>
        <p:spPr>
          <a:xfrm>
            <a:off x="71438" y="4357688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438" y="4643438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438" y="4929188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438" y="5214938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1438" y="5500688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3812" name="文字方塊 21"/>
          <p:cNvSpPr txBox="1">
            <a:spLocks noChangeArrowheads="1"/>
          </p:cNvSpPr>
          <p:nvPr/>
        </p:nvSpPr>
        <p:spPr bwMode="auto">
          <a:xfrm>
            <a:off x="428625" y="6059488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phy_blk 255</a:t>
            </a:r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714625" y="4071938"/>
            <a:ext cx="1214438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786063" y="4500563"/>
            <a:ext cx="1041400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786063" y="4786313"/>
            <a:ext cx="1041400" cy="28575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786063" y="5072063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786063" y="5357813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786063" y="5643563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786063" y="5929313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214563" y="4214813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214563" y="4500563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1</a:t>
            </a:r>
          </a:p>
        </p:txBody>
      </p:sp>
      <p:sp>
        <p:nvSpPr>
          <p:cNvPr id="33" name="矩形 32"/>
          <p:cNvSpPr/>
          <p:nvPr/>
        </p:nvSpPr>
        <p:spPr>
          <a:xfrm>
            <a:off x="2214563" y="4786313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214563" y="5072063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214563" y="5357813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214563" y="5643563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14563" y="5929313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3827" name="文字方塊 37"/>
          <p:cNvSpPr txBox="1">
            <a:spLocks noChangeArrowheads="1"/>
          </p:cNvSpPr>
          <p:nvPr/>
        </p:nvSpPr>
        <p:spPr bwMode="auto">
          <a:xfrm>
            <a:off x="2571750" y="6488113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 err="1"/>
              <a:t>phy_blk</a:t>
            </a:r>
            <a:r>
              <a:rPr lang="en-US" altLang="zh-TW" dirty="0"/>
              <a:t> 127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786063" y="4214813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143500" y="3214688"/>
            <a:ext cx="1214438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5214938" y="3643313"/>
            <a:ext cx="1041400" cy="28575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14938" y="4214813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214938" y="4500563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214938" y="4786313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214938" y="5072063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4643438" y="3357563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643438" y="3643313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1</a:t>
            </a:r>
          </a:p>
        </p:txBody>
      </p:sp>
      <p:sp>
        <p:nvSpPr>
          <p:cNvPr id="49" name="矩形 48"/>
          <p:cNvSpPr/>
          <p:nvPr/>
        </p:nvSpPr>
        <p:spPr>
          <a:xfrm>
            <a:off x="4643438" y="3929063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643438" y="4214813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643438" y="4500563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643438" y="4786313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643438" y="5072063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3842" name="文字方塊 53"/>
          <p:cNvSpPr txBox="1">
            <a:spLocks noChangeArrowheads="1"/>
          </p:cNvSpPr>
          <p:nvPr/>
        </p:nvSpPr>
        <p:spPr bwMode="auto">
          <a:xfrm>
            <a:off x="5000625" y="5630863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phy_blk 63</a:t>
            </a:r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5214938" y="3357563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214938" y="3929063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7" idx="3"/>
            <a:endCxn id="25" idx="1"/>
          </p:cNvCxnSpPr>
          <p:nvPr/>
        </p:nvCxnSpPr>
        <p:spPr>
          <a:xfrm>
            <a:off x="1684338" y="4214813"/>
            <a:ext cx="1101725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8" idx="3"/>
          </p:cNvCxnSpPr>
          <p:nvPr/>
        </p:nvCxnSpPr>
        <p:spPr>
          <a:xfrm>
            <a:off x="1684338" y="4500563"/>
            <a:ext cx="1030287" cy="142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25" idx="3"/>
          </p:cNvCxnSpPr>
          <p:nvPr/>
        </p:nvCxnSpPr>
        <p:spPr>
          <a:xfrm rot="10800000" flipV="1">
            <a:off x="3827463" y="3786188"/>
            <a:ext cx="1387475" cy="85725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41" idx="1"/>
            <a:endCxn id="26" idx="3"/>
          </p:cNvCxnSpPr>
          <p:nvPr/>
        </p:nvCxnSpPr>
        <p:spPr>
          <a:xfrm rot="10800000" flipV="1">
            <a:off x="3827463" y="3786188"/>
            <a:ext cx="1387475" cy="1143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429500" y="4000500"/>
            <a:ext cx="1214438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7500938" y="4429125"/>
            <a:ext cx="1041400" cy="28575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500938" y="500062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500938" y="528637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7500938" y="557212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500938" y="585787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929438" y="414337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6929438" y="442912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1</a:t>
            </a:r>
          </a:p>
        </p:txBody>
      </p:sp>
      <p:sp>
        <p:nvSpPr>
          <p:cNvPr id="74" name="矩形 73"/>
          <p:cNvSpPr/>
          <p:nvPr/>
        </p:nvSpPr>
        <p:spPr>
          <a:xfrm>
            <a:off x="6929438" y="471487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929438" y="500062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6929438" y="528637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929438" y="557212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6929438" y="585787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3862" name="文字方塊 78"/>
          <p:cNvSpPr txBox="1">
            <a:spLocks noChangeArrowheads="1"/>
          </p:cNvSpPr>
          <p:nvPr/>
        </p:nvSpPr>
        <p:spPr bwMode="auto">
          <a:xfrm>
            <a:off x="7286625" y="6416675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 err="1"/>
              <a:t>phy_blk</a:t>
            </a:r>
            <a:r>
              <a:rPr lang="en-US" altLang="zh-TW" dirty="0"/>
              <a:t> 31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500938" y="414337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7500938" y="471487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cxnSp>
        <p:nvCxnSpPr>
          <p:cNvPr id="82" name="直線單箭頭接點 81"/>
          <p:cNvCxnSpPr/>
          <p:nvPr/>
        </p:nvCxnSpPr>
        <p:spPr>
          <a:xfrm rot="10800000">
            <a:off x="3857625" y="4643438"/>
            <a:ext cx="3500438" cy="1587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rot="10800000" flipV="1">
            <a:off x="3786188" y="4643438"/>
            <a:ext cx="3571875" cy="2857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73" idx="3"/>
          </p:cNvCxnSpPr>
          <p:nvPr/>
        </p:nvCxnSpPr>
        <p:spPr>
          <a:xfrm flipH="1" flipV="1">
            <a:off x="6286500" y="3786188"/>
            <a:ext cx="1071563" cy="7858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>
            <a:spLocks noChangeArrowheads="1"/>
          </p:cNvSpPr>
          <p:nvPr/>
        </p:nvSpPr>
        <p:spPr bwMode="auto">
          <a:xfrm>
            <a:off x="5357813" y="428625"/>
            <a:ext cx="3429000" cy="92392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PMD pages sometimes have to point to its related logical page </a:t>
            </a:r>
            <a:r>
              <a:rPr lang="en-US" altLang="zh-TW" dirty="0" smtClean="0"/>
              <a:t>directly and use one PBN.</a:t>
            </a:r>
            <a:endParaRPr lang="zh-TW" altLang="en-US" dirty="0"/>
          </a:p>
        </p:txBody>
      </p:sp>
      <p:sp>
        <p:nvSpPr>
          <p:cNvPr id="97" name="右大括弧 96"/>
          <p:cNvSpPr/>
          <p:nvPr/>
        </p:nvSpPr>
        <p:spPr>
          <a:xfrm>
            <a:off x="1785938" y="3786188"/>
            <a:ext cx="214312" cy="85725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cxnSp>
        <p:nvCxnSpPr>
          <p:cNvPr id="99" name="直線單箭頭接點 98"/>
          <p:cNvCxnSpPr>
            <a:stCxn id="25" idx="1"/>
          </p:cNvCxnSpPr>
          <p:nvPr/>
        </p:nvCxnSpPr>
        <p:spPr>
          <a:xfrm rot="10800000">
            <a:off x="2071688" y="4214813"/>
            <a:ext cx="714375" cy="42862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Why write dummy ? </a:t>
            </a:r>
          </a:p>
          <a:p>
            <a:pPr lvl="1">
              <a:defRPr/>
            </a:pPr>
            <a:r>
              <a:rPr lang="en-US" altLang="zh-TW" dirty="0" smtClean="0"/>
              <a:t>When the PBNs in PMD pages are all occupied, and upper case happened, ESB FTL has to copy the valid </a:t>
            </a:r>
            <a:r>
              <a:rPr lang="en-US" altLang="zh-TW" dirty="0" smtClean="0">
                <a:solidFill>
                  <a:srgbClr val="92D050"/>
                </a:solidFill>
              </a:rPr>
              <a:t>PTE page </a:t>
            </a:r>
            <a:r>
              <a:rPr lang="en-US" altLang="zh-TW" dirty="0" smtClean="0"/>
              <a:t>to the free page, and then write the </a:t>
            </a:r>
            <a:r>
              <a:rPr lang="en-US" altLang="zh-TW" dirty="0" smtClean="0">
                <a:solidFill>
                  <a:schemeClr val="tx2">
                    <a:lumMod val="25000"/>
                  </a:schemeClr>
                </a:solidFill>
              </a:rPr>
              <a:t>PMD page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zh-TW" dirty="0" smtClean="0"/>
              <a:t>Mapping structure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8B5713-941C-4B57-B5BA-25DD55572305}" type="datetime1">
              <a:rPr lang="zh-TW" altLang="en-US" smtClean="0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A92A42-2F7D-4E4A-B006-3396C206D505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內容版面配置區 1"/>
          <p:cNvSpPr>
            <a:spLocks noGrp="1"/>
          </p:cNvSpPr>
          <p:nvPr>
            <p:ph idx="1"/>
          </p:nvPr>
        </p:nvSpPr>
        <p:spPr>
          <a:xfrm>
            <a:off x="428625" y="1524000"/>
            <a:ext cx="8229600" cy="4572000"/>
          </a:xfrm>
        </p:spPr>
        <p:txBody>
          <a:bodyPr/>
          <a:lstStyle/>
          <a:p>
            <a:r>
              <a:rPr lang="en-US" altLang="zh-TW" smtClean="0"/>
              <a:t>Try to write logical page 7</a:t>
            </a:r>
            <a:endParaRPr lang="zh-TW" altLang="en-US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zh-TW" smtClean="0"/>
              <a:t>Write dummy example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5910263" y="6116638"/>
            <a:ext cx="2590800" cy="384175"/>
          </a:xfrm>
        </p:spPr>
        <p:txBody>
          <a:bodyPr/>
          <a:lstStyle/>
          <a:p>
            <a:pPr>
              <a:defRPr/>
            </a:pPr>
            <a:fld id="{578B5713-941C-4B57-B5BA-25DD55572305}" type="datetime1">
              <a:rPr lang="zh-TW" altLang="en-US" smtClean="0"/>
              <a:pPr>
                <a:defRPr/>
              </a:pPr>
              <a:t>2015/1/30</a:t>
            </a:fld>
            <a:endParaRPr lang="zh-TW" altLang="en-US" dirty="0"/>
          </a:p>
        </p:txBody>
      </p:sp>
      <p:sp>
        <p:nvSpPr>
          <p:cNvPr id="60" name="投影片編號版面配置區 9"/>
          <p:cNvSpPr txBox="1">
            <a:spLocks noGrp="1"/>
          </p:cNvSpPr>
          <p:nvPr/>
        </p:nvSpPr>
        <p:spPr>
          <a:xfrm>
            <a:off x="8534400" y="6181725"/>
            <a:ext cx="609600" cy="4572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7B1BBED-AC2B-491D-9B75-6229D4090433}" type="slidenum">
              <a:rPr kumimoji="0" lang="zh-TW" altLang="en-US" sz="1600">
                <a:solidFill>
                  <a:schemeClr val="tx2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kumimoji="0" lang="zh-TW" altLang="en-US" sz="160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95325" y="2714625"/>
            <a:ext cx="1214438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66763" y="2857500"/>
            <a:ext cx="1041400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66763" y="3143250"/>
            <a:ext cx="1041400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766763" y="3429000"/>
            <a:ext cx="1041400" cy="28575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66763" y="3714750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766763" y="4000500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66763" y="4286250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66763" y="4572000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195263" y="2857500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95263" y="3143250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1</a:t>
            </a:r>
          </a:p>
        </p:txBody>
      </p:sp>
      <p:sp>
        <p:nvSpPr>
          <p:cNvPr id="71" name="矩形 70"/>
          <p:cNvSpPr/>
          <p:nvPr/>
        </p:nvSpPr>
        <p:spPr>
          <a:xfrm>
            <a:off x="195263" y="3429000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95263" y="3714750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95263" y="4000500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95263" y="4286250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95263" y="4572000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5861" name="文字方塊 75"/>
          <p:cNvSpPr txBox="1">
            <a:spLocks noChangeArrowheads="1"/>
          </p:cNvSpPr>
          <p:nvPr/>
        </p:nvSpPr>
        <p:spPr bwMode="auto">
          <a:xfrm>
            <a:off x="552450" y="5130800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phy_blk 255</a:t>
            </a:r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838450" y="3143250"/>
            <a:ext cx="1214438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928938" y="3571875"/>
            <a:ext cx="1041400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2909888" y="3857625"/>
            <a:ext cx="1041400" cy="28575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2909888" y="414337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909888" y="442912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2909888" y="471487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2909888" y="500062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338388" y="328612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338388" y="357187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1</a:t>
            </a:r>
          </a:p>
        </p:txBody>
      </p:sp>
      <p:sp>
        <p:nvSpPr>
          <p:cNvPr id="86" name="矩形 85"/>
          <p:cNvSpPr/>
          <p:nvPr/>
        </p:nvSpPr>
        <p:spPr>
          <a:xfrm>
            <a:off x="2338388" y="385762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2338388" y="414337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2338388" y="442912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2338388" y="471487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2338388" y="500062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909888" y="328612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5267325" y="2286000"/>
            <a:ext cx="1214438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5338763" y="2714625"/>
            <a:ext cx="1041400" cy="28575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338763" y="328612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5338763" y="357187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5338763" y="385762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5338763" y="414337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4767263" y="242887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4767263" y="271462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1</a:t>
            </a:r>
          </a:p>
        </p:txBody>
      </p:sp>
      <p:sp>
        <p:nvSpPr>
          <p:cNvPr id="100" name="矩形 99"/>
          <p:cNvSpPr/>
          <p:nvPr/>
        </p:nvSpPr>
        <p:spPr>
          <a:xfrm>
            <a:off x="4767263" y="300037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4767263" y="328612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4767263" y="357187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4767263" y="385762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4767263" y="4143375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5890" name="文字方塊 104"/>
          <p:cNvSpPr txBox="1">
            <a:spLocks noChangeArrowheads="1"/>
          </p:cNvSpPr>
          <p:nvPr/>
        </p:nvSpPr>
        <p:spPr bwMode="auto">
          <a:xfrm>
            <a:off x="5124450" y="4702175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phy_blk 63</a:t>
            </a:r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5338763" y="242887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5338763" y="3000375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7553325" y="3071813"/>
            <a:ext cx="1214438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7624763" y="3786188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7624763" y="3500438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7053263" y="3214688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7053263" y="3500438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1</a:t>
            </a:r>
          </a:p>
        </p:txBody>
      </p:sp>
      <p:sp>
        <p:nvSpPr>
          <p:cNvPr id="120" name="矩形 119"/>
          <p:cNvSpPr/>
          <p:nvPr/>
        </p:nvSpPr>
        <p:spPr>
          <a:xfrm>
            <a:off x="7053263" y="3786188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7053263" y="4071938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7053263" y="4357688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7053263" y="4643438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7053263" y="4929188"/>
            <a:ext cx="428625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>
            <a:off x="7624763" y="3214688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7624763" y="4357688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130" name="右大括弧 129"/>
          <p:cNvSpPr/>
          <p:nvPr/>
        </p:nvSpPr>
        <p:spPr>
          <a:xfrm>
            <a:off x="1909763" y="2857500"/>
            <a:ext cx="214312" cy="85725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cxnSp>
        <p:nvCxnSpPr>
          <p:cNvPr id="131" name="直線單箭頭接點 130"/>
          <p:cNvCxnSpPr>
            <a:stCxn id="78" idx="1"/>
          </p:cNvCxnSpPr>
          <p:nvPr/>
        </p:nvCxnSpPr>
        <p:spPr>
          <a:xfrm rot="10800000">
            <a:off x="2214563" y="3286125"/>
            <a:ext cx="714375" cy="42862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643813" y="4643438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7643813" y="3500438"/>
            <a:ext cx="1041400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7624763" y="3786188"/>
            <a:ext cx="1041400" cy="28575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3" name="直線單箭頭接點 142"/>
          <p:cNvCxnSpPr/>
          <p:nvPr/>
        </p:nvCxnSpPr>
        <p:spPr>
          <a:xfrm rot="10800000">
            <a:off x="6429375" y="2786063"/>
            <a:ext cx="1195388" cy="85725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rot="10800000">
            <a:off x="2214563" y="3286125"/>
            <a:ext cx="5286375" cy="35718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stCxn id="117" idx="1"/>
          </p:cNvCxnSpPr>
          <p:nvPr/>
        </p:nvCxnSpPr>
        <p:spPr>
          <a:xfrm rot="10800000" flipV="1">
            <a:off x="4000500" y="3643313"/>
            <a:ext cx="3624263" cy="357187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7643813" y="4071938"/>
            <a:ext cx="104140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 dirty="0"/>
          </a:p>
        </p:txBody>
      </p:sp>
      <p:cxnSp>
        <p:nvCxnSpPr>
          <p:cNvPr id="110" name="直線接點 109"/>
          <p:cNvCxnSpPr/>
          <p:nvPr/>
        </p:nvCxnSpPr>
        <p:spPr>
          <a:xfrm>
            <a:off x="2928938" y="3571875"/>
            <a:ext cx="1000125" cy="285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rot="10800000">
            <a:off x="4071958" y="3714746"/>
            <a:ext cx="3500438" cy="1587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rot="10800000" flipV="1">
            <a:off x="4000521" y="3714746"/>
            <a:ext cx="3571875" cy="2857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H="1" flipV="1">
            <a:off x="6500833" y="2857496"/>
            <a:ext cx="1071563" cy="7858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37"/>
          <p:cNvSpPr txBox="1">
            <a:spLocks noChangeArrowheads="1"/>
          </p:cNvSpPr>
          <p:nvPr/>
        </p:nvSpPr>
        <p:spPr bwMode="auto">
          <a:xfrm>
            <a:off x="2643185" y="5572140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 err="1"/>
              <a:t>phy_blk</a:t>
            </a:r>
            <a:r>
              <a:rPr lang="en-US" altLang="zh-TW" dirty="0"/>
              <a:t> 127</a:t>
            </a:r>
            <a:endParaRPr lang="zh-TW" altLang="en-US" dirty="0"/>
          </a:p>
        </p:txBody>
      </p:sp>
      <p:sp>
        <p:nvSpPr>
          <p:cNvPr id="115" name="文字方塊 78"/>
          <p:cNvSpPr txBox="1">
            <a:spLocks noChangeArrowheads="1"/>
          </p:cNvSpPr>
          <p:nvPr/>
        </p:nvSpPr>
        <p:spPr bwMode="auto">
          <a:xfrm>
            <a:off x="7358093" y="5572140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 err="1"/>
              <a:t>phy_blk</a:t>
            </a:r>
            <a:r>
              <a:rPr lang="en-US" altLang="zh-TW" dirty="0"/>
              <a:t> 31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zh-TW" smtClean="0"/>
              <a:t>Evaluation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8B5713-941C-4B57-B5BA-25DD55572305}" type="datetime1">
              <a:rPr lang="zh-TW" altLang="en-US" smtClean="0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EF86ED-0604-4B06-BCD1-99ACB3D30388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sp>
        <p:nvSpPr>
          <p:cNvPr id="37893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We develop a trace-driven simulator in order to evaluate the performance of ESB FTL</a:t>
            </a:r>
            <a:endParaRPr lang="zh-TW" altLang="en-US" smtClean="0"/>
          </a:p>
        </p:txBody>
      </p:sp>
      <p:graphicFrame>
        <p:nvGraphicFramePr>
          <p:cNvPr id="9" name="內容版面配置區 6"/>
          <p:cNvGraphicFramePr>
            <a:graphicFrameLocks/>
          </p:cNvGraphicFramePr>
          <p:nvPr/>
        </p:nvGraphicFramePr>
        <p:xfrm>
          <a:off x="1571625" y="2643188"/>
          <a:ext cx="5715040" cy="307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  <a:gridCol w="2857520"/>
              </a:tblGrid>
              <a:tr h="4388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Values</a:t>
                      </a:r>
                      <a:endParaRPr lang="zh-TW" altLang="en-US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Number of Blocks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655360 ( 80GB )</a:t>
                      </a:r>
                      <a:endParaRPr lang="zh-TW" altLang="en-US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 blocks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16384 blocks ( 2.5% )</a:t>
                      </a:r>
                      <a:endParaRPr lang="zh-TW" altLang="en-US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Pages Per Block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Erase Block</a:t>
                      </a:r>
                      <a:r>
                        <a:rPr lang="en-US" altLang="zh-TW" baseline="0" dirty="0" smtClean="0"/>
                        <a:t>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2000us</a:t>
                      </a:r>
                      <a:endParaRPr lang="zh-TW" altLang="en-US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Page</a:t>
                      </a:r>
                      <a:r>
                        <a:rPr lang="en-US" altLang="zh-TW" baseline="0" dirty="0" smtClean="0"/>
                        <a:t> Write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263 us</a:t>
                      </a:r>
                      <a:endParaRPr lang="zh-TW" altLang="en-US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Page</a:t>
                      </a:r>
                      <a:r>
                        <a:rPr lang="en-US" altLang="zh-TW" baseline="0" dirty="0" smtClean="0"/>
                        <a:t> Read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88 us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zh-TW" smtClean="0"/>
              <a:t>Evaluation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8B5713-941C-4B57-B5BA-25DD55572305}" type="datetime1">
              <a:rPr lang="zh-TW" altLang="en-US" smtClean="0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09E46B-A077-4009-B4C9-2D190F228B0B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sp>
        <p:nvSpPr>
          <p:cNvPr id="38917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Traces characteristic :</a:t>
            </a:r>
            <a:endParaRPr lang="zh-TW" altLang="en-US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5875" y="2428875"/>
          <a:ext cx="6096000" cy="2661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Traces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Descriptor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Linux PC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Ten-days of</a:t>
                      </a:r>
                      <a:r>
                        <a:rPr lang="en-US" altLang="zh-TW" baseline="0" dirty="0" smtClean="0"/>
                        <a:t> user activities under Ext3 file system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Win PC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One weeks of user</a:t>
                      </a:r>
                      <a:r>
                        <a:rPr lang="en-US" altLang="zh-TW" baseline="0" dirty="0" smtClean="0"/>
                        <a:t> activities under NTFS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Postmark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Workload of the mail server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Large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Workload</a:t>
                      </a:r>
                      <a:r>
                        <a:rPr lang="en-US" altLang="zh-TW" baseline="0" dirty="0" smtClean="0"/>
                        <a:t> of copying a 4.5 GB DVD ISO file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GC overhead V.S. different Trace</a:t>
            </a:r>
          </a:p>
          <a:p>
            <a:pPr lvl="1"/>
            <a:r>
              <a:rPr lang="en-US" altLang="zh-TW" dirty="0" smtClean="0"/>
              <a:t>ESB is </a:t>
            </a:r>
            <a:r>
              <a:rPr lang="en-US" altLang="zh-TW" dirty="0" smtClean="0"/>
              <a:t>composed of 32 logical block</a:t>
            </a:r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zh-TW" smtClean="0"/>
              <a:t>Experiment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8B5713-941C-4B57-B5BA-25DD55572305}" type="datetime1">
              <a:rPr lang="zh-TW" altLang="en-US" smtClean="0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13AABD-6D3F-41D0-BC81-10EBA750B719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2500313"/>
            <a:ext cx="6181725" cy="417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Space utilization of victim blocks</a:t>
            </a:r>
          </a:p>
          <a:p>
            <a:pPr lvl="1"/>
            <a:r>
              <a:rPr lang="en-US" altLang="zh-TW" dirty="0" smtClean="0"/>
              <a:t>ESB is </a:t>
            </a:r>
            <a:r>
              <a:rPr lang="en-US" altLang="zh-TW" dirty="0" smtClean="0"/>
              <a:t>composed of 32 logical block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Win PC trace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zh-TW" smtClean="0"/>
              <a:t>Experiment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8B5713-941C-4B57-B5BA-25DD55572305}" type="datetime1">
              <a:rPr lang="zh-TW" altLang="en-US" smtClean="0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CAEC20-4F46-42FA-AAE0-D0FF203B2C27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838450"/>
            <a:ext cx="5886450" cy="40195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GC overhead V.S. superblock size</a:t>
            </a:r>
          </a:p>
          <a:p>
            <a:pPr lvl="1"/>
            <a:r>
              <a:rPr lang="en-US" altLang="zh-TW" smtClean="0"/>
              <a:t>PostMark trace</a:t>
            </a:r>
          </a:p>
          <a:p>
            <a:endParaRPr lang="zh-TW" altLang="en-US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zh-TW" smtClean="0"/>
              <a:t>Experiment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8B5713-941C-4B57-B5BA-25DD55572305}" type="datetime1">
              <a:rPr lang="zh-TW" altLang="en-US" smtClean="0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E848F8-4E53-4937-A369-C798379BB548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2571750"/>
            <a:ext cx="6000750" cy="3708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altLang="zh-TW" smtClean="0"/>
              <a:t>Flash memory</a:t>
            </a:r>
          </a:p>
          <a:p>
            <a:pPr marL="881063" lvl="1" indent="-514350"/>
            <a:r>
              <a:rPr lang="en-US" altLang="zh-TW" smtClean="0"/>
              <a:t>Small size</a:t>
            </a:r>
          </a:p>
          <a:p>
            <a:pPr marL="881063" lvl="1" indent="-514350"/>
            <a:r>
              <a:rPr lang="en-US" altLang="zh-TW" smtClean="0"/>
              <a:t>Shock resistance</a:t>
            </a:r>
          </a:p>
          <a:p>
            <a:pPr marL="881063" lvl="1" indent="-514350"/>
            <a:r>
              <a:rPr lang="en-US" altLang="zh-TW" smtClean="0"/>
              <a:t>Power-saving</a:t>
            </a:r>
          </a:p>
          <a:p>
            <a:pPr marL="881063" lvl="1" indent="-514350"/>
            <a:r>
              <a:rPr lang="en-US" altLang="zh-TW" smtClean="0"/>
              <a:t>Light weight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zh-TW" smtClean="0"/>
              <a:t>Introduction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51E084-8103-4A97-BE5B-B05F13E76C62}" type="datetime1">
              <a:rPr lang="zh-TW" altLang="en-US" smtClean="0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4A6D32-32E4-40A1-9BB6-1C4BB53AF8D2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GC overhead V.S. superblock size</a:t>
            </a:r>
          </a:p>
          <a:p>
            <a:pPr lvl="1"/>
            <a:r>
              <a:rPr lang="en-US" altLang="zh-TW" smtClean="0"/>
              <a:t>WinPC trace</a:t>
            </a:r>
            <a:endParaRPr lang="zh-TW" altLang="en-US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zh-TW" smtClean="0"/>
              <a:t>Experiment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8B5713-941C-4B57-B5BA-25DD55572305}" type="datetime1">
              <a:rPr lang="zh-TW" altLang="en-US" smtClean="0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5ACBDB-CF75-4E5E-81DF-C49DDC638CA5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2500313"/>
            <a:ext cx="5743575" cy="3724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內容版面配置區 1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We have developed an ESB FTL upholding the advantages and eliminating the limitations of the Superblock scheme.</a:t>
            </a:r>
          </a:p>
          <a:p>
            <a:pPr lvl="1" eaLnBrk="1" hangingPunct="1">
              <a:defRPr/>
            </a:pPr>
            <a:r>
              <a:rPr lang="en-US" altLang="zh-TW" dirty="0" smtClean="0"/>
              <a:t>We have lower the garbage collection overhead compared to Superblock scheme. </a:t>
            </a:r>
          </a:p>
          <a:p>
            <a:pPr lvl="1" eaLnBrk="1" hangingPunct="1">
              <a:defRPr/>
            </a:pPr>
            <a:r>
              <a:rPr lang="en-US" altLang="zh-TW" dirty="0" smtClean="0"/>
              <a:t>ESB FTL achieves page-level mapping for each logical page by utilizing the spare area.</a:t>
            </a:r>
            <a:endParaRPr lang="zh-TW" altLang="en-US" dirty="0" smtClean="0"/>
          </a:p>
          <a:p>
            <a:pPr marL="1325563" lvl="2" eaLnBrk="1" hangingPunct="1">
              <a:defRPr/>
            </a:pPr>
            <a:endParaRPr lang="en-US" altLang="zh-TW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smtClean="0"/>
              <a:t>Conclusion</a:t>
            </a:r>
            <a:endParaRPr lang="zh-TW" altLang="en-US"/>
          </a:p>
        </p:txBody>
      </p:sp>
      <p:sp>
        <p:nvSpPr>
          <p:cNvPr id="10" name="投影片編號版面配置區 9"/>
          <p:cNvSpPr txBox="1">
            <a:spLocks noGrp="1"/>
          </p:cNvSpPr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F032B87-DAC7-45A2-8CB9-8E2B5810A9EF}" type="slidenum">
              <a:rPr kumimoji="0" lang="zh-TW" altLang="en-US" sz="1600">
                <a:solidFill>
                  <a:schemeClr val="tx2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kumimoji="0" lang="zh-TW" altLang="en-US" sz="160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dirty="0" smtClean="0"/>
              <a:t>Introduction</a:t>
            </a:r>
            <a:endParaRPr lang="zh-TW" altLang="en-US" dirty="0"/>
          </a:p>
        </p:txBody>
      </p:sp>
      <p:sp>
        <p:nvSpPr>
          <p:cNvPr id="4" name="日期版面配置區 3"/>
          <p:cNvSpPr txBox="1">
            <a:spLocks noGrp="1"/>
          </p:cNvSpPr>
          <p:nvPr/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023EA6F0-B7DC-4311-95AA-D7A01E0C95E1}" type="datetime1">
              <a:rPr kumimoji="0" lang="zh-TW" altLang="en-US" sz="1200">
                <a:solidFill>
                  <a:schemeClr val="tx2"/>
                </a:solidFill>
                <a:latin typeface="+mn-lt"/>
                <a:ea typeface="+mn-ea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2015/1/30</a:t>
            </a:fld>
            <a:endParaRPr kumimoji="0" lang="zh-TW" altLang="en-US" sz="120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1D543A-E088-4735-9A85-6B3FE5A24948}" type="slidenum">
              <a:rPr kumimoji="0" lang="zh-TW" altLang="en-US" sz="1600">
                <a:solidFill>
                  <a:schemeClr val="tx2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60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63" y="2571750"/>
            <a:ext cx="1000125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1500" y="4786313"/>
            <a:ext cx="857250" cy="285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28875" y="2071688"/>
            <a:ext cx="1000125" cy="2714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71500" y="4000500"/>
            <a:ext cx="857250" cy="285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71500" y="3714750"/>
            <a:ext cx="857250" cy="285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rot="5400000">
            <a:off x="1107282" y="2393156"/>
            <a:ext cx="1643062" cy="10001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rot="10800000">
            <a:off x="1428750" y="4000500"/>
            <a:ext cx="1000125" cy="7858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8" name="群組 62"/>
          <p:cNvGrpSpPr>
            <a:grpSpLocks/>
          </p:cNvGrpSpPr>
          <p:nvPr/>
        </p:nvGrpSpPr>
        <p:grpSpPr bwMode="auto">
          <a:xfrm>
            <a:off x="2500313" y="2143125"/>
            <a:ext cx="857250" cy="571500"/>
            <a:chOff x="2786050" y="1785926"/>
            <a:chExt cx="857250" cy="571502"/>
          </a:xfrm>
        </p:grpSpPr>
        <p:sp>
          <p:nvSpPr>
            <p:cNvPr id="20" name="矩形 19"/>
            <p:cNvSpPr/>
            <p:nvPr/>
          </p:nvSpPr>
          <p:spPr>
            <a:xfrm>
              <a:off x="2786050" y="1785926"/>
              <a:ext cx="857250" cy="2857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786050" y="2071677"/>
              <a:ext cx="857250" cy="2857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4500563" y="3000375"/>
            <a:ext cx="3929062" cy="571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 rot="10800000">
            <a:off x="3357563" y="3000375"/>
            <a:ext cx="1143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>
            <a:off x="3357563" y="3286125"/>
            <a:ext cx="1143000" cy="285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2" name="文字方塊 53"/>
          <p:cNvSpPr txBox="1">
            <a:spLocks noChangeArrowheads="1"/>
          </p:cNvSpPr>
          <p:nvPr/>
        </p:nvSpPr>
        <p:spPr bwMode="auto">
          <a:xfrm>
            <a:off x="357188" y="5283200"/>
            <a:ext cx="13573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Flash Memory</a:t>
            </a:r>
          </a:p>
        </p:txBody>
      </p:sp>
      <p:sp>
        <p:nvSpPr>
          <p:cNvPr id="9233" name="文字方塊 54"/>
          <p:cNvSpPr txBox="1">
            <a:spLocks noChangeArrowheads="1"/>
          </p:cNvSpPr>
          <p:nvPr/>
        </p:nvSpPr>
        <p:spPr bwMode="auto">
          <a:xfrm>
            <a:off x="2000250" y="4926013"/>
            <a:ext cx="1928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physical block</a:t>
            </a:r>
          </a:p>
          <a:p>
            <a:r>
              <a:rPr lang="en-US" altLang="zh-TW"/>
              <a:t>( 32-128 pg )</a:t>
            </a:r>
            <a:endParaRPr lang="zh-TW" altLang="en-US"/>
          </a:p>
        </p:txBody>
      </p:sp>
      <p:sp>
        <p:nvSpPr>
          <p:cNvPr id="9234" name="文字方塊 55"/>
          <p:cNvSpPr txBox="1">
            <a:spLocks noChangeArrowheads="1"/>
          </p:cNvSpPr>
          <p:nvPr/>
        </p:nvSpPr>
        <p:spPr bwMode="auto">
          <a:xfrm>
            <a:off x="5357813" y="3643313"/>
            <a:ext cx="2357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Physical page</a:t>
            </a:r>
          </a:p>
        </p:txBody>
      </p:sp>
      <p:sp>
        <p:nvSpPr>
          <p:cNvPr id="33" name="矩形 32"/>
          <p:cNvSpPr/>
          <p:nvPr/>
        </p:nvSpPr>
        <p:spPr>
          <a:xfrm>
            <a:off x="571500" y="2643188"/>
            <a:ext cx="857250" cy="285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71500" y="3429000"/>
            <a:ext cx="857250" cy="285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237" name="文字方塊 43"/>
          <p:cNvSpPr txBox="1">
            <a:spLocks noChangeArrowheads="1"/>
          </p:cNvSpPr>
          <p:nvPr/>
        </p:nvSpPr>
        <p:spPr bwMode="auto">
          <a:xfrm>
            <a:off x="823913" y="3000375"/>
            <a:ext cx="4619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altLang="zh-TW"/>
              <a:t>......</a:t>
            </a:r>
            <a:endParaRPr lang="zh-TW" altLang="en-US"/>
          </a:p>
        </p:txBody>
      </p:sp>
      <p:sp>
        <p:nvSpPr>
          <p:cNvPr id="9238" name="文字方塊 44"/>
          <p:cNvSpPr txBox="1">
            <a:spLocks noChangeArrowheads="1"/>
          </p:cNvSpPr>
          <p:nvPr/>
        </p:nvSpPr>
        <p:spPr bwMode="auto">
          <a:xfrm>
            <a:off x="823913" y="4286250"/>
            <a:ext cx="4619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altLang="zh-TW"/>
              <a:t>......</a:t>
            </a:r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4572000" y="3071813"/>
            <a:ext cx="2786063" cy="4286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Main area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429500" y="3071813"/>
            <a:ext cx="928688" cy="4286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Spare area</a:t>
            </a:r>
            <a:endParaRPr lang="zh-TW" altLang="en-US" dirty="0"/>
          </a:p>
        </p:txBody>
      </p:sp>
      <p:sp>
        <p:nvSpPr>
          <p:cNvPr id="9241" name="文字方塊 56"/>
          <p:cNvSpPr txBox="1">
            <a:spLocks noChangeArrowheads="1"/>
          </p:cNvSpPr>
          <p:nvPr/>
        </p:nvSpPr>
        <p:spPr bwMode="auto">
          <a:xfrm>
            <a:off x="2786063" y="3357563"/>
            <a:ext cx="46196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altLang="zh-TW"/>
              <a:t>........</a:t>
            </a:r>
            <a:endParaRPr lang="zh-TW" altLang="en-US"/>
          </a:p>
        </p:txBody>
      </p:sp>
      <p:grpSp>
        <p:nvGrpSpPr>
          <p:cNvPr id="9242" name="群組 63"/>
          <p:cNvGrpSpPr>
            <a:grpSpLocks/>
          </p:cNvGrpSpPr>
          <p:nvPr/>
        </p:nvGrpSpPr>
        <p:grpSpPr bwMode="auto">
          <a:xfrm>
            <a:off x="2500313" y="2714625"/>
            <a:ext cx="857250" cy="571500"/>
            <a:chOff x="2786050" y="1785926"/>
            <a:chExt cx="857250" cy="571502"/>
          </a:xfrm>
        </p:grpSpPr>
        <p:sp>
          <p:nvSpPr>
            <p:cNvPr id="65" name="矩形 64"/>
            <p:cNvSpPr/>
            <p:nvPr/>
          </p:nvSpPr>
          <p:spPr>
            <a:xfrm>
              <a:off x="2786050" y="1785926"/>
              <a:ext cx="857250" cy="2857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786050" y="2071677"/>
              <a:ext cx="857250" cy="2857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9243" name="群組 66"/>
          <p:cNvGrpSpPr>
            <a:grpSpLocks/>
          </p:cNvGrpSpPr>
          <p:nvPr/>
        </p:nvGrpSpPr>
        <p:grpSpPr bwMode="auto">
          <a:xfrm>
            <a:off x="2500313" y="4143375"/>
            <a:ext cx="857250" cy="571500"/>
            <a:chOff x="2786050" y="1785926"/>
            <a:chExt cx="857250" cy="571502"/>
          </a:xfrm>
        </p:grpSpPr>
        <p:sp>
          <p:nvSpPr>
            <p:cNvPr id="68" name="矩形 67"/>
            <p:cNvSpPr/>
            <p:nvPr/>
          </p:nvSpPr>
          <p:spPr>
            <a:xfrm>
              <a:off x="2786050" y="1785926"/>
              <a:ext cx="857250" cy="2857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786050" y="2071677"/>
              <a:ext cx="857250" cy="2857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5" name="文字方塊 74"/>
          <p:cNvSpPr txBox="1">
            <a:spLocks noChangeArrowheads="1"/>
          </p:cNvSpPr>
          <p:nvPr/>
        </p:nvSpPr>
        <p:spPr bwMode="auto">
          <a:xfrm>
            <a:off x="5357813" y="2559050"/>
            <a:ext cx="1214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2 - 4 KB</a:t>
            </a:r>
            <a:endParaRPr lang="zh-TW" altLang="en-US" dirty="0"/>
          </a:p>
        </p:txBody>
      </p:sp>
      <p:sp>
        <p:nvSpPr>
          <p:cNvPr id="76" name="文字方塊 75"/>
          <p:cNvSpPr txBox="1">
            <a:spLocks noChangeArrowheads="1"/>
          </p:cNvSpPr>
          <p:nvPr/>
        </p:nvSpPr>
        <p:spPr bwMode="auto">
          <a:xfrm>
            <a:off x="7143750" y="2571750"/>
            <a:ext cx="185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64 – 128 B</a:t>
            </a:r>
            <a:endParaRPr lang="zh-TW" altLang="en-US"/>
          </a:p>
        </p:txBody>
      </p:sp>
      <p:sp>
        <p:nvSpPr>
          <p:cNvPr id="77" name="文字方塊 55"/>
          <p:cNvSpPr txBox="1">
            <a:spLocks noChangeArrowheads="1"/>
          </p:cNvSpPr>
          <p:nvPr/>
        </p:nvSpPr>
        <p:spPr bwMode="auto">
          <a:xfrm>
            <a:off x="4643438" y="4214813"/>
            <a:ext cx="3000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Read / write access unit </a:t>
            </a:r>
          </a:p>
        </p:txBody>
      </p:sp>
      <p:sp>
        <p:nvSpPr>
          <p:cNvPr id="42" name="文字方塊 55"/>
          <p:cNvSpPr txBox="1">
            <a:spLocks noChangeArrowheads="1"/>
          </p:cNvSpPr>
          <p:nvPr/>
        </p:nvSpPr>
        <p:spPr bwMode="auto">
          <a:xfrm>
            <a:off x="2214556" y="5643578"/>
            <a:ext cx="1500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erase unit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smtClean="0"/>
              <a:t>Introduction</a:t>
            </a:r>
            <a:endParaRPr lang="zh-TW" altLang="en-US"/>
          </a:p>
        </p:txBody>
      </p:sp>
      <p:sp>
        <p:nvSpPr>
          <p:cNvPr id="4" name="日期版面配置區 3"/>
          <p:cNvSpPr txBox="1">
            <a:spLocks noGrp="1"/>
          </p:cNvSpPr>
          <p:nvPr/>
        </p:nvSpPr>
        <p:spPr>
          <a:xfrm>
            <a:off x="5791200" y="6203950"/>
            <a:ext cx="2590800" cy="384175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023EA6F0-B7DC-4311-95AA-D7A01E0C95E1}" type="datetime1">
              <a:rPr kumimoji="0" lang="zh-TW" altLang="en-US" sz="1200">
                <a:solidFill>
                  <a:schemeClr val="tx2"/>
                </a:solidFill>
                <a:latin typeface="+mn-lt"/>
                <a:ea typeface="+mn-ea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2015/1/30</a:t>
            </a:fld>
            <a:endParaRPr kumimoji="0" lang="zh-TW" altLang="en-US" sz="120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1D543A-E088-4735-9A85-6B3FE5A24948}" type="slidenum">
              <a:rPr kumimoji="0" lang="zh-TW" altLang="en-US" sz="1600">
                <a:solidFill>
                  <a:schemeClr val="tx2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600">
              <a:solidFill>
                <a:schemeClr val="tx2"/>
              </a:solidFill>
              <a:latin typeface="+mn-lt"/>
              <a:ea typeface="+mn-ea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142844" y="2143116"/>
            <a:ext cx="1928813" cy="3223657"/>
            <a:chOff x="2000250" y="2071688"/>
            <a:chExt cx="1928813" cy="3223657"/>
          </a:xfrm>
        </p:grpSpPr>
        <p:sp>
          <p:nvSpPr>
            <p:cNvPr id="9" name="矩形 8"/>
            <p:cNvSpPr/>
            <p:nvPr/>
          </p:nvSpPr>
          <p:spPr>
            <a:xfrm>
              <a:off x="2428875" y="2071688"/>
              <a:ext cx="1000125" cy="27146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2" name="群組 62"/>
            <p:cNvGrpSpPr>
              <a:grpSpLocks/>
            </p:cNvGrpSpPr>
            <p:nvPr/>
          </p:nvGrpSpPr>
          <p:grpSpPr bwMode="auto">
            <a:xfrm>
              <a:off x="2500313" y="2143125"/>
              <a:ext cx="857250" cy="571500"/>
              <a:chOff x="2786050" y="1785926"/>
              <a:chExt cx="857250" cy="57150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786050" y="1785926"/>
                <a:ext cx="857250" cy="28575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786050" y="2071677"/>
                <a:ext cx="857250" cy="28575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9233" name="文字方塊 54"/>
            <p:cNvSpPr txBox="1">
              <a:spLocks noChangeArrowheads="1"/>
            </p:cNvSpPr>
            <p:nvPr/>
          </p:nvSpPr>
          <p:spPr bwMode="auto">
            <a:xfrm>
              <a:off x="2000250" y="4926013"/>
              <a:ext cx="19288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dirty="0"/>
                <a:t>physical </a:t>
              </a:r>
              <a:r>
                <a:rPr lang="en-US" altLang="zh-TW" dirty="0" smtClean="0"/>
                <a:t>block A</a:t>
              </a:r>
              <a:endParaRPr lang="en-US" altLang="zh-TW" dirty="0"/>
            </a:p>
          </p:txBody>
        </p:sp>
        <p:sp>
          <p:nvSpPr>
            <p:cNvPr id="9241" name="文字方塊 56"/>
            <p:cNvSpPr txBox="1">
              <a:spLocks noChangeArrowheads="1"/>
            </p:cNvSpPr>
            <p:nvPr/>
          </p:nvSpPr>
          <p:spPr bwMode="auto">
            <a:xfrm>
              <a:off x="2786063" y="3357563"/>
              <a:ext cx="461962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TW"/>
                <a:t>........</a:t>
              </a:r>
              <a:endParaRPr lang="zh-TW" altLang="en-US"/>
            </a:p>
          </p:txBody>
        </p:sp>
        <p:grpSp>
          <p:nvGrpSpPr>
            <p:cNvPr id="7" name="群組 63"/>
            <p:cNvGrpSpPr>
              <a:grpSpLocks/>
            </p:cNvGrpSpPr>
            <p:nvPr/>
          </p:nvGrpSpPr>
          <p:grpSpPr bwMode="auto">
            <a:xfrm>
              <a:off x="2500313" y="2714625"/>
              <a:ext cx="857250" cy="571500"/>
              <a:chOff x="2786050" y="1785926"/>
              <a:chExt cx="857250" cy="571502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2786050" y="1785926"/>
                <a:ext cx="857250" cy="28575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786050" y="2071677"/>
                <a:ext cx="857250" cy="28575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 smtClean="0"/>
                  <a:t>Data C</a:t>
                </a:r>
                <a:endParaRPr lang="zh-TW" altLang="en-US" dirty="0"/>
              </a:p>
            </p:txBody>
          </p:sp>
        </p:grpSp>
        <p:grpSp>
          <p:nvGrpSpPr>
            <p:cNvPr id="10" name="群組 66"/>
            <p:cNvGrpSpPr>
              <a:grpSpLocks/>
            </p:cNvGrpSpPr>
            <p:nvPr/>
          </p:nvGrpSpPr>
          <p:grpSpPr bwMode="auto">
            <a:xfrm>
              <a:off x="2500313" y="4143375"/>
              <a:ext cx="857250" cy="571500"/>
              <a:chOff x="2786050" y="1785926"/>
              <a:chExt cx="857250" cy="57150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786050" y="1785926"/>
                <a:ext cx="857250" cy="28575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786050" y="2071677"/>
                <a:ext cx="857250" cy="28575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</p:grpSp>
      <p:sp>
        <p:nvSpPr>
          <p:cNvPr id="39" name="文字方塊 38"/>
          <p:cNvSpPr txBox="1">
            <a:spLocks noChangeArrowheads="1"/>
          </p:cNvSpPr>
          <p:nvPr/>
        </p:nvSpPr>
        <p:spPr bwMode="auto">
          <a:xfrm>
            <a:off x="3643313" y="1000108"/>
            <a:ext cx="5214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81063" lvl="1" indent="-514350" algn="l"/>
            <a:r>
              <a:rPr lang="en-US" altLang="zh-TW" dirty="0"/>
              <a:t>Drawback : The erase-before-write property</a:t>
            </a:r>
            <a:endParaRPr lang="zh-TW" altLang="en-US" dirty="0"/>
          </a:p>
        </p:txBody>
      </p:sp>
      <p:sp>
        <p:nvSpPr>
          <p:cNvPr id="41" name="文字方塊 40"/>
          <p:cNvSpPr txBox="1">
            <a:spLocks noChangeArrowheads="1"/>
          </p:cNvSpPr>
          <p:nvPr/>
        </p:nvSpPr>
        <p:spPr bwMode="auto">
          <a:xfrm>
            <a:off x="3643343" y="1357298"/>
            <a:ext cx="5214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81063" lvl="1" indent="-514350" algn="l"/>
            <a:r>
              <a:rPr lang="en-US" altLang="zh-TW" dirty="0" smtClean="0"/>
              <a:t>Out of place update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500308" y="2143141"/>
            <a:ext cx="1000125" cy="2714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5" name="矩形 54"/>
          <p:cNvSpPr/>
          <p:nvPr/>
        </p:nvSpPr>
        <p:spPr bwMode="auto">
          <a:xfrm>
            <a:off x="2571746" y="2214578"/>
            <a:ext cx="85725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57" name="矩形 56"/>
          <p:cNvSpPr/>
          <p:nvPr/>
        </p:nvSpPr>
        <p:spPr bwMode="auto">
          <a:xfrm>
            <a:off x="2571746" y="2500328"/>
            <a:ext cx="85725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6" name="文字方塊 54"/>
          <p:cNvSpPr txBox="1">
            <a:spLocks noChangeArrowheads="1"/>
          </p:cNvSpPr>
          <p:nvPr/>
        </p:nvSpPr>
        <p:spPr bwMode="auto">
          <a:xfrm>
            <a:off x="2071683" y="4997466"/>
            <a:ext cx="1928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physical </a:t>
            </a:r>
            <a:r>
              <a:rPr lang="en-US" altLang="zh-TW" dirty="0" smtClean="0"/>
              <a:t>block B</a:t>
            </a:r>
            <a:endParaRPr lang="en-US" altLang="zh-TW" dirty="0"/>
          </a:p>
        </p:txBody>
      </p:sp>
      <p:sp>
        <p:nvSpPr>
          <p:cNvPr id="47" name="文字方塊 56"/>
          <p:cNvSpPr txBox="1">
            <a:spLocks noChangeArrowheads="1"/>
          </p:cNvSpPr>
          <p:nvPr/>
        </p:nvSpPr>
        <p:spPr bwMode="auto">
          <a:xfrm>
            <a:off x="2857496" y="3429016"/>
            <a:ext cx="46196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altLang="zh-TW"/>
              <a:t>........</a:t>
            </a:r>
            <a:endParaRPr lang="zh-TW" altLang="en-US"/>
          </a:p>
        </p:txBody>
      </p:sp>
      <p:grpSp>
        <p:nvGrpSpPr>
          <p:cNvPr id="48" name="群組 63"/>
          <p:cNvGrpSpPr>
            <a:grpSpLocks/>
          </p:cNvGrpSpPr>
          <p:nvPr/>
        </p:nvGrpSpPr>
        <p:grpSpPr bwMode="auto">
          <a:xfrm>
            <a:off x="2571746" y="2786078"/>
            <a:ext cx="857250" cy="571500"/>
            <a:chOff x="2786050" y="1785926"/>
            <a:chExt cx="857250" cy="571502"/>
          </a:xfrm>
        </p:grpSpPr>
        <p:sp>
          <p:nvSpPr>
            <p:cNvPr id="52" name="矩形 51"/>
            <p:cNvSpPr/>
            <p:nvPr/>
          </p:nvSpPr>
          <p:spPr>
            <a:xfrm>
              <a:off x="2786050" y="1785926"/>
              <a:ext cx="857250" cy="2857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786050" y="2071677"/>
              <a:ext cx="857250" cy="2857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49" name="群組 66"/>
          <p:cNvGrpSpPr>
            <a:grpSpLocks/>
          </p:cNvGrpSpPr>
          <p:nvPr/>
        </p:nvGrpSpPr>
        <p:grpSpPr bwMode="auto">
          <a:xfrm>
            <a:off x="2571746" y="4214828"/>
            <a:ext cx="857250" cy="571500"/>
            <a:chOff x="2786050" y="1785926"/>
            <a:chExt cx="857250" cy="571502"/>
          </a:xfrm>
        </p:grpSpPr>
        <p:sp>
          <p:nvSpPr>
            <p:cNvPr id="50" name="矩形 49"/>
            <p:cNvSpPr/>
            <p:nvPr/>
          </p:nvSpPr>
          <p:spPr>
            <a:xfrm>
              <a:off x="2786050" y="1785926"/>
              <a:ext cx="857250" cy="2857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786050" y="2071677"/>
              <a:ext cx="857250" cy="2857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</p:grpSp>
      <p:cxnSp>
        <p:nvCxnSpPr>
          <p:cNvPr id="59" name="直線接點 58"/>
          <p:cNvCxnSpPr/>
          <p:nvPr/>
        </p:nvCxnSpPr>
        <p:spPr>
          <a:xfrm>
            <a:off x="571472" y="3071810"/>
            <a:ext cx="928694" cy="2143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 bwMode="auto">
          <a:xfrm>
            <a:off x="2571736" y="2214554"/>
            <a:ext cx="857250" cy="285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 smtClean="0"/>
              <a:t>Data C</a:t>
            </a:r>
            <a:endParaRPr lang="zh-TW" altLang="en-US" dirty="0"/>
          </a:p>
        </p:txBody>
      </p:sp>
      <p:cxnSp>
        <p:nvCxnSpPr>
          <p:cNvPr id="62" name="直線接點 61"/>
          <p:cNvCxnSpPr/>
          <p:nvPr/>
        </p:nvCxnSpPr>
        <p:spPr>
          <a:xfrm rot="5400000">
            <a:off x="-571536" y="2786058"/>
            <a:ext cx="3286148" cy="128588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內容版面配置區 1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57200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Flash Translation Layer</a:t>
            </a:r>
          </a:p>
          <a:p>
            <a:pPr marL="881063" lvl="1" indent="-514350"/>
            <a:r>
              <a:rPr lang="en-US" altLang="zh-TW" dirty="0" smtClean="0"/>
              <a:t>Address translation</a:t>
            </a:r>
          </a:p>
          <a:p>
            <a:pPr marL="1246188" lvl="2" indent="-514350"/>
            <a:r>
              <a:rPr lang="en-US" altLang="zh-TW" dirty="0" smtClean="0"/>
              <a:t>Translate the logical page to the physical page in NAND flash memory</a:t>
            </a:r>
          </a:p>
          <a:p>
            <a:pPr marL="881063" lvl="1" indent="-514350"/>
            <a:r>
              <a:rPr lang="en-US" altLang="zh-TW" dirty="0" smtClean="0"/>
              <a:t>Garbage collection</a:t>
            </a:r>
          </a:p>
          <a:p>
            <a:pPr marL="1246188" lvl="2" indent="-514350"/>
            <a:r>
              <a:rPr lang="en-US" altLang="zh-TW" dirty="0" smtClean="0"/>
              <a:t>Reclaim one free block for  the current  write request</a:t>
            </a:r>
          </a:p>
          <a:p>
            <a:pPr marL="1520825" lvl="3" indent="-514350"/>
            <a:r>
              <a:rPr lang="en-US" altLang="zh-TW" dirty="0" smtClean="0"/>
              <a:t>Switch merge, partial merge, full merge</a:t>
            </a:r>
          </a:p>
          <a:p>
            <a:pPr marL="514350" indent="-514350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zh-TW" smtClean="0"/>
              <a:t>Introduction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51E084-8103-4A97-BE5B-B05F13E76C62}" type="datetime1">
              <a:rPr lang="zh-TW" altLang="en-US" smtClean="0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41FB56-6DFC-4378-AB5A-5E2AB558D997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endParaRPr lang="zh-TW" altLang="zh-TW"/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endParaRPr lang="zh-TW" altLang="zh-TW"/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內容版面配置區 1"/>
          <p:cNvSpPr>
            <a:spLocks noGrp="1"/>
          </p:cNvSpPr>
          <p:nvPr>
            <p:ph idx="1"/>
          </p:nvPr>
        </p:nvSpPr>
        <p:spPr>
          <a:xfrm>
            <a:off x="428625" y="1571625"/>
            <a:ext cx="8258175" cy="857250"/>
          </a:xfrm>
        </p:spPr>
        <p:txBody>
          <a:bodyPr/>
          <a:lstStyle/>
          <a:p>
            <a:pPr marL="514350" indent="-514350"/>
            <a:r>
              <a:rPr lang="en-US" altLang="zh-TW" smtClean="0"/>
              <a:t>Garbage collection</a:t>
            </a:r>
          </a:p>
          <a:p>
            <a:pPr marL="881063" lvl="1" indent="-514350"/>
            <a:r>
              <a:rPr lang="en-US" altLang="zh-TW" smtClean="0"/>
              <a:t>Switch merge ; Partial merge</a:t>
            </a:r>
          </a:p>
          <a:p>
            <a:pPr marL="881063" lvl="1" indent="-514350"/>
            <a:endParaRPr lang="en-US" altLang="zh-TW" smtClean="0"/>
          </a:p>
          <a:p>
            <a:pPr marL="881063" lvl="1" indent="-514350"/>
            <a:endParaRPr lang="en-US" altLang="zh-TW" smtClean="0"/>
          </a:p>
          <a:p>
            <a:pPr marL="881063" lvl="1" indent="-514350"/>
            <a:endParaRPr lang="en-US" altLang="zh-TW" smtClean="0"/>
          </a:p>
          <a:p>
            <a:pPr marL="881063" lvl="1" indent="-514350"/>
            <a:endParaRPr lang="en-US" altLang="zh-TW" smtClean="0"/>
          </a:p>
          <a:p>
            <a:pPr marL="881063" lvl="1" indent="-514350"/>
            <a:endParaRPr lang="en-US" altLang="zh-TW" smtClean="0"/>
          </a:p>
          <a:p>
            <a:pPr marL="1246188" lvl="2" indent="-514350"/>
            <a:endParaRPr lang="en-US" altLang="zh-TW" smtClean="0"/>
          </a:p>
          <a:p>
            <a:pPr marL="514350" indent="-514350"/>
            <a:endParaRPr lang="en-US" altLang="zh-TW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3328982" cy="1219200"/>
          </a:xfrm>
        </p:spPr>
        <p:txBody>
          <a:bodyPr/>
          <a:lstStyle/>
          <a:p>
            <a:pPr>
              <a:defRPr/>
            </a:pPr>
            <a:r>
              <a:rPr altLang="zh-TW" smtClean="0"/>
              <a:t>Introduction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51E084-8103-4A97-BE5B-B05F13E76C62}" type="datetime1">
              <a:rPr lang="zh-TW" altLang="en-US" smtClean="0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281C53-0FEB-4558-8DA5-0099537E2E38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357438" y="4572000"/>
            <a:ext cx="1071562" cy="128587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357438" y="4572000"/>
            <a:ext cx="1071562" cy="34766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57438" y="4857750"/>
            <a:ext cx="1071562" cy="28575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357438" y="5143500"/>
            <a:ext cx="1071562" cy="34766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57438" y="5500688"/>
            <a:ext cx="1071562" cy="34766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grpSp>
        <p:nvGrpSpPr>
          <p:cNvPr id="2" name="群組 34"/>
          <p:cNvGrpSpPr>
            <a:grpSpLocks/>
          </p:cNvGrpSpPr>
          <p:nvPr/>
        </p:nvGrpSpPr>
        <p:grpSpPr bwMode="auto">
          <a:xfrm>
            <a:off x="928688" y="3000375"/>
            <a:ext cx="1071562" cy="1285875"/>
            <a:chOff x="1357290" y="2571744"/>
            <a:chExt cx="1071570" cy="1285884"/>
          </a:xfrm>
        </p:grpSpPr>
        <p:sp>
          <p:nvSpPr>
            <p:cNvPr id="6" name="矩形 5"/>
            <p:cNvSpPr/>
            <p:nvPr/>
          </p:nvSpPr>
          <p:spPr>
            <a:xfrm>
              <a:off x="1357290" y="2571744"/>
              <a:ext cx="1071570" cy="128588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57290" y="2571744"/>
              <a:ext cx="1071570" cy="34766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357290" y="2857496"/>
              <a:ext cx="1071570" cy="285752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357290" y="3143248"/>
              <a:ext cx="1071570" cy="34766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357290" y="3500439"/>
              <a:ext cx="1071570" cy="34766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1357290" y="2571744"/>
              <a:ext cx="1071570" cy="28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1357290" y="2857496"/>
              <a:ext cx="1071570" cy="28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1357290" y="3143248"/>
              <a:ext cx="1071570" cy="28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1357290" y="3500439"/>
              <a:ext cx="1071570" cy="28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接點 25"/>
          <p:cNvCxnSpPr/>
          <p:nvPr/>
        </p:nvCxnSpPr>
        <p:spPr>
          <a:xfrm rot="5400000" flipH="1" flipV="1">
            <a:off x="535782" y="2964656"/>
            <a:ext cx="1714500" cy="13573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357438" y="4572000"/>
            <a:ext cx="1071562" cy="28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357438" y="4857750"/>
            <a:ext cx="1071562" cy="28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41"/>
          <p:cNvGrpSpPr>
            <a:grpSpLocks/>
          </p:cNvGrpSpPr>
          <p:nvPr/>
        </p:nvGrpSpPr>
        <p:grpSpPr bwMode="auto">
          <a:xfrm>
            <a:off x="928688" y="4572000"/>
            <a:ext cx="1071562" cy="1285875"/>
            <a:chOff x="1357290" y="4143380"/>
            <a:chExt cx="1071570" cy="1285884"/>
          </a:xfrm>
        </p:grpSpPr>
        <p:sp>
          <p:nvSpPr>
            <p:cNvPr id="32" name="矩形 31"/>
            <p:cNvSpPr/>
            <p:nvPr/>
          </p:nvSpPr>
          <p:spPr>
            <a:xfrm>
              <a:off x="1357290" y="4143380"/>
              <a:ext cx="1071570" cy="128588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57290" y="4143380"/>
              <a:ext cx="1071570" cy="34766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357290" y="4500571"/>
              <a:ext cx="1071570" cy="34766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6</a:t>
              </a:r>
              <a:endParaRPr lang="zh-TW" altLang="en-US" dirty="0"/>
            </a:p>
          </p:txBody>
        </p:sp>
      </p:grpSp>
      <p:grpSp>
        <p:nvGrpSpPr>
          <p:cNvPr id="12" name="群組 40"/>
          <p:cNvGrpSpPr>
            <a:grpSpLocks/>
          </p:cNvGrpSpPr>
          <p:nvPr/>
        </p:nvGrpSpPr>
        <p:grpSpPr bwMode="auto">
          <a:xfrm>
            <a:off x="928688" y="5286375"/>
            <a:ext cx="1071562" cy="571500"/>
            <a:chOff x="3214678" y="5857892"/>
            <a:chExt cx="1071570" cy="642942"/>
          </a:xfrm>
        </p:grpSpPr>
        <p:sp>
          <p:nvSpPr>
            <p:cNvPr id="36" name="矩形 35"/>
            <p:cNvSpPr/>
            <p:nvPr/>
          </p:nvSpPr>
          <p:spPr>
            <a:xfrm>
              <a:off x="3214678" y="5857892"/>
              <a:ext cx="1071570" cy="348261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4678" y="6215082"/>
              <a:ext cx="1071570" cy="285752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4</a:t>
              </a:r>
              <a:endParaRPr lang="zh-TW" altLang="en-US" dirty="0"/>
            </a:p>
          </p:txBody>
        </p:sp>
      </p:grpSp>
      <p:cxnSp>
        <p:nvCxnSpPr>
          <p:cNvPr id="38" name="直線接點 37"/>
          <p:cNvCxnSpPr/>
          <p:nvPr/>
        </p:nvCxnSpPr>
        <p:spPr>
          <a:xfrm>
            <a:off x="2357438" y="5214938"/>
            <a:ext cx="1071562" cy="28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357438" y="5500688"/>
            <a:ext cx="1071562" cy="28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>
            <a:spLocks noChangeArrowheads="1"/>
          </p:cNvSpPr>
          <p:nvPr/>
        </p:nvSpPr>
        <p:spPr bwMode="auto">
          <a:xfrm>
            <a:off x="5000625" y="3214688"/>
            <a:ext cx="2214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Switch merge</a:t>
            </a:r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 rot="5400000" flipH="1" flipV="1">
            <a:off x="2035969" y="4536282"/>
            <a:ext cx="1714500" cy="13573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6215063" y="4929188"/>
            <a:ext cx="2214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partial merge</a:t>
            </a:r>
            <a:endParaRPr lang="zh-TW" altLang="en-US"/>
          </a:p>
        </p:txBody>
      </p:sp>
      <p:grpSp>
        <p:nvGrpSpPr>
          <p:cNvPr id="13" name="群組 49"/>
          <p:cNvGrpSpPr>
            <a:grpSpLocks/>
          </p:cNvGrpSpPr>
          <p:nvPr/>
        </p:nvGrpSpPr>
        <p:grpSpPr bwMode="auto">
          <a:xfrm>
            <a:off x="2357438" y="3000375"/>
            <a:ext cx="2071687" cy="1285875"/>
            <a:chOff x="2357422" y="3000372"/>
            <a:chExt cx="2071702" cy="1285884"/>
          </a:xfrm>
        </p:grpSpPr>
        <p:sp>
          <p:nvSpPr>
            <p:cNvPr id="27" name="向右箭號 26"/>
            <p:cNvSpPr/>
            <p:nvPr/>
          </p:nvSpPr>
          <p:spPr>
            <a:xfrm>
              <a:off x="2357422" y="3357563"/>
              <a:ext cx="714380" cy="71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11295" name="群組 40"/>
            <p:cNvGrpSpPr>
              <a:grpSpLocks/>
            </p:cNvGrpSpPr>
            <p:nvPr/>
          </p:nvGrpSpPr>
          <p:grpSpPr bwMode="auto">
            <a:xfrm>
              <a:off x="3357554" y="3000372"/>
              <a:ext cx="1071570" cy="1285884"/>
              <a:chOff x="6143636" y="2786058"/>
              <a:chExt cx="1071570" cy="1285884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6143636" y="2786058"/>
                <a:ext cx="1071570" cy="1285884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143636" y="2786058"/>
                <a:ext cx="1071570" cy="285752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143636" y="3071810"/>
                <a:ext cx="1071570" cy="357191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143636" y="3429001"/>
                <a:ext cx="1071570" cy="357189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</p:grpSp>
      <p:grpSp>
        <p:nvGrpSpPr>
          <p:cNvPr id="24" name="群組 56"/>
          <p:cNvGrpSpPr>
            <a:grpSpLocks/>
          </p:cNvGrpSpPr>
          <p:nvPr/>
        </p:nvGrpSpPr>
        <p:grpSpPr bwMode="auto">
          <a:xfrm>
            <a:off x="3786188" y="4500563"/>
            <a:ext cx="2071687" cy="1285875"/>
            <a:chOff x="2357422" y="3000372"/>
            <a:chExt cx="2071702" cy="1285884"/>
          </a:xfrm>
        </p:grpSpPr>
        <p:sp>
          <p:nvSpPr>
            <p:cNvPr id="58" name="向右箭號 57"/>
            <p:cNvSpPr/>
            <p:nvPr/>
          </p:nvSpPr>
          <p:spPr>
            <a:xfrm>
              <a:off x="2357422" y="3357561"/>
              <a:ext cx="714380" cy="71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11289" name="群組 40"/>
            <p:cNvGrpSpPr>
              <a:grpSpLocks/>
            </p:cNvGrpSpPr>
            <p:nvPr/>
          </p:nvGrpSpPr>
          <p:grpSpPr bwMode="auto">
            <a:xfrm>
              <a:off x="3357554" y="3000372"/>
              <a:ext cx="1071570" cy="1285884"/>
              <a:chOff x="6143636" y="2786058"/>
              <a:chExt cx="1071570" cy="1285884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6143636" y="2786058"/>
                <a:ext cx="1071570" cy="1285884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143636" y="2786058"/>
                <a:ext cx="1071570" cy="285752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143636" y="3071810"/>
                <a:ext cx="1071570" cy="357189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143636" y="3428999"/>
                <a:ext cx="1071570" cy="357191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</p:grpSp>
      <p:sp>
        <p:nvSpPr>
          <p:cNvPr id="19" name="向下箭號 18"/>
          <p:cNvSpPr/>
          <p:nvPr/>
        </p:nvSpPr>
        <p:spPr>
          <a:xfrm rot="5225201">
            <a:off x="1879932" y="5163345"/>
            <a:ext cx="483518" cy="68421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1"/>
          <p:cNvSpPr>
            <a:spLocks noGrp="1"/>
          </p:cNvSpPr>
          <p:nvPr>
            <p:ph idx="1"/>
          </p:nvPr>
        </p:nvSpPr>
        <p:spPr>
          <a:xfrm>
            <a:off x="428625" y="1571625"/>
            <a:ext cx="8258175" cy="857250"/>
          </a:xfrm>
        </p:spPr>
        <p:txBody>
          <a:bodyPr/>
          <a:lstStyle/>
          <a:p>
            <a:pPr marL="514350" indent="-514350"/>
            <a:r>
              <a:rPr lang="en-US" altLang="zh-TW" smtClean="0"/>
              <a:t>Garbage collection </a:t>
            </a:r>
          </a:p>
          <a:p>
            <a:pPr marL="881063" lvl="1" indent="-514350"/>
            <a:r>
              <a:rPr lang="en-US" altLang="zh-TW" smtClean="0"/>
              <a:t>Full merge</a:t>
            </a:r>
          </a:p>
          <a:p>
            <a:pPr marL="881063" lvl="1" indent="-514350"/>
            <a:endParaRPr lang="en-US" altLang="zh-TW" smtClean="0"/>
          </a:p>
          <a:p>
            <a:pPr marL="881063" lvl="1" indent="-514350"/>
            <a:endParaRPr lang="en-US" altLang="zh-TW" smtClean="0"/>
          </a:p>
          <a:p>
            <a:pPr marL="881063" lvl="1" indent="-514350"/>
            <a:endParaRPr lang="en-US" altLang="zh-TW" smtClean="0"/>
          </a:p>
          <a:p>
            <a:pPr marL="881063" lvl="1" indent="-514350"/>
            <a:endParaRPr lang="en-US" altLang="zh-TW" smtClean="0"/>
          </a:p>
          <a:p>
            <a:pPr marL="881063" lvl="1" indent="-514350"/>
            <a:endParaRPr lang="en-US" altLang="zh-TW" smtClean="0"/>
          </a:p>
          <a:p>
            <a:pPr marL="1246188" lvl="2" indent="-514350"/>
            <a:endParaRPr lang="en-US" altLang="zh-TW" smtClean="0"/>
          </a:p>
          <a:p>
            <a:pPr marL="514350" indent="-514350"/>
            <a:endParaRPr lang="en-US" altLang="zh-TW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3328982" cy="1219200"/>
          </a:xfrm>
        </p:spPr>
        <p:txBody>
          <a:bodyPr/>
          <a:lstStyle/>
          <a:p>
            <a:pPr>
              <a:defRPr/>
            </a:pPr>
            <a:r>
              <a:rPr altLang="zh-TW" smtClean="0"/>
              <a:t>Introduction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5786438" y="6215063"/>
            <a:ext cx="2590800" cy="384175"/>
          </a:xfrm>
        </p:spPr>
        <p:txBody>
          <a:bodyPr/>
          <a:lstStyle/>
          <a:p>
            <a:pPr>
              <a:defRPr/>
            </a:pPr>
            <a:fld id="{BD51E084-8103-4A97-BE5B-B05F13E76C62}" type="datetime1">
              <a:rPr lang="zh-TW" altLang="en-US" smtClean="0"/>
              <a:pPr>
                <a:defRPr/>
              </a:pPr>
              <a:t>2015/1/30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8D9BFA-690B-4788-9E50-73F061A74A6B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grpSp>
        <p:nvGrpSpPr>
          <p:cNvPr id="2" name="群組 58"/>
          <p:cNvGrpSpPr>
            <a:grpSpLocks/>
          </p:cNvGrpSpPr>
          <p:nvPr/>
        </p:nvGrpSpPr>
        <p:grpSpPr bwMode="auto">
          <a:xfrm>
            <a:off x="2214563" y="4357688"/>
            <a:ext cx="1071562" cy="1357312"/>
            <a:chOff x="5715008" y="3429000"/>
            <a:chExt cx="1071570" cy="1357322"/>
          </a:xfrm>
        </p:grpSpPr>
        <p:grpSp>
          <p:nvGrpSpPr>
            <p:cNvPr id="12344" name="群組 52"/>
            <p:cNvGrpSpPr>
              <a:grpSpLocks/>
            </p:cNvGrpSpPr>
            <p:nvPr/>
          </p:nvGrpSpPr>
          <p:grpSpPr bwMode="auto">
            <a:xfrm>
              <a:off x="5715008" y="3429000"/>
              <a:ext cx="1071570" cy="1285884"/>
              <a:chOff x="1357290" y="4143380"/>
              <a:chExt cx="1071570" cy="1285884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357290" y="4143380"/>
                <a:ext cx="1071570" cy="1285884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357290" y="4143380"/>
                <a:ext cx="1071570" cy="347664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357290" y="4500569"/>
                <a:ext cx="1071570" cy="347665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 dirty="0"/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5715008" y="4081467"/>
              <a:ext cx="1071570" cy="34766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5715008" y="4438657"/>
              <a:ext cx="1071570" cy="34766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 dirty="0"/>
            </a:p>
          </p:txBody>
        </p:sp>
      </p:grpSp>
      <p:grpSp>
        <p:nvGrpSpPr>
          <p:cNvPr id="7" name="群組 88"/>
          <p:cNvGrpSpPr>
            <a:grpSpLocks/>
          </p:cNvGrpSpPr>
          <p:nvPr/>
        </p:nvGrpSpPr>
        <p:grpSpPr bwMode="auto">
          <a:xfrm>
            <a:off x="3571875" y="2714625"/>
            <a:ext cx="1071563" cy="1285875"/>
            <a:chOff x="3571868" y="2714620"/>
            <a:chExt cx="1071570" cy="1285884"/>
          </a:xfrm>
        </p:grpSpPr>
        <p:grpSp>
          <p:nvGrpSpPr>
            <p:cNvPr id="12335" name="群組 60"/>
            <p:cNvGrpSpPr>
              <a:grpSpLocks/>
            </p:cNvGrpSpPr>
            <p:nvPr/>
          </p:nvGrpSpPr>
          <p:grpSpPr bwMode="auto">
            <a:xfrm>
              <a:off x="3571868" y="2714620"/>
              <a:ext cx="1071570" cy="1285884"/>
              <a:chOff x="2071670" y="3500438"/>
              <a:chExt cx="1071570" cy="1285884"/>
            </a:xfrm>
          </p:grpSpPr>
          <p:grpSp>
            <p:nvGrpSpPr>
              <p:cNvPr id="12339" name="群組 46"/>
              <p:cNvGrpSpPr>
                <a:grpSpLocks/>
              </p:cNvGrpSpPr>
              <p:nvPr/>
            </p:nvGrpSpPr>
            <p:grpSpPr bwMode="auto">
              <a:xfrm>
                <a:off x="2071670" y="3500438"/>
                <a:ext cx="1071570" cy="1285884"/>
                <a:chOff x="1357290" y="4143380"/>
                <a:chExt cx="1071570" cy="1285884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1357290" y="4143380"/>
                  <a:ext cx="1071570" cy="1285884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1357290" y="4143380"/>
                  <a:ext cx="1071570" cy="347665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TW" dirty="0"/>
                    <a:t>5</a:t>
                  </a:r>
                  <a:endParaRPr lang="zh-TW" altLang="en-US" dirty="0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1357290" y="4500571"/>
                  <a:ext cx="1071570" cy="347664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TW" dirty="0"/>
                    <a:t>6</a:t>
                  </a:r>
                  <a:endParaRPr lang="zh-TW" altLang="en-US" dirty="0"/>
                </a:p>
              </p:txBody>
            </p:sp>
          </p:grpSp>
          <p:sp>
            <p:nvSpPr>
              <p:cNvPr id="63" name="矩形 62"/>
              <p:cNvSpPr/>
              <p:nvPr/>
            </p:nvSpPr>
            <p:spPr>
              <a:xfrm>
                <a:off x="2071670" y="4152906"/>
                <a:ext cx="1071570" cy="347664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3571868" y="3714752"/>
              <a:ext cx="1071570" cy="285752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8</a:t>
              </a:r>
              <a:endParaRPr lang="zh-TW" altLang="en-US" dirty="0"/>
            </a:p>
          </p:txBody>
        </p:sp>
        <p:cxnSp>
          <p:nvCxnSpPr>
            <p:cNvPr id="70" name="直線接點 69"/>
            <p:cNvCxnSpPr/>
            <p:nvPr/>
          </p:nvCxnSpPr>
          <p:spPr>
            <a:xfrm>
              <a:off x="3571868" y="2786059"/>
              <a:ext cx="1071570" cy="28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3571868" y="3071811"/>
              <a:ext cx="1071570" cy="28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87"/>
          <p:cNvGrpSpPr>
            <a:grpSpLocks/>
          </p:cNvGrpSpPr>
          <p:nvPr/>
        </p:nvGrpSpPr>
        <p:grpSpPr bwMode="auto">
          <a:xfrm>
            <a:off x="714375" y="2714625"/>
            <a:ext cx="1071563" cy="1357313"/>
            <a:chOff x="714348" y="2714620"/>
            <a:chExt cx="1071570" cy="1357322"/>
          </a:xfrm>
        </p:grpSpPr>
        <p:grpSp>
          <p:nvGrpSpPr>
            <p:cNvPr id="12326" name="群組 59"/>
            <p:cNvGrpSpPr>
              <a:grpSpLocks/>
            </p:cNvGrpSpPr>
            <p:nvPr/>
          </p:nvGrpSpPr>
          <p:grpSpPr bwMode="auto">
            <a:xfrm>
              <a:off x="714348" y="2714620"/>
              <a:ext cx="1071570" cy="1357322"/>
              <a:chOff x="2071670" y="3500438"/>
              <a:chExt cx="1071570" cy="1357322"/>
            </a:xfrm>
          </p:grpSpPr>
          <p:grpSp>
            <p:nvGrpSpPr>
              <p:cNvPr id="12329" name="群組 46"/>
              <p:cNvGrpSpPr>
                <a:grpSpLocks/>
              </p:cNvGrpSpPr>
              <p:nvPr/>
            </p:nvGrpSpPr>
            <p:grpSpPr bwMode="auto">
              <a:xfrm>
                <a:off x="2071670" y="3500438"/>
                <a:ext cx="1071570" cy="1285884"/>
                <a:chOff x="1357290" y="4143380"/>
                <a:chExt cx="1071570" cy="1285884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1357290" y="4143380"/>
                  <a:ext cx="1071570" cy="1285884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1357290" y="4143380"/>
                  <a:ext cx="1071570" cy="347665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357290" y="4500571"/>
                  <a:ext cx="1071570" cy="347664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</p:grpSp>
          <p:sp>
            <p:nvSpPr>
              <p:cNvPr id="51" name="矩形 50"/>
              <p:cNvSpPr/>
              <p:nvPr/>
            </p:nvSpPr>
            <p:spPr>
              <a:xfrm>
                <a:off x="2071670" y="4152905"/>
                <a:ext cx="1071570" cy="347664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071670" y="4510095"/>
                <a:ext cx="1071570" cy="347665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</p:grpSp>
        <p:cxnSp>
          <p:nvCxnSpPr>
            <p:cNvPr id="73" name="直線接點 72"/>
            <p:cNvCxnSpPr/>
            <p:nvPr/>
          </p:nvCxnSpPr>
          <p:spPr>
            <a:xfrm>
              <a:off x="714348" y="2786058"/>
              <a:ext cx="1071570" cy="28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714348" y="3071810"/>
              <a:ext cx="1071570" cy="28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右彎箭號 74"/>
          <p:cNvSpPr/>
          <p:nvPr/>
        </p:nvSpPr>
        <p:spPr>
          <a:xfrm flipV="1">
            <a:off x="1214438" y="4214813"/>
            <a:ext cx="714375" cy="7143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3" name="群組 79"/>
          <p:cNvGrpSpPr>
            <a:grpSpLocks/>
          </p:cNvGrpSpPr>
          <p:nvPr/>
        </p:nvGrpSpPr>
        <p:grpSpPr bwMode="auto">
          <a:xfrm>
            <a:off x="2214563" y="4357688"/>
            <a:ext cx="1071562" cy="704850"/>
            <a:chOff x="4500562" y="4357694"/>
            <a:chExt cx="1071570" cy="704856"/>
          </a:xfrm>
        </p:grpSpPr>
        <p:sp>
          <p:nvSpPr>
            <p:cNvPr id="76" name="矩形 75"/>
            <p:cNvSpPr/>
            <p:nvPr/>
          </p:nvSpPr>
          <p:spPr>
            <a:xfrm>
              <a:off x="4500562" y="4357694"/>
              <a:ext cx="1071570" cy="34766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4500562" y="4714884"/>
              <a:ext cx="1071570" cy="34766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4</a:t>
              </a:r>
              <a:endParaRPr lang="zh-TW" altLang="en-US" dirty="0"/>
            </a:p>
          </p:txBody>
        </p:sp>
      </p:grpSp>
      <p:grpSp>
        <p:nvGrpSpPr>
          <p:cNvPr id="14" name="群組 80"/>
          <p:cNvGrpSpPr>
            <a:grpSpLocks/>
          </p:cNvGrpSpPr>
          <p:nvPr/>
        </p:nvGrpSpPr>
        <p:grpSpPr bwMode="auto">
          <a:xfrm>
            <a:off x="2214563" y="5072063"/>
            <a:ext cx="1071562" cy="704850"/>
            <a:chOff x="4500562" y="5715016"/>
            <a:chExt cx="1071570" cy="704856"/>
          </a:xfrm>
        </p:grpSpPr>
        <p:sp>
          <p:nvSpPr>
            <p:cNvPr id="78" name="矩形 77"/>
            <p:cNvSpPr/>
            <p:nvPr/>
          </p:nvSpPr>
          <p:spPr>
            <a:xfrm>
              <a:off x="4500562" y="5715016"/>
              <a:ext cx="1071570" cy="34766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500562" y="6072206"/>
              <a:ext cx="1071570" cy="34766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8</a:t>
              </a:r>
              <a:endParaRPr lang="zh-TW" altLang="en-US" dirty="0"/>
            </a:p>
          </p:txBody>
        </p:sp>
      </p:grpSp>
      <p:grpSp>
        <p:nvGrpSpPr>
          <p:cNvPr id="15" name="群組 83"/>
          <p:cNvGrpSpPr>
            <a:grpSpLocks/>
          </p:cNvGrpSpPr>
          <p:nvPr/>
        </p:nvGrpSpPr>
        <p:grpSpPr bwMode="auto">
          <a:xfrm>
            <a:off x="714375" y="3429000"/>
            <a:ext cx="1071563" cy="571500"/>
            <a:chOff x="6000760" y="3000372"/>
            <a:chExt cx="1071570" cy="571504"/>
          </a:xfrm>
        </p:grpSpPr>
        <p:cxnSp>
          <p:nvCxnSpPr>
            <p:cNvPr id="82" name="直線接點 81"/>
            <p:cNvCxnSpPr/>
            <p:nvPr/>
          </p:nvCxnSpPr>
          <p:spPr>
            <a:xfrm>
              <a:off x="6000760" y="3000372"/>
              <a:ext cx="1071570" cy="28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6000760" y="3286124"/>
              <a:ext cx="1071570" cy="28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84"/>
          <p:cNvGrpSpPr>
            <a:grpSpLocks/>
          </p:cNvGrpSpPr>
          <p:nvPr/>
        </p:nvGrpSpPr>
        <p:grpSpPr bwMode="auto">
          <a:xfrm>
            <a:off x="3571875" y="3357563"/>
            <a:ext cx="1071563" cy="571500"/>
            <a:chOff x="6000760" y="3000372"/>
            <a:chExt cx="1071570" cy="571504"/>
          </a:xfrm>
        </p:grpSpPr>
        <p:cxnSp>
          <p:nvCxnSpPr>
            <p:cNvPr id="86" name="直線接點 85"/>
            <p:cNvCxnSpPr/>
            <p:nvPr/>
          </p:nvCxnSpPr>
          <p:spPr>
            <a:xfrm>
              <a:off x="6000760" y="3000372"/>
              <a:ext cx="1071570" cy="28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/>
          </p:nvCxnSpPr>
          <p:spPr>
            <a:xfrm>
              <a:off x="6000760" y="3286124"/>
              <a:ext cx="1071570" cy="28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右彎箭號 89"/>
          <p:cNvSpPr/>
          <p:nvPr/>
        </p:nvSpPr>
        <p:spPr>
          <a:xfrm flipH="1" flipV="1">
            <a:off x="3571875" y="4214813"/>
            <a:ext cx="714375" cy="13573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91" name="直線接點 90"/>
          <p:cNvCxnSpPr/>
          <p:nvPr/>
        </p:nvCxnSpPr>
        <p:spPr>
          <a:xfrm rot="5400000" flipH="1" flipV="1">
            <a:off x="3321844" y="2607469"/>
            <a:ext cx="1714500" cy="13573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rot="5400000" flipH="1" flipV="1">
            <a:off x="392907" y="2678906"/>
            <a:ext cx="1714500" cy="13573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21"/>
          <p:cNvGrpSpPr>
            <a:grpSpLocks/>
          </p:cNvGrpSpPr>
          <p:nvPr/>
        </p:nvGrpSpPr>
        <p:grpSpPr bwMode="auto">
          <a:xfrm>
            <a:off x="5143500" y="2786063"/>
            <a:ext cx="3357563" cy="1285875"/>
            <a:chOff x="5143504" y="2786058"/>
            <a:chExt cx="3357586" cy="1285884"/>
          </a:xfrm>
        </p:grpSpPr>
        <p:sp>
          <p:nvSpPr>
            <p:cNvPr id="93" name="向右箭號 92"/>
            <p:cNvSpPr/>
            <p:nvPr/>
          </p:nvSpPr>
          <p:spPr>
            <a:xfrm>
              <a:off x="5143504" y="3143247"/>
              <a:ext cx="714380" cy="71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12308" name="群組 107"/>
            <p:cNvGrpSpPr>
              <a:grpSpLocks/>
            </p:cNvGrpSpPr>
            <p:nvPr/>
          </p:nvGrpSpPr>
          <p:grpSpPr bwMode="auto">
            <a:xfrm>
              <a:off x="6143636" y="2786058"/>
              <a:ext cx="1071570" cy="1285884"/>
              <a:chOff x="6143636" y="2786058"/>
              <a:chExt cx="1071570" cy="1285884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6143636" y="2786058"/>
                <a:ext cx="1071570" cy="1285884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6143636" y="2786058"/>
                <a:ext cx="1071570" cy="285752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6143636" y="3071810"/>
                <a:ext cx="1071570" cy="357189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143636" y="3428999"/>
                <a:ext cx="1071570" cy="357191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12309" name="群組 108"/>
            <p:cNvGrpSpPr>
              <a:grpSpLocks/>
            </p:cNvGrpSpPr>
            <p:nvPr/>
          </p:nvGrpSpPr>
          <p:grpSpPr bwMode="auto">
            <a:xfrm>
              <a:off x="7429520" y="2786058"/>
              <a:ext cx="1071570" cy="1285884"/>
              <a:chOff x="6143636" y="2786058"/>
              <a:chExt cx="1071570" cy="1285884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6143636" y="2786058"/>
                <a:ext cx="1071570" cy="1285884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6143636" y="2786058"/>
                <a:ext cx="1071570" cy="285752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6143636" y="3071810"/>
                <a:ext cx="1071570" cy="357189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143636" y="3428999"/>
                <a:ext cx="1071570" cy="357191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</p:grpSp>
      <p:sp>
        <p:nvSpPr>
          <p:cNvPr id="120" name="文字方塊 119"/>
          <p:cNvSpPr txBox="1">
            <a:spLocks noChangeArrowheads="1"/>
          </p:cNvSpPr>
          <p:nvPr/>
        </p:nvSpPr>
        <p:spPr bwMode="auto">
          <a:xfrm>
            <a:off x="6143625" y="4857750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Full merge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1500" y="3419475"/>
            <a:ext cx="1214438" cy="652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500438" y="3373278"/>
            <a:ext cx="1214438" cy="652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Superblock scheme</a:t>
            </a:r>
          </a:p>
          <a:p>
            <a:pPr marL="638175" lvl="2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en-US" altLang="zh-TW" dirty="0" smtClean="0"/>
              <a:t>Record page-mapping information in</a:t>
            </a:r>
            <a:r>
              <a:rPr lang="en-US" altLang="zh-TW" dirty="0" smtClean="0">
                <a:solidFill>
                  <a:srgbClr val="FF0000"/>
                </a:solidFill>
              </a:rPr>
              <a:t> spare area </a:t>
            </a:r>
            <a:r>
              <a:rPr lang="en-US" altLang="zh-TW" dirty="0" smtClean="0"/>
              <a:t>and block-mapping information in </a:t>
            </a:r>
            <a:r>
              <a:rPr lang="en-US" altLang="zh-TW" dirty="0" smtClean="0">
                <a:solidFill>
                  <a:srgbClr val="FF0000"/>
                </a:solidFill>
              </a:rPr>
              <a:t>main memory</a:t>
            </a:r>
          </a:p>
          <a:p>
            <a:pPr eaLnBrk="1" hangingPunct="1"/>
            <a:endParaRPr lang="en-US" altLang="zh-TW" dirty="0" smtClean="0"/>
          </a:p>
          <a:p>
            <a:pPr lvl="1" eaLnBrk="1" hangingPunct="1"/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smtClean="0"/>
              <a:t>Related Work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5791200" y="6259513"/>
            <a:ext cx="2590800" cy="384175"/>
          </a:xfrm>
        </p:spPr>
        <p:txBody>
          <a:bodyPr/>
          <a:lstStyle/>
          <a:p>
            <a:pPr>
              <a:defRPr/>
            </a:pPr>
            <a:fld id="{BACCD51B-46E2-488E-BDF1-8909412CAD74}" type="datetime1">
              <a:rPr lang="zh-TW" altLang="en-US"/>
              <a:pPr>
                <a:defRPr/>
              </a:pPr>
              <a:t>2015/1/30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14CF95-A7C0-4C70-819B-CC29F6E2A732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285984" y="3643313"/>
            <a:ext cx="4286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14612" y="3429000"/>
            <a:ext cx="857250" cy="428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 err="1"/>
              <a:t>Mem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571868" y="3643313"/>
            <a:ext cx="4286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572396" y="3643313"/>
            <a:ext cx="4286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001024" y="3429000"/>
            <a:ext cx="857250" cy="42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PPN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572125" y="3643313"/>
            <a:ext cx="4286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142844" y="3429000"/>
            <a:ext cx="2143125" cy="1071563"/>
            <a:chOff x="142844" y="3429000"/>
            <a:chExt cx="2143125" cy="1071563"/>
          </a:xfrm>
        </p:grpSpPr>
        <p:sp>
          <p:nvSpPr>
            <p:cNvPr id="7" name="矩形 6"/>
            <p:cNvSpPr/>
            <p:nvPr/>
          </p:nvSpPr>
          <p:spPr>
            <a:xfrm>
              <a:off x="142844" y="3643313"/>
              <a:ext cx="857250" cy="4286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LPN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428719" y="3429000"/>
              <a:ext cx="857250" cy="4286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LBN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428719" y="4071938"/>
              <a:ext cx="857250" cy="4286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Page offset</a:t>
              </a:r>
              <a:endParaRPr lang="zh-TW" altLang="en-US" dirty="0"/>
            </a:p>
          </p:txBody>
        </p:sp>
        <p:grpSp>
          <p:nvGrpSpPr>
            <p:cNvPr id="13331" name="群組 39"/>
            <p:cNvGrpSpPr>
              <a:grpSpLocks/>
            </p:cNvGrpSpPr>
            <p:nvPr/>
          </p:nvGrpSpPr>
          <p:grpSpPr bwMode="auto">
            <a:xfrm>
              <a:off x="1000094" y="3643313"/>
              <a:ext cx="428625" cy="642938"/>
              <a:chOff x="1571604" y="5786454"/>
              <a:chExt cx="428628" cy="642942"/>
            </a:xfrm>
          </p:grpSpPr>
          <p:cxnSp>
            <p:nvCxnSpPr>
              <p:cNvPr id="34" name="肘形接點 33"/>
              <p:cNvCxnSpPr>
                <a:endCxn id="6" idx="1"/>
              </p:cNvCxnSpPr>
              <p:nvPr/>
            </p:nvCxnSpPr>
            <p:spPr>
              <a:xfrm flipV="1">
                <a:off x="1571604" y="5786454"/>
                <a:ext cx="428628" cy="214313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圖案 35"/>
              <p:cNvCxnSpPr/>
              <p:nvPr/>
            </p:nvCxnSpPr>
            <p:spPr>
              <a:xfrm>
                <a:off x="1571604" y="6000767"/>
                <a:ext cx="428628" cy="428628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群組 22"/>
          <p:cNvGrpSpPr/>
          <p:nvPr/>
        </p:nvGrpSpPr>
        <p:grpSpPr>
          <a:xfrm>
            <a:off x="3929058" y="3429000"/>
            <a:ext cx="1626321" cy="428628"/>
            <a:chOff x="4160125" y="2857496"/>
            <a:chExt cx="1626321" cy="428628"/>
          </a:xfrm>
        </p:grpSpPr>
        <p:sp>
          <p:nvSpPr>
            <p:cNvPr id="16" name="矩形 15"/>
            <p:cNvSpPr/>
            <p:nvPr/>
          </p:nvSpPr>
          <p:spPr>
            <a:xfrm>
              <a:off x="4214810" y="2857496"/>
              <a:ext cx="1428760" cy="4286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 smtClean="0"/>
                <a:t>   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929190" y="2857496"/>
              <a:ext cx="857256" cy="4286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Spare area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60125" y="285749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 page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929322" y="3429000"/>
            <a:ext cx="1626321" cy="428628"/>
            <a:chOff x="4160125" y="2857496"/>
            <a:chExt cx="1626321" cy="428628"/>
          </a:xfrm>
        </p:grpSpPr>
        <p:sp>
          <p:nvSpPr>
            <p:cNvPr id="26" name="矩形 25"/>
            <p:cNvSpPr/>
            <p:nvPr/>
          </p:nvSpPr>
          <p:spPr>
            <a:xfrm>
              <a:off x="4214810" y="2857496"/>
              <a:ext cx="1428760" cy="4286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 smtClean="0"/>
                <a:t>   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929190" y="2857496"/>
              <a:ext cx="857256" cy="4286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dirty="0"/>
                <a:t>Spare area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160125" y="285749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 page</a:t>
              </a:r>
              <a:endParaRPr lang="zh-TW" altLang="en-US" dirty="0"/>
            </a:p>
          </p:txBody>
        </p:sp>
      </p:grpSp>
      <p:cxnSp>
        <p:nvCxnSpPr>
          <p:cNvPr id="39" name="直線接點 38"/>
          <p:cNvCxnSpPr>
            <a:stCxn id="8" idx="3"/>
          </p:cNvCxnSpPr>
          <p:nvPr/>
        </p:nvCxnSpPr>
        <p:spPr>
          <a:xfrm>
            <a:off x="2285969" y="4286251"/>
            <a:ext cx="4929237" cy="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19" idx="2"/>
          </p:cNvCxnSpPr>
          <p:nvPr/>
        </p:nvCxnSpPr>
        <p:spPr>
          <a:xfrm rot="16200000" flipV="1">
            <a:off x="4920814" y="4063565"/>
            <a:ext cx="428628" cy="167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16200000" flipV="1">
            <a:off x="6992517" y="4063566"/>
            <a:ext cx="428626" cy="167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5957</TotalTime>
  <Words>1470</Words>
  <Application>Microsoft Office PowerPoint</Application>
  <PresentationFormat>如螢幕大小 (4:3)</PresentationFormat>
  <Paragraphs>521</Paragraphs>
  <Slides>31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新細明體</vt:lpstr>
      <vt:lpstr>標楷體</vt:lpstr>
      <vt:lpstr>Arial</vt:lpstr>
      <vt:lpstr>Calibri</vt:lpstr>
      <vt:lpstr>Constantia</vt:lpstr>
      <vt:lpstr>Wingdings</vt:lpstr>
      <vt:lpstr>Wingdings 2</vt:lpstr>
      <vt:lpstr>宣紙</vt:lpstr>
      <vt:lpstr>Design of a Novel Flash Translation Layer with Efficient Utilization of Spare Area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Related Work</vt:lpstr>
      <vt:lpstr>Related Work</vt:lpstr>
      <vt:lpstr>Related Work</vt:lpstr>
      <vt:lpstr>Related Work</vt:lpstr>
      <vt:lpstr>Related Work</vt:lpstr>
      <vt:lpstr>Spare area In Superblock scheme</vt:lpstr>
      <vt:lpstr>Motivation</vt:lpstr>
      <vt:lpstr>Design goal</vt:lpstr>
      <vt:lpstr>Design</vt:lpstr>
      <vt:lpstr>Spare area of PTE pages</vt:lpstr>
      <vt:lpstr>Spare area of PMD pages</vt:lpstr>
      <vt:lpstr>Mapping structure</vt:lpstr>
      <vt:lpstr>Mapping structure</vt:lpstr>
      <vt:lpstr>Mapping structure</vt:lpstr>
      <vt:lpstr>Mapping structure</vt:lpstr>
      <vt:lpstr>Write dummy example</vt:lpstr>
      <vt:lpstr>Evaluation</vt:lpstr>
      <vt:lpstr>Evaluation</vt:lpstr>
      <vt:lpstr>Experiment</vt:lpstr>
      <vt:lpstr>Experiment</vt:lpstr>
      <vt:lpstr>Experiment</vt:lpstr>
      <vt:lpstr>Experiment</vt:lpstr>
      <vt:lpstr>Conclusion</vt:lpstr>
    </vt:vector>
  </TitlesOfParts>
  <Company>lin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lin</dc:creator>
  <cp:lastModifiedBy>PeiKuan</cp:lastModifiedBy>
  <cp:revision>458</cp:revision>
  <dcterms:created xsi:type="dcterms:W3CDTF">2008-10-22T09:07:43Z</dcterms:created>
  <dcterms:modified xsi:type="dcterms:W3CDTF">2015-01-30T09:27:49Z</dcterms:modified>
</cp:coreProperties>
</file>