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36"/>
  </p:notesMasterIdLst>
  <p:sldIdLst>
    <p:sldId id="256" r:id="rId2"/>
    <p:sldId id="269" r:id="rId3"/>
    <p:sldId id="271" r:id="rId4"/>
    <p:sldId id="290" r:id="rId5"/>
    <p:sldId id="275" r:id="rId6"/>
    <p:sldId id="291" r:id="rId7"/>
    <p:sldId id="274" r:id="rId8"/>
    <p:sldId id="278" r:id="rId9"/>
    <p:sldId id="282" r:id="rId10"/>
    <p:sldId id="283" r:id="rId11"/>
    <p:sldId id="288" r:id="rId12"/>
    <p:sldId id="289" r:id="rId13"/>
    <p:sldId id="286" r:id="rId14"/>
    <p:sldId id="277" r:id="rId15"/>
    <p:sldId id="279" r:id="rId16"/>
    <p:sldId id="309" r:id="rId17"/>
    <p:sldId id="310" r:id="rId18"/>
    <p:sldId id="292" r:id="rId19"/>
    <p:sldId id="272" r:id="rId20"/>
    <p:sldId id="293" r:id="rId21"/>
    <p:sldId id="295" r:id="rId22"/>
    <p:sldId id="294" r:id="rId23"/>
    <p:sldId id="311" r:id="rId24"/>
    <p:sldId id="296" r:id="rId25"/>
    <p:sldId id="299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65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D54BBE1-1129-4DAC-A2B2-74A482CA2757}">
          <p14:sldIdLst>
            <p14:sldId id="256"/>
          </p14:sldIdLst>
        </p14:section>
        <p14:section name="Intro." id="{677612D5-F20A-4C69-8428-ED906C1E3A44}">
          <p14:sldIdLst>
            <p14:sldId id="269"/>
            <p14:sldId id="271"/>
          </p14:sldIdLst>
        </p14:section>
        <p14:section name="FW program &amp; Load" id="{3F68750A-82E8-4B0F-95BF-42EA1CA6C37A}">
          <p14:sldIdLst>
            <p14:sldId id="290"/>
            <p14:sldId id="275"/>
          </p14:sldIdLst>
        </p14:section>
        <p14:section name="Mapping func." id="{2E4EBC07-AF47-418F-9618-973241FFB05E}">
          <p14:sldIdLst>
            <p14:sldId id="291"/>
            <p14:sldId id="274"/>
            <p14:sldId id="278"/>
            <p14:sldId id="282"/>
            <p14:sldId id="283"/>
            <p14:sldId id="288"/>
            <p14:sldId id="289"/>
            <p14:sldId id="286"/>
            <p14:sldId id="277"/>
            <p14:sldId id="279"/>
            <p14:sldId id="309"/>
            <p14:sldId id="310"/>
          </p14:sldIdLst>
        </p14:section>
        <p14:section name="Data Observe &amp; FineTune" id="{954BAF79-71E8-4341-86C2-4FACC8119CBF}">
          <p14:sldIdLst>
            <p14:sldId id="292"/>
            <p14:sldId id="272"/>
            <p14:sldId id="293"/>
            <p14:sldId id="295"/>
            <p14:sldId id="294"/>
            <p14:sldId id="311"/>
            <p14:sldId id="296"/>
            <p14:sldId id="299"/>
            <p14:sldId id="301"/>
            <p14:sldId id="302"/>
            <p14:sldId id="303"/>
            <p14:sldId id="304"/>
          </p14:sldIdLst>
        </p14:section>
        <p14:section name="Register Editor" id="{DFF6D41A-99A9-4D8B-8A31-A5B0D60094CC}">
          <p14:sldIdLst>
            <p14:sldId id="305"/>
            <p14:sldId id="306"/>
          </p14:sldIdLst>
        </p14:section>
        <p14:section name="BridgeBoard Intro" id="{59F64780-A140-4710-A94A-BC6123C7F7DE}">
          <p14:sldIdLst>
            <p14:sldId id="307"/>
            <p14:sldId id="30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68885" autoAdjust="0"/>
  </p:normalViewPr>
  <p:slideViewPr>
    <p:cSldViewPr>
      <p:cViewPr varScale="1">
        <p:scale>
          <a:sx n="51" d="100"/>
          <a:sy n="51" d="100"/>
        </p:scale>
        <p:origin x="19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FB231-B7A2-4F62-828F-27071D714D29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17A09810-5EF4-445B-AC58-719CACE690CA}">
      <dgm:prSet phldrT="[文字]"/>
      <dgm:spPr/>
      <dgm:t>
        <a:bodyPr/>
        <a:lstStyle/>
        <a:p>
          <a:r>
            <a:rPr lang="en-US" altLang="zh-TW" dirty="0" smtClean="0"/>
            <a:t>IC type</a:t>
          </a:r>
          <a:endParaRPr lang="zh-TW" altLang="en-US" dirty="0"/>
        </a:p>
      </dgm:t>
    </dgm:pt>
    <dgm:pt modelId="{26941EE2-8A77-417E-B287-DFE4F6E298DC}" type="parTrans" cxnId="{09D7DD75-7E0F-42C9-8B76-4D6D9C6B5543}">
      <dgm:prSet/>
      <dgm:spPr/>
      <dgm:t>
        <a:bodyPr/>
        <a:lstStyle/>
        <a:p>
          <a:endParaRPr lang="zh-TW" altLang="en-US"/>
        </a:p>
      </dgm:t>
    </dgm:pt>
    <dgm:pt modelId="{A63CD25A-9A57-4F3D-BC8E-A40C229BF83E}" type="sibTrans" cxnId="{09D7DD75-7E0F-42C9-8B76-4D6D9C6B5543}">
      <dgm:prSet/>
      <dgm:spPr/>
      <dgm:t>
        <a:bodyPr/>
        <a:lstStyle/>
        <a:p>
          <a:endParaRPr lang="zh-TW" altLang="en-US"/>
        </a:p>
      </dgm:t>
    </dgm:pt>
    <dgm:pt modelId="{691CE362-E012-4C73-BE14-53F17BA04718}">
      <dgm:prSet phldrT="[文字]"/>
      <dgm:spPr/>
      <dgm:t>
        <a:bodyPr/>
        <a:lstStyle/>
        <a:p>
          <a:r>
            <a:rPr lang="en-US" altLang="zh-TW" dirty="0" smtClean="0"/>
            <a:t>FW version</a:t>
          </a:r>
          <a:endParaRPr lang="zh-TW" altLang="en-US" dirty="0"/>
        </a:p>
      </dgm:t>
    </dgm:pt>
    <dgm:pt modelId="{85C5EFA7-7C4E-4C23-8E5A-139A6539452E}" type="parTrans" cxnId="{73B2164B-129F-4D69-985D-321C558B2527}">
      <dgm:prSet/>
      <dgm:spPr/>
      <dgm:t>
        <a:bodyPr/>
        <a:lstStyle/>
        <a:p>
          <a:endParaRPr lang="zh-TW" altLang="en-US"/>
        </a:p>
      </dgm:t>
    </dgm:pt>
    <dgm:pt modelId="{99389DBF-BFE4-457A-9E3D-679D32B38BEB}" type="sibTrans" cxnId="{73B2164B-129F-4D69-985D-321C558B2527}">
      <dgm:prSet/>
      <dgm:spPr/>
      <dgm:t>
        <a:bodyPr/>
        <a:lstStyle/>
        <a:p>
          <a:endParaRPr lang="zh-TW" altLang="en-US"/>
        </a:p>
      </dgm:t>
    </dgm:pt>
    <dgm:pt modelId="{49CB3674-21C2-4ABE-BD4D-9517191AAD6D}">
      <dgm:prSet phldrT="[文字]"/>
      <dgm:spPr/>
      <dgm:t>
        <a:bodyPr/>
        <a:lstStyle/>
        <a:p>
          <a:r>
            <a:rPr lang="en-US" altLang="zh-TW" dirty="0" smtClean="0"/>
            <a:t>Specific Table</a:t>
          </a:r>
          <a:endParaRPr lang="zh-TW" altLang="en-US" dirty="0"/>
        </a:p>
      </dgm:t>
    </dgm:pt>
    <dgm:pt modelId="{8268D23C-BC8B-4B68-A3A6-B373C38A08E8}" type="parTrans" cxnId="{32822F9D-7309-467A-9C2F-2DCF3CAD5FED}">
      <dgm:prSet/>
      <dgm:spPr/>
      <dgm:t>
        <a:bodyPr/>
        <a:lstStyle/>
        <a:p>
          <a:endParaRPr lang="zh-TW" altLang="en-US"/>
        </a:p>
      </dgm:t>
    </dgm:pt>
    <dgm:pt modelId="{2725FA5B-9F11-4E50-80F9-77F7E1EF31EB}" type="sibTrans" cxnId="{32822F9D-7309-467A-9C2F-2DCF3CAD5FED}">
      <dgm:prSet/>
      <dgm:spPr/>
      <dgm:t>
        <a:bodyPr/>
        <a:lstStyle/>
        <a:p>
          <a:endParaRPr lang="zh-TW" altLang="en-US"/>
        </a:p>
      </dgm:t>
    </dgm:pt>
    <dgm:pt modelId="{DAACDCBF-CF81-4059-9CDA-FBA559402C35}" type="pres">
      <dgm:prSet presAssocID="{E34FB231-B7A2-4F62-828F-27071D714D29}" presName="Name0" presStyleCnt="0">
        <dgm:presLayoutVars>
          <dgm:dir/>
          <dgm:animLvl val="lvl"/>
          <dgm:resizeHandles val="exact"/>
        </dgm:presLayoutVars>
      </dgm:prSet>
      <dgm:spPr/>
    </dgm:pt>
    <dgm:pt modelId="{BF161F85-E894-45CB-8555-EC510264A50E}" type="pres">
      <dgm:prSet presAssocID="{17A09810-5EF4-445B-AC58-719CACE690C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22858F-779E-4BF6-8C14-3BF28F852C64}" type="pres">
      <dgm:prSet presAssocID="{A63CD25A-9A57-4F3D-BC8E-A40C229BF83E}" presName="parTxOnlySpace" presStyleCnt="0"/>
      <dgm:spPr/>
    </dgm:pt>
    <dgm:pt modelId="{75C22BC4-A3A4-4B25-9374-C8956D7BDACF}" type="pres">
      <dgm:prSet presAssocID="{691CE362-E012-4C73-BE14-53F17BA0471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FBC976-5590-4576-A5FF-DA137DA68E01}" type="pres">
      <dgm:prSet presAssocID="{99389DBF-BFE4-457A-9E3D-679D32B38BEB}" presName="parTxOnlySpace" presStyleCnt="0"/>
      <dgm:spPr/>
    </dgm:pt>
    <dgm:pt modelId="{A4E860E8-23DB-464C-B46F-CAE2EBAD49F2}" type="pres">
      <dgm:prSet presAssocID="{49CB3674-21C2-4ABE-BD4D-9517191AAD6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9D7DD75-7E0F-42C9-8B76-4D6D9C6B5543}" srcId="{E34FB231-B7A2-4F62-828F-27071D714D29}" destId="{17A09810-5EF4-445B-AC58-719CACE690CA}" srcOrd="0" destOrd="0" parTransId="{26941EE2-8A77-417E-B287-DFE4F6E298DC}" sibTransId="{A63CD25A-9A57-4F3D-BC8E-A40C229BF83E}"/>
    <dgm:cxn modelId="{A5D51824-1D11-4DE4-B37B-99966A733756}" type="presOf" srcId="{17A09810-5EF4-445B-AC58-719CACE690CA}" destId="{BF161F85-E894-45CB-8555-EC510264A50E}" srcOrd="0" destOrd="0" presId="urn:microsoft.com/office/officeart/2005/8/layout/chevron1"/>
    <dgm:cxn modelId="{73B2164B-129F-4D69-985D-321C558B2527}" srcId="{E34FB231-B7A2-4F62-828F-27071D714D29}" destId="{691CE362-E012-4C73-BE14-53F17BA04718}" srcOrd="1" destOrd="0" parTransId="{85C5EFA7-7C4E-4C23-8E5A-139A6539452E}" sibTransId="{99389DBF-BFE4-457A-9E3D-679D32B38BEB}"/>
    <dgm:cxn modelId="{93479672-85C0-4BCD-AA6C-1C652051B7E1}" type="presOf" srcId="{691CE362-E012-4C73-BE14-53F17BA04718}" destId="{75C22BC4-A3A4-4B25-9374-C8956D7BDACF}" srcOrd="0" destOrd="0" presId="urn:microsoft.com/office/officeart/2005/8/layout/chevron1"/>
    <dgm:cxn modelId="{9643B4A0-1F3B-40B6-BDA5-513E5BADD4BC}" type="presOf" srcId="{49CB3674-21C2-4ABE-BD4D-9517191AAD6D}" destId="{A4E860E8-23DB-464C-B46F-CAE2EBAD49F2}" srcOrd="0" destOrd="0" presId="urn:microsoft.com/office/officeart/2005/8/layout/chevron1"/>
    <dgm:cxn modelId="{32822F9D-7309-467A-9C2F-2DCF3CAD5FED}" srcId="{E34FB231-B7A2-4F62-828F-27071D714D29}" destId="{49CB3674-21C2-4ABE-BD4D-9517191AAD6D}" srcOrd="2" destOrd="0" parTransId="{8268D23C-BC8B-4B68-A3A6-B373C38A08E8}" sibTransId="{2725FA5B-9F11-4E50-80F9-77F7E1EF31EB}"/>
    <dgm:cxn modelId="{2138DD1E-6B8D-453E-B317-5834E1B7A5B6}" type="presOf" srcId="{E34FB231-B7A2-4F62-828F-27071D714D29}" destId="{DAACDCBF-CF81-4059-9CDA-FBA559402C35}" srcOrd="0" destOrd="0" presId="urn:microsoft.com/office/officeart/2005/8/layout/chevron1"/>
    <dgm:cxn modelId="{B9793FFB-07E0-44E2-B06A-4503291D76DA}" type="presParOf" srcId="{DAACDCBF-CF81-4059-9CDA-FBA559402C35}" destId="{BF161F85-E894-45CB-8555-EC510264A50E}" srcOrd="0" destOrd="0" presId="urn:microsoft.com/office/officeart/2005/8/layout/chevron1"/>
    <dgm:cxn modelId="{F94667C0-6260-48DA-8119-BF4BDE5CC378}" type="presParOf" srcId="{DAACDCBF-CF81-4059-9CDA-FBA559402C35}" destId="{2E22858F-779E-4BF6-8C14-3BF28F852C64}" srcOrd="1" destOrd="0" presId="urn:microsoft.com/office/officeart/2005/8/layout/chevron1"/>
    <dgm:cxn modelId="{DC2CEF2A-525B-453A-A6AC-4C42B70D4DC9}" type="presParOf" srcId="{DAACDCBF-CF81-4059-9CDA-FBA559402C35}" destId="{75C22BC4-A3A4-4B25-9374-C8956D7BDACF}" srcOrd="2" destOrd="0" presId="urn:microsoft.com/office/officeart/2005/8/layout/chevron1"/>
    <dgm:cxn modelId="{42E55548-CE75-4227-8953-38696B1A5554}" type="presParOf" srcId="{DAACDCBF-CF81-4059-9CDA-FBA559402C35}" destId="{15FBC976-5590-4576-A5FF-DA137DA68E01}" srcOrd="3" destOrd="0" presId="urn:microsoft.com/office/officeart/2005/8/layout/chevron1"/>
    <dgm:cxn modelId="{B4CBBE86-AC55-4D8E-A68A-B7D509892D70}" type="presParOf" srcId="{DAACDCBF-CF81-4059-9CDA-FBA559402C35}" destId="{A4E860E8-23DB-464C-B46F-CAE2EBAD49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CC30A-790D-4293-A534-51598E7C3A99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23963-9C81-463E-A948-74E433FB96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8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我在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himax</a:t>
            </a:r>
            <a:r>
              <a:rPr lang="en-US" altLang="zh-TW" baseline="0" dirty="0" smtClean="0"/>
              <a:t>  </a:t>
            </a:r>
            <a:r>
              <a:rPr lang="zh-TW" altLang="en-US" baseline="0" dirty="0" smtClean="0"/>
              <a:t>三年半的時間，主要是在負責這個 </a:t>
            </a:r>
            <a:r>
              <a:rPr lang="en-US" altLang="zh-TW" baseline="0" dirty="0" smtClean="0"/>
              <a:t>Tool</a:t>
            </a:r>
            <a:r>
              <a:rPr lang="zh-TW" altLang="en-US" baseline="0" dirty="0" smtClean="0"/>
              <a:t>的開發，這個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的功能有幾點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第一：如果新的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回來，為了讓 </a:t>
            </a:r>
            <a:r>
              <a:rPr lang="en-US" altLang="zh-TW" baseline="0" dirty="0" smtClean="0"/>
              <a:t>verify </a:t>
            </a:r>
            <a:r>
              <a:rPr lang="zh-TW" altLang="en-US" baseline="0" dirty="0" smtClean="0"/>
              <a:t>的同事可以對這個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進行操作，這個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要先作好基本的功能讓他們可以使用，例如說： </a:t>
            </a:r>
            <a:r>
              <a:rPr lang="en-US" altLang="zh-TW" baseline="0" dirty="0" smtClean="0"/>
              <a:t>register read/write </a:t>
            </a:r>
            <a:r>
              <a:rPr lang="zh-TW" altLang="en-US" baseline="0" dirty="0" smtClean="0"/>
              <a:t>或是燒入 </a:t>
            </a:r>
            <a:r>
              <a:rPr lang="en-US" altLang="zh-TW" baseline="0" dirty="0" smtClean="0"/>
              <a:t>firmware</a:t>
            </a:r>
            <a:r>
              <a:rPr lang="zh-TW" altLang="en-US" baseline="0" dirty="0" smtClean="0"/>
              <a:t>與讀 </a:t>
            </a:r>
            <a:r>
              <a:rPr lang="en-US" altLang="zh-TW" baseline="0" dirty="0" smtClean="0"/>
              <a:t>data </a:t>
            </a:r>
            <a:r>
              <a:rPr lang="zh-TW" altLang="en-US" baseline="0" dirty="0" smtClean="0"/>
              <a:t>出來。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像如果有一個新的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回來，它 </a:t>
            </a:r>
            <a:r>
              <a:rPr lang="en-US" altLang="zh-TW" baseline="0" dirty="0" smtClean="0"/>
              <a:t>MCU </a:t>
            </a:r>
            <a:r>
              <a:rPr lang="zh-TW" altLang="en-US" baseline="0" dirty="0" smtClean="0"/>
              <a:t>是用 </a:t>
            </a:r>
            <a:r>
              <a:rPr lang="en-US" altLang="zh-TW" baseline="0" dirty="0" smtClean="0"/>
              <a:t>32 or 64 bit </a:t>
            </a:r>
            <a:r>
              <a:rPr lang="zh-TW" altLang="en-US" baseline="0" dirty="0" smtClean="0"/>
              <a:t>的方式去傳收值，這個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就需要去作資料重整的工作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第二：其他正在開發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的同仁，也必須使用這個工具來不斷地看觀察裸玻的狀況。有時候，他們會慢慢把某些參數拉出來讓在外出差的同事作調整，這時，他們就需要用這個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去驗証說，這些參數作了調整之後有沒有它的效果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第三：在外出差、帶新案子的同仁，如果整機還沒有出來的話，第一步便是先用此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來作初步的參數設定，等到在裸玻上的 </a:t>
            </a:r>
            <a:r>
              <a:rPr lang="en-US" altLang="zh-TW" baseline="0" dirty="0" smtClean="0"/>
              <a:t>performance </a:t>
            </a:r>
            <a:r>
              <a:rPr lang="zh-TW" altLang="en-US" baseline="0" dirty="0" smtClean="0"/>
              <a:t>都調得差不多了，再將滙出的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燒到整機的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8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連接狀態：在我們把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bridge board </a:t>
            </a:r>
            <a:r>
              <a:rPr lang="zh-TW" altLang="en-US" baseline="0" dirty="0" smtClean="0"/>
              <a:t>一上電，接到電腦時，會作一連串初始化的動作：例如， </a:t>
            </a:r>
            <a:r>
              <a:rPr lang="en-US" altLang="zh-TW" baseline="0" dirty="0" smtClean="0"/>
              <a:t>bridge board FW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FW version check, </a:t>
            </a:r>
            <a:r>
              <a:rPr lang="zh-TW" altLang="en-US" baseline="0" dirty="0" smtClean="0"/>
              <a:t>目前 </a:t>
            </a:r>
            <a:r>
              <a:rPr lang="en-US" altLang="zh-TW" baseline="0" dirty="0" smtClean="0"/>
              <a:t>IC type, </a:t>
            </a:r>
            <a:r>
              <a:rPr lang="zh-TW" altLang="en-US" baseline="0" dirty="0" smtClean="0"/>
              <a:t>目前 </a:t>
            </a:r>
            <a:r>
              <a:rPr lang="en-US" altLang="zh-TW" baseline="0" dirty="0" smtClean="0"/>
              <a:t>FW version check, </a:t>
            </a:r>
            <a:r>
              <a:rPr lang="zh-TW" altLang="en-US" baseline="0" dirty="0" smtClean="0"/>
              <a:t>還有這個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所適用的 </a:t>
            </a:r>
            <a:r>
              <a:rPr lang="en-US" altLang="zh-TW" baseline="0" dirty="0" smtClean="0"/>
              <a:t>ITO type</a:t>
            </a:r>
            <a:r>
              <a:rPr lang="zh-TW" altLang="en-US" baseline="0" dirty="0" smtClean="0"/>
              <a:t>，最後是 </a:t>
            </a:r>
            <a:r>
              <a:rPr lang="en-US" altLang="zh-TW" baseline="0" dirty="0" smtClean="0"/>
              <a:t>FW loaded status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VCCA/VCCD setting : </a:t>
            </a:r>
            <a:r>
              <a:rPr lang="zh-TW" altLang="en-US" baseline="0" dirty="0" smtClean="0"/>
              <a:t>每個 </a:t>
            </a:r>
            <a:r>
              <a:rPr lang="en-US" altLang="zh-TW" baseline="0" dirty="0" smtClean="0"/>
              <a:t>project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Touch IC </a:t>
            </a:r>
            <a:r>
              <a:rPr lang="zh-TW" altLang="en-US" baseline="0" dirty="0" smtClean="0"/>
              <a:t>的電壓值都不儘相同，所以我們想在裸玻上也去摩擬這個狀況。因此在這個 </a:t>
            </a:r>
            <a:r>
              <a:rPr lang="en-US" altLang="zh-TW" baseline="0" dirty="0" smtClean="0"/>
              <a:t>panel</a:t>
            </a:r>
            <a:r>
              <a:rPr lang="zh-TW" altLang="en-US" baseline="0" dirty="0" smtClean="0"/>
              <a:t>，我們可以去控制 </a:t>
            </a:r>
            <a:r>
              <a:rPr lang="en-US" altLang="zh-TW" baseline="0" dirty="0" smtClean="0"/>
              <a:t>bridge board </a:t>
            </a:r>
            <a:r>
              <a:rPr lang="zh-TW" altLang="en-US" baseline="0" dirty="0" smtClean="0"/>
              <a:t>給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的電壓可以是幾 </a:t>
            </a:r>
            <a:r>
              <a:rPr lang="en-US" altLang="zh-TW" baseline="0" dirty="0" smtClean="0"/>
              <a:t>voltage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FW management : </a:t>
            </a:r>
            <a:r>
              <a:rPr lang="zh-TW" altLang="en-US" baseline="0" dirty="0" smtClean="0"/>
              <a:t>左邊這一欄是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這個資料夾下，有哪些子資料夾，這些子資料夾份別代表了一個 </a:t>
            </a:r>
            <a:r>
              <a:rPr lang="en-US" altLang="zh-TW" baseline="0" dirty="0" smtClean="0"/>
              <a:t>IC type</a:t>
            </a:r>
            <a:r>
              <a:rPr lang="zh-TW" altLang="en-US" baseline="0" dirty="0" smtClean="0"/>
              <a:t>，當我們點了某一個子資料夾，中間這個 </a:t>
            </a:r>
            <a:r>
              <a:rPr lang="en-US" altLang="zh-TW" baseline="0" dirty="0" smtClean="0"/>
              <a:t>panel </a:t>
            </a:r>
            <a:r>
              <a:rPr lang="zh-TW" altLang="en-US" baseline="0" dirty="0" smtClean="0"/>
              <a:t>便會把裡面所有的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展現出來。一般當 </a:t>
            </a:r>
            <a:r>
              <a:rPr lang="en-US" altLang="zh-TW" baseline="0" dirty="0" smtClean="0"/>
              <a:t>FW team </a:t>
            </a:r>
            <a:r>
              <a:rPr lang="zh-TW" altLang="en-US" baseline="0" dirty="0" smtClean="0"/>
              <a:t>的人 </a:t>
            </a:r>
            <a:r>
              <a:rPr lang="en-US" altLang="zh-TW" baseline="0" dirty="0" smtClean="0"/>
              <a:t>release FW </a:t>
            </a:r>
            <a:r>
              <a:rPr lang="zh-TW" altLang="en-US" baseline="0" dirty="0" smtClean="0"/>
              <a:t>的時候，他們就會通知我把他們的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放到對應的子資料夾下，讓出差帶案子的同仁使用。另外，這個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也被要求要可以支援所有的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型號，以方便管理。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Loaded FW info : </a:t>
            </a:r>
            <a:r>
              <a:rPr lang="zh-TW" altLang="en-US" baseline="0" dirty="0" smtClean="0"/>
              <a:t>如果我們把某個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作雙擊、載入參數的話，這一排就會顯示這個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的相關訊息，例如 </a:t>
            </a:r>
            <a:r>
              <a:rPr lang="en-US" altLang="zh-TW" baseline="0" dirty="0" smtClean="0"/>
              <a:t>company name, xxx</a:t>
            </a:r>
            <a:r>
              <a:rPr lang="zh-TW" altLang="en-US" baseline="0" dirty="0" smtClean="0"/>
              <a:t>。來作為一識別的方式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在帶新案子的時候，第一步要做的事情就是 </a:t>
            </a:r>
            <a:r>
              <a:rPr lang="en-US" altLang="zh-TW" dirty="0" smtClean="0"/>
              <a:t>mapping</a:t>
            </a:r>
            <a:r>
              <a:rPr lang="zh-TW" altLang="en-US" baseline="0" dirty="0" smtClean="0"/>
              <a:t>，這個功能的用意是，把 </a:t>
            </a:r>
            <a:r>
              <a:rPr lang="en-US" altLang="zh-TW" baseline="0" dirty="0" smtClean="0"/>
              <a:t>TP </a:t>
            </a:r>
            <a:r>
              <a:rPr lang="zh-TW" altLang="en-US" baseline="0" dirty="0" smtClean="0"/>
              <a:t>上的透明走線，對應到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上的每一個 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腳。讓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TP </a:t>
            </a:r>
            <a:r>
              <a:rPr lang="zh-TW" altLang="en-US" baseline="0" dirty="0" smtClean="0"/>
              <a:t>相互認識。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首先，我們需要一個由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FW team release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FW</a:t>
            </a:r>
            <a:r>
              <a:rPr lang="zh-TW" altLang="en-US" baseline="0" dirty="0" smtClean="0"/>
              <a:t>，來進行操作。所以我們需要載入 </a:t>
            </a:r>
            <a:r>
              <a:rPr lang="en-US" altLang="zh-TW" baseline="0" dirty="0" smtClean="0"/>
              <a:t>FW. </a:t>
            </a:r>
            <a:r>
              <a:rPr lang="zh-TW" altLang="en-US" baseline="0" dirty="0" smtClean="0"/>
              <a:t>在作完 </a:t>
            </a:r>
            <a:r>
              <a:rPr lang="en-US" altLang="zh-TW" baseline="0" dirty="0" smtClean="0"/>
              <a:t>Mapping </a:t>
            </a:r>
            <a:r>
              <a:rPr lang="zh-TW" altLang="en-US" baseline="0" dirty="0" smtClean="0"/>
              <a:t>之後，再把新的暫存器的設定值放入匯出的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之中。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00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r>
              <a:rPr lang="zh-TW" altLang="en-US" baseline="0" dirty="0" smtClean="0"/>
              <a:t>除了要有一適當的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之外，我們也需要另一個電路圖，讓我們知道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與 </a:t>
            </a:r>
            <a:r>
              <a:rPr lang="en-US" altLang="zh-TW" baseline="0" dirty="0" smtClean="0"/>
              <a:t>TP pin </a:t>
            </a:r>
            <a:r>
              <a:rPr lang="zh-TW" altLang="en-US" baseline="0" dirty="0" smtClean="0"/>
              <a:t>腳的對應關係。當設計硬體的同仁給出這個電路圖的時候，我們可以藉著這張圖來知道他們對應關係，例如</a:t>
            </a:r>
            <a:r>
              <a:rPr lang="en-US" altLang="zh-TW" baseline="0" dirty="0" smtClean="0"/>
              <a:t>…</a:t>
            </a:r>
            <a:r>
              <a:rPr lang="zh-TW" altLang="en-US" baseline="0" dirty="0" smtClean="0"/>
              <a:t>，然後把這個資訊化為  </a:t>
            </a:r>
            <a:r>
              <a:rPr lang="en-US" altLang="zh-TW" baseline="0" dirty="0" smtClean="0"/>
              <a:t>register </a:t>
            </a:r>
            <a:r>
              <a:rPr lang="zh-TW" altLang="en-US" baseline="0" dirty="0" smtClean="0"/>
              <a:t>的設定。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4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有了上述兩個材料之後，就可以進行下一步了。我們是以填完一個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excel </a:t>
            </a:r>
            <a:r>
              <a:rPr lang="zh-TW" altLang="en-US" baseline="0" dirty="0" smtClean="0"/>
              <a:t>表的方式，來完成這個 </a:t>
            </a:r>
            <a:r>
              <a:rPr lang="en-US" altLang="zh-TW" baseline="0" dirty="0" smtClean="0"/>
              <a:t>mapping </a:t>
            </a:r>
            <a:r>
              <a:rPr lang="zh-TW" altLang="en-US" baseline="0" dirty="0" smtClean="0"/>
              <a:t>的工作。在填完這個表之後，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會把他們轉化成 </a:t>
            </a:r>
            <a:r>
              <a:rPr lang="en-US" altLang="zh-TW" baseline="0" dirty="0" smtClean="0"/>
              <a:t>register </a:t>
            </a:r>
            <a:r>
              <a:rPr lang="zh-TW" altLang="en-US" baseline="0" dirty="0" smtClean="0"/>
              <a:t>的設定，最後存到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configuration </a:t>
            </a:r>
            <a:r>
              <a:rPr lang="zh-TW" altLang="en-US" baseline="0" dirty="0" smtClean="0"/>
              <a:t>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在前一頁選了 </a:t>
            </a:r>
            <a:r>
              <a:rPr lang="en-US" altLang="zh-TW" baseline="0" dirty="0" smtClean="0"/>
              <a:t>package </a:t>
            </a:r>
            <a:r>
              <a:rPr lang="zh-TW" altLang="en-US" baseline="0" dirty="0" smtClean="0"/>
              <a:t>之後，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就會知道目前所使用的是哪一種 </a:t>
            </a:r>
            <a:r>
              <a:rPr lang="en-US" altLang="zh-TW" baseline="0" dirty="0" smtClean="0"/>
              <a:t>package </a:t>
            </a:r>
            <a:r>
              <a:rPr lang="zh-TW" altLang="en-US" baseline="0" dirty="0" smtClean="0"/>
              <a:t>，如果按下 </a:t>
            </a:r>
            <a:r>
              <a:rPr lang="en-US" altLang="zh-TW" baseline="0" dirty="0" smtClean="0"/>
              <a:t>GUI mapping </a:t>
            </a:r>
            <a:r>
              <a:rPr lang="zh-TW" altLang="en-US" baseline="0" dirty="0" smtClean="0"/>
              <a:t>的話，就會出現一個類似電路圖的 </a:t>
            </a:r>
            <a:r>
              <a:rPr lang="en-US" altLang="zh-TW" baseline="0" dirty="0" smtClean="0"/>
              <a:t>panel </a:t>
            </a:r>
            <a:r>
              <a:rPr lang="zh-TW" altLang="en-US" baseline="0" dirty="0" smtClean="0"/>
              <a:t>，方便使用作做 </a:t>
            </a:r>
            <a:r>
              <a:rPr lang="en-US" altLang="zh-TW" baseline="0" dirty="0" smtClean="0"/>
              <a:t>mapping.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對於每一個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，我們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裡就會有一個相對應的 </a:t>
            </a:r>
            <a:r>
              <a:rPr lang="en-US" altLang="zh-TW" baseline="0" dirty="0" smtClean="0"/>
              <a:t>class </a:t>
            </a:r>
            <a:r>
              <a:rPr lang="zh-TW" altLang="en-US" baseline="0" dirty="0" smtClean="0"/>
              <a:t>，來實作出來。目前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大約有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種，每一個  </a:t>
            </a:r>
            <a:r>
              <a:rPr lang="en-US" altLang="zh-TW" baseline="0" dirty="0" err="1" smtClean="0"/>
              <a:t>Ic</a:t>
            </a:r>
            <a:r>
              <a:rPr lang="en-US" altLang="zh-TW" baseline="0" dirty="0" smtClean="0"/>
              <a:t> type </a:t>
            </a:r>
            <a:r>
              <a:rPr lang="zh-TW" altLang="en-US" baseline="0" dirty="0" smtClean="0"/>
              <a:t>又對應到六七個 </a:t>
            </a:r>
            <a:r>
              <a:rPr lang="en-US" altLang="zh-TW" baseline="0" dirty="0" err="1" smtClean="0"/>
              <a:t>pacakage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所以現在作了大約 </a:t>
            </a:r>
            <a:r>
              <a:rPr lang="en-US" altLang="zh-TW" baseline="0" dirty="0" smtClean="0"/>
              <a:t>50 </a:t>
            </a:r>
            <a:r>
              <a:rPr lang="zh-TW" altLang="en-US" baseline="0" dirty="0" smtClean="0"/>
              <a:t>幾個 </a:t>
            </a:r>
            <a:r>
              <a:rPr lang="en-US" altLang="zh-TW" baseline="0" dirty="0" smtClean="0"/>
              <a:t>class </a:t>
            </a:r>
            <a:r>
              <a:rPr lang="zh-TW" altLang="en-US" baseline="0" dirty="0" smtClean="0"/>
              <a:t>來對應這些 </a:t>
            </a:r>
            <a:r>
              <a:rPr lang="en-US" altLang="zh-TW" baseline="0" dirty="0" smtClean="0"/>
              <a:t>package 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像這個封裝是 </a:t>
            </a:r>
            <a:r>
              <a:rPr lang="en-US" altLang="zh-TW" baseline="0" dirty="0" smtClean="0"/>
              <a:t>D48 QFN 88 </a:t>
            </a:r>
            <a:r>
              <a:rPr lang="zh-TW" altLang="en-US" baseline="0" dirty="0" smtClean="0"/>
              <a:t>，就表現這個  </a:t>
            </a:r>
            <a:r>
              <a:rPr lang="en-US" altLang="zh-TW" baseline="0" dirty="0" smtClean="0"/>
              <a:t>IC pin </a:t>
            </a:r>
            <a:r>
              <a:rPr lang="zh-TW" altLang="en-US" baseline="0" dirty="0" smtClean="0"/>
              <a:t>腳有 </a:t>
            </a:r>
            <a:r>
              <a:rPr lang="en-US" altLang="zh-TW" baseline="0" dirty="0" smtClean="0"/>
              <a:t>88 pin, </a:t>
            </a:r>
            <a:r>
              <a:rPr lang="zh-TW" altLang="en-US" baseline="0" dirty="0" smtClean="0"/>
              <a:t>其中只有 </a:t>
            </a:r>
            <a:r>
              <a:rPr lang="en-US" altLang="zh-TW" baseline="0" dirty="0" smtClean="0"/>
              <a:t>48 </a:t>
            </a:r>
            <a:r>
              <a:rPr lang="zh-TW" altLang="en-US" baseline="0" dirty="0" smtClean="0"/>
              <a:t>個 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可以接到 </a:t>
            </a:r>
            <a:r>
              <a:rPr lang="en-US" altLang="zh-TW" baseline="0" dirty="0" smtClean="0"/>
              <a:t>TP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channel </a:t>
            </a:r>
            <a:r>
              <a:rPr lang="zh-TW" altLang="en-US" baseline="0" dirty="0" smtClean="0"/>
              <a:t>上。這個 </a:t>
            </a:r>
            <a:r>
              <a:rPr lang="en-US" altLang="zh-TW" baseline="0" dirty="0" smtClean="0"/>
              <a:t>class </a:t>
            </a:r>
            <a:r>
              <a:rPr lang="zh-TW" altLang="en-US" baseline="0" dirty="0" smtClean="0"/>
              <a:t>必須根劇這些資訊，來動態分布這些方框的個數和 </a:t>
            </a:r>
            <a:r>
              <a:rPr lang="en-US" altLang="zh-TW" baseline="0" dirty="0" smtClean="0"/>
              <a:t>size. 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另外，剛剛填入的 </a:t>
            </a:r>
            <a:r>
              <a:rPr lang="en-US" altLang="zh-TW" baseline="0" dirty="0" smtClean="0"/>
              <a:t>TX, RX number </a:t>
            </a:r>
            <a:r>
              <a:rPr lang="zh-TW" altLang="en-US" baseline="0" dirty="0" smtClean="0"/>
              <a:t>，也會在中間 </a:t>
            </a:r>
            <a:r>
              <a:rPr lang="en-US" altLang="zh-TW" baseline="0" dirty="0" smtClean="0"/>
              <a:t>panel </a:t>
            </a:r>
            <a:r>
              <a:rPr lang="zh-TW" altLang="en-US" baseline="0" dirty="0" smtClean="0"/>
              <a:t>的出現相對應個數的矩形。邊邊橋色的方框，是代表可以使用的 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腳</a:t>
            </a:r>
            <a:r>
              <a:rPr lang="en-US" altLang="zh-TW" baseline="0" dirty="0" smtClean="0"/>
              <a:t>,  </a:t>
            </a:r>
            <a:r>
              <a:rPr lang="zh-TW" altLang="en-US" baseline="0" dirty="0" smtClean="0"/>
              <a:t>黑色的是代表無法使用的。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在完成 </a:t>
            </a:r>
            <a:r>
              <a:rPr lang="en-US" altLang="zh-TW" dirty="0" smtClean="0"/>
              <a:t>pin assignment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之後，我們還需要去決定說 </a:t>
            </a:r>
            <a:r>
              <a:rPr lang="en-US" altLang="zh-TW" baseline="0" dirty="0" smtClean="0"/>
              <a:t>ADC scan </a:t>
            </a:r>
            <a:r>
              <a:rPr lang="zh-TW" altLang="en-US" baseline="0" dirty="0" smtClean="0"/>
              <a:t>每一個 </a:t>
            </a:r>
            <a:r>
              <a:rPr lang="en-US" altLang="zh-TW" baseline="0" dirty="0" smtClean="0"/>
              <a:t>channel </a:t>
            </a:r>
            <a:r>
              <a:rPr lang="zh-TW" altLang="en-US" baseline="0" dirty="0" smtClean="0"/>
              <a:t>的順序。因為這個填 </a:t>
            </a:r>
            <a:r>
              <a:rPr lang="en-US" altLang="zh-TW" baseline="0" dirty="0" err="1" smtClean="0"/>
              <a:t>seq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的方法背後有一套原理，這裡就不再多作介紹了。之後我們也把這個填 </a:t>
            </a:r>
            <a:r>
              <a:rPr lang="en-US" altLang="zh-TW" baseline="0" dirty="0" err="1" smtClean="0"/>
              <a:t>seq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的方式作成一個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讓他自動完成</a:t>
            </a:r>
            <a:r>
              <a:rPr lang="en-US" altLang="zh-TW" baseline="0" dirty="0" smtClean="0"/>
              <a:t>.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介紹一下 </a:t>
            </a:r>
            <a:r>
              <a:rPr lang="en-US" altLang="zh-TW" baseline="0" dirty="0" smtClean="0"/>
              <a:t>ADC scan </a:t>
            </a:r>
            <a:r>
              <a:rPr lang="zh-TW" altLang="en-US" baseline="0" dirty="0" smtClean="0"/>
              <a:t>的方式 </a:t>
            </a:r>
            <a:r>
              <a:rPr lang="en-US" altLang="zh-TW" baseline="0" dirty="0" smtClean="0"/>
              <a:t>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51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再來是介紹參數微調的部份，我們會針對某些 </a:t>
            </a:r>
            <a:r>
              <a:rPr lang="en-US" altLang="zh-TW" dirty="0" smtClean="0"/>
              <a:t>item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performance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不滿意或是遇到問題，例如說</a:t>
            </a:r>
            <a:r>
              <a:rPr lang="en-US" altLang="zh-TW" baseline="0" dirty="0" smtClean="0"/>
              <a:t>…</a:t>
            </a:r>
            <a:r>
              <a:rPr lang="zh-TW" altLang="en-US" baseline="0" dirty="0" smtClean="0"/>
              <a:t>雜訊太大，手指訊號太少，劃線不夠直，劃線會斷線</a:t>
            </a:r>
            <a:r>
              <a:rPr lang="en-US" altLang="zh-TW" baseline="0" dirty="0" smtClean="0"/>
              <a:t>…</a:t>
            </a:r>
            <a:r>
              <a:rPr lang="zh-TW" altLang="en-US" baseline="0" dirty="0" smtClean="0"/>
              <a:t>等等 </a:t>
            </a:r>
            <a:r>
              <a:rPr lang="en-US" altLang="zh-TW" baseline="0" dirty="0" smtClean="0"/>
              <a:t>… </a:t>
            </a:r>
            <a:r>
              <a:rPr lang="zh-TW" altLang="en-US" baseline="0" dirty="0" smtClean="0"/>
              <a:t>就必須找相對應的參數作調整。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這個時候，就來使用右手邊這個 </a:t>
            </a:r>
            <a:r>
              <a:rPr lang="en-US" altLang="zh-TW" baseline="0" dirty="0" smtClean="0"/>
              <a:t>panel  </a:t>
            </a:r>
            <a:r>
              <a:rPr lang="zh-TW" altLang="en-US" baseline="0" dirty="0" smtClean="0"/>
              <a:t>並找到相對應的參數，作調整，如果調完之後，那就再到下面按下 </a:t>
            </a:r>
            <a:r>
              <a:rPr lang="en-US" altLang="zh-TW" baseline="0" dirty="0" smtClean="0"/>
              <a:t>apply </a:t>
            </a:r>
            <a:r>
              <a:rPr lang="zh-TW" altLang="en-US" baseline="0" dirty="0" smtClean="0"/>
              <a:t>，應用目前的設定值。看觀查剛剛遇到的問題有無改善。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這一個  </a:t>
            </a:r>
            <a:r>
              <a:rPr lang="en-US" altLang="zh-TW" baseline="0" dirty="0" smtClean="0"/>
              <a:t>item </a:t>
            </a:r>
            <a:r>
              <a:rPr lang="zh-TW" altLang="en-US" baseline="0" dirty="0" smtClean="0"/>
              <a:t>調整到滿意之後，再換下一個進行調適，一直到整體表現都尚可滿意為止。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最後再把所有設定值都在存成另一個新的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。有點像打</a:t>
            </a:r>
            <a:r>
              <a:rPr lang="en-US" altLang="zh-TW" baseline="0" dirty="0" smtClean="0"/>
              <a:t>RPG </a:t>
            </a:r>
            <a:r>
              <a:rPr lang="zh-TW" altLang="en-US" baseline="0" dirty="0" smtClean="0"/>
              <a:t>遊戲一樣，最後進行存檔，以方便之後的調閱和調適。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69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wang99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Working Experience of </a:t>
            </a:r>
            <a:r>
              <a:rPr lang="en-US" altLang="zh-TW" dirty="0" err="1" smtClean="0"/>
              <a:t>Himax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林倍寬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kwang997@gmail.com</a:t>
            </a:r>
            <a:endParaRPr lang="en-US" altLang="zh-TW" dirty="0" smtClean="0"/>
          </a:p>
          <a:p>
            <a:r>
              <a:rPr lang="en-US" altLang="zh-TW" dirty="0" smtClean="0"/>
              <a:t>0912768499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0" y="1847088"/>
            <a:ext cx="6300788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18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2407" y="2306488"/>
            <a:ext cx="8318958" cy="978496"/>
            <a:chOff x="635746" y="2334807"/>
            <a:chExt cx="8318958" cy="97849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942099" y="2636912"/>
              <a:ext cx="1234663" cy="1960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627784" y="2636911"/>
              <a:ext cx="2035004" cy="1960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635746" y="2365010"/>
              <a:ext cx="3305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 dirty="0">
                  <a:solidFill>
                    <a:srgbClr val="FF0000"/>
                  </a:solidFill>
                  <a:cs typeface="Arial Unicode MS" panose="020B0604020202020204" pitchFamily="34" charset="-120"/>
                </a:rPr>
                <a:t>1.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339315" y="2334807"/>
              <a:ext cx="3754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 dirty="0">
                  <a:solidFill>
                    <a:srgbClr val="FF0000"/>
                  </a:solidFill>
                  <a:cs typeface="Arial Unicode MS" panose="020B0604020202020204" pitchFamily="34" charset="-120"/>
                </a:rPr>
                <a:t>2.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406568" y="2745431"/>
              <a:ext cx="3548136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Select IC type and IC package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單箭頭接點 2"/>
            <p:cNvCxnSpPr/>
            <p:nvPr/>
          </p:nvCxnSpPr>
          <p:spPr>
            <a:xfrm>
              <a:off x="4680323" y="2682906"/>
              <a:ext cx="726245" cy="30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660128" y="2736775"/>
            <a:ext cx="5169332" cy="1518041"/>
            <a:chOff x="617442" y="2732984"/>
            <a:chExt cx="5169332" cy="1518041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942099" y="2850327"/>
              <a:ext cx="1620426" cy="25443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17442" y="2732984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 dirty="0">
                  <a:solidFill>
                    <a:srgbClr val="FF0000"/>
                  </a:solidFill>
                  <a:cs typeface="Arial Unicode MS" panose="020B0604020202020204" pitchFamily="34" charset="-120"/>
                </a:rPr>
                <a:t>3.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67845" y="3683153"/>
              <a:ext cx="4518929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Fill the TX, RX and Button numbers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1901539" y="3159712"/>
              <a:ext cx="726245" cy="42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9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89013" y="1847088"/>
            <a:ext cx="6300788" cy="4691062"/>
            <a:chOff x="1089025" y="1658114"/>
            <a:chExt cx="6300788" cy="4691062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25" y="1658114"/>
              <a:ext cx="6300788" cy="469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959944" y="1658114"/>
              <a:ext cx="876127" cy="41029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983" y="2420888"/>
            <a:ext cx="9304064" cy="4572000"/>
            <a:chOff x="67983" y="2420888"/>
            <a:chExt cx="9304064" cy="4572000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5"/>
            <a:stretch>
              <a:fillRect/>
            </a:stretch>
          </p:blipFill>
          <p:spPr bwMode="auto">
            <a:xfrm>
              <a:off x="67983" y="2780928"/>
              <a:ext cx="4504017" cy="311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3372" y="2420888"/>
              <a:ext cx="4638675" cy="4572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70388" y="6093296"/>
              <a:ext cx="5801812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For each different package, there is one specific class to construct the GUI package.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28599" y="3293340"/>
            <a:ext cx="7643801" cy="2468236"/>
            <a:chOff x="528599" y="3293340"/>
            <a:chExt cx="7643801" cy="2468236"/>
          </a:xfrm>
        </p:grpSpPr>
        <p:sp>
          <p:nvSpPr>
            <p:cNvPr id="19" name="矩形 18"/>
            <p:cNvSpPr/>
            <p:nvPr/>
          </p:nvSpPr>
          <p:spPr>
            <a:xfrm>
              <a:off x="528599" y="3457546"/>
              <a:ext cx="460411" cy="218101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989012" y="3293340"/>
              <a:ext cx="7183388" cy="2468236"/>
              <a:chOff x="989012" y="3293340"/>
              <a:chExt cx="7183388" cy="2468236"/>
            </a:xfrm>
          </p:grpSpPr>
          <p:cxnSp>
            <p:nvCxnSpPr>
              <p:cNvPr id="4" name="直線接點 3"/>
              <p:cNvCxnSpPr/>
              <p:nvPr/>
            </p:nvCxnSpPr>
            <p:spPr>
              <a:xfrm>
                <a:off x="6084168" y="4725144"/>
                <a:ext cx="208823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989013" y="5429384"/>
                <a:ext cx="3150394" cy="3321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89012" y="3293340"/>
                <a:ext cx="3150395" cy="4236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39407" y="3463888"/>
                <a:ext cx="460411" cy="21810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1271847" y="3789266"/>
            <a:ext cx="6319558" cy="1484224"/>
            <a:chOff x="1271847" y="3789266"/>
            <a:chExt cx="6319558" cy="1484224"/>
          </a:xfrm>
        </p:grpSpPr>
        <p:grpSp>
          <p:nvGrpSpPr>
            <p:cNvPr id="25" name="群組 24"/>
            <p:cNvGrpSpPr/>
            <p:nvPr/>
          </p:nvGrpSpPr>
          <p:grpSpPr>
            <a:xfrm>
              <a:off x="1290617" y="3789266"/>
              <a:ext cx="6300788" cy="812884"/>
              <a:chOff x="1290617" y="3789266"/>
              <a:chExt cx="6300788" cy="8128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90617" y="3789266"/>
                <a:ext cx="2569315" cy="3761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單箭頭接點 22"/>
              <p:cNvCxnSpPr>
                <a:endCxn id="21" idx="3"/>
              </p:cNvCxnSpPr>
              <p:nvPr/>
            </p:nvCxnSpPr>
            <p:spPr>
              <a:xfrm flipH="1" flipV="1">
                <a:off x="3859932" y="3977347"/>
                <a:ext cx="1144116" cy="1880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4920708" y="4034278"/>
                <a:ext cx="2670697" cy="5678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RX Number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1271847" y="4460606"/>
              <a:ext cx="6300788" cy="812884"/>
              <a:chOff x="1290617" y="3789266"/>
              <a:chExt cx="6300788" cy="81288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290617" y="3789266"/>
                <a:ext cx="2569315" cy="3761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/>
              <p:cNvCxnSpPr>
                <a:endCxn id="27" idx="3"/>
              </p:cNvCxnSpPr>
              <p:nvPr/>
            </p:nvCxnSpPr>
            <p:spPr>
              <a:xfrm flipH="1" flipV="1">
                <a:off x="3859932" y="3977347"/>
                <a:ext cx="1144116" cy="1880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4920708" y="4034278"/>
                <a:ext cx="2670697" cy="5678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TX Number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9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2" y="2008919"/>
            <a:ext cx="8743156" cy="424224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467544" y="4001244"/>
            <a:ext cx="793031" cy="144016"/>
            <a:chOff x="467544" y="4001244"/>
            <a:chExt cx="793031" cy="14401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792088" cy="144016"/>
            </a:xfrm>
            <a:prstGeom prst="rect">
              <a:avLst/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44551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547664" y="4001244"/>
            <a:ext cx="793031" cy="144016"/>
            <a:chOff x="467544" y="4001244"/>
            <a:chExt cx="793031" cy="14401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792088" cy="144016"/>
            </a:xfrm>
            <a:prstGeom prst="rect">
              <a:avLst/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44551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608399" y="4001244"/>
            <a:ext cx="793031" cy="144016"/>
            <a:chOff x="467544" y="4001244"/>
            <a:chExt cx="793031" cy="14401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792088" cy="144016"/>
            </a:xfrm>
            <a:prstGeom prst="rect">
              <a:avLst/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44551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64088" y="3429000"/>
            <a:ext cx="216024" cy="288032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244408" y="3212976"/>
            <a:ext cx="699170" cy="21602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00392" y="2808024"/>
            <a:ext cx="216023" cy="404951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12360" y="2801673"/>
            <a:ext cx="288032" cy="404951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672979" y="5013176"/>
            <a:ext cx="5798041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According to the schematic, finish the pin assignment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52120" y="3429000"/>
            <a:ext cx="216024" cy="288032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908898" y="3429000"/>
            <a:ext cx="216024" cy="288032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7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624" y="1822909"/>
            <a:ext cx="6968084" cy="7049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After finish the pin assignment, we have to decide how each ADC scan the channel.</a:t>
            </a:r>
          </a:p>
        </p:txBody>
      </p:sp>
      <p:pic>
        <p:nvPicPr>
          <p:cNvPr id="5038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" t="37270" r="24185" b="29942"/>
          <a:stretch>
            <a:fillRect/>
          </a:stretch>
        </p:blipFill>
        <p:spPr bwMode="auto">
          <a:xfrm>
            <a:off x="734434" y="2533516"/>
            <a:ext cx="7885000" cy="1885083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539552" y="4826558"/>
            <a:ext cx="8280400" cy="1958976"/>
            <a:chOff x="629991" y="4621933"/>
            <a:chExt cx="8280400" cy="1958976"/>
          </a:xfrm>
        </p:grpSpPr>
        <p:pic>
          <p:nvPicPr>
            <p:cNvPr id="50381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" t="37428" r="24185" b="29942"/>
            <a:stretch>
              <a:fillRect/>
            </a:stretch>
          </p:blipFill>
          <p:spPr bwMode="auto">
            <a:xfrm>
              <a:off x="629991" y="4621933"/>
              <a:ext cx="8280400" cy="1958975"/>
            </a:xfrm>
            <a:prstGeom prst="rect">
              <a:avLst/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" name="群組 1"/>
            <p:cNvGrpSpPr/>
            <p:nvPr/>
          </p:nvGrpSpPr>
          <p:grpSpPr>
            <a:xfrm>
              <a:off x="1619672" y="4762355"/>
              <a:ext cx="7227888" cy="1818554"/>
              <a:chOff x="1403350" y="4284663"/>
              <a:chExt cx="7227888" cy="2109787"/>
            </a:xfrm>
          </p:grpSpPr>
          <p:sp>
            <p:nvSpPr>
              <p:cNvPr id="503818" name="Rectangle 10"/>
              <p:cNvSpPr>
                <a:spLocks noChangeArrowheads="1"/>
              </p:cNvSpPr>
              <p:nvPr/>
            </p:nvSpPr>
            <p:spPr bwMode="auto">
              <a:xfrm>
                <a:off x="1403350" y="4292600"/>
                <a:ext cx="288925" cy="2089150"/>
              </a:xfrm>
              <a:prstGeom prst="rect">
                <a:avLst/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3819" name="Rectangle 11"/>
              <p:cNvSpPr>
                <a:spLocks noChangeArrowheads="1"/>
              </p:cNvSpPr>
              <p:nvPr/>
            </p:nvSpPr>
            <p:spPr bwMode="auto">
              <a:xfrm>
                <a:off x="2770188" y="4305300"/>
                <a:ext cx="288925" cy="2089150"/>
              </a:xfrm>
              <a:prstGeom prst="rect">
                <a:avLst/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3820" name="Rectangle 12"/>
              <p:cNvSpPr>
                <a:spLocks noChangeArrowheads="1"/>
              </p:cNvSpPr>
              <p:nvPr/>
            </p:nvSpPr>
            <p:spPr bwMode="auto">
              <a:xfrm>
                <a:off x="4164013" y="4292600"/>
                <a:ext cx="288925" cy="2089150"/>
              </a:xfrm>
              <a:prstGeom prst="rect">
                <a:avLst/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3821" name="Rectangle 13"/>
              <p:cNvSpPr>
                <a:spLocks noChangeArrowheads="1"/>
              </p:cNvSpPr>
              <p:nvPr/>
            </p:nvSpPr>
            <p:spPr bwMode="auto">
              <a:xfrm>
                <a:off x="5546725" y="4292600"/>
                <a:ext cx="288925" cy="2089150"/>
              </a:xfrm>
              <a:prstGeom prst="rect">
                <a:avLst/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3822" name="Rectangle 14"/>
              <p:cNvSpPr>
                <a:spLocks noChangeArrowheads="1"/>
              </p:cNvSpPr>
              <p:nvPr/>
            </p:nvSpPr>
            <p:spPr bwMode="auto">
              <a:xfrm>
                <a:off x="6946900" y="4292600"/>
                <a:ext cx="288925" cy="2089150"/>
              </a:xfrm>
              <a:prstGeom prst="rect">
                <a:avLst/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3823" name="Rectangle 15"/>
              <p:cNvSpPr>
                <a:spLocks noChangeArrowheads="1"/>
              </p:cNvSpPr>
              <p:nvPr/>
            </p:nvSpPr>
            <p:spPr bwMode="auto">
              <a:xfrm>
                <a:off x="8342313" y="4284663"/>
                <a:ext cx="288925" cy="2089150"/>
              </a:xfrm>
              <a:prstGeom prst="rect">
                <a:avLst/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3067297" y="4273513"/>
            <a:ext cx="5871578" cy="614362"/>
            <a:chOff x="3083720" y="4235049"/>
            <a:chExt cx="5871578" cy="614362"/>
          </a:xfrm>
        </p:grpSpPr>
        <p:pic>
          <p:nvPicPr>
            <p:cNvPr id="50381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84" b="92513"/>
            <a:stretch>
              <a:fillRect/>
            </a:stretch>
          </p:blipFill>
          <p:spPr bwMode="auto">
            <a:xfrm>
              <a:off x="3083720" y="4326330"/>
              <a:ext cx="5832475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03813" name="Rectangle 5"/>
            <p:cNvSpPr>
              <a:spLocks noChangeArrowheads="1"/>
            </p:cNvSpPr>
            <p:nvPr/>
          </p:nvSpPr>
          <p:spPr bwMode="auto">
            <a:xfrm>
              <a:off x="8316416" y="4235049"/>
              <a:ext cx="638882" cy="61436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043608" y="2708920"/>
            <a:ext cx="1296144" cy="1709679"/>
            <a:chOff x="1043608" y="2708920"/>
            <a:chExt cx="1296144" cy="1709679"/>
          </a:xfrm>
        </p:grpSpPr>
        <p:cxnSp>
          <p:nvCxnSpPr>
            <p:cNvPr id="6" name="直線接點 5"/>
            <p:cNvCxnSpPr/>
            <p:nvPr/>
          </p:nvCxnSpPr>
          <p:spPr>
            <a:xfrm>
              <a:off x="1043608" y="2708920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339752" y="2708920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043608" y="3698519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339752" y="3698519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3707853" y="2671381"/>
            <a:ext cx="1296144" cy="1709679"/>
            <a:chOff x="1043608" y="2708920"/>
            <a:chExt cx="1296144" cy="1709679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1043608" y="2708920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339752" y="2708920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1043608" y="3698519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339752" y="3698519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6355777" y="2687839"/>
            <a:ext cx="1296144" cy="1709679"/>
            <a:chOff x="1043608" y="2708920"/>
            <a:chExt cx="1296144" cy="1709679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1043608" y="2708920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339752" y="2708920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1043608" y="3698519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339752" y="3698519"/>
              <a:ext cx="0" cy="720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6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Transform Excel information into register setting 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7486303" cy="49095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7824" y="2420888"/>
            <a:ext cx="64807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 New Firmware</a:t>
            </a:r>
            <a:endParaRPr lang="zh-TW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8112"/>
            <a:ext cx="538003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283968" y="4130040"/>
            <a:ext cx="0" cy="1099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08104" y="5877272"/>
            <a:ext cx="843534" cy="4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5060603" y="2159340"/>
            <a:ext cx="3970784" cy="2520280"/>
            <a:chOff x="5060603" y="2159340"/>
            <a:chExt cx="3970784" cy="2520280"/>
          </a:xfrm>
        </p:grpSpPr>
        <p:grpSp>
          <p:nvGrpSpPr>
            <p:cNvPr id="24" name="群組 23"/>
            <p:cNvGrpSpPr/>
            <p:nvPr/>
          </p:nvGrpSpPr>
          <p:grpSpPr>
            <a:xfrm>
              <a:off x="5060603" y="2159340"/>
              <a:ext cx="3970784" cy="2520280"/>
              <a:chOff x="6407532" y="2159857"/>
              <a:chExt cx="3970784" cy="252028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07532" y="2159857"/>
                <a:ext cx="3970784" cy="25202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" name="群組 17"/>
              <p:cNvGrpSpPr/>
              <p:nvPr/>
            </p:nvGrpSpPr>
            <p:grpSpPr>
              <a:xfrm>
                <a:off x="6696856" y="2365683"/>
                <a:ext cx="956654" cy="2086642"/>
                <a:chOff x="5055506" y="2638502"/>
                <a:chExt cx="956654" cy="2086642"/>
              </a:xfrm>
            </p:grpSpPr>
            <p:grpSp>
              <p:nvGrpSpPr>
                <p:cNvPr id="14" name="群組 13"/>
                <p:cNvGrpSpPr/>
                <p:nvPr/>
              </p:nvGrpSpPr>
              <p:grpSpPr>
                <a:xfrm>
                  <a:off x="5055506" y="2638502"/>
                  <a:ext cx="956654" cy="2086642"/>
                  <a:chOff x="5055506" y="2638502"/>
                  <a:chExt cx="792088" cy="1911636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5055506" y="2638502"/>
                    <a:ext cx="792088" cy="191163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5148064" y="3284984"/>
                    <a:ext cx="576064" cy="11324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FW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13" name="矩形 12"/>
                <p:cNvSpPr/>
                <p:nvPr/>
              </p:nvSpPr>
              <p:spPr>
                <a:xfrm>
                  <a:off x="5180594" y="2685156"/>
                  <a:ext cx="682448" cy="5998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CFG</a:t>
                  </a:r>
                  <a:endParaRPr lang="zh-TW" altLang="en-US" dirty="0"/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9144000" y="2365683"/>
                <a:ext cx="956654" cy="2086642"/>
                <a:chOff x="5055506" y="2638502"/>
                <a:chExt cx="956654" cy="2086642"/>
              </a:xfrm>
            </p:grpSpPr>
            <p:grpSp>
              <p:nvGrpSpPr>
                <p:cNvPr id="20" name="群組 19"/>
                <p:cNvGrpSpPr/>
                <p:nvPr/>
              </p:nvGrpSpPr>
              <p:grpSpPr>
                <a:xfrm>
                  <a:off x="5055506" y="2638502"/>
                  <a:ext cx="956654" cy="2086642"/>
                  <a:chOff x="5055506" y="2638502"/>
                  <a:chExt cx="792088" cy="1911636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5055506" y="2638502"/>
                    <a:ext cx="792088" cy="191163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5148064" y="3284984"/>
                    <a:ext cx="576064" cy="11324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FW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21" name="矩形 20"/>
                <p:cNvSpPr/>
                <p:nvPr/>
              </p:nvSpPr>
              <p:spPr>
                <a:xfrm>
                  <a:off x="5180594" y="2685156"/>
                  <a:ext cx="682448" cy="59982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CFG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26" name="直線單箭頭接點 25"/>
            <p:cNvCxnSpPr/>
            <p:nvPr/>
          </p:nvCxnSpPr>
          <p:spPr>
            <a:xfrm>
              <a:off x="6351638" y="2678112"/>
              <a:ext cx="138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9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 the difference of the exported bin file and original file.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094556" cy="42640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9230" y="3437628"/>
            <a:ext cx="5798041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Show the difference by the </a:t>
            </a:r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>
                <a:solidFill>
                  <a:schemeClr val="tx1"/>
                </a:solidFill>
              </a:rPr>
              <a:t> color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40739" y="4293096"/>
            <a:ext cx="4380145" cy="2219516"/>
            <a:chOff x="840739" y="4293096"/>
            <a:chExt cx="4380145" cy="2219516"/>
          </a:xfrm>
        </p:grpSpPr>
        <p:sp>
          <p:nvSpPr>
            <p:cNvPr id="11" name="矩形 10"/>
            <p:cNvSpPr/>
            <p:nvPr/>
          </p:nvSpPr>
          <p:spPr>
            <a:xfrm>
              <a:off x="4860032" y="4293096"/>
              <a:ext cx="360852" cy="213562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840739" y="4293096"/>
              <a:ext cx="3901017" cy="2219516"/>
              <a:chOff x="840739" y="4293096"/>
              <a:chExt cx="3901017" cy="2219516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840739" y="4293096"/>
                <a:ext cx="3140968" cy="2219516"/>
                <a:chOff x="837225" y="3577028"/>
                <a:chExt cx="3361194" cy="2219516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837225" y="3577028"/>
                  <a:ext cx="371207" cy="221951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741763" y="4375985"/>
                  <a:ext cx="2456656" cy="6287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</a:rPr>
                    <a:t>Register Address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直線單箭頭接點 9"/>
                <p:cNvCxnSpPr/>
                <p:nvPr/>
              </p:nvCxnSpPr>
              <p:spPr>
                <a:xfrm flipH="1" flipV="1">
                  <a:off x="1284998" y="3879714"/>
                  <a:ext cx="453474" cy="49627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線單箭頭接點 11"/>
              <p:cNvCxnSpPr/>
              <p:nvPr/>
            </p:nvCxnSpPr>
            <p:spPr>
              <a:xfrm>
                <a:off x="3997752" y="5360907"/>
                <a:ext cx="744004" cy="35993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群組 21"/>
          <p:cNvGrpSpPr/>
          <p:nvPr/>
        </p:nvGrpSpPr>
        <p:grpSpPr>
          <a:xfrm>
            <a:off x="1187625" y="4431115"/>
            <a:ext cx="5658474" cy="2219516"/>
            <a:chOff x="-1856794" y="3577028"/>
            <a:chExt cx="6055213" cy="2219516"/>
          </a:xfrm>
        </p:grpSpPr>
        <p:sp>
          <p:nvSpPr>
            <p:cNvPr id="24" name="矩形 23"/>
            <p:cNvSpPr/>
            <p:nvPr/>
          </p:nvSpPr>
          <p:spPr>
            <a:xfrm>
              <a:off x="-1856794" y="3577028"/>
              <a:ext cx="3065226" cy="22195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41763" y="4375985"/>
              <a:ext cx="2456656" cy="6287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Parameter Content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H="1" flipV="1">
              <a:off x="1284998" y="3879714"/>
              <a:ext cx="453474" cy="496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1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Compare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25601"/>
            <a:ext cx="8744552" cy="460887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5436096" y="2276872"/>
            <a:ext cx="3250704" cy="783896"/>
            <a:chOff x="5436096" y="2276872"/>
            <a:chExt cx="3250704" cy="783896"/>
          </a:xfrm>
        </p:grpSpPr>
        <p:sp>
          <p:nvSpPr>
            <p:cNvPr id="5" name="矩形 4"/>
            <p:cNvSpPr/>
            <p:nvPr/>
          </p:nvSpPr>
          <p:spPr>
            <a:xfrm>
              <a:off x="6057111" y="2492896"/>
              <a:ext cx="2629689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IC Type Selection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 flipV="1">
              <a:off x="5436096" y="2276872"/>
              <a:ext cx="50405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4211960" y="1880828"/>
            <a:ext cx="3617589" cy="2092478"/>
            <a:chOff x="4211960" y="1880828"/>
            <a:chExt cx="3617589" cy="2092478"/>
          </a:xfrm>
        </p:grpSpPr>
        <p:grpSp>
          <p:nvGrpSpPr>
            <p:cNvPr id="9" name="群組 8"/>
            <p:cNvGrpSpPr/>
            <p:nvPr/>
          </p:nvGrpSpPr>
          <p:grpSpPr>
            <a:xfrm>
              <a:off x="4695804" y="2528900"/>
              <a:ext cx="3133745" cy="1444406"/>
              <a:chOff x="5436096" y="2240868"/>
              <a:chExt cx="3133745" cy="144440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940152" y="3117402"/>
                <a:ext cx="2629689" cy="5678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Font size change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 flipH="1" flipV="1">
                <a:off x="5436096" y="2240868"/>
                <a:ext cx="504056" cy="8765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4211960" y="1880828"/>
              <a:ext cx="842856" cy="5678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635897" y="1901739"/>
            <a:ext cx="3312367" cy="2043825"/>
            <a:chOff x="4211961" y="1880828"/>
            <a:chExt cx="3617588" cy="2092478"/>
          </a:xfrm>
        </p:grpSpPr>
        <p:grpSp>
          <p:nvGrpSpPr>
            <p:cNvPr id="17" name="群組 16"/>
            <p:cNvGrpSpPr/>
            <p:nvPr/>
          </p:nvGrpSpPr>
          <p:grpSpPr>
            <a:xfrm>
              <a:off x="4695804" y="2528900"/>
              <a:ext cx="3133745" cy="1444406"/>
              <a:chOff x="5436096" y="2240868"/>
              <a:chExt cx="3133745" cy="144440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940152" y="3117402"/>
                <a:ext cx="2629689" cy="5678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Scroll up/down 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synchronizally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5436096" y="2240868"/>
                <a:ext cx="504056" cy="8765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/>
            <p:cNvSpPr/>
            <p:nvPr/>
          </p:nvSpPr>
          <p:spPr>
            <a:xfrm>
              <a:off x="4211961" y="1880828"/>
              <a:ext cx="550503" cy="5678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193940" y="2276871"/>
            <a:ext cx="3962236" cy="2569441"/>
            <a:chOff x="4273373" y="1858829"/>
            <a:chExt cx="4327340" cy="2630606"/>
          </a:xfrm>
        </p:grpSpPr>
        <p:grpSp>
          <p:nvGrpSpPr>
            <p:cNvPr id="22" name="群組 21"/>
            <p:cNvGrpSpPr/>
            <p:nvPr/>
          </p:nvGrpSpPr>
          <p:grpSpPr>
            <a:xfrm>
              <a:off x="4823876" y="2890940"/>
              <a:ext cx="3776837" cy="1598495"/>
              <a:chOff x="5564168" y="2602908"/>
              <a:chExt cx="3776837" cy="159849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940152" y="3117402"/>
                <a:ext cx="3400853" cy="10840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</a:rPr>
                  <a:t>1. Mass read from register</a:t>
                </a: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</a:rPr>
                  <a:t>2. Parse CFG from bin file</a:t>
                </a: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</a:rPr>
                  <a:t>3. 4. Save the content into another FW</a:t>
                </a:r>
              </a:p>
              <a:p>
                <a:pPr algn="ctr"/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5564168" y="2602908"/>
                <a:ext cx="375984" cy="5144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4273373" y="1858829"/>
              <a:ext cx="1122427" cy="103210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513523" y="5052142"/>
            <a:ext cx="6393653" cy="1286996"/>
            <a:chOff x="1395624" y="5123646"/>
            <a:chExt cx="6393653" cy="1286996"/>
          </a:xfrm>
        </p:grpSpPr>
        <p:sp>
          <p:nvSpPr>
            <p:cNvPr id="27" name="矩形 26"/>
            <p:cNvSpPr/>
            <p:nvPr/>
          </p:nvSpPr>
          <p:spPr>
            <a:xfrm>
              <a:off x="3370889" y="5781855"/>
              <a:ext cx="2456656" cy="6287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Dual Panel Design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95624" y="5123646"/>
              <a:ext cx="1402915" cy="5546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Panel One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86362" y="5228487"/>
              <a:ext cx="1402915" cy="5546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Panel Two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單箭頭接點 28"/>
            <p:cNvCxnSpPr/>
            <p:nvPr/>
          </p:nvCxnSpPr>
          <p:spPr>
            <a:xfrm flipH="1" flipV="1">
              <a:off x="2856927" y="5691547"/>
              <a:ext cx="50405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V="1">
              <a:off x="5796136" y="5797701"/>
              <a:ext cx="590226" cy="397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78872" y="6238935"/>
            <a:ext cx="3838479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Configuration Allocation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47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23528" y="1462780"/>
            <a:ext cx="8496944" cy="5037612"/>
            <a:chOff x="323528" y="1462780"/>
            <a:chExt cx="8496944" cy="5037612"/>
          </a:xfrm>
        </p:grpSpPr>
        <p:grpSp>
          <p:nvGrpSpPr>
            <p:cNvPr id="31" name="群組 30"/>
            <p:cNvGrpSpPr/>
            <p:nvPr/>
          </p:nvGrpSpPr>
          <p:grpSpPr>
            <a:xfrm>
              <a:off x="323528" y="1462780"/>
              <a:ext cx="8496944" cy="5037612"/>
              <a:chOff x="251520" y="1271707"/>
              <a:chExt cx="8496944" cy="5037612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251520" y="1271707"/>
                <a:ext cx="8496944" cy="5037612"/>
                <a:chOff x="1187624" y="2076477"/>
                <a:chExt cx="6984776" cy="3976475"/>
              </a:xfrm>
            </p:grpSpPr>
            <p:sp>
              <p:nvSpPr>
                <p:cNvPr id="4" name="橢圓 3"/>
                <p:cNvSpPr/>
                <p:nvPr/>
              </p:nvSpPr>
              <p:spPr>
                <a:xfrm>
                  <a:off x="3109013" y="2076477"/>
                  <a:ext cx="3103623" cy="894543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Hi Touch Designer</a:t>
                  </a:r>
                  <a:endParaRPr lang="zh-TW" altLang="en-US" dirty="0"/>
                </a:p>
              </p:txBody>
            </p:sp>
            <p:cxnSp>
              <p:nvCxnSpPr>
                <p:cNvPr id="6" name="直線接點 5"/>
                <p:cNvCxnSpPr/>
                <p:nvPr/>
              </p:nvCxnSpPr>
              <p:spPr>
                <a:xfrm>
                  <a:off x="1187624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/>
                <p:cNvCxnSpPr/>
                <p:nvPr/>
              </p:nvCxnSpPr>
              <p:spPr>
                <a:xfrm>
                  <a:off x="2584579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/>
                <p:cNvCxnSpPr/>
                <p:nvPr/>
              </p:nvCxnSpPr>
              <p:spPr>
                <a:xfrm>
                  <a:off x="5378489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>
                  <a:off x="6775444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>
                  <a:off x="8172400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219896" y="3153822"/>
                  <a:ext cx="1346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Load </a:t>
                  </a:r>
                  <a:r>
                    <a:rPr lang="en-US" altLang="zh-TW" sz="1600" dirty="0" err="1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Config</a:t>
                  </a:r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3300531" y="3162454"/>
                  <a:ext cx="12442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Edit </a:t>
                  </a:r>
                  <a:r>
                    <a:rPr lang="en-US" altLang="zh-TW" sz="1600" dirty="0" err="1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Config</a:t>
                  </a:r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5274420" y="3153822"/>
                  <a:ext cx="13580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Save </a:t>
                  </a:r>
                  <a:r>
                    <a:rPr lang="en-US" altLang="zh-TW" sz="1600" dirty="0" err="1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Config</a:t>
                  </a:r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7" name="文字方塊 16"/>
                <p:cNvSpPr txBox="1"/>
                <p:nvPr/>
              </p:nvSpPr>
              <p:spPr>
                <a:xfrm>
                  <a:off x="7141940" y="3162454"/>
                  <a:ext cx="6639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Misc.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1261382" y="3531427"/>
                  <a:ext cx="1263872" cy="72008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Program &amp; Load configuration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p:grpSp>
          <p:grpSp>
            <p:nvGrpSpPr>
              <p:cNvPr id="30" name="群組 29"/>
              <p:cNvGrpSpPr/>
              <p:nvPr/>
            </p:nvGrpSpPr>
            <p:grpSpPr>
              <a:xfrm>
                <a:off x="1489655" y="3114916"/>
                <a:ext cx="7201203" cy="3044128"/>
                <a:chOff x="1489655" y="3114916"/>
                <a:chExt cx="7201203" cy="3044128"/>
              </a:xfrm>
            </p:grpSpPr>
            <p:sp>
              <p:nvSpPr>
                <p:cNvPr id="20" name="橢圓 19"/>
                <p:cNvSpPr/>
                <p:nvPr/>
              </p:nvSpPr>
              <p:spPr>
                <a:xfrm>
                  <a:off x="1993131" y="3114916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IC &amp; Channel Mapping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2070582" y="4236731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Instant Performance Fine Tune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3707904" y="4216143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Observe Raw Data &amp; Performance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5407291" y="4216143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Save Configuration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7153364" y="3114916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Register Editor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7153364" y="4180862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Gesture Demo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7134016" y="5246808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Deme Panel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7" name="向右箭號 26"/>
                <p:cNvSpPr/>
                <p:nvPr/>
              </p:nvSpPr>
              <p:spPr>
                <a:xfrm rot="2489508">
                  <a:off x="1489655" y="4017500"/>
                  <a:ext cx="1008112" cy="287820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9" name="圓形箭號 28"/>
            <p:cNvSpPr/>
            <p:nvPr/>
          </p:nvSpPr>
          <p:spPr>
            <a:xfrm>
              <a:off x="2921121" y="3809445"/>
              <a:ext cx="1522893" cy="1286332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圓形箭號 31"/>
            <p:cNvSpPr/>
            <p:nvPr/>
          </p:nvSpPr>
          <p:spPr>
            <a:xfrm rot="10800000">
              <a:off x="2947440" y="4574743"/>
              <a:ext cx="1522893" cy="1286332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向右箭號 32"/>
            <p:cNvSpPr/>
            <p:nvPr/>
          </p:nvSpPr>
          <p:spPr>
            <a:xfrm>
              <a:off x="5222545" y="4779591"/>
              <a:ext cx="451419" cy="233609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4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 smtClean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0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Data 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finished mapping routine, we could try to program the configuration into the IC Flash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57200" y="2924944"/>
            <a:ext cx="8243123" cy="4285453"/>
            <a:chOff x="628797" y="2814273"/>
            <a:chExt cx="8243123" cy="42854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797" y="2814273"/>
              <a:ext cx="8243123" cy="4285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25075" y="4130040"/>
              <a:ext cx="1004257" cy="45108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2336456" y="4581128"/>
              <a:ext cx="737468" cy="600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096794" y="4950800"/>
              <a:ext cx="349143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Right click to trigger the menu for FW loading &amp; programming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Data 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76298"/>
            <a:ext cx="8628750" cy="4393509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261197" y="2708920"/>
            <a:ext cx="7119115" cy="3312368"/>
            <a:chOff x="261197" y="2708920"/>
            <a:chExt cx="7119115" cy="3312368"/>
          </a:xfrm>
        </p:grpSpPr>
        <p:sp>
          <p:nvSpPr>
            <p:cNvPr id="5" name="矩形 4"/>
            <p:cNvSpPr/>
            <p:nvPr/>
          </p:nvSpPr>
          <p:spPr>
            <a:xfrm>
              <a:off x="261197" y="2708920"/>
              <a:ext cx="7119115" cy="331236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 flipV="1">
              <a:off x="1374223" y="2708921"/>
              <a:ext cx="1109545" cy="1137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630550" y="3846104"/>
              <a:ext cx="2653418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Data Observation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380112" y="2708919"/>
            <a:ext cx="3509835" cy="3629162"/>
            <a:chOff x="-9171317" y="2392126"/>
            <a:chExt cx="16551629" cy="3629162"/>
          </a:xfrm>
        </p:grpSpPr>
        <p:sp>
          <p:nvSpPr>
            <p:cNvPr id="15" name="矩形 14"/>
            <p:cNvSpPr/>
            <p:nvPr/>
          </p:nvSpPr>
          <p:spPr>
            <a:xfrm>
              <a:off x="261197" y="2392126"/>
              <a:ext cx="7119115" cy="362916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-4934061" y="3112207"/>
              <a:ext cx="5121673" cy="129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-9171317" y="4408351"/>
              <a:ext cx="8474517" cy="711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Fine Tune Panel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21643" y="1955449"/>
            <a:ext cx="6390530" cy="1297797"/>
            <a:chOff x="321643" y="1955449"/>
            <a:chExt cx="6390530" cy="1297797"/>
          </a:xfrm>
        </p:grpSpPr>
        <p:sp>
          <p:nvSpPr>
            <p:cNvPr id="21" name="矩形 20"/>
            <p:cNvSpPr/>
            <p:nvPr/>
          </p:nvSpPr>
          <p:spPr>
            <a:xfrm>
              <a:off x="321643" y="1955449"/>
              <a:ext cx="5544616" cy="43055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843808" y="2897302"/>
              <a:ext cx="3868365" cy="3559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Panel Control Center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 flipH="1" flipV="1">
              <a:off x="3308418" y="2383665"/>
              <a:ext cx="1068849" cy="513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321643" y="4947621"/>
            <a:ext cx="5058469" cy="1465371"/>
            <a:chOff x="321643" y="4947621"/>
            <a:chExt cx="5058469" cy="1465371"/>
          </a:xfrm>
        </p:grpSpPr>
        <p:sp>
          <p:nvSpPr>
            <p:cNvPr id="27" name="矩形 26"/>
            <p:cNvSpPr/>
            <p:nvPr/>
          </p:nvSpPr>
          <p:spPr>
            <a:xfrm>
              <a:off x="321643" y="6021288"/>
              <a:ext cx="5058469" cy="3917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2565453" y="5471983"/>
              <a:ext cx="79208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11760" y="4947621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Data Control Panel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7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Data Observation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9" y="2215280"/>
            <a:ext cx="8130799" cy="413996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57200" y="2215280"/>
            <a:ext cx="8133188" cy="4238056"/>
            <a:chOff x="257625" y="1847088"/>
            <a:chExt cx="8628750" cy="492296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25" y="1847088"/>
              <a:ext cx="8628750" cy="492296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860032" y="5515826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3D Model View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57201" y="2183255"/>
            <a:ext cx="8229600" cy="4414098"/>
            <a:chOff x="133025" y="1847088"/>
            <a:chExt cx="8998487" cy="476390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025" y="1847088"/>
              <a:ext cx="8998487" cy="476390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3936797" y="5539345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Histogram View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23529" y="2099943"/>
            <a:ext cx="8639942" cy="4497409"/>
            <a:chOff x="323528" y="2099943"/>
            <a:chExt cx="8839677" cy="4646191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28" y="2099943"/>
              <a:ext cx="8839677" cy="4646191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010639" y="5377912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Waveform View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513" y="1964184"/>
            <a:ext cx="9126487" cy="4633168"/>
            <a:chOff x="17513" y="1964184"/>
            <a:chExt cx="9126487" cy="4633168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3" y="1964184"/>
              <a:ext cx="9126487" cy="463316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6132240" y="3801600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Draw Mode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9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62495" y="2132856"/>
            <a:ext cx="8619009" cy="4531003"/>
            <a:chOff x="262495" y="2132856"/>
            <a:chExt cx="8619009" cy="453100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95" y="2132856"/>
              <a:ext cx="8619009" cy="453100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4088" y="5264739"/>
              <a:ext cx="2501751" cy="1270043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Data Observation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62495" y="4774626"/>
            <a:ext cx="8619009" cy="1792516"/>
            <a:chOff x="262495" y="4811955"/>
            <a:chExt cx="8619009" cy="179251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495" y="4811955"/>
              <a:ext cx="8619009" cy="1733128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4963" y="4878735"/>
              <a:ext cx="2090481" cy="1725736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40171" y="4362325"/>
            <a:ext cx="10884557" cy="2301534"/>
            <a:chOff x="899592" y="2563620"/>
            <a:chExt cx="10563225" cy="2124075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2563620"/>
              <a:ext cx="10563225" cy="2124075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4129" y="2701642"/>
              <a:ext cx="1727198" cy="1787216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240170" y="4369917"/>
            <a:ext cx="10884557" cy="2286350"/>
            <a:chOff x="2771800" y="2782035"/>
            <a:chExt cx="10563225" cy="2124075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71800" y="2782035"/>
              <a:ext cx="10563225" cy="2124075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08235" y="2994271"/>
              <a:ext cx="1545129" cy="1854155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222905" y="4331086"/>
            <a:ext cx="10858041" cy="2298115"/>
            <a:chOff x="827584" y="2726403"/>
            <a:chExt cx="10563225" cy="212407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7584" y="2726403"/>
              <a:ext cx="10563225" cy="2124075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97673" y="2909387"/>
              <a:ext cx="1450592" cy="1826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1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79512" y="1867350"/>
            <a:ext cx="8628750" cy="4457250"/>
            <a:chOff x="61994" y="1867350"/>
            <a:chExt cx="8628750" cy="44572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94" y="1867350"/>
              <a:ext cx="8628750" cy="439350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092280" y="2564904"/>
              <a:ext cx="1594520" cy="375969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12160" y="2883599"/>
            <a:ext cx="2520280" cy="1171537"/>
            <a:chOff x="6012160" y="2883599"/>
            <a:chExt cx="2520280" cy="1171537"/>
          </a:xfrm>
        </p:grpSpPr>
        <p:sp>
          <p:nvSpPr>
            <p:cNvPr id="7" name="矩形 6"/>
            <p:cNvSpPr/>
            <p:nvPr/>
          </p:nvSpPr>
          <p:spPr>
            <a:xfrm>
              <a:off x="6012160" y="3487264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</a:rPr>
                <a:t>Step 1.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 Tune the specific item.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08304" y="2883599"/>
              <a:ext cx="1224136" cy="504056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7878625" y="3284984"/>
              <a:ext cx="309358" cy="0"/>
            </a:xfrm>
            <a:prstGeom prst="straightConnector1">
              <a:avLst/>
            </a:prstGeom>
            <a:ln>
              <a:solidFill>
                <a:srgbClr val="E63A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7467903" y="3284984"/>
              <a:ext cx="324036" cy="0"/>
            </a:xfrm>
            <a:prstGeom prst="straightConnector1">
              <a:avLst/>
            </a:prstGeom>
            <a:ln>
              <a:solidFill>
                <a:srgbClr val="E63A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5474206" y="5136975"/>
            <a:ext cx="2452976" cy="1121401"/>
            <a:chOff x="5503400" y="5130280"/>
            <a:chExt cx="2452976" cy="1121401"/>
          </a:xfrm>
        </p:grpSpPr>
        <p:sp>
          <p:nvSpPr>
            <p:cNvPr id="15" name="矩形 14"/>
            <p:cNvSpPr/>
            <p:nvPr/>
          </p:nvSpPr>
          <p:spPr>
            <a:xfrm>
              <a:off x="7287691" y="5874907"/>
              <a:ext cx="668685" cy="376774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03400" y="5130280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</a:rPr>
                <a:t>Step 2.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 Click the apply setting.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411760" y="4130040"/>
            <a:ext cx="2160240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Step 3.</a:t>
            </a:r>
            <a:r>
              <a:rPr lang="en-US" altLang="zh-TW" sz="1400" dirty="0" smtClean="0">
                <a:solidFill>
                  <a:schemeClr val="tx1"/>
                </a:solidFill>
              </a:rPr>
              <a:t> Check its efficacy.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圓形箭號 18"/>
          <p:cNvSpPr/>
          <p:nvPr/>
        </p:nvSpPr>
        <p:spPr>
          <a:xfrm rot="6090694">
            <a:off x="4496067" y="3442722"/>
            <a:ext cx="1682266" cy="1665282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sp>
      <p:grpSp>
        <p:nvGrpSpPr>
          <p:cNvPr id="24" name="群組 23"/>
          <p:cNvGrpSpPr/>
          <p:nvPr/>
        </p:nvGrpSpPr>
        <p:grpSpPr>
          <a:xfrm>
            <a:off x="4832940" y="4238898"/>
            <a:ext cx="3973350" cy="1998414"/>
            <a:chOff x="4832940" y="4238898"/>
            <a:chExt cx="3973350" cy="1998414"/>
          </a:xfrm>
        </p:grpSpPr>
        <p:sp>
          <p:nvSpPr>
            <p:cNvPr id="20" name="矩形 19"/>
            <p:cNvSpPr/>
            <p:nvPr/>
          </p:nvSpPr>
          <p:spPr>
            <a:xfrm>
              <a:off x="8172400" y="5881602"/>
              <a:ext cx="633890" cy="35571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32940" y="4238898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</a:rPr>
                <a:t>At Last,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 Save the parameter setting into bin file.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6977938" y="4541530"/>
              <a:ext cx="1421127" cy="1340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6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 New Firmware</a:t>
            </a:r>
            <a:endParaRPr lang="zh-TW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8112"/>
            <a:ext cx="538003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283968" y="4130040"/>
            <a:ext cx="0" cy="1099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08104" y="5877272"/>
            <a:ext cx="843534" cy="4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5060603" y="2159340"/>
            <a:ext cx="3970784" cy="2520280"/>
            <a:chOff x="5060603" y="2159340"/>
            <a:chExt cx="3970784" cy="2520280"/>
          </a:xfrm>
        </p:grpSpPr>
        <p:sp>
          <p:nvSpPr>
            <p:cNvPr id="11" name="矩形 10"/>
            <p:cNvSpPr/>
            <p:nvPr/>
          </p:nvSpPr>
          <p:spPr>
            <a:xfrm>
              <a:off x="5060603" y="2159340"/>
              <a:ext cx="3970784" cy="2520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349927" y="2365166"/>
              <a:ext cx="956654" cy="2086642"/>
              <a:chOff x="5349927" y="2365166"/>
              <a:chExt cx="956654" cy="2086642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349927" y="2365166"/>
                <a:ext cx="956654" cy="2086642"/>
                <a:chOff x="5055506" y="2638502"/>
                <a:chExt cx="792088" cy="1911636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055506" y="2638502"/>
                  <a:ext cx="792088" cy="191163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148064" y="3284984"/>
                  <a:ext cx="576064" cy="11324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FW</a:t>
                  </a:r>
                  <a:endParaRPr lang="zh-TW" altLang="en-US" dirty="0"/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5475015" y="2411820"/>
                <a:ext cx="682448" cy="5998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CFG</a:t>
                </a:r>
                <a:endParaRPr lang="zh-TW" altLang="en-US" dirty="0"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6351638" y="2365166"/>
            <a:ext cx="2402087" cy="2086642"/>
            <a:chOff x="6351638" y="2365166"/>
            <a:chExt cx="2402087" cy="2086642"/>
          </a:xfrm>
        </p:grpSpPr>
        <p:grpSp>
          <p:nvGrpSpPr>
            <p:cNvPr id="19" name="群組 18"/>
            <p:cNvGrpSpPr/>
            <p:nvPr/>
          </p:nvGrpSpPr>
          <p:grpSpPr>
            <a:xfrm>
              <a:off x="7797071" y="2365166"/>
              <a:ext cx="956654" cy="2086642"/>
              <a:chOff x="5055506" y="2638502"/>
              <a:chExt cx="956654" cy="2086642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5055506" y="2638502"/>
                <a:ext cx="956654" cy="2086642"/>
                <a:chOff x="5055506" y="2638502"/>
                <a:chExt cx="792088" cy="1911636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055506" y="2638502"/>
                  <a:ext cx="792088" cy="191163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148064" y="3284984"/>
                  <a:ext cx="576064" cy="11324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FW</a:t>
                  </a:r>
                  <a:endParaRPr lang="zh-TW" altLang="en-US" dirty="0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5180594" y="2685156"/>
                <a:ext cx="682448" cy="599827"/>
              </a:xfrm>
              <a:prstGeom prst="rect">
                <a:avLst/>
              </a:prstGeom>
              <a:solidFill>
                <a:srgbClr val="E63A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CFG</a:t>
                </a:r>
                <a:endParaRPr lang="zh-TW" altLang="en-US" dirty="0"/>
              </a:p>
            </p:txBody>
          </p:sp>
        </p:grpSp>
        <p:cxnSp>
          <p:nvCxnSpPr>
            <p:cNvPr id="26" name="直線單箭頭接點 25"/>
            <p:cNvCxnSpPr/>
            <p:nvPr/>
          </p:nvCxnSpPr>
          <p:spPr>
            <a:xfrm>
              <a:off x="6351638" y="2678112"/>
              <a:ext cx="138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9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fine tune item is diversified, so it is necessary to complete this function with more complicate data structure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65926" y="3212976"/>
            <a:ext cx="8812147" cy="4501118"/>
            <a:chOff x="1822" y="3284984"/>
            <a:chExt cx="8812147" cy="4501118"/>
          </a:xfrm>
        </p:grpSpPr>
        <p:grpSp>
          <p:nvGrpSpPr>
            <p:cNvPr id="5" name="群組 4"/>
            <p:cNvGrpSpPr/>
            <p:nvPr/>
          </p:nvGrpSpPr>
          <p:grpSpPr>
            <a:xfrm>
              <a:off x="1822" y="3284984"/>
              <a:ext cx="8812147" cy="4501118"/>
              <a:chOff x="80643" y="1289660"/>
              <a:chExt cx="9710635" cy="5077182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643" y="1290017"/>
                <a:ext cx="2324100" cy="5076825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4328" y="1289660"/>
                <a:ext cx="2266950" cy="4943475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0571" y="1295572"/>
                <a:ext cx="2268000" cy="4831412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0441" y="1295572"/>
                <a:ext cx="2268000" cy="4714066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4338" y="3789040"/>
              <a:ext cx="1761358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323122" y="3553976"/>
              <a:ext cx="1816830" cy="5951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33813" y="4497289"/>
              <a:ext cx="1816830" cy="5951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94951" y="6245468"/>
              <a:ext cx="702949" cy="342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756771" y="3777524"/>
              <a:ext cx="1930029" cy="1091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34003" y="5596598"/>
              <a:ext cx="805949" cy="342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24076" y="6113592"/>
              <a:ext cx="702949" cy="342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6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2132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We use one </a:t>
            </a:r>
            <a:r>
              <a:rPr lang="en-US" altLang="zh-TW" dirty="0" err="1" smtClean="0"/>
              <a:t>csv</a:t>
            </a:r>
            <a:r>
              <a:rPr lang="en-US" altLang="zh-TW" dirty="0" smtClean="0"/>
              <a:t> file to construct each fine tune item</a:t>
            </a:r>
          </a:p>
          <a:p>
            <a:pPr lvl="1"/>
            <a:r>
              <a:rPr lang="en-US" altLang="zh-TW" dirty="0" smtClean="0"/>
              <a:t>Each line present one fine-tune item.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r="13475"/>
          <a:stretch/>
        </p:blipFill>
        <p:spPr>
          <a:xfrm>
            <a:off x="179512" y="3212976"/>
            <a:ext cx="8784975" cy="2533650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179512" y="3588504"/>
            <a:ext cx="1584176" cy="2725994"/>
            <a:chOff x="179512" y="3588504"/>
            <a:chExt cx="1584176" cy="2725994"/>
          </a:xfrm>
        </p:grpSpPr>
        <p:sp>
          <p:nvSpPr>
            <p:cNvPr id="20" name="矩形 19"/>
            <p:cNvSpPr/>
            <p:nvPr/>
          </p:nvSpPr>
          <p:spPr>
            <a:xfrm>
              <a:off x="179512" y="3588504"/>
              <a:ext cx="1584176" cy="21581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1540" y="5746626"/>
              <a:ext cx="1080120" cy="567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Address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978324" y="3626209"/>
            <a:ext cx="1521668" cy="2763176"/>
            <a:chOff x="2978324" y="3626209"/>
            <a:chExt cx="1521668" cy="2763176"/>
          </a:xfrm>
        </p:grpSpPr>
        <p:sp>
          <p:nvSpPr>
            <p:cNvPr id="31" name="矩形 30"/>
            <p:cNvSpPr/>
            <p:nvPr/>
          </p:nvSpPr>
          <p:spPr>
            <a:xfrm>
              <a:off x="3131840" y="5821513"/>
              <a:ext cx="1080120" cy="567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Value Range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78324" y="3626209"/>
              <a:ext cx="1521668" cy="2192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5390008" y="3626209"/>
            <a:ext cx="910184" cy="2859016"/>
            <a:chOff x="2978324" y="3626209"/>
            <a:chExt cx="1521668" cy="2859016"/>
          </a:xfrm>
        </p:grpSpPr>
        <p:sp>
          <p:nvSpPr>
            <p:cNvPr id="35" name="矩形 34"/>
            <p:cNvSpPr/>
            <p:nvPr/>
          </p:nvSpPr>
          <p:spPr>
            <a:xfrm>
              <a:off x="3131839" y="5917353"/>
              <a:ext cx="1368153" cy="567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Bit range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78324" y="3626209"/>
              <a:ext cx="1521668" cy="2192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659881" y="3605249"/>
            <a:ext cx="2567155" cy="2920095"/>
            <a:chOff x="6659881" y="3605249"/>
            <a:chExt cx="2567155" cy="2920095"/>
          </a:xfrm>
        </p:grpSpPr>
        <p:grpSp>
          <p:nvGrpSpPr>
            <p:cNvPr id="37" name="群組 36"/>
            <p:cNvGrpSpPr/>
            <p:nvPr/>
          </p:nvGrpSpPr>
          <p:grpSpPr>
            <a:xfrm>
              <a:off x="6659881" y="3605249"/>
              <a:ext cx="1080471" cy="2859016"/>
              <a:chOff x="2978324" y="3626209"/>
              <a:chExt cx="1806358" cy="285901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131839" y="5917353"/>
                <a:ext cx="1652843" cy="567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Present type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978324" y="3626209"/>
                <a:ext cx="1521668" cy="21926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8126312" y="3657437"/>
              <a:ext cx="1100724" cy="2867907"/>
              <a:chOff x="2944465" y="3617318"/>
              <a:chExt cx="1840217" cy="286790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131839" y="5917353"/>
                <a:ext cx="1652843" cy="567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Misc.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944465" y="3617318"/>
                <a:ext cx="1521668" cy="21926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5" name="群組 44"/>
          <p:cNvGrpSpPr/>
          <p:nvPr/>
        </p:nvGrpSpPr>
        <p:grpSpPr>
          <a:xfrm>
            <a:off x="1655676" y="729488"/>
            <a:ext cx="7308811" cy="5657243"/>
            <a:chOff x="1655676" y="729488"/>
            <a:chExt cx="7308811" cy="5657243"/>
          </a:xfrm>
        </p:grpSpPr>
        <p:grpSp>
          <p:nvGrpSpPr>
            <p:cNvPr id="30" name="群組 29"/>
            <p:cNvGrpSpPr/>
            <p:nvPr/>
          </p:nvGrpSpPr>
          <p:grpSpPr>
            <a:xfrm>
              <a:off x="1655676" y="729488"/>
              <a:ext cx="7308811" cy="5657243"/>
              <a:chOff x="1655676" y="729488"/>
              <a:chExt cx="7308811" cy="5657243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1763688" y="729488"/>
                <a:ext cx="7200799" cy="5051666"/>
                <a:chOff x="1763688" y="729488"/>
                <a:chExt cx="7200799" cy="5051666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763688" y="3588504"/>
                  <a:ext cx="864096" cy="219265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8512" y="729488"/>
                  <a:ext cx="2085975" cy="2028825"/>
                </a:xfrm>
                <a:prstGeom prst="rect">
                  <a:avLst/>
                </a:prstGeom>
              </p:spPr>
            </p:pic>
          </p:grpSp>
          <p:sp>
            <p:nvSpPr>
              <p:cNvPr id="29" name="矩形 28"/>
              <p:cNvSpPr/>
              <p:nvPr/>
            </p:nvSpPr>
            <p:spPr>
              <a:xfrm>
                <a:off x="1655676" y="5818859"/>
                <a:ext cx="1080120" cy="567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Name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直線單箭頭接點 43"/>
            <p:cNvCxnSpPr/>
            <p:nvPr/>
          </p:nvCxnSpPr>
          <p:spPr>
            <a:xfrm flipV="1">
              <a:off x="2627784" y="2420888"/>
              <a:ext cx="4032097" cy="108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62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3480"/>
          </a:xfrm>
        </p:spPr>
        <p:txBody>
          <a:bodyPr/>
          <a:lstStyle/>
          <a:p>
            <a:r>
              <a:rPr lang="en-US" altLang="zh-TW" dirty="0"/>
              <a:t>We use one </a:t>
            </a:r>
            <a:r>
              <a:rPr lang="en-US" altLang="zh-TW" dirty="0" err="1"/>
              <a:t>csv</a:t>
            </a:r>
            <a:r>
              <a:rPr lang="en-US" altLang="zh-TW" dirty="0"/>
              <a:t> file to construct each fine tune item</a:t>
            </a:r>
          </a:p>
          <a:p>
            <a:pPr lvl="1"/>
            <a:r>
              <a:rPr lang="en-US" altLang="zh-TW" dirty="0"/>
              <a:t>Each line present one fine-tune item.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96952"/>
            <a:ext cx="11944350" cy="3533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38" y="587692"/>
            <a:ext cx="2000250" cy="2695575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4067944" y="4077072"/>
            <a:ext cx="4618856" cy="1080120"/>
          </a:xfrm>
          <a:prstGeom prst="wedgeRectCallout">
            <a:avLst>
              <a:gd name="adj1" fmla="val -48054"/>
              <a:gd name="adj2" fmla="val -10328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+;*;&amp;Slf_RX_OSR_H;16;&amp;</a:t>
            </a:r>
            <a:r>
              <a:rPr lang="en-US" altLang="zh-TW" dirty="0" err="1">
                <a:solidFill>
                  <a:schemeClr val="tx1"/>
                </a:solidFill>
              </a:rPr>
              <a:t>Slf_RX_OSR_L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= </a:t>
            </a:r>
            <a:r>
              <a:rPr lang="en-US" altLang="zh-TW" dirty="0" err="1">
                <a:solidFill>
                  <a:srgbClr val="00B0F0"/>
                </a:solidFill>
              </a:rPr>
              <a:t>Slf_RX_OSR_H</a:t>
            </a:r>
            <a:r>
              <a:rPr lang="en-US" altLang="zh-TW" dirty="0">
                <a:solidFill>
                  <a:srgbClr val="00B0F0"/>
                </a:solidFill>
              </a:rPr>
              <a:t> * 16 + </a:t>
            </a:r>
            <a:r>
              <a:rPr lang="en-US" altLang="zh-TW" dirty="0" err="1">
                <a:solidFill>
                  <a:srgbClr val="00B0F0"/>
                </a:solidFill>
              </a:rPr>
              <a:t>Slf_RX_OSR_L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5429541"/>
            <a:ext cx="5832648" cy="828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After adjusting the compound parameter, we have to parse it into corresponding register.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5301208"/>
            <a:ext cx="6470947" cy="10642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&amp;</a:t>
            </a:r>
            <a:r>
              <a:rPr lang="en-US" altLang="zh-TW" sz="1400" dirty="0" err="1">
                <a:solidFill>
                  <a:schemeClr val="tx1"/>
                </a:solidFill>
              </a:rPr>
              <a:t>Slf_RX_OSR_H</a:t>
            </a:r>
            <a:r>
              <a:rPr lang="en-US" altLang="zh-TW" sz="1400" dirty="0">
                <a:solidFill>
                  <a:schemeClr val="tx1"/>
                </a:solidFill>
              </a:rPr>
              <a:t>^/;&amp;RX OSR;16|&amp;</a:t>
            </a:r>
            <a:r>
              <a:rPr lang="en-US" altLang="zh-TW" sz="1400" dirty="0" err="1">
                <a:solidFill>
                  <a:schemeClr val="tx1"/>
                </a:solidFill>
              </a:rPr>
              <a:t>Slf_RX_OSR_L</a:t>
            </a:r>
            <a:r>
              <a:rPr lang="en-US" altLang="zh-TW" sz="1400" dirty="0">
                <a:solidFill>
                  <a:schemeClr val="tx1"/>
                </a:solidFill>
              </a:rPr>
              <a:t>^%;&amp;RX OSR;16</a:t>
            </a:r>
          </a:p>
          <a:p>
            <a:pPr algn="ctr"/>
            <a:r>
              <a:rPr lang="en-US" altLang="zh-TW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1400" dirty="0" err="1" smtClean="0">
                <a:solidFill>
                  <a:srgbClr val="00B0F0"/>
                </a:solidFill>
              </a:rPr>
              <a:t>Slf_RX_OSR_H</a:t>
            </a:r>
            <a:r>
              <a:rPr lang="en-US" altLang="zh-TW" sz="1400" dirty="0" smtClean="0">
                <a:solidFill>
                  <a:srgbClr val="00B0F0"/>
                </a:solidFill>
              </a:rPr>
              <a:t> </a:t>
            </a:r>
            <a:r>
              <a:rPr lang="en-US" altLang="zh-TW" sz="1400" dirty="0">
                <a:solidFill>
                  <a:srgbClr val="00B0F0"/>
                </a:solidFill>
              </a:rPr>
              <a:t>= RX OSR / 16 </a:t>
            </a:r>
          </a:p>
          <a:p>
            <a:pPr algn="ctr"/>
            <a:r>
              <a:rPr lang="en-US" altLang="zh-TW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1400" dirty="0" err="1" smtClean="0">
                <a:solidFill>
                  <a:srgbClr val="00B0F0"/>
                </a:solidFill>
              </a:rPr>
              <a:t>Slf_RX_OSR_L</a:t>
            </a:r>
            <a:r>
              <a:rPr lang="en-US" altLang="zh-TW" sz="1400" dirty="0" smtClean="0">
                <a:solidFill>
                  <a:srgbClr val="00B0F0"/>
                </a:solidFill>
              </a:rPr>
              <a:t> </a:t>
            </a:r>
            <a:r>
              <a:rPr lang="en-US" altLang="zh-TW" sz="1400" dirty="0">
                <a:solidFill>
                  <a:srgbClr val="00B0F0"/>
                </a:solidFill>
              </a:rPr>
              <a:t>= RX OSR % 16</a:t>
            </a:r>
          </a:p>
        </p:txBody>
      </p:sp>
    </p:spTree>
    <p:extLst>
      <p:ext uri="{BB962C8B-B14F-4D97-AF65-F5344CB8AC3E}">
        <p14:creationId xmlns:p14="http://schemas.microsoft.com/office/powerpoint/2010/main" val="4661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Fine Tune.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7749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Since there are different IC type &amp; FW version, it is necessary to customize the fine tune table based on the both info.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96039520"/>
              </p:ext>
            </p:extLst>
          </p:nvPr>
        </p:nvGraphicFramePr>
        <p:xfrm>
          <a:off x="457200" y="2060848"/>
          <a:ext cx="8064896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3194363" y="3284984"/>
            <a:ext cx="4690005" cy="4525119"/>
            <a:chOff x="3194363" y="3284984"/>
            <a:chExt cx="4690005" cy="452511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4363" y="4581128"/>
              <a:ext cx="2505075" cy="322897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cxnSp>
          <p:nvCxnSpPr>
            <p:cNvPr id="7" name="直線接點 6"/>
            <p:cNvCxnSpPr/>
            <p:nvPr/>
          </p:nvCxnSpPr>
          <p:spPr>
            <a:xfrm flipV="1">
              <a:off x="5733613" y="4365104"/>
              <a:ext cx="2150755" cy="2492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V="1">
              <a:off x="5708923" y="3356992"/>
              <a:ext cx="2031429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3203848" y="3284984"/>
              <a:ext cx="2520280" cy="1277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1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323528" y="1462780"/>
            <a:ext cx="8496944" cy="5037612"/>
            <a:chOff x="251520" y="1271707"/>
            <a:chExt cx="8496944" cy="5037612"/>
          </a:xfrm>
        </p:grpSpPr>
        <p:grpSp>
          <p:nvGrpSpPr>
            <p:cNvPr id="19" name="群組 18"/>
            <p:cNvGrpSpPr/>
            <p:nvPr/>
          </p:nvGrpSpPr>
          <p:grpSpPr>
            <a:xfrm>
              <a:off x="251520" y="1271707"/>
              <a:ext cx="8496944" cy="5037612"/>
              <a:chOff x="1187624" y="2076477"/>
              <a:chExt cx="6984776" cy="3976475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3109013" y="2076477"/>
                <a:ext cx="3103623" cy="89454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Hi Touch Designer</a:t>
                </a:r>
                <a:endParaRPr lang="zh-TW" altLang="en-US" dirty="0"/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1187624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2584579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5378489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6775444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8172400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1219896" y="3153822"/>
                <a:ext cx="1346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Load </a:t>
                </a:r>
                <a:r>
                  <a:rPr lang="en-US" altLang="zh-TW" sz="1600" dirty="0" err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Config</a:t>
                </a:r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300531" y="3162454"/>
                <a:ext cx="1244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Edit </a:t>
                </a:r>
                <a:r>
                  <a:rPr lang="en-US" altLang="zh-TW" sz="1600" dirty="0" err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Config</a:t>
                </a:r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5274420" y="3153822"/>
                <a:ext cx="1358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Save </a:t>
                </a:r>
                <a:r>
                  <a:rPr lang="en-US" altLang="zh-TW" sz="1600" dirty="0" err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Config</a:t>
                </a:r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141940" y="3162454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Misc.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261382" y="3531427"/>
                <a:ext cx="1263872" cy="72008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Program &amp; Load configuration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1698053" y="2683770"/>
              <a:ext cx="6992805" cy="3475274"/>
              <a:chOff x="1698053" y="2683770"/>
              <a:chExt cx="6992805" cy="3475274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1993131" y="3114916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IC &amp; Channel Mapping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070582" y="4236731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Instant Performance Fine Tune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3707904" y="4216143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Observer Raw Data &amp; Performance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5407291" y="4216143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Save Configuration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7153364" y="3114916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Register Editor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7153364" y="4180862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Gesture Demo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7134016" y="5246808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Demo Panel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7" name="向右箭號 26"/>
              <p:cNvSpPr/>
              <p:nvPr/>
            </p:nvSpPr>
            <p:spPr>
              <a:xfrm>
                <a:off x="1698053" y="2683770"/>
                <a:ext cx="1008112" cy="287820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向右箭號 27"/>
              <p:cNvSpPr/>
              <p:nvPr/>
            </p:nvSpPr>
            <p:spPr>
              <a:xfrm>
                <a:off x="4099279" y="2707084"/>
                <a:ext cx="1008112" cy="287820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標題 1"/>
          <p:cNvSpPr>
            <a:spLocks noGrp="1"/>
          </p:cNvSpPr>
          <p:nvPr>
            <p:ph type="title"/>
          </p:nvPr>
        </p:nvSpPr>
        <p:spPr>
          <a:xfrm>
            <a:off x="433858" y="32139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4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Register Editor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r>
              <a:rPr lang="en-US" altLang="zh-TW" dirty="0" smtClean="0"/>
              <a:t>Register Editor tab page :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5" y="2653296"/>
            <a:ext cx="8788549" cy="42369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96" y="5887426"/>
            <a:ext cx="2592288" cy="97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Grouping register cluster, based on the XML file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62955" y="2850912"/>
            <a:ext cx="4683321" cy="3036514"/>
            <a:chOff x="462955" y="2850912"/>
            <a:chExt cx="4683321" cy="3036514"/>
          </a:xfrm>
        </p:grpSpPr>
        <p:grpSp>
          <p:nvGrpSpPr>
            <p:cNvPr id="13" name="群組 12"/>
            <p:cNvGrpSpPr/>
            <p:nvPr/>
          </p:nvGrpSpPr>
          <p:grpSpPr>
            <a:xfrm>
              <a:off x="462955" y="2913021"/>
              <a:ext cx="1162472" cy="2808181"/>
              <a:chOff x="462955" y="2913021"/>
              <a:chExt cx="1162472" cy="280818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62955" y="3203082"/>
                <a:ext cx="1018456" cy="2160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 flipV="1">
                <a:off x="1481411" y="2913021"/>
                <a:ext cx="102257" cy="2900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6" idx="3"/>
              </p:cNvCxnSpPr>
              <p:nvPr/>
            </p:nvCxnSpPr>
            <p:spPr>
              <a:xfrm>
                <a:off x="1481411" y="3311094"/>
                <a:ext cx="144016" cy="24101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1625426" y="2850912"/>
              <a:ext cx="3378621" cy="2870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986036" y="5319554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Do </a:t>
              </a:r>
              <a:r>
                <a:rPr lang="en-US" altLang="zh-TW" sz="1400" dirty="0" err="1" smtClean="0">
                  <a:solidFill>
                    <a:schemeClr val="tx1"/>
                  </a:solidFill>
                </a:rPr>
                <a:t>MassRead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 of the group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031369" y="2653296"/>
            <a:ext cx="5790890" cy="1357398"/>
            <a:chOff x="3031369" y="2653296"/>
            <a:chExt cx="5790890" cy="1357398"/>
          </a:xfrm>
        </p:grpSpPr>
        <p:grpSp>
          <p:nvGrpSpPr>
            <p:cNvPr id="21" name="群組 20"/>
            <p:cNvGrpSpPr/>
            <p:nvPr/>
          </p:nvGrpSpPr>
          <p:grpSpPr>
            <a:xfrm>
              <a:off x="3031369" y="2653296"/>
              <a:ext cx="5573079" cy="765810"/>
              <a:chOff x="3031369" y="2653296"/>
              <a:chExt cx="5573079" cy="7658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31369" y="3203082"/>
                <a:ext cx="316495" cy="2160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3419872" y="3068960"/>
                <a:ext cx="3456384" cy="2421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6878042" y="2653296"/>
                <a:ext cx="1726406" cy="71781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6662019" y="3442822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Show the bit representation.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049645" y="4293096"/>
            <a:ext cx="5568475" cy="2551207"/>
            <a:chOff x="3049645" y="4293096"/>
            <a:chExt cx="5568475" cy="2551207"/>
          </a:xfrm>
        </p:grpSpPr>
        <p:sp>
          <p:nvSpPr>
            <p:cNvPr id="24" name="矩形 23"/>
            <p:cNvSpPr/>
            <p:nvPr/>
          </p:nvSpPr>
          <p:spPr>
            <a:xfrm>
              <a:off x="6451748" y="4293096"/>
              <a:ext cx="2166372" cy="70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After modification, click the button to do register write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3851920" y="4997416"/>
              <a:ext cx="3240360" cy="15279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049645" y="6425521"/>
              <a:ext cx="730267" cy="41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72183" y="1754418"/>
            <a:ext cx="8030095" cy="5781675"/>
            <a:chOff x="972183" y="1754418"/>
            <a:chExt cx="8030095" cy="5781675"/>
          </a:xfrm>
        </p:grpSpPr>
        <p:grpSp>
          <p:nvGrpSpPr>
            <p:cNvPr id="9" name="群組 8"/>
            <p:cNvGrpSpPr/>
            <p:nvPr/>
          </p:nvGrpSpPr>
          <p:grpSpPr>
            <a:xfrm>
              <a:off x="3377099" y="1754418"/>
              <a:ext cx="5625179" cy="5781675"/>
              <a:chOff x="3349652" y="1847088"/>
              <a:chExt cx="5625179" cy="5781675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081" y="1847088"/>
                <a:ext cx="4095750" cy="57816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25" name="矩形 24"/>
              <p:cNvSpPr/>
              <p:nvPr/>
            </p:nvSpPr>
            <p:spPr>
              <a:xfrm>
                <a:off x="3349652" y="5873729"/>
                <a:ext cx="2592288" cy="9705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After IC type is identified, XML content will be read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線單箭頭接點 11"/>
            <p:cNvCxnSpPr>
              <a:endCxn id="6" idx="0"/>
            </p:cNvCxnSpPr>
            <p:nvPr/>
          </p:nvCxnSpPr>
          <p:spPr>
            <a:xfrm flipH="1">
              <a:off x="972183" y="2664116"/>
              <a:ext cx="4595954" cy="538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H="1">
              <a:off x="1469179" y="3102999"/>
              <a:ext cx="4363854" cy="20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flipH="1" flipV="1">
              <a:off x="1835696" y="3003787"/>
              <a:ext cx="4203916" cy="575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0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5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Bridge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Bridge board : </a:t>
            </a:r>
          </a:p>
          <a:p>
            <a:pPr lvl="1"/>
            <a:r>
              <a:rPr lang="en-US" altLang="zh-TW" dirty="0" smtClean="0"/>
              <a:t>Cypress FX2 as the first generation bridge board and </a:t>
            </a:r>
            <a:r>
              <a:rPr lang="en-US" altLang="zh-TW" dirty="0" err="1" smtClean="0"/>
              <a:t>SiliconLab</a:t>
            </a:r>
            <a:r>
              <a:rPr lang="en-US" altLang="zh-TW" dirty="0" smtClean="0"/>
              <a:t> Bridge board as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gen bridge board (HID protocol)</a:t>
            </a:r>
          </a:p>
          <a:p>
            <a:pPr lvl="1"/>
            <a:r>
              <a:rPr lang="en-US" altLang="zh-TW" dirty="0" smtClean="0"/>
              <a:t>Setting VCCA &amp; VCCD by DAC</a:t>
            </a:r>
          </a:p>
          <a:p>
            <a:pPr lvl="1"/>
            <a:r>
              <a:rPr lang="en-US" altLang="zh-TW" dirty="0" smtClean="0"/>
              <a:t>Control the power on/off and reset pin.</a:t>
            </a:r>
          </a:p>
          <a:p>
            <a:pPr lvl="1"/>
            <a:r>
              <a:rPr lang="en-US" altLang="zh-TW" dirty="0" smtClean="0"/>
              <a:t>Support Register Read/Write functionality</a:t>
            </a:r>
          </a:p>
          <a:p>
            <a:pPr lvl="1"/>
            <a:r>
              <a:rPr lang="en-US" altLang="zh-TW" dirty="0"/>
              <a:t>Support flash </a:t>
            </a:r>
            <a:r>
              <a:rPr lang="en-US" altLang="zh-TW" dirty="0" smtClean="0"/>
              <a:t>programming functionality</a:t>
            </a:r>
          </a:p>
          <a:p>
            <a:pPr lvl="1"/>
            <a:r>
              <a:rPr lang="en-US" altLang="zh-TW" dirty="0" smtClean="0"/>
              <a:t>Update its flash data</a:t>
            </a:r>
          </a:p>
          <a:p>
            <a:pPr lvl="1"/>
            <a:r>
              <a:rPr lang="en-US" altLang="zh-TW" dirty="0" smtClean="0"/>
              <a:t>1 to 4 programming</a:t>
            </a:r>
          </a:p>
          <a:p>
            <a:pPr lvl="1"/>
            <a:r>
              <a:rPr lang="en-US" altLang="zh-TW" dirty="0" smtClean="0"/>
              <a:t>Receive I2C data from Touch IC by TSIX pin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1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4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&amp; Load FW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outlook of Program &amp; Load FW page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3" y="2419722"/>
            <a:ext cx="8171467" cy="417879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50966" y="4941168"/>
            <a:ext cx="5129146" cy="1471824"/>
            <a:chOff x="450966" y="4941168"/>
            <a:chExt cx="5129146" cy="1471824"/>
          </a:xfrm>
        </p:grpSpPr>
        <p:sp>
          <p:nvSpPr>
            <p:cNvPr id="7" name="矩形 6"/>
            <p:cNvSpPr/>
            <p:nvPr/>
          </p:nvSpPr>
          <p:spPr>
            <a:xfrm>
              <a:off x="450966" y="5805264"/>
              <a:ext cx="5050904" cy="60772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2627784" y="5229200"/>
              <a:ext cx="79208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419872" y="4941168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Connected Status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998716" y="4509120"/>
            <a:ext cx="3499583" cy="1883758"/>
            <a:chOff x="4998716" y="4509120"/>
            <a:chExt cx="3499583" cy="1883758"/>
          </a:xfrm>
        </p:grpSpPr>
        <p:sp>
          <p:nvSpPr>
            <p:cNvPr id="12" name="矩形 11"/>
            <p:cNvSpPr/>
            <p:nvPr/>
          </p:nvSpPr>
          <p:spPr>
            <a:xfrm>
              <a:off x="7202155" y="4715394"/>
              <a:ext cx="1296144" cy="167748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H="1" flipV="1">
              <a:off x="6587955" y="5096843"/>
              <a:ext cx="614200" cy="468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4998716" y="4509120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Voltage Setting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16596" y="3194259"/>
            <a:ext cx="4721871" cy="2489605"/>
            <a:chOff x="516596" y="3194259"/>
            <a:chExt cx="4721871" cy="2489605"/>
          </a:xfrm>
        </p:grpSpPr>
        <p:cxnSp>
          <p:nvCxnSpPr>
            <p:cNvPr id="19" name="直線單箭頭接點 18"/>
            <p:cNvCxnSpPr/>
            <p:nvPr/>
          </p:nvCxnSpPr>
          <p:spPr>
            <a:xfrm flipH="1" flipV="1">
              <a:off x="2051585" y="5026123"/>
              <a:ext cx="802070" cy="340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843673" y="5115992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FW 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6596" y="3194259"/>
              <a:ext cx="512250" cy="132780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8651" y="3501008"/>
              <a:ext cx="4169816" cy="14531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275745" y="3141420"/>
            <a:ext cx="2464607" cy="2824431"/>
            <a:chOff x="5275745" y="3141420"/>
            <a:chExt cx="2464607" cy="2824431"/>
          </a:xfrm>
        </p:grpSpPr>
        <p:sp>
          <p:nvSpPr>
            <p:cNvPr id="24" name="矩形 23"/>
            <p:cNvSpPr/>
            <p:nvPr/>
          </p:nvSpPr>
          <p:spPr>
            <a:xfrm>
              <a:off x="5275745" y="3141420"/>
              <a:ext cx="1883211" cy="127930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H="1" flipV="1">
              <a:off x="6078069" y="4489269"/>
              <a:ext cx="137534" cy="104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580112" y="5397979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Loaded FW info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501948" y="2898035"/>
            <a:ext cx="4798825" cy="1047968"/>
            <a:chOff x="501948" y="2898035"/>
            <a:chExt cx="4798825" cy="1047968"/>
          </a:xfrm>
        </p:grpSpPr>
        <p:sp>
          <p:nvSpPr>
            <p:cNvPr id="29" name="矩形 28"/>
            <p:cNvSpPr/>
            <p:nvPr/>
          </p:nvSpPr>
          <p:spPr>
            <a:xfrm>
              <a:off x="501948" y="2898035"/>
              <a:ext cx="4430092" cy="28565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H="1" flipV="1">
              <a:off x="2483768" y="3287248"/>
              <a:ext cx="656765" cy="378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140533" y="3378131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Different 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TabPage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36065" y="2516738"/>
            <a:ext cx="6021116" cy="2317372"/>
            <a:chOff x="501948" y="2898035"/>
            <a:chExt cx="4535098" cy="1575925"/>
          </a:xfrm>
        </p:grpSpPr>
        <p:sp>
          <p:nvSpPr>
            <p:cNvPr id="35" name="矩形 34"/>
            <p:cNvSpPr/>
            <p:nvPr/>
          </p:nvSpPr>
          <p:spPr>
            <a:xfrm>
              <a:off x="501948" y="2898035"/>
              <a:ext cx="4430092" cy="28565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 flipH="1" flipV="1">
              <a:off x="2544473" y="3183688"/>
              <a:ext cx="1243419" cy="72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876806" y="3906088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Multiple functionality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2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Intro. To Mapping </a:t>
            </a:r>
            <a:r>
              <a:rPr lang="en-US" altLang="zh-TW" dirty="0" err="1" smtClean="0">
                <a:solidFill>
                  <a:srgbClr val="FF0000"/>
                </a:solidFill>
              </a:rPr>
              <a:t>func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4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323528" y="1793748"/>
            <a:ext cx="8496944" cy="5037612"/>
            <a:chOff x="1187624" y="2076477"/>
            <a:chExt cx="6984776" cy="3976475"/>
          </a:xfrm>
        </p:grpSpPr>
        <p:sp>
          <p:nvSpPr>
            <p:cNvPr id="4" name="橢圓 3"/>
            <p:cNvSpPr/>
            <p:nvPr/>
          </p:nvSpPr>
          <p:spPr>
            <a:xfrm>
              <a:off x="3109013" y="2076477"/>
              <a:ext cx="3103623" cy="8945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Hi Touch Designer</a:t>
              </a:r>
              <a:endParaRPr lang="zh-TW" altLang="en-US" dirty="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187624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4579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5378489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775444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172400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219896" y="3153822"/>
              <a:ext cx="1346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Load </a:t>
              </a:r>
              <a:r>
                <a:rPr lang="en-US" altLang="zh-TW" sz="16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Config</a:t>
              </a:r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300531" y="3162454"/>
              <a:ext cx="1244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Edit </a:t>
              </a:r>
              <a:r>
                <a:rPr lang="en-US" altLang="zh-TW" sz="16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Config</a:t>
              </a:r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74420" y="3153822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Save </a:t>
              </a:r>
              <a:r>
                <a:rPr lang="en-US" altLang="zh-TW" sz="16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Config</a:t>
              </a:r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41940" y="3162454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Misc.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1261382" y="3531427"/>
              <a:ext cx="1263872" cy="7200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Program &amp; Load configuration</a:t>
              </a:r>
              <a:endParaRPr lang="zh-TW" altLang="en-US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0" name="橢圓 19"/>
          <p:cNvSpPr/>
          <p:nvPr/>
        </p:nvSpPr>
        <p:spPr>
          <a:xfrm>
            <a:off x="2065139" y="3636957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IC &amp; Channel Mapping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142590" y="4758772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Instant Performance Fine Tune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3779912" y="4738184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Observer Raw Data &amp; Performance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479299" y="4738184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 Configuration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225372" y="3636957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Register Editor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225372" y="4702903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Gesture Demo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206024" y="5768849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Demonstration Panel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769128" y="4001640"/>
            <a:ext cx="4139119" cy="745609"/>
            <a:chOff x="1769128" y="4001640"/>
            <a:chExt cx="4139119" cy="745609"/>
          </a:xfrm>
        </p:grpSpPr>
        <p:sp>
          <p:nvSpPr>
            <p:cNvPr id="27" name="向右箭號 26"/>
            <p:cNvSpPr/>
            <p:nvPr/>
          </p:nvSpPr>
          <p:spPr>
            <a:xfrm>
              <a:off x="1769128" y="4001640"/>
              <a:ext cx="542690" cy="295798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向右箭號 27"/>
            <p:cNvSpPr/>
            <p:nvPr/>
          </p:nvSpPr>
          <p:spPr>
            <a:xfrm rot="1083285">
              <a:off x="3429895" y="4373009"/>
              <a:ext cx="2478352" cy="374240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標題 1"/>
          <p:cNvSpPr>
            <a:spLocks noGrp="1"/>
          </p:cNvSpPr>
          <p:nvPr>
            <p:ph type="title"/>
          </p:nvPr>
        </p:nvSpPr>
        <p:spPr>
          <a:xfrm>
            <a:off x="433858" y="32139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Channel Mapping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9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1088" y="1705161"/>
            <a:ext cx="8207375" cy="51847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mtClean="0">
                <a:ea typeface="新細明體" panose="02020500000000000000" pitchFamily="18" charset="-120"/>
              </a:rPr>
              <a:t>a </a:t>
            </a:r>
            <a:r>
              <a:rPr lang="en-US" altLang="zh-TW" smtClean="0">
                <a:ea typeface="新細明體" panose="02020500000000000000" pitchFamily="18" charset="-120"/>
              </a:rPr>
              <a:t>FW </a:t>
            </a:r>
            <a:r>
              <a:rPr lang="en-US" altLang="zh-TW" dirty="0" smtClean="0">
                <a:ea typeface="新細明體" panose="02020500000000000000" pitchFamily="18" charset="-120"/>
              </a:rPr>
              <a:t>file to load </a:t>
            </a:r>
            <a:r>
              <a:rPr lang="en-US" altLang="zh-TW" dirty="0" err="1" smtClean="0">
                <a:ea typeface="新細明體" panose="02020500000000000000" pitchFamily="18" charset="-120"/>
              </a:rPr>
              <a:t>config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Load </a:t>
            </a:r>
            <a:r>
              <a:rPr lang="en-US" altLang="zh-TW" dirty="0" err="1" smtClean="0">
                <a:ea typeface="新細明體" panose="02020500000000000000" pitchFamily="18" charset="-120"/>
              </a:rPr>
              <a:t>config</a:t>
            </a:r>
            <a:r>
              <a:rPr lang="en-US" altLang="zh-TW" dirty="0" smtClean="0">
                <a:ea typeface="新細明體" panose="02020500000000000000" pitchFamily="18" charset="-120"/>
              </a:rPr>
              <a:t> successfully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35028" y="3506025"/>
            <a:ext cx="2520950" cy="3587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663477" y="5654098"/>
            <a:ext cx="4464050" cy="5048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0" r="52415" b="68048"/>
          <a:stretch>
            <a:fillRect/>
          </a:stretch>
        </p:blipFill>
        <p:spPr bwMode="auto">
          <a:xfrm>
            <a:off x="809278" y="2188400"/>
            <a:ext cx="684053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961803" y="4129912"/>
            <a:ext cx="1944687" cy="4048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algn="l">
              <a:spcBef>
                <a:spcPct val="0"/>
              </a:spcBef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algn="l">
              <a:spcBef>
                <a:spcPct val="0"/>
              </a:spcBef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algn="l">
              <a:spcBef>
                <a:spcPct val="0"/>
              </a:spcBef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algn="l">
              <a:spcBef>
                <a:spcPct val="0"/>
              </a:spcBef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  <a:cs typeface="Arial" panose="020B0604020202020204" pitchFamily="34" charset="0"/>
              </a:rPr>
              <a:t>Double Click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177703" y="3804475"/>
            <a:ext cx="21590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1331640" y="4254413"/>
            <a:ext cx="7669436" cy="2711419"/>
            <a:chOff x="1258540" y="4715731"/>
            <a:chExt cx="7669436" cy="2711419"/>
          </a:xfrm>
        </p:grpSpPr>
        <p:pic>
          <p:nvPicPr>
            <p:cNvPr id="1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0" r="52403" b="70178"/>
            <a:stretch>
              <a:fillRect/>
            </a:stretch>
          </p:blipFill>
          <p:spPr bwMode="auto">
            <a:xfrm>
              <a:off x="1258540" y="5642800"/>
              <a:ext cx="7273925" cy="178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5292080" y="5116883"/>
              <a:ext cx="432048" cy="48792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355976" y="4715731"/>
              <a:ext cx="4572000" cy="39211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algn="l">
                <a:spcBef>
                  <a:spcPct val="0"/>
                </a:spcBef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algn="l">
                <a:spcBef>
                  <a:spcPct val="0"/>
                </a:spcBef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algn="l">
                <a:spcBef>
                  <a:spcPct val="0"/>
                </a:spcBef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algn="l">
                <a:spcBef>
                  <a:spcPct val="0"/>
                </a:spcBef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0" dirty="0">
                  <a:solidFill>
                    <a:schemeClr val="accent1"/>
                  </a:solidFill>
                  <a:cs typeface="Arial" panose="020B0604020202020204" pitchFamily="34" charset="0"/>
                </a:rPr>
                <a:t>Icon is colorful from black and 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1988840"/>
            <a:ext cx="4019550" cy="4572000"/>
          </a:xfrm>
          <a:prstGeom prst="rect">
            <a:avLst/>
          </a:prstGeom>
        </p:spPr>
      </p:pic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4355976" y="2132856"/>
            <a:ext cx="1743075" cy="419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3094323"/>
            <a:ext cx="3373549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Get a </a:t>
            </a:r>
            <a:r>
              <a:rPr lang="en-US" altLang="zh-TW" dirty="0" smtClean="0">
                <a:solidFill>
                  <a:schemeClr val="tx1"/>
                </a:solidFill>
              </a:rPr>
              <a:t>Schematic for pin to pin assignment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2483768" y="3662195"/>
            <a:ext cx="571500" cy="1857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76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3395</TotalTime>
  <Words>2039</Words>
  <Application>Microsoft Office PowerPoint</Application>
  <PresentationFormat>如螢幕大小 (4:3)</PresentationFormat>
  <Paragraphs>266</Paragraphs>
  <Slides>34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 Unicode MS</vt:lpstr>
      <vt:lpstr>微軟正黑體</vt:lpstr>
      <vt:lpstr>新細明體</vt:lpstr>
      <vt:lpstr>Arial</vt:lpstr>
      <vt:lpstr>Calibri</vt:lpstr>
      <vt:lpstr>Constantia</vt:lpstr>
      <vt:lpstr>Wingdings</vt:lpstr>
      <vt:lpstr>Wingdings 2</vt:lpstr>
      <vt:lpstr>流線</vt:lpstr>
      <vt:lpstr>Working Experience of Himax</vt:lpstr>
      <vt:lpstr>Outline</vt:lpstr>
      <vt:lpstr>Overview</vt:lpstr>
      <vt:lpstr>Outline</vt:lpstr>
      <vt:lpstr>Program &amp; Load FW</vt:lpstr>
      <vt:lpstr>Outline</vt:lpstr>
      <vt:lpstr>Channel Mapping</vt:lpstr>
      <vt:lpstr>Intro to Mapping func.</vt:lpstr>
      <vt:lpstr>Intro to Mapping func.</vt:lpstr>
      <vt:lpstr>Intro to Mapping func.</vt:lpstr>
      <vt:lpstr>Intro to Mapping func.</vt:lpstr>
      <vt:lpstr>Intro to Mapping func.</vt:lpstr>
      <vt:lpstr>Intro to Mapping func.</vt:lpstr>
      <vt:lpstr>Intro.to Mapping func.</vt:lpstr>
      <vt:lpstr>Intro.to Mapping func.</vt:lpstr>
      <vt:lpstr>Intro to Mapping func.</vt:lpstr>
      <vt:lpstr>Intro. To Compare func.</vt:lpstr>
      <vt:lpstr>Outline</vt:lpstr>
      <vt:lpstr>PowerPoint 簡報</vt:lpstr>
      <vt:lpstr>Intro to Data Observation</vt:lpstr>
      <vt:lpstr>Intro to Data Observation</vt:lpstr>
      <vt:lpstr>Intro to Data Observation</vt:lpstr>
      <vt:lpstr>Intro to Data Observation</vt:lpstr>
      <vt:lpstr>Intro To Fine Tune</vt:lpstr>
      <vt:lpstr>Intro. To Fine Tune</vt:lpstr>
      <vt:lpstr>Intro. to Fine Tune</vt:lpstr>
      <vt:lpstr>Intro. to Fine Tune</vt:lpstr>
      <vt:lpstr>Intro. To Fine Tune</vt:lpstr>
      <vt:lpstr>Intro to Fine Tune.</vt:lpstr>
      <vt:lpstr>Outline</vt:lpstr>
      <vt:lpstr>Intro to Register Editor</vt:lpstr>
      <vt:lpstr>Outline</vt:lpstr>
      <vt:lpstr>Intro. To Bridge Board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MediaTek</dc:title>
  <dc:creator>weichuan</dc:creator>
  <cp:lastModifiedBy>PeiKuan</cp:lastModifiedBy>
  <cp:revision>190</cp:revision>
  <dcterms:created xsi:type="dcterms:W3CDTF">2013-10-20T08:15:27Z</dcterms:created>
  <dcterms:modified xsi:type="dcterms:W3CDTF">2015-01-13T02:20:14Z</dcterms:modified>
</cp:coreProperties>
</file>