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31"/>
  </p:notesMasterIdLst>
  <p:sldIdLst>
    <p:sldId id="256" r:id="rId2"/>
    <p:sldId id="269" r:id="rId3"/>
    <p:sldId id="271" r:id="rId4"/>
    <p:sldId id="290" r:id="rId5"/>
    <p:sldId id="275" r:id="rId6"/>
    <p:sldId id="291" r:id="rId7"/>
    <p:sldId id="274" r:id="rId8"/>
    <p:sldId id="310" r:id="rId9"/>
    <p:sldId id="283" r:id="rId10"/>
    <p:sldId id="288" r:id="rId11"/>
    <p:sldId id="289" r:id="rId12"/>
    <p:sldId id="277" r:id="rId13"/>
    <p:sldId id="279" r:id="rId14"/>
    <p:sldId id="309" r:id="rId15"/>
    <p:sldId id="292" r:id="rId16"/>
    <p:sldId id="272" r:id="rId17"/>
    <p:sldId id="293" r:id="rId18"/>
    <p:sldId id="295" r:id="rId19"/>
    <p:sldId id="294" r:id="rId20"/>
    <p:sldId id="296" r:id="rId21"/>
    <p:sldId id="299" r:id="rId22"/>
    <p:sldId id="301" r:id="rId23"/>
    <p:sldId id="302" r:id="rId24"/>
    <p:sldId id="303" r:id="rId25"/>
    <p:sldId id="305" r:id="rId26"/>
    <p:sldId id="306" r:id="rId27"/>
    <p:sldId id="307" r:id="rId28"/>
    <p:sldId id="308" r:id="rId29"/>
    <p:sldId id="265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D54BBE1-1129-4DAC-A2B2-74A482CA2757}">
          <p14:sldIdLst>
            <p14:sldId id="256"/>
          </p14:sldIdLst>
        </p14:section>
        <p14:section name="Intro." id="{677612D5-F20A-4C69-8428-ED906C1E3A44}">
          <p14:sldIdLst>
            <p14:sldId id="269"/>
            <p14:sldId id="271"/>
          </p14:sldIdLst>
        </p14:section>
        <p14:section name="FW program &amp; Load" id="{3F68750A-82E8-4B0F-95BF-42EA1CA6C37A}">
          <p14:sldIdLst>
            <p14:sldId id="290"/>
            <p14:sldId id="275"/>
          </p14:sldIdLst>
        </p14:section>
        <p14:section name="Mapping func." id="{2E4EBC07-AF47-418F-9618-973241FFB05E}">
          <p14:sldIdLst>
            <p14:sldId id="291"/>
            <p14:sldId id="274"/>
            <p14:sldId id="310"/>
            <p14:sldId id="283"/>
            <p14:sldId id="288"/>
            <p14:sldId id="289"/>
            <p14:sldId id="277"/>
            <p14:sldId id="279"/>
            <p14:sldId id="309"/>
          </p14:sldIdLst>
        </p14:section>
        <p14:section name="Data Observe &amp; FineTune" id="{954BAF79-71E8-4341-86C2-4FACC8119CBF}">
          <p14:sldIdLst>
            <p14:sldId id="292"/>
            <p14:sldId id="272"/>
            <p14:sldId id="293"/>
            <p14:sldId id="295"/>
            <p14:sldId id="294"/>
            <p14:sldId id="296"/>
            <p14:sldId id="299"/>
            <p14:sldId id="301"/>
            <p14:sldId id="302"/>
            <p14:sldId id="303"/>
          </p14:sldIdLst>
        </p14:section>
        <p14:section name="Register Editor" id="{DFF6D41A-99A9-4D8B-8A31-A5B0D60094CC}">
          <p14:sldIdLst>
            <p14:sldId id="305"/>
            <p14:sldId id="306"/>
          </p14:sldIdLst>
        </p14:section>
        <p14:section name="BridgeBoard Intro" id="{59F64780-A140-4710-A94A-BC6123C7F7DE}">
          <p14:sldIdLst>
            <p14:sldId id="307"/>
            <p14:sldId id="30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68885" autoAdjust="0"/>
  </p:normalViewPr>
  <p:slideViewPr>
    <p:cSldViewPr>
      <p:cViewPr>
        <p:scale>
          <a:sx n="66" d="100"/>
          <a:sy n="66" d="100"/>
        </p:scale>
        <p:origin x="94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CC30A-790D-4293-A534-51598E7C3A99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23963-9C81-463E-A948-74E433FB96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8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我在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himax</a:t>
            </a:r>
            <a:r>
              <a:rPr lang="en-US" altLang="zh-TW" baseline="0" dirty="0" smtClean="0"/>
              <a:t>  </a:t>
            </a:r>
            <a:r>
              <a:rPr lang="zh-TW" altLang="en-US" baseline="0" dirty="0" smtClean="0"/>
              <a:t>三年半的時間，主要是在負責這個 </a:t>
            </a:r>
            <a:r>
              <a:rPr lang="en-US" altLang="zh-TW" baseline="0" dirty="0" smtClean="0"/>
              <a:t>Tool</a:t>
            </a:r>
            <a:r>
              <a:rPr lang="zh-TW" altLang="en-US" baseline="0" dirty="0" smtClean="0"/>
              <a:t>的開發，這個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的功能有幾點</a:t>
            </a:r>
            <a:endParaRPr lang="en-US" altLang="zh-TW" baseline="0" dirty="0" smtClean="0"/>
          </a:p>
          <a:p>
            <a:r>
              <a:rPr lang="zh-TW" altLang="en-US" baseline="0" dirty="0" smtClean="0"/>
              <a:t>第一：如果新的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回來，為了讓 </a:t>
            </a:r>
            <a:r>
              <a:rPr lang="en-US" altLang="zh-TW" baseline="0" dirty="0" smtClean="0"/>
              <a:t>verify </a:t>
            </a:r>
            <a:r>
              <a:rPr lang="zh-TW" altLang="en-US" baseline="0" dirty="0" smtClean="0"/>
              <a:t>的同事可以對這個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進行操作，這個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要先作好基本的功能讓他們可以使用，例如說： </a:t>
            </a:r>
            <a:r>
              <a:rPr lang="en-US" altLang="zh-TW" baseline="0" dirty="0" smtClean="0"/>
              <a:t>register read/write </a:t>
            </a:r>
            <a:r>
              <a:rPr lang="zh-TW" altLang="en-US" baseline="0" dirty="0" smtClean="0"/>
              <a:t>或是燒入 </a:t>
            </a:r>
            <a:r>
              <a:rPr lang="en-US" altLang="zh-TW" baseline="0" dirty="0" smtClean="0"/>
              <a:t>firmware</a:t>
            </a:r>
            <a:r>
              <a:rPr lang="zh-TW" altLang="en-US" baseline="0" dirty="0" smtClean="0"/>
              <a:t>與讀 </a:t>
            </a:r>
            <a:r>
              <a:rPr lang="en-US" altLang="zh-TW" baseline="0" dirty="0" smtClean="0"/>
              <a:t>data </a:t>
            </a:r>
            <a:r>
              <a:rPr lang="zh-TW" altLang="en-US" baseline="0" dirty="0" smtClean="0"/>
              <a:t>出來。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像如果有一個新的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回來，它 </a:t>
            </a:r>
            <a:r>
              <a:rPr lang="en-US" altLang="zh-TW" baseline="0" dirty="0" smtClean="0"/>
              <a:t>MCU </a:t>
            </a:r>
            <a:r>
              <a:rPr lang="zh-TW" altLang="en-US" baseline="0" dirty="0" smtClean="0"/>
              <a:t>是用 </a:t>
            </a:r>
            <a:r>
              <a:rPr lang="en-US" altLang="zh-TW" baseline="0" dirty="0" smtClean="0"/>
              <a:t>32 or 64 bit </a:t>
            </a:r>
            <a:r>
              <a:rPr lang="zh-TW" altLang="en-US" baseline="0" dirty="0" smtClean="0"/>
              <a:t>的方式去傳收值，這個 </a:t>
            </a:r>
            <a:r>
              <a:rPr lang="en-US" altLang="zh-TW" baseline="0" dirty="0" smtClean="0"/>
              <a:t>AP </a:t>
            </a:r>
            <a:r>
              <a:rPr lang="zh-TW" altLang="en-US" baseline="0" dirty="0" smtClean="0"/>
              <a:t>就需要去作資料重整的工作</a:t>
            </a:r>
            <a:r>
              <a:rPr lang="en-US" altLang="zh-TW" baseline="0" dirty="0" smtClean="0"/>
              <a:t>)</a:t>
            </a:r>
          </a:p>
          <a:p>
            <a:r>
              <a:rPr lang="zh-TW" altLang="en-US" baseline="0" dirty="0" smtClean="0"/>
              <a:t>第二：其他正在開發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的同仁，也必須使用這個工具來不斷地看觀察裸玻的狀況。有時候，他們會慢慢把某些參數拉出來讓在外出差的同事作調整，這時，他們就需要用這個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去驗証說，這些參數作了調整之後有沒有它的效果</a:t>
            </a:r>
            <a:endParaRPr lang="en-US" altLang="zh-TW" baseline="0" dirty="0" smtClean="0"/>
          </a:p>
          <a:p>
            <a:r>
              <a:rPr lang="zh-TW" altLang="en-US" baseline="0" dirty="0" smtClean="0"/>
              <a:t>第三：在外出差、帶新案子的</a:t>
            </a:r>
            <a:r>
              <a:rPr lang="zh-TW" altLang="en-US" baseline="0" dirty="0" smtClean="0"/>
              <a:t>同仁。他們並沒有修改  </a:t>
            </a:r>
            <a:r>
              <a:rPr lang="en-US" altLang="zh-TW" baseline="0" dirty="0" err="1" smtClean="0"/>
              <a:t>fw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的能力。如果</a:t>
            </a:r>
            <a:r>
              <a:rPr lang="zh-TW" altLang="en-US" baseline="0" dirty="0" smtClean="0"/>
              <a:t>整機還沒有出來的話，第一步便是先用此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來作初步的參數設定，等到在裸玻上的 </a:t>
            </a:r>
            <a:r>
              <a:rPr lang="en-US" altLang="zh-TW" baseline="0" dirty="0" smtClean="0"/>
              <a:t>performance </a:t>
            </a:r>
            <a:r>
              <a:rPr lang="zh-TW" altLang="en-US" baseline="0" dirty="0" smtClean="0"/>
              <a:t>都調得差不多了，再將滙出的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燒到整機的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38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連接狀態：在我們把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bridge board </a:t>
            </a:r>
            <a:r>
              <a:rPr lang="zh-TW" altLang="en-US" baseline="0" dirty="0" smtClean="0"/>
              <a:t>一上電，接到電腦時，會作一連串初始化的動作：例如， </a:t>
            </a:r>
            <a:r>
              <a:rPr lang="en-US" altLang="zh-TW" baseline="0" dirty="0" smtClean="0"/>
              <a:t>bridge board FW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FW version check, </a:t>
            </a:r>
            <a:r>
              <a:rPr lang="zh-TW" altLang="en-US" baseline="0" dirty="0" smtClean="0"/>
              <a:t>目前 </a:t>
            </a:r>
            <a:r>
              <a:rPr lang="en-US" altLang="zh-TW" baseline="0" dirty="0" smtClean="0"/>
              <a:t>IC type, </a:t>
            </a:r>
            <a:r>
              <a:rPr lang="zh-TW" altLang="en-US" baseline="0" dirty="0" smtClean="0"/>
              <a:t>目前 </a:t>
            </a:r>
            <a:r>
              <a:rPr lang="en-US" altLang="zh-TW" baseline="0" dirty="0" smtClean="0"/>
              <a:t>FW version check, </a:t>
            </a:r>
            <a:r>
              <a:rPr lang="zh-TW" altLang="en-US" baseline="0" dirty="0" smtClean="0"/>
              <a:t>還有這個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所適用的 </a:t>
            </a:r>
            <a:r>
              <a:rPr lang="en-US" altLang="zh-TW" baseline="0" dirty="0" smtClean="0"/>
              <a:t>ITO type</a:t>
            </a:r>
            <a:r>
              <a:rPr lang="zh-TW" altLang="en-US" baseline="0" dirty="0" smtClean="0"/>
              <a:t>，最後是 </a:t>
            </a:r>
            <a:r>
              <a:rPr lang="en-US" altLang="zh-TW" baseline="0" dirty="0" smtClean="0"/>
              <a:t>FW loaded status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VCCA/VCCD setting : </a:t>
            </a:r>
            <a:r>
              <a:rPr lang="zh-TW" altLang="en-US" baseline="0" dirty="0" smtClean="0"/>
              <a:t>每個 </a:t>
            </a:r>
            <a:r>
              <a:rPr lang="en-US" altLang="zh-TW" baseline="0" dirty="0" smtClean="0"/>
              <a:t>project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Touch IC </a:t>
            </a:r>
            <a:r>
              <a:rPr lang="zh-TW" altLang="en-US" baseline="0" dirty="0" smtClean="0"/>
              <a:t>的電壓值都不儘相同，所以我們想在裸玻上也去摩擬這個狀況。因此在這個 </a:t>
            </a:r>
            <a:r>
              <a:rPr lang="en-US" altLang="zh-TW" baseline="0" dirty="0" smtClean="0"/>
              <a:t>panel</a:t>
            </a:r>
            <a:r>
              <a:rPr lang="zh-TW" altLang="en-US" baseline="0" dirty="0" smtClean="0"/>
              <a:t>，我們可以去控制 </a:t>
            </a:r>
            <a:r>
              <a:rPr lang="en-US" altLang="zh-TW" baseline="0" dirty="0" smtClean="0"/>
              <a:t>bridge board </a:t>
            </a:r>
            <a:r>
              <a:rPr lang="zh-TW" altLang="en-US" baseline="0" dirty="0" smtClean="0"/>
              <a:t>給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的電壓可以是幾 </a:t>
            </a:r>
            <a:r>
              <a:rPr lang="en-US" altLang="zh-TW" baseline="0" dirty="0" smtClean="0"/>
              <a:t>voltage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FW management : </a:t>
            </a:r>
            <a:r>
              <a:rPr lang="zh-TW" altLang="en-US" baseline="0" dirty="0" smtClean="0"/>
              <a:t>左邊這一欄是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這個資料夾下，有哪些子資料夾，這些子資料夾份別代表了一個 </a:t>
            </a:r>
            <a:r>
              <a:rPr lang="en-US" altLang="zh-TW" baseline="0" dirty="0" smtClean="0"/>
              <a:t>IC type</a:t>
            </a:r>
            <a:r>
              <a:rPr lang="zh-TW" altLang="en-US" baseline="0" dirty="0" smtClean="0"/>
              <a:t>，當我們點了某一個子資料夾，中間這個 </a:t>
            </a:r>
            <a:r>
              <a:rPr lang="en-US" altLang="zh-TW" baseline="0" dirty="0" smtClean="0"/>
              <a:t>panel </a:t>
            </a:r>
            <a:r>
              <a:rPr lang="zh-TW" altLang="en-US" baseline="0" dirty="0" smtClean="0"/>
              <a:t>便會把裡面所有的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展現出來。一般當 </a:t>
            </a:r>
            <a:r>
              <a:rPr lang="en-US" altLang="zh-TW" baseline="0" dirty="0" smtClean="0"/>
              <a:t>FW team </a:t>
            </a:r>
            <a:r>
              <a:rPr lang="zh-TW" altLang="en-US" baseline="0" dirty="0" smtClean="0"/>
              <a:t>的人 </a:t>
            </a:r>
            <a:r>
              <a:rPr lang="en-US" altLang="zh-TW" baseline="0" dirty="0" smtClean="0"/>
              <a:t>release FW </a:t>
            </a:r>
            <a:r>
              <a:rPr lang="zh-TW" altLang="en-US" baseline="0" dirty="0" smtClean="0"/>
              <a:t>的時候，他們就會通知我把他們的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放到對應的子資料夾下，讓出差帶案子的同仁使用。另外，這個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也被要求要可以支援所有的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型號，以方便管理。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Loaded FW info : </a:t>
            </a:r>
            <a:r>
              <a:rPr lang="zh-TW" altLang="en-US" baseline="0" dirty="0" smtClean="0"/>
              <a:t>如果我們把某個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作雙擊、載入參數的話，這一排就會顯示這個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的相關訊息，例如 </a:t>
            </a:r>
            <a:r>
              <a:rPr lang="en-US" altLang="zh-TW" baseline="0" dirty="0" smtClean="0"/>
              <a:t>company name, xxx</a:t>
            </a:r>
            <a:r>
              <a:rPr lang="zh-TW" altLang="en-US" baseline="0" dirty="0" smtClean="0"/>
              <a:t>。來作為一識別的方式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在帶新案子的時候，第一步要做的事情就是 </a:t>
            </a:r>
            <a:r>
              <a:rPr lang="en-US" altLang="zh-TW" dirty="0" smtClean="0"/>
              <a:t>mapping</a:t>
            </a:r>
            <a:r>
              <a:rPr lang="zh-TW" altLang="en-US" baseline="0" dirty="0" smtClean="0"/>
              <a:t>，這個功能的用意是，把 </a:t>
            </a:r>
            <a:r>
              <a:rPr lang="en-US" altLang="zh-TW" baseline="0" dirty="0" smtClean="0"/>
              <a:t>TP </a:t>
            </a:r>
            <a:r>
              <a:rPr lang="zh-TW" altLang="en-US" baseline="0" dirty="0" smtClean="0"/>
              <a:t>上的透明走線，對應到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上的每一個 </a:t>
            </a:r>
            <a:r>
              <a:rPr lang="en-US" altLang="zh-TW" baseline="0" dirty="0" smtClean="0"/>
              <a:t>pin </a:t>
            </a:r>
            <a:r>
              <a:rPr lang="zh-TW" altLang="en-US" baseline="0" dirty="0" smtClean="0"/>
              <a:t>腳。讓 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和 </a:t>
            </a:r>
            <a:r>
              <a:rPr lang="en-US" altLang="zh-TW" baseline="0" dirty="0" smtClean="0"/>
              <a:t>TP </a:t>
            </a:r>
            <a:r>
              <a:rPr lang="zh-TW" altLang="en-US" baseline="0" dirty="0" smtClean="0"/>
              <a:t>相互認識。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首先，我們需要一個由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FW team release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FW</a:t>
            </a:r>
            <a:r>
              <a:rPr lang="zh-TW" altLang="en-US" baseline="0" dirty="0" smtClean="0"/>
              <a:t>，來進行操作。所以我們需要載入 </a:t>
            </a:r>
            <a:r>
              <a:rPr lang="en-US" altLang="zh-TW" baseline="0" dirty="0" smtClean="0"/>
              <a:t>FW. </a:t>
            </a:r>
            <a:r>
              <a:rPr lang="zh-TW" altLang="en-US" baseline="0" dirty="0" smtClean="0"/>
              <a:t>在作完 </a:t>
            </a:r>
            <a:r>
              <a:rPr lang="en-US" altLang="zh-TW" baseline="0" dirty="0" smtClean="0"/>
              <a:t>Mapping </a:t>
            </a:r>
            <a:r>
              <a:rPr lang="zh-TW" altLang="en-US" baseline="0" dirty="0" smtClean="0"/>
              <a:t>之後，再把新的暫存器的設定值放入匯出的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之中。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61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有了上述兩個材料之後，就可以進行下一步了。我們是以填完一個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excel </a:t>
            </a:r>
            <a:r>
              <a:rPr lang="zh-TW" altLang="en-US" baseline="0" dirty="0" smtClean="0"/>
              <a:t>表的方式，來完成這個 </a:t>
            </a:r>
            <a:r>
              <a:rPr lang="en-US" altLang="zh-TW" baseline="0" dirty="0" smtClean="0"/>
              <a:t>mapping </a:t>
            </a:r>
            <a:r>
              <a:rPr lang="zh-TW" altLang="en-US" baseline="0" dirty="0" smtClean="0"/>
              <a:t>的工作。在填完這個表之後，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會把他們轉化成 </a:t>
            </a:r>
            <a:r>
              <a:rPr lang="en-US" altLang="zh-TW" baseline="0" dirty="0" smtClean="0"/>
              <a:t>register </a:t>
            </a:r>
            <a:r>
              <a:rPr lang="zh-TW" altLang="en-US" baseline="0" dirty="0" smtClean="0"/>
              <a:t>的設定，最後存到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configuration </a:t>
            </a:r>
            <a:r>
              <a:rPr lang="zh-TW" altLang="en-US" baseline="0" dirty="0" smtClean="0"/>
              <a:t>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3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在前一頁選了 </a:t>
            </a:r>
            <a:r>
              <a:rPr lang="en-US" altLang="zh-TW" baseline="0" dirty="0" smtClean="0"/>
              <a:t>package </a:t>
            </a:r>
            <a:r>
              <a:rPr lang="zh-TW" altLang="en-US" baseline="0" dirty="0" smtClean="0"/>
              <a:t>之後，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就會知道目前所使用的是哪一種 </a:t>
            </a:r>
            <a:r>
              <a:rPr lang="en-US" altLang="zh-TW" baseline="0" dirty="0" smtClean="0"/>
              <a:t>package </a:t>
            </a:r>
            <a:r>
              <a:rPr lang="zh-TW" altLang="en-US" baseline="0" dirty="0" smtClean="0"/>
              <a:t>，如果按下 </a:t>
            </a:r>
            <a:r>
              <a:rPr lang="en-US" altLang="zh-TW" baseline="0" dirty="0" smtClean="0"/>
              <a:t>GUI mapping </a:t>
            </a:r>
            <a:r>
              <a:rPr lang="zh-TW" altLang="en-US" baseline="0" dirty="0" smtClean="0"/>
              <a:t>的話，就會出現一個類似電路圖的 </a:t>
            </a:r>
            <a:r>
              <a:rPr lang="en-US" altLang="zh-TW" baseline="0" dirty="0" smtClean="0"/>
              <a:t>panel </a:t>
            </a:r>
            <a:r>
              <a:rPr lang="zh-TW" altLang="en-US" baseline="0" dirty="0" smtClean="0"/>
              <a:t>，方便使用作做 </a:t>
            </a:r>
            <a:r>
              <a:rPr lang="en-US" altLang="zh-TW" baseline="0" dirty="0" smtClean="0"/>
              <a:t>mapping.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對於每一個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package</a:t>
            </a:r>
            <a:r>
              <a:rPr lang="zh-TW" altLang="en-US" baseline="0" dirty="0" smtClean="0"/>
              <a:t>，我們 </a:t>
            </a:r>
            <a:r>
              <a:rPr lang="en-US" altLang="zh-TW" baseline="0" dirty="0" smtClean="0"/>
              <a:t>Tool </a:t>
            </a:r>
            <a:r>
              <a:rPr lang="zh-TW" altLang="en-US" baseline="0" dirty="0" smtClean="0"/>
              <a:t>裡就會有一個相對應的 </a:t>
            </a:r>
            <a:r>
              <a:rPr lang="en-US" altLang="zh-TW" baseline="0" dirty="0" smtClean="0"/>
              <a:t>class </a:t>
            </a:r>
            <a:r>
              <a:rPr lang="zh-TW" altLang="en-US" baseline="0" dirty="0" smtClean="0"/>
              <a:t>，來實作出來。目前</a:t>
            </a:r>
            <a:r>
              <a:rPr lang="en-US" altLang="zh-TW" baseline="0" dirty="0" smtClean="0"/>
              <a:t>IC </a:t>
            </a:r>
            <a:r>
              <a:rPr lang="zh-TW" altLang="en-US" baseline="0" dirty="0" smtClean="0"/>
              <a:t>大約有</a:t>
            </a:r>
            <a:r>
              <a:rPr lang="en-US" altLang="zh-TW" baseline="0" dirty="0" smtClean="0"/>
              <a:t>6</a:t>
            </a:r>
            <a:r>
              <a:rPr lang="zh-TW" altLang="en-US" baseline="0" dirty="0" smtClean="0"/>
              <a:t>種，每一個  </a:t>
            </a:r>
            <a:r>
              <a:rPr lang="en-US" altLang="zh-TW" baseline="0" dirty="0" err="1" smtClean="0"/>
              <a:t>Ic</a:t>
            </a:r>
            <a:r>
              <a:rPr lang="en-US" altLang="zh-TW" baseline="0" dirty="0" smtClean="0"/>
              <a:t> type </a:t>
            </a:r>
            <a:r>
              <a:rPr lang="zh-TW" altLang="en-US" baseline="0" dirty="0" smtClean="0"/>
              <a:t>又對應到六七個 </a:t>
            </a:r>
            <a:r>
              <a:rPr lang="en-US" altLang="zh-TW" baseline="0" dirty="0" err="1" smtClean="0"/>
              <a:t>pacakage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所以現在作了大約 </a:t>
            </a:r>
            <a:r>
              <a:rPr lang="en-US" altLang="zh-TW" baseline="0" dirty="0" smtClean="0"/>
              <a:t>50 </a:t>
            </a:r>
            <a:r>
              <a:rPr lang="zh-TW" altLang="en-US" baseline="0" dirty="0" smtClean="0"/>
              <a:t>幾個 </a:t>
            </a:r>
            <a:r>
              <a:rPr lang="en-US" altLang="zh-TW" baseline="0" dirty="0" smtClean="0"/>
              <a:t>class </a:t>
            </a:r>
            <a:r>
              <a:rPr lang="zh-TW" altLang="en-US" baseline="0" dirty="0" smtClean="0"/>
              <a:t>來對應這些 </a:t>
            </a:r>
            <a:r>
              <a:rPr lang="en-US" altLang="zh-TW" baseline="0" dirty="0" smtClean="0"/>
              <a:t>package </a:t>
            </a:r>
            <a:r>
              <a:rPr lang="zh-TW" altLang="en-US" baseline="0" dirty="0" smtClean="0"/>
              <a:t>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像這個封裝是 </a:t>
            </a:r>
            <a:r>
              <a:rPr lang="en-US" altLang="zh-TW" baseline="0" dirty="0" smtClean="0"/>
              <a:t>D48 QFN 88 </a:t>
            </a:r>
            <a:r>
              <a:rPr lang="zh-TW" altLang="en-US" baseline="0" dirty="0" smtClean="0"/>
              <a:t>，就表現這個  </a:t>
            </a:r>
            <a:r>
              <a:rPr lang="en-US" altLang="zh-TW" baseline="0" dirty="0" smtClean="0"/>
              <a:t>IC pin </a:t>
            </a:r>
            <a:r>
              <a:rPr lang="zh-TW" altLang="en-US" baseline="0" dirty="0" smtClean="0"/>
              <a:t>腳有 </a:t>
            </a:r>
            <a:r>
              <a:rPr lang="en-US" altLang="zh-TW" baseline="0" dirty="0" smtClean="0"/>
              <a:t>88 pin, </a:t>
            </a:r>
            <a:r>
              <a:rPr lang="zh-TW" altLang="en-US" baseline="0" dirty="0" smtClean="0"/>
              <a:t>其中只有 </a:t>
            </a:r>
            <a:r>
              <a:rPr lang="en-US" altLang="zh-TW" baseline="0" dirty="0" smtClean="0"/>
              <a:t>48 </a:t>
            </a:r>
            <a:r>
              <a:rPr lang="zh-TW" altLang="en-US" baseline="0" dirty="0" smtClean="0"/>
              <a:t>個 </a:t>
            </a:r>
            <a:r>
              <a:rPr lang="en-US" altLang="zh-TW" baseline="0" dirty="0" smtClean="0"/>
              <a:t>pin </a:t>
            </a:r>
            <a:r>
              <a:rPr lang="zh-TW" altLang="en-US" baseline="0" dirty="0" smtClean="0"/>
              <a:t>可以接到 </a:t>
            </a:r>
            <a:r>
              <a:rPr lang="en-US" altLang="zh-TW" baseline="0" dirty="0" smtClean="0"/>
              <a:t>TP </a:t>
            </a:r>
            <a:r>
              <a:rPr lang="zh-TW" altLang="en-US" baseline="0" dirty="0" smtClean="0"/>
              <a:t>的 </a:t>
            </a:r>
            <a:r>
              <a:rPr lang="en-US" altLang="zh-TW" baseline="0" dirty="0" smtClean="0"/>
              <a:t>channel </a:t>
            </a:r>
            <a:r>
              <a:rPr lang="zh-TW" altLang="en-US" baseline="0" dirty="0" smtClean="0"/>
              <a:t>上。這個 </a:t>
            </a:r>
            <a:r>
              <a:rPr lang="en-US" altLang="zh-TW" baseline="0" dirty="0" smtClean="0"/>
              <a:t>class </a:t>
            </a:r>
            <a:r>
              <a:rPr lang="zh-TW" altLang="en-US" baseline="0" dirty="0" smtClean="0"/>
              <a:t>必須根劇這些資訊，來動態分布這些方框的個數和 </a:t>
            </a:r>
            <a:r>
              <a:rPr lang="en-US" altLang="zh-TW" baseline="0" dirty="0" smtClean="0"/>
              <a:t>size. 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另外，剛剛填入的 </a:t>
            </a:r>
            <a:r>
              <a:rPr lang="en-US" altLang="zh-TW" baseline="0" dirty="0" smtClean="0"/>
              <a:t>TX, RX number </a:t>
            </a:r>
            <a:r>
              <a:rPr lang="zh-TW" altLang="en-US" baseline="0" dirty="0" smtClean="0"/>
              <a:t>，也會在中間 </a:t>
            </a:r>
            <a:r>
              <a:rPr lang="en-US" altLang="zh-TW" baseline="0" dirty="0" smtClean="0"/>
              <a:t>panel </a:t>
            </a:r>
            <a:r>
              <a:rPr lang="zh-TW" altLang="en-US" baseline="0" dirty="0" smtClean="0"/>
              <a:t>的出現相對應個數的矩形。邊邊橋色的方框，是代表可以使用的 </a:t>
            </a:r>
            <a:r>
              <a:rPr lang="en-US" altLang="zh-TW" baseline="0" dirty="0" smtClean="0"/>
              <a:t>pin </a:t>
            </a:r>
            <a:r>
              <a:rPr lang="zh-TW" altLang="en-US" baseline="0" dirty="0" smtClean="0"/>
              <a:t>腳</a:t>
            </a:r>
            <a:r>
              <a:rPr lang="en-US" altLang="zh-TW" baseline="0" dirty="0" smtClean="0"/>
              <a:t>,  </a:t>
            </a:r>
            <a:r>
              <a:rPr lang="zh-TW" altLang="en-US" baseline="0" dirty="0" smtClean="0"/>
              <a:t>黑色的是代表無法使用的。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60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3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再來是介紹參數微調的部份，我們會針對某些 </a:t>
            </a:r>
            <a:r>
              <a:rPr lang="en-US" altLang="zh-TW" dirty="0" smtClean="0"/>
              <a:t>item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performance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不滿意或是遇到問題，例如說</a:t>
            </a:r>
            <a:r>
              <a:rPr lang="en-US" altLang="zh-TW" baseline="0" dirty="0" smtClean="0"/>
              <a:t>…</a:t>
            </a:r>
            <a:r>
              <a:rPr lang="zh-TW" altLang="en-US" baseline="0" dirty="0" smtClean="0"/>
              <a:t>雜訊太大，手指訊號太少，劃線不夠直，劃線會斷線</a:t>
            </a:r>
            <a:r>
              <a:rPr lang="en-US" altLang="zh-TW" baseline="0" dirty="0" smtClean="0"/>
              <a:t>…</a:t>
            </a:r>
            <a:r>
              <a:rPr lang="zh-TW" altLang="en-US" baseline="0" dirty="0" smtClean="0"/>
              <a:t>等等 </a:t>
            </a:r>
            <a:r>
              <a:rPr lang="en-US" altLang="zh-TW" baseline="0" dirty="0" smtClean="0"/>
              <a:t>… </a:t>
            </a:r>
            <a:r>
              <a:rPr lang="zh-TW" altLang="en-US" baseline="0" dirty="0" smtClean="0"/>
              <a:t>就必須找相對應的參數作調整。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這個時候，就來使用右手邊這個 </a:t>
            </a:r>
            <a:r>
              <a:rPr lang="en-US" altLang="zh-TW" baseline="0" dirty="0" smtClean="0"/>
              <a:t>panel  </a:t>
            </a:r>
            <a:r>
              <a:rPr lang="zh-TW" altLang="en-US" baseline="0" dirty="0" smtClean="0"/>
              <a:t>並找到相對應的參數，作調整，如果調完之後，那就再到下面按下 </a:t>
            </a:r>
            <a:r>
              <a:rPr lang="en-US" altLang="zh-TW" baseline="0" dirty="0" smtClean="0"/>
              <a:t>apply </a:t>
            </a:r>
            <a:r>
              <a:rPr lang="zh-TW" altLang="en-US" baseline="0" dirty="0" smtClean="0"/>
              <a:t>，應用目前的設定值。看觀查剛剛遇到的問題有無改善。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這一個  </a:t>
            </a:r>
            <a:r>
              <a:rPr lang="en-US" altLang="zh-TW" baseline="0" dirty="0" smtClean="0"/>
              <a:t>item </a:t>
            </a:r>
            <a:r>
              <a:rPr lang="zh-TW" altLang="en-US" baseline="0" dirty="0" smtClean="0"/>
              <a:t>調整到滿意之後，再換下一個進行調適，一直到整體表現都尚可滿意為止。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最後再把所有設定值都在存成另一個新的 </a:t>
            </a:r>
            <a:r>
              <a:rPr lang="en-US" altLang="zh-TW" baseline="0" dirty="0" smtClean="0"/>
              <a:t>FW </a:t>
            </a:r>
            <a:r>
              <a:rPr lang="zh-TW" altLang="en-US" baseline="0" dirty="0" smtClean="0"/>
              <a:t>。有點像打</a:t>
            </a:r>
            <a:r>
              <a:rPr lang="en-US" altLang="zh-TW" baseline="0" dirty="0" smtClean="0"/>
              <a:t>RPG </a:t>
            </a:r>
            <a:r>
              <a:rPr lang="zh-TW" altLang="en-US" baseline="0" dirty="0" smtClean="0"/>
              <a:t>遊戲一樣，最後進行存檔，以方便之後的調閱和調適。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23963-9C81-463E-A948-74E433FB96A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69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D03949-049B-4CF6-AE0E-DD5CA42560A0}" type="datetimeFigureOut">
              <a:rPr lang="zh-TW" altLang="en-US" smtClean="0"/>
              <a:pPr/>
              <a:t>2015/1/13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D5B0CE-BEAC-46BE-AA31-2835B7A6E73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wang99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Working Experience of </a:t>
            </a:r>
            <a:r>
              <a:rPr lang="en-US" altLang="zh-TW" dirty="0" err="1" smtClean="0"/>
              <a:t>Himax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林倍寬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kwang997@gmail.com</a:t>
            </a:r>
            <a:endParaRPr lang="en-US" altLang="zh-TW" dirty="0" smtClean="0"/>
          </a:p>
          <a:p>
            <a:r>
              <a:rPr lang="en-US" altLang="zh-TW" dirty="0" smtClean="0"/>
              <a:t>0912768499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Intro to Mapping </a:t>
            </a:r>
            <a:r>
              <a:rPr lang="en-US" altLang="zh-TW" dirty="0" err="1">
                <a:ea typeface="新細明體" panose="02020500000000000000" pitchFamily="18" charset="-120"/>
              </a:rPr>
              <a:t>func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89013" y="1847088"/>
            <a:ext cx="6300788" cy="4691062"/>
            <a:chOff x="1089025" y="1658114"/>
            <a:chExt cx="6300788" cy="4691062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025" y="1658114"/>
              <a:ext cx="6300788" cy="469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959944" y="1658114"/>
              <a:ext cx="876127" cy="41029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7983" y="2420888"/>
            <a:ext cx="9304064" cy="4572000"/>
            <a:chOff x="67983" y="2420888"/>
            <a:chExt cx="9304064" cy="4572000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65"/>
            <a:stretch>
              <a:fillRect/>
            </a:stretch>
          </p:blipFill>
          <p:spPr bwMode="auto">
            <a:xfrm>
              <a:off x="67983" y="2780928"/>
              <a:ext cx="4504017" cy="311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3372" y="2420888"/>
              <a:ext cx="4638675" cy="4572000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570388" y="6093296"/>
              <a:ext cx="5801812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For each different package, there is one specific class to construct the GUI package.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28599" y="3293340"/>
            <a:ext cx="7643801" cy="2468236"/>
            <a:chOff x="528599" y="3293340"/>
            <a:chExt cx="7643801" cy="2468236"/>
          </a:xfrm>
        </p:grpSpPr>
        <p:sp>
          <p:nvSpPr>
            <p:cNvPr id="19" name="矩形 18"/>
            <p:cNvSpPr/>
            <p:nvPr/>
          </p:nvSpPr>
          <p:spPr>
            <a:xfrm>
              <a:off x="528599" y="3457546"/>
              <a:ext cx="460411" cy="218101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989012" y="3293340"/>
              <a:ext cx="7183388" cy="2468236"/>
              <a:chOff x="989012" y="3293340"/>
              <a:chExt cx="7183388" cy="2468236"/>
            </a:xfrm>
          </p:grpSpPr>
          <p:cxnSp>
            <p:nvCxnSpPr>
              <p:cNvPr id="4" name="直線接點 3"/>
              <p:cNvCxnSpPr/>
              <p:nvPr/>
            </p:nvCxnSpPr>
            <p:spPr>
              <a:xfrm>
                <a:off x="6084168" y="4725144"/>
                <a:ext cx="208823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/>
              <p:cNvSpPr/>
              <p:nvPr/>
            </p:nvSpPr>
            <p:spPr>
              <a:xfrm>
                <a:off x="989013" y="5429384"/>
                <a:ext cx="3150394" cy="3321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989012" y="3293340"/>
                <a:ext cx="3150395" cy="4236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139407" y="3463888"/>
                <a:ext cx="460411" cy="21810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1271847" y="3789266"/>
            <a:ext cx="6319558" cy="1484224"/>
            <a:chOff x="1271847" y="3789266"/>
            <a:chExt cx="6319558" cy="1484224"/>
          </a:xfrm>
        </p:grpSpPr>
        <p:grpSp>
          <p:nvGrpSpPr>
            <p:cNvPr id="25" name="群組 24"/>
            <p:cNvGrpSpPr/>
            <p:nvPr/>
          </p:nvGrpSpPr>
          <p:grpSpPr>
            <a:xfrm>
              <a:off x="1290617" y="3789266"/>
              <a:ext cx="6300788" cy="812884"/>
              <a:chOff x="1290617" y="3789266"/>
              <a:chExt cx="6300788" cy="81288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90617" y="3789266"/>
                <a:ext cx="2569315" cy="3761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單箭頭接點 22"/>
              <p:cNvCxnSpPr>
                <a:endCxn id="21" idx="3"/>
              </p:cNvCxnSpPr>
              <p:nvPr/>
            </p:nvCxnSpPr>
            <p:spPr>
              <a:xfrm flipH="1" flipV="1">
                <a:off x="3859932" y="3977347"/>
                <a:ext cx="1144116" cy="1880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4920708" y="4034278"/>
                <a:ext cx="2670697" cy="5678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RX Number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1271847" y="4460606"/>
              <a:ext cx="6300788" cy="812884"/>
              <a:chOff x="1290617" y="3789266"/>
              <a:chExt cx="6300788" cy="81288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290617" y="3789266"/>
                <a:ext cx="2569315" cy="3761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/>
              <p:cNvCxnSpPr>
                <a:endCxn id="27" idx="3"/>
              </p:cNvCxnSpPr>
              <p:nvPr/>
            </p:nvCxnSpPr>
            <p:spPr>
              <a:xfrm flipH="1" flipV="1">
                <a:off x="3859932" y="3977347"/>
                <a:ext cx="1144116" cy="18808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4920708" y="4034278"/>
                <a:ext cx="2670697" cy="56787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TX Number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4869613" y="2163472"/>
            <a:ext cx="4029430" cy="822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Since it is very un-friendly to do the mapping, we design another quick method.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Intro to Mapping </a:t>
            </a:r>
            <a:r>
              <a:rPr lang="en-US" altLang="zh-TW" dirty="0" err="1">
                <a:ea typeface="新細明體" panose="02020500000000000000" pitchFamily="18" charset="-120"/>
              </a:rPr>
              <a:t>func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2" y="2008919"/>
            <a:ext cx="8743156" cy="4242241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467544" y="4001244"/>
            <a:ext cx="793031" cy="144016"/>
            <a:chOff x="467544" y="4001244"/>
            <a:chExt cx="793031" cy="14401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792088" cy="144016"/>
            </a:xfrm>
            <a:prstGeom prst="rect">
              <a:avLst/>
            </a:prstGeom>
            <a:noFill/>
            <a:ln w="38100" algn="ctr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44551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547664" y="4001244"/>
            <a:ext cx="793031" cy="144016"/>
            <a:chOff x="467544" y="4001244"/>
            <a:chExt cx="793031" cy="14401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792088" cy="144016"/>
            </a:xfrm>
            <a:prstGeom prst="rect">
              <a:avLst/>
            </a:prstGeom>
            <a:noFill/>
            <a:ln w="38100" algn="ctr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044551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608399" y="4001244"/>
            <a:ext cx="793031" cy="144016"/>
            <a:chOff x="467544" y="4001244"/>
            <a:chExt cx="793031" cy="144016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792088" cy="144016"/>
            </a:xfrm>
            <a:prstGeom prst="rect">
              <a:avLst/>
            </a:prstGeom>
            <a:noFill/>
            <a:ln w="38100" algn="ctr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467544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044551" y="4001244"/>
              <a:ext cx="216024" cy="144016"/>
            </a:xfrm>
            <a:prstGeom prst="rect">
              <a:avLst/>
            </a:prstGeom>
            <a:noFill/>
            <a:ln w="38100" algn="ctr">
              <a:solidFill>
                <a:srgbClr val="92D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364088" y="3429000"/>
            <a:ext cx="216024" cy="288032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244408" y="3212976"/>
            <a:ext cx="699170" cy="216024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00392" y="2808024"/>
            <a:ext cx="216023" cy="404951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12360" y="2801673"/>
            <a:ext cx="288032" cy="404951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672979" y="5013176"/>
            <a:ext cx="5798041" cy="567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According to the schematic, finish the pin assignment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52120" y="3429000"/>
            <a:ext cx="216024" cy="288032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908898" y="3429000"/>
            <a:ext cx="216024" cy="288032"/>
          </a:xfrm>
          <a:prstGeom prst="rect">
            <a:avLst/>
          </a:prstGeom>
          <a:noFill/>
          <a:ln w="38100" algn="ctr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7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4" grpId="0" animBg="1"/>
      <p:bldP spid="24" grpId="1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Intro.to Mapping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Transform Excel information into register setting 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7486303" cy="49095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87824" y="2420888"/>
            <a:ext cx="64807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Intro.to Mapping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a New Firmware</a:t>
            </a:r>
            <a:endParaRPr lang="zh-TW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78112"/>
            <a:ext cx="538003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283968" y="4130040"/>
            <a:ext cx="0" cy="10991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08104" y="5877272"/>
            <a:ext cx="843534" cy="44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5060603" y="2159340"/>
            <a:ext cx="3970784" cy="2520280"/>
            <a:chOff x="5060603" y="2159340"/>
            <a:chExt cx="3970784" cy="2520280"/>
          </a:xfrm>
        </p:grpSpPr>
        <p:grpSp>
          <p:nvGrpSpPr>
            <p:cNvPr id="24" name="群組 23"/>
            <p:cNvGrpSpPr/>
            <p:nvPr/>
          </p:nvGrpSpPr>
          <p:grpSpPr>
            <a:xfrm>
              <a:off x="5060603" y="2159340"/>
              <a:ext cx="3970784" cy="2520280"/>
              <a:chOff x="6407532" y="2159857"/>
              <a:chExt cx="3970784" cy="252028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07532" y="2159857"/>
                <a:ext cx="3970784" cy="252028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8" name="群組 17"/>
              <p:cNvGrpSpPr/>
              <p:nvPr/>
            </p:nvGrpSpPr>
            <p:grpSpPr>
              <a:xfrm>
                <a:off x="6696856" y="2365683"/>
                <a:ext cx="956654" cy="2086642"/>
                <a:chOff x="5055506" y="2638502"/>
                <a:chExt cx="956654" cy="2086642"/>
              </a:xfrm>
            </p:grpSpPr>
            <p:grpSp>
              <p:nvGrpSpPr>
                <p:cNvPr id="14" name="群組 13"/>
                <p:cNvGrpSpPr/>
                <p:nvPr/>
              </p:nvGrpSpPr>
              <p:grpSpPr>
                <a:xfrm>
                  <a:off x="5055506" y="2638502"/>
                  <a:ext cx="956654" cy="2086642"/>
                  <a:chOff x="5055506" y="2638502"/>
                  <a:chExt cx="792088" cy="1911636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5055506" y="2638502"/>
                    <a:ext cx="792088" cy="191163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5148064" y="3284984"/>
                    <a:ext cx="576064" cy="11324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FW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13" name="矩形 12"/>
                <p:cNvSpPr/>
                <p:nvPr/>
              </p:nvSpPr>
              <p:spPr>
                <a:xfrm>
                  <a:off x="5180594" y="2685156"/>
                  <a:ext cx="682448" cy="59982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CFG</a:t>
                  </a:r>
                  <a:endParaRPr lang="zh-TW" altLang="en-US" dirty="0"/>
                </a:p>
              </p:txBody>
            </p:sp>
          </p:grpSp>
          <p:grpSp>
            <p:nvGrpSpPr>
              <p:cNvPr id="19" name="群組 18"/>
              <p:cNvGrpSpPr/>
              <p:nvPr/>
            </p:nvGrpSpPr>
            <p:grpSpPr>
              <a:xfrm>
                <a:off x="9144000" y="2365683"/>
                <a:ext cx="956654" cy="2086642"/>
                <a:chOff x="5055506" y="2638502"/>
                <a:chExt cx="956654" cy="2086642"/>
              </a:xfrm>
            </p:grpSpPr>
            <p:grpSp>
              <p:nvGrpSpPr>
                <p:cNvPr id="20" name="群組 19"/>
                <p:cNvGrpSpPr/>
                <p:nvPr/>
              </p:nvGrpSpPr>
              <p:grpSpPr>
                <a:xfrm>
                  <a:off x="5055506" y="2638502"/>
                  <a:ext cx="956654" cy="2086642"/>
                  <a:chOff x="5055506" y="2638502"/>
                  <a:chExt cx="792088" cy="1911636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5055506" y="2638502"/>
                    <a:ext cx="792088" cy="191163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5148064" y="3284984"/>
                    <a:ext cx="576064" cy="11324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/>
                      <a:t>FW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21" name="矩形 20"/>
                <p:cNvSpPr/>
                <p:nvPr/>
              </p:nvSpPr>
              <p:spPr>
                <a:xfrm>
                  <a:off x="5180594" y="2685156"/>
                  <a:ext cx="682448" cy="59982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CFG</a:t>
                  </a:r>
                  <a:endParaRPr lang="zh-TW" altLang="en-US" dirty="0"/>
                </a:p>
              </p:txBody>
            </p:sp>
          </p:grpSp>
        </p:grpSp>
        <p:cxnSp>
          <p:nvCxnSpPr>
            <p:cNvPr id="26" name="直線單箭頭接點 25"/>
            <p:cNvCxnSpPr/>
            <p:nvPr/>
          </p:nvCxnSpPr>
          <p:spPr>
            <a:xfrm>
              <a:off x="6351638" y="2678112"/>
              <a:ext cx="1388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9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Mapping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Compare the difference of the exported bin file and original file.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8094556" cy="42640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99230" y="3437628"/>
            <a:ext cx="5798041" cy="567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Show the difference by the </a:t>
            </a:r>
            <a:r>
              <a:rPr lang="en-US" altLang="zh-TW" dirty="0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>
                <a:solidFill>
                  <a:schemeClr val="tx1"/>
                </a:solidFill>
              </a:rPr>
              <a:t> color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840739" y="4293096"/>
            <a:ext cx="4380145" cy="2219516"/>
            <a:chOff x="840739" y="4293096"/>
            <a:chExt cx="4380145" cy="2219516"/>
          </a:xfrm>
        </p:grpSpPr>
        <p:sp>
          <p:nvSpPr>
            <p:cNvPr id="11" name="矩形 10"/>
            <p:cNvSpPr/>
            <p:nvPr/>
          </p:nvSpPr>
          <p:spPr>
            <a:xfrm>
              <a:off x="4860032" y="4293096"/>
              <a:ext cx="360852" cy="213562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840739" y="4293096"/>
              <a:ext cx="3901017" cy="2219516"/>
              <a:chOff x="840739" y="4293096"/>
              <a:chExt cx="3901017" cy="2219516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840739" y="4293096"/>
                <a:ext cx="3140968" cy="2219516"/>
                <a:chOff x="837225" y="3577028"/>
                <a:chExt cx="3361194" cy="2219516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837225" y="3577028"/>
                  <a:ext cx="371207" cy="221951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741763" y="4375985"/>
                  <a:ext cx="2456656" cy="6287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/>
                      </a:solidFill>
                    </a:rPr>
                    <a:t>Register Address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" name="直線單箭頭接點 9"/>
                <p:cNvCxnSpPr/>
                <p:nvPr/>
              </p:nvCxnSpPr>
              <p:spPr>
                <a:xfrm flipH="1" flipV="1">
                  <a:off x="1284998" y="3879714"/>
                  <a:ext cx="453474" cy="49627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線單箭頭接點 11"/>
              <p:cNvCxnSpPr/>
              <p:nvPr/>
            </p:nvCxnSpPr>
            <p:spPr>
              <a:xfrm>
                <a:off x="3997752" y="5360907"/>
                <a:ext cx="744004" cy="35993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群組 21"/>
          <p:cNvGrpSpPr/>
          <p:nvPr/>
        </p:nvGrpSpPr>
        <p:grpSpPr>
          <a:xfrm>
            <a:off x="1187625" y="4431115"/>
            <a:ext cx="5658474" cy="2219516"/>
            <a:chOff x="-1856794" y="3577028"/>
            <a:chExt cx="6055213" cy="2219516"/>
          </a:xfrm>
        </p:grpSpPr>
        <p:sp>
          <p:nvSpPr>
            <p:cNvPr id="24" name="矩形 23"/>
            <p:cNvSpPr/>
            <p:nvPr/>
          </p:nvSpPr>
          <p:spPr>
            <a:xfrm>
              <a:off x="-1856794" y="3577028"/>
              <a:ext cx="3065226" cy="22195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741763" y="4375985"/>
              <a:ext cx="2456656" cy="6287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Parameter Content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H="1" flipV="1">
              <a:off x="1284998" y="3879714"/>
              <a:ext cx="453474" cy="4962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1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/>
              <a:t>Programming FW and load configuration</a:t>
            </a:r>
          </a:p>
          <a:p>
            <a:pPr lvl="1"/>
            <a:r>
              <a:rPr lang="en-US" altLang="zh-TW" dirty="0" smtClean="0"/>
              <a:t>Generate mapping table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Observe data and fine tune parameters dynamically</a:t>
            </a:r>
          </a:p>
          <a:p>
            <a:pPr lvl="1"/>
            <a:r>
              <a:rPr lang="en-US" altLang="zh-TW" dirty="0" smtClean="0"/>
              <a:t>Register Read/Write</a:t>
            </a:r>
          </a:p>
          <a:p>
            <a:r>
              <a:rPr lang="en-US" altLang="zh-TW" dirty="0"/>
              <a:t>Bridge Board Introduction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47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23528" y="1462780"/>
            <a:ext cx="8496944" cy="5037612"/>
            <a:chOff x="323528" y="1462780"/>
            <a:chExt cx="8496944" cy="5037612"/>
          </a:xfrm>
        </p:grpSpPr>
        <p:grpSp>
          <p:nvGrpSpPr>
            <p:cNvPr id="31" name="群組 30"/>
            <p:cNvGrpSpPr/>
            <p:nvPr/>
          </p:nvGrpSpPr>
          <p:grpSpPr>
            <a:xfrm>
              <a:off x="323528" y="1462780"/>
              <a:ext cx="8496944" cy="5037612"/>
              <a:chOff x="251520" y="1271707"/>
              <a:chExt cx="8496944" cy="5037612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251520" y="1271707"/>
                <a:ext cx="8496944" cy="5037612"/>
                <a:chOff x="1187624" y="2076477"/>
                <a:chExt cx="6984776" cy="3976475"/>
              </a:xfrm>
            </p:grpSpPr>
            <p:sp>
              <p:nvSpPr>
                <p:cNvPr id="4" name="橢圓 3"/>
                <p:cNvSpPr/>
                <p:nvPr/>
              </p:nvSpPr>
              <p:spPr>
                <a:xfrm>
                  <a:off x="3109013" y="2076477"/>
                  <a:ext cx="3103623" cy="894543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Hi Touch Designer</a:t>
                  </a:r>
                  <a:endParaRPr lang="zh-TW" altLang="en-US" dirty="0"/>
                </a:p>
              </p:txBody>
            </p:sp>
            <p:cxnSp>
              <p:nvCxnSpPr>
                <p:cNvPr id="6" name="直線接點 5"/>
                <p:cNvCxnSpPr/>
                <p:nvPr/>
              </p:nvCxnSpPr>
              <p:spPr>
                <a:xfrm>
                  <a:off x="1187624" y="3501008"/>
                  <a:ext cx="0" cy="255194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接點 8"/>
                <p:cNvCxnSpPr/>
                <p:nvPr/>
              </p:nvCxnSpPr>
              <p:spPr>
                <a:xfrm>
                  <a:off x="2584579" y="3501008"/>
                  <a:ext cx="0" cy="255194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/>
                <p:cNvCxnSpPr/>
                <p:nvPr/>
              </p:nvCxnSpPr>
              <p:spPr>
                <a:xfrm>
                  <a:off x="5378489" y="3501008"/>
                  <a:ext cx="0" cy="255194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>
                  <a:off x="6775444" y="3501008"/>
                  <a:ext cx="0" cy="255194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>
                  <a:off x="8172400" y="3501008"/>
                  <a:ext cx="0" cy="2551944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1219896" y="3153822"/>
                  <a:ext cx="13468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Load </a:t>
                  </a:r>
                  <a:r>
                    <a:rPr lang="en-US" altLang="zh-TW" sz="1600" dirty="0" err="1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Config</a:t>
                  </a:r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.</a:t>
                  </a:r>
                  <a:endParaRPr lang="zh-TW" altLang="en-US" sz="1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>
                  <a:off x="3300531" y="3162454"/>
                  <a:ext cx="12442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Edit </a:t>
                  </a:r>
                  <a:r>
                    <a:rPr lang="en-US" altLang="zh-TW" sz="1600" dirty="0" err="1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Config</a:t>
                  </a:r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.</a:t>
                  </a:r>
                  <a:endParaRPr lang="zh-TW" altLang="en-US" sz="1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5274420" y="3153822"/>
                  <a:ext cx="13580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Save </a:t>
                  </a:r>
                  <a:r>
                    <a:rPr lang="en-US" altLang="zh-TW" sz="1600" dirty="0" err="1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Config</a:t>
                  </a:r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.</a:t>
                  </a:r>
                  <a:endParaRPr lang="zh-TW" altLang="en-US" sz="1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7" name="文字方塊 16"/>
                <p:cNvSpPr txBox="1"/>
                <p:nvPr/>
              </p:nvSpPr>
              <p:spPr>
                <a:xfrm>
                  <a:off x="7141940" y="3162454"/>
                  <a:ext cx="6639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Misc.</a:t>
                  </a:r>
                  <a:endParaRPr lang="zh-TW" altLang="en-US" sz="16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18" name="橢圓 17"/>
                <p:cNvSpPr/>
                <p:nvPr/>
              </p:nvSpPr>
              <p:spPr>
                <a:xfrm>
                  <a:off x="1261382" y="3531427"/>
                  <a:ext cx="1263872" cy="72008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Program &amp; Load configuration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</p:grpSp>
          <p:grpSp>
            <p:nvGrpSpPr>
              <p:cNvPr id="30" name="群組 29"/>
              <p:cNvGrpSpPr/>
              <p:nvPr/>
            </p:nvGrpSpPr>
            <p:grpSpPr>
              <a:xfrm>
                <a:off x="1489655" y="3114916"/>
                <a:ext cx="7201203" cy="3044128"/>
                <a:chOff x="1489655" y="3114916"/>
                <a:chExt cx="7201203" cy="3044128"/>
              </a:xfrm>
            </p:grpSpPr>
            <p:sp>
              <p:nvSpPr>
                <p:cNvPr id="20" name="橢圓 19"/>
                <p:cNvSpPr/>
                <p:nvPr/>
              </p:nvSpPr>
              <p:spPr>
                <a:xfrm>
                  <a:off x="1993131" y="3114916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IC &amp; Channel Mapping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1" name="橢圓 20"/>
                <p:cNvSpPr/>
                <p:nvPr/>
              </p:nvSpPr>
              <p:spPr>
                <a:xfrm>
                  <a:off x="2070582" y="4236731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Instant Performance Fine Tune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2" name="橢圓 21"/>
                <p:cNvSpPr/>
                <p:nvPr/>
              </p:nvSpPr>
              <p:spPr>
                <a:xfrm>
                  <a:off x="3707904" y="4216143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Observe Raw Data &amp; Performance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5407291" y="4216143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Save Configuration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7153364" y="3114916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Register Editor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7153364" y="4180862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Gesture Demo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6" name="橢圓 25"/>
                <p:cNvSpPr/>
                <p:nvPr/>
              </p:nvSpPr>
              <p:spPr>
                <a:xfrm>
                  <a:off x="7134016" y="5246808"/>
                  <a:ext cx="1537494" cy="912236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latin typeface="Arial Unicode MS" panose="020B0604020202020204" pitchFamily="34" charset="-120"/>
                      <a:ea typeface="Arial Unicode MS" panose="020B0604020202020204" pitchFamily="34" charset="-120"/>
                      <a:cs typeface="Arial Unicode MS" panose="020B0604020202020204" pitchFamily="34" charset="-120"/>
                    </a:rPr>
                    <a:t>Deme Panel</a:t>
                  </a:r>
                  <a:endParaRPr lang="zh-TW" altLang="en-US" sz="1200" dirty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endParaRPr>
                </a:p>
              </p:txBody>
            </p:sp>
            <p:sp>
              <p:nvSpPr>
                <p:cNvPr id="27" name="向右箭號 26"/>
                <p:cNvSpPr/>
                <p:nvPr/>
              </p:nvSpPr>
              <p:spPr>
                <a:xfrm rot="2489508">
                  <a:off x="1489655" y="4017500"/>
                  <a:ext cx="1008112" cy="287820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9" name="圓形箭號 28"/>
            <p:cNvSpPr/>
            <p:nvPr/>
          </p:nvSpPr>
          <p:spPr>
            <a:xfrm>
              <a:off x="2921121" y="3809445"/>
              <a:ext cx="1522893" cy="1286332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圓形箭號 31"/>
            <p:cNvSpPr/>
            <p:nvPr/>
          </p:nvSpPr>
          <p:spPr>
            <a:xfrm rot="10800000">
              <a:off x="2947440" y="4574743"/>
              <a:ext cx="1522893" cy="1286332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向右箭號 32"/>
            <p:cNvSpPr/>
            <p:nvPr/>
          </p:nvSpPr>
          <p:spPr>
            <a:xfrm>
              <a:off x="5222545" y="4779591"/>
              <a:ext cx="451419" cy="233609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4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Data 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finished mapping routine, we could try to program the configuration into the IC Flash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457200" y="2924944"/>
            <a:ext cx="8243123" cy="4285453"/>
            <a:chOff x="628797" y="2814273"/>
            <a:chExt cx="8243123" cy="42854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797" y="2814273"/>
              <a:ext cx="8243123" cy="428545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925075" y="4130040"/>
              <a:ext cx="1004257" cy="45108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 flipV="1">
              <a:off x="2336456" y="4581128"/>
              <a:ext cx="737468" cy="600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096794" y="4950800"/>
              <a:ext cx="349143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Right click to trigger the menu for FW loading &amp; programming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Data 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76298"/>
            <a:ext cx="8628750" cy="4393509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261197" y="2708920"/>
            <a:ext cx="7119115" cy="3312368"/>
            <a:chOff x="261197" y="2708920"/>
            <a:chExt cx="7119115" cy="3312368"/>
          </a:xfrm>
        </p:grpSpPr>
        <p:sp>
          <p:nvSpPr>
            <p:cNvPr id="5" name="矩形 4"/>
            <p:cNvSpPr/>
            <p:nvPr/>
          </p:nvSpPr>
          <p:spPr>
            <a:xfrm>
              <a:off x="261197" y="2708920"/>
              <a:ext cx="7119115" cy="331236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 flipV="1">
              <a:off x="1374223" y="2708921"/>
              <a:ext cx="1109545" cy="1137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630550" y="3846104"/>
              <a:ext cx="2653418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Data Observation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380112" y="2708919"/>
            <a:ext cx="3509835" cy="3629162"/>
            <a:chOff x="-9171317" y="2392126"/>
            <a:chExt cx="16551629" cy="3629162"/>
          </a:xfrm>
        </p:grpSpPr>
        <p:sp>
          <p:nvSpPr>
            <p:cNvPr id="15" name="矩形 14"/>
            <p:cNvSpPr/>
            <p:nvPr/>
          </p:nvSpPr>
          <p:spPr>
            <a:xfrm>
              <a:off x="261197" y="2392126"/>
              <a:ext cx="7119115" cy="362916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V="1">
              <a:off x="-4934061" y="3112207"/>
              <a:ext cx="5121673" cy="1296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-9171317" y="4408351"/>
              <a:ext cx="8474517" cy="7118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Fine Tune Panel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7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Data Observation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9" y="2215280"/>
            <a:ext cx="8130799" cy="413996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57200" y="2215280"/>
            <a:ext cx="8133188" cy="4238056"/>
            <a:chOff x="257625" y="1847088"/>
            <a:chExt cx="8628750" cy="492296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25" y="1847088"/>
              <a:ext cx="8628750" cy="492296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4860032" y="5515826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3D Model View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57201" y="2183255"/>
            <a:ext cx="8229600" cy="4414098"/>
            <a:chOff x="133025" y="1847088"/>
            <a:chExt cx="8998487" cy="476390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025" y="1847088"/>
              <a:ext cx="8998487" cy="476390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3936797" y="5539345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Histogram View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23529" y="2099943"/>
            <a:ext cx="8639942" cy="4497409"/>
            <a:chOff x="323528" y="2099943"/>
            <a:chExt cx="8839677" cy="4646191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28" y="2099943"/>
              <a:ext cx="8839677" cy="4646191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4010639" y="5377912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Waveform View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513" y="1964184"/>
            <a:ext cx="9126487" cy="4633168"/>
            <a:chOff x="17513" y="1964184"/>
            <a:chExt cx="9126487" cy="4633168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3" y="1964184"/>
              <a:ext cx="9126487" cy="4633168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6132240" y="3801600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Draw Mode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9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/>
              <a:t>Programming FW and load configuration</a:t>
            </a:r>
          </a:p>
          <a:p>
            <a:pPr lvl="1"/>
            <a:r>
              <a:rPr lang="en-US" altLang="zh-TW" dirty="0" smtClean="0"/>
              <a:t>Generate mapping table</a:t>
            </a:r>
          </a:p>
          <a:p>
            <a:pPr lvl="1"/>
            <a:r>
              <a:rPr lang="en-US" altLang="zh-TW" dirty="0"/>
              <a:t>Observe data and fine tune parameters dynamically</a:t>
            </a:r>
          </a:p>
          <a:p>
            <a:pPr lvl="1"/>
            <a:r>
              <a:rPr lang="en-US" altLang="zh-TW" dirty="0" smtClean="0"/>
              <a:t>Register Read/Write</a:t>
            </a:r>
          </a:p>
          <a:p>
            <a:r>
              <a:rPr lang="en-US" altLang="zh-TW" dirty="0" smtClean="0"/>
              <a:t>Bridge Board Introduction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0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Fine Tune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79512" y="1867350"/>
            <a:ext cx="8628750" cy="4457250"/>
            <a:chOff x="61994" y="1867350"/>
            <a:chExt cx="8628750" cy="44572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94" y="1867350"/>
              <a:ext cx="8628750" cy="439350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092280" y="2564904"/>
              <a:ext cx="1594520" cy="3759696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993980" y="3265670"/>
            <a:ext cx="2520280" cy="1171537"/>
            <a:chOff x="6012160" y="2883599"/>
            <a:chExt cx="2520280" cy="1171537"/>
          </a:xfrm>
        </p:grpSpPr>
        <p:sp>
          <p:nvSpPr>
            <p:cNvPr id="7" name="矩形 6"/>
            <p:cNvSpPr/>
            <p:nvPr/>
          </p:nvSpPr>
          <p:spPr>
            <a:xfrm>
              <a:off x="6012160" y="3487264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rgbClr val="FF0000"/>
                  </a:solidFill>
                </a:rPr>
                <a:t>Step 1.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 Tune the specific item.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08304" y="2883599"/>
              <a:ext cx="1224136" cy="504056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7878625" y="3284984"/>
              <a:ext cx="309358" cy="0"/>
            </a:xfrm>
            <a:prstGeom prst="straightConnector1">
              <a:avLst/>
            </a:prstGeom>
            <a:ln>
              <a:solidFill>
                <a:srgbClr val="E63A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>
              <a:off x="7467903" y="3284984"/>
              <a:ext cx="324036" cy="0"/>
            </a:xfrm>
            <a:prstGeom prst="straightConnector1">
              <a:avLst/>
            </a:prstGeom>
            <a:ln>
              <a:solidFill>
                <a:srgbClr val="E63A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5474206" y="5136975"/>
            <a:ext cx="2452976" cy="1121401"/>
            <a:chOff x="5503400" y="5130280"/>
            <a:chExt cx="2452976" cy="1121401"/>
          </a:xfrm>
        </p:grpSpPr>
        <p:sp>
          <p:nvSpPr>
            <p:cNvPr id="15" name="矩形 14"/>
            <p:cNvSpPr/>
            <p:nvPr/>
          </p:nvSpPr>
          <p:spPr>
            <a:xfrm>
              <a:off x="7287691" y="5874907"/>
              <a:ext cx="668685" cy="376774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503400" y="5130280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rgbClr val="FF0000"/>
                  </a:solidFill>
                </a:rPr>
                <a:t>Step 2.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 Click the apply setting.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411760" y="4130040"/>
            <a:ext cx="2160240" cy="567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Step 3.</a:t>
            </a:r>
            <a:r>
              <a:rPr lang="en-US" altLang="zh-TW" sz="1400" dirty="0" smtClean="0">
                <a:solidFill>
                  <a:schemeClr val="tx1"/>
                </a:solidFill>
              </a:rPr>
              <a:t> Check its efficacy.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圓形箭號 18"/>
          <p:cNvSpPr/>
          <p:nvPr/>
        </p:nvSpPr>
        <p:spPr>
          <a:xfrm rot="6090694">
            <a:off x="4496067" y="3442722"/>
            <a:ext cx="1682266" cy="1665282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sp>
      <p:grpSp>
        <p:nvGrpSpPr>
          <p:cNvPr id="24" name="群組 23"/>
          <p:cNvGrpSpPr/>
          <p:nvPr/>
        </p:nvGrpSpPr>
        <p:grpSpPr>
          <a:xfrm>
            <a:off x="4832940" y="4238898"/>
            <a:ext cx="3973350" cy="1998414"/>
            <a:chOff x="4832940" y="4238898"/>
            <a:chExt cx="3973350" cy="1998414"/>
          </a:xfrm>
        </p:grpSpPr>
        <p:sp>
          <p:nvSpPr>
            <p:cNvPr id="20" name="矩形 19"/>
            <p:cNvSpPr/>
            <p:nvPr/>
          </p:nvSpPr>
          <p:spPr>
            <a:xfrm>
              <a:off x="8172400" y="5881602"/>
              <a:ext cx="633890" cy="355710"/>
            </a:xfrm>
            <a:prstGeom prst="rect">
              <a:avLst/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32940" y="4238898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rgbClr val="FF0000"/>
                  </a:solidFill>
                </a:rPr>
                <a:t>At Last,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 Save the parameter setting into bin file.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6977938" y="4541530"/>
              <a:ext cx="1421127" cy="1340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6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Fine Tune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Generate a New Firmware</a:t>
            </a:r>
            <a:endParaRPr lang="zh-TW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78112"/>
            <a:ext cx="5380038" cy="36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283968" y="4130040"/>
            <a:ext cx="0" cy="10991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08104" y="5877272"/>
            <a:ext cx="843534" cy="44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5060603" y="2159340"/>
            <a:ext cx="3970784" cy="2520280"/>
            <a:chOff x="5060603" y="2159340"/>
            <a:chExt cx="3970784" cy="2520280"/>
          </a:xfrm>
        </p:grpSpPr>
        <p:sp>
          <p:nvSpPr>
            <p:cNvPr id="11" name="矩形 10"/>
            <p:cNvSpPr/>
            <p:nvPr/>
          </p:nvSpPr>
          <p:spPr>
            <a:xfrm>
              <a:off x="5060603" y="2159340"/>
              <a:ext cx="3970784" cy="2520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349927" y="2365166"/>
              <a:ext cx="956654" cy="2086642"/>
              <a:chOff x="5349927" y="2365166"/>
              <a:chExt cx="956654" cy="2086642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349927" y="2365166"/>
                <a:ext cx="956654" cy="2086642"/>
                <a:chOff x="5055506" y="2638502"/>
                <a:chExt cx="792088" cy="1911636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055506" y="2638502"/>
                  <a:ext cx="792088" cy="191163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148064" y="3284984"/>
                  <a:ext cx="576064" cy="11324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FW</a:t>
                  </a:r>
                  <a:endParaRPr lang="zh-TW" altLang="en-US" dirty="0"/>
                </a:p>
              </p:txBody>
            </p:sp>
          </p:grpSp>
          <p:sp>
            <p:nvSpPr>
              <p:cNvPr id="13" name="矩形 12"/>
              <p:cNvSpPr/>
              <p:nvPr/>
            </p:nvSpPr>
            <p:spPr>
              <a:xfrm>
                <a:off x="5475015" y="2411820"/>
                <a:ext cx="682448" cy="59982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CFG</a:t>
                </a:r>
                <a:endParaRPr lang="zh-TW" altLang="en-US" dirty="0"/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6351638" y="2365166"/>
            <a:ext cx="2402087" cy="2086642"/>
            <a:chOff x="6351638" y="2365166"/>
            <a:chExt cx="2402087" cy="2086642"/>
          </a:xfrm>
        </p:grpSpPr>
        <p:grpSp>
          <p:nvGrpSpPr>
            <p:cNvPr id="19" name="群組 18"/>
            <p:cNvGrpSpPr/>
            <p:nvPr/>
          </p:nvGrpSpPr>
          <p:grpSpPr>
            <a:xfrm>
              <a:off x="7797071" y="2365166"/>
              <a:ext cx="956654" cy="2086642"/>
              <a:chOff x="5055506" y="2638502"/>
              <a:chExt cx="956654" cy="2086642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5055506" y="2638502"/>
                <a:ext cx="956654" cy="2086642"/>
                <a:chOff x="5055506" y="2638502"/>
                <a:chExt cx="792088" cy="1911636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055506" y="2638502"/>
                  <a:ext cx="792088" cy="191163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148064" y="3284984"/>
                  <a:ext cx="576064" cy="11324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FW</a:t>
                  </a:r>
                  <a:endParaRPr lang="zh-TW" altLang="en-US" dirty="0"/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5180594" y="2685156"/>
                <a:ext cx="682448" cy="599827"/>
              </a:xfrm>
              <a:prstGeom prst="rect">
                <a:avLst/>
              </a:prstGeom>
              <a:solidFill>
                <a:srgbClr val="E63AB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CFG</a:t>
                </a:r>
                <a:endParaRPr lang="zh-TW" altLang="en-US" dirty="0"/>
              </a:p>
            </p:txBody>
          </p:sp>
        </p:grpSp>
        <p:cxnSp>
          <p:nvCxnSpPr>
            <p:cNvPr id="26" name="直線單箭頭接點 25"/>
            <p:cNvCxnSpPr/>
            <p:nvPr/>
          </p:nvCxnSpPr>
          <p:spPr>
            <a:xfrm>
              <a:off x="6351638" y="2678112"/>
              <a:ext cx="1388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92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Fine Tune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fine tune item is diversified, so it is necessary to complete this function with more complicate data structure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65926" y="3212976"/>
            <a:ext cx="8812147" cy="4501118"/>
            <a:chOff x="1822" y="3284984"/>
            <a:chExt cx="8812147" cy="4501118"/>
          </a:xfrm>
        </p:grpSpPr>
        <p:grpSp>
          <p:nvGrpSpPr>
            <p:cNvPr id="5" name="群組 4"/>
            <p:cNvGrpSpPr/>
            <p:nvPr/>
          </p:nvGrpSpPr>
          <p:grpSpPr>
            <a:xfrm>
              <a:off x="1822" y="3284984"/>
              <a:ext cx="8812147" cy="4501118"/>
              <a:chOff x="80643" y="1289660"/>
              <a:chExt cx="9710635" cy="5077182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643" y="1290017"/>
                <a:ext cx="2324100" cy="5076825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4328" y="1289660"/>
                <a:ext cx="2266950" cy="4943475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0571" y="1295572"/>
                <a:ext cx="2268000" cy="4831412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0441" y="1295572"/>
                <a:ext cx="2268000" cy="4714066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74338" y="3789040"/>
              <a:ext cx="1761358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323122" y="3553976"/>
              <a:ext cx="1816830" cy="5951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33813" y="4497289"/>
              <a:ext cx="1816830" cy="5951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94951" y="6245468"/>
              <a:ext cx="702949" cy="342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756771" y="3777524"/>
              <a:ext cx="1930029" cy="10916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334003" y="5596598"/>
              <a:ext cx="805949" cy="342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924076" y="6113592"/>
              <a:ext cx="702949" cy="342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16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Fine Tune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2132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We use one </a:t>
            </a:r>
            <a:r>
              <a:rPr lang="en-US" altLang="zh-TW" dirty="0" err="1" smtClean="0"/>
              <a:t>csv</a:t>
            </a:r>
            <a:r>
              <a:rPr lang="en-US" altLang="zh-TW" dirty="0" smtClean="0"/>
              <a:t> file to construct each fine tune item</a:t>
            </a:r>
          </a:p>
          <a:p>
            <a:pPr lvl="1"/>
            <a:r>
              <a:rPr lang="en-US" altLang="zh-TW" dirty="0" smtClean="0"/>
              <a:t>Each line present one fine-tune item.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r="13475"/>
          <a:stretch/>
        </p:blipFill>
        <p:spPr>
          <a:xfrm>
            <a:off x="179512" y="3212976"/>
            <a:ext cx="8784975" cy="2533650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179512" y="3588504"/>
            <a:ext cx="1584176" cy="2725994"/>
            <a:chOff x="179512" y="3588504"/>
            <a:chExt cx="1584176" cy="2725994"/>
          </a:xfrm>
        </p:grpSpPr>
        <p:sp>
          <p:nvSpPr>
            <p:cNvPr id="20" name="矩形 19"/>
            <p:cNvSpPr/>
            <p:nvPr/>
          </p:nvSpPr>
          <p:spPr>
            <a:xfrm>
              <a:off x="179512" y="3588504"/>
              <a:ext cx="1584176" cy="21581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1540" y="5746626"/>
              <a:ext cx="1080120" cy="567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Address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978324" y="3626209"/>
            <a:ext cx="1521668" cy="2763176"/>
            <a:chOff x="2978324" y="3626209"/>
            <a:chExt cx="1521668" cy="2763176"/>
          </a:xfrm>
        </p:grpSpPr>
        <p:sp>
          <p:nvSpPr>
            <p:cNvPr id="31" name="矩形 30"/>
            <p:cNvSpPr/>
            <p:nvPr/>
          </p:nvSpPr>
          <p:spPr>
            <a:xfrm>
              <a:off x="3131840" y="5821513"/>
              <a:ext cx="1080120" cy="567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Value Range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78324" y="3626209"/>
              <a:ext cx="1521668" cy="2192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5390008" y="3626209"/>
            <a:ext cx="910184" cy="2859016"/>
            <a:chOff x="2978324" y="3626209"/>
            <a:chExt cx="1521668" cy="2859016"/>
          </a:xfrm>
        </p:grpSpPr>
        <p:sp>
          <p:nvSpPr>
            <p:cNvPr id="35" name="矩形 34"/>
            <p:cNvSpPr/>
            <p:nvPr/>
          </p:nvSpPr>
          <p:spPr>
            <a:xfrm>
              <a:off x="3131839" y="5917353"/>
              <a:ext cx="1368153" cy="567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Bit range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78324" y="3626209"/>
              <a:ext cx="1521668" cy="2192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6659881" y="3605249"/>
            <a:ext cx="2567155" cy="2920095"/>
            <a:chOff x="6659881" y="3605249"/>
            <a:chExt cx="2567155" cy="2920095"/>
          </a:xfrm>
        </p:grpSpPr>
        <p:grpSp>
          <p:nvGrpSpPr>
            <p:cNvPr id="37" name="群組 36"/>
            <p:cNvGrpSpPr/>
            <p:nvPr/>
          </p:nvGrpSpPr>
          <p:grpSpPr>
            <a:xfrm>
              <a:off x="6659881" y="3605249"/>
              <a:ext cx="1080471" cy="2859016"/>
              <a:chOff x="2978324" y="3626209"/>
              <a:chExt cx="1806358" cy="285901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131839" y="5917353"/>
                <a:ext cx="1652843" cy="567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Present type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978324" y="3626209"/>
                <a:ext cx="1521668" cy="21926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8126312" y="3657437"/>
              <a:ext cx="1100724" cy="2867907"/>
              <a:chOff x="2944465" y="3617318"/>
              <a:chExt cx="1840217" cy="2867907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131839" y="5917353"/>
                <a:ext cx="1652843" cy="567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Misc.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944465" y="3617318"/>
                <a:ext cx="1521668" cy="21926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5" name="群組 44"/>
          <p:cNvGrpSpPr/>
          <p:nvPr/>
        </p:nvGrpSpPr>
        <p:grpSpPr>
          <a:xfrm>
            <a:off x="1655676" y="729488"/>
            <a:ext cx="7308811" cy="5657243"/>
            <a:chOff x="1655676" y="729488"/>
            <a:chExt cx="7308811" cy="5657243"/>
          </a:xfrm>
        </p:grpSpPr>
        <p:grpSp>
          <p:nvGrpSpPr>
            <p:cNvPr id="30" name="群組 29"/>
            <p:cNvGrpSpPr/>
            <p:nvPr/>
          </p:nvGrpSpPr>
          <p:grpSpPr>
            <a:xfrm>
              <a:off x="1655676" y="729488"/>
              <a:ext cx="7308811" cy="5657243"/>
              <a:chOff x="1655676" y="729488"/>
              <a:chExt cx="7308811" cy="5657243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1763688" y="729488"/>
                <a:ext cx="7200799" cy="5051666"/>
                <a:chOff x="1763688" y="729488"/>
                <a:chExt cx="7200799" cy="5051666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1763688" y="3588504"/>
                  <a:ext cx="864096" cy="219265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8512" y="729488"/>
                  <a:ext cx="2085975" cy="2028825"/>
                </a:xfrm>
                <a:prstGeom prst="rect">
                  <a:avLst/>
                </a:prstGeom>
              </p:spPr>
            </p:pic>
          </p:grpSp>
          <p:sp>
            <p:nvSpPr>
              <p:cNvPr id="29" name="矩形 28"/>
              <p:cNvSpPr/>
              <p:nvPr/>
            </p:nvSpPr>
            <p:spPr>
              <a:xfrm>
                <a:off x="1655676" y="5818859"/>
                <a:ext cx="1080120" cy="5678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Name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" name="直線單箭頭接點 43"/>
            <p:cNvCxnSpPr/>
            <p:nvPr/>
          </p:nvCxnSpPr>
          <p:spPr>
            <a:xfrm flipV="1">
              <a:off x="2627784" y="2420888"/>
              <a:ext cx="4032097" cy="108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62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Fine Tune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3480"/>
          </a:xfrm>
        </p:spPr>
        <p:txBody>
          <a:bodyPr/>
          <a:lstStyle/>
          <a:p>
            <a:r>
              <a:rPr lang="en-US" altLang="zh-TW" dirty="0"/>
              <a:t>We use one </a:t>
            </a:r>
            <a:r>
              <a:rPr lang="en-US" altLang="zh-TW" dirty="0" err="1"/>
              <a:t>csv</a:t>
            </a:r>
            <a:r>
              <a:rPr lang="en-US" altLang="zh-TW" dirty="0"/>
              <a:t> file to construct each fine tune item</a:t>
            </a:r>
          </a:p>
          <a:p>
            <a:pPr lvl="1"/>
            <a:r>
              <a:rPr lang="en-US" altLang="zh-TW" dirty="0"/>
              <a:t>Each line present one fine-tune item.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96952"/>
            <a:ext cx="11944350" cy="3533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38" y="587692"/>
            <a:ext cx="2000250" cy="2695575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4067944" y="4077072"/>
            <a:ext cx="4618856" cy="1080120"/>
          </a:xfrm>
          <a:prstGeom prst="wedgeRectCallout">
            <a:avLst>
              <a:gd name="adj1" fmla="val -48054"/>
              <a:gd name="adj2" fmla="val -10328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+;*;&amp;Slf_RX_OSR_H;16;&amp;</a:t>
            </a:r>
            <a:r>
              <a:rPr lang="en-US" altLang="zh-TW" dirty="0" err="1">
                <a:solidFill>
                  <a:schemeClr val="tx1"/>
                </a:solidFill>
              </a:rPr>
              <a:t>Slf_RX_OSR_L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= </a:t>
            </a:r>
            <a:r>
              <a:rPr lang="en-US" altLang="zh-TW" dirty="0" err="1">
                <a:solidFill>
                  <a:srgbClr val="00B0F0"/>
                </a:solidFill>
              </a:rPr>
              <a:t>Slf_RX_OSR_H</a:t>
            </a:r>
            <a:r>
              <a:rPr lang="en-US" altLang="zh-TW" dirty="0">
                <a:solidFill>
                  <a:srgbClr val="00B0F0"/>
                </a:solidFill>
              </a:rPr>
              <a:t> * 16 + </a:t>
            </a:r>
            <a:r>
              <a:rPr lang="en-US" altLang="zh-TW" dirty="0" err="1">
                <a:solidFill>
                  <a:srgbClr val="00B0F0"/>
                </a:solidFill>
              </a:rPr>
              <a:t>Slf_RX_OSR_L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5656" y="5429541"/>
            <a:ext cx="5832648" cy="8288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After adjusting the compound parameter, we have to parse it into corresponding register.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656" y="5301208"/>
            <a:ext cx="6470947" cy="10642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&amp;</a:t>
            </a:r>
            <a:r>
              <a:rPr lang="en-US" altLang="zh-TW" sz="1400" dirty="0" err="1">
                <a:solidFill>
                  <a:schemeClr val="tx1"/>
                </a:solidFill>
              </a:rPr>
              <a:t>Slf_RX_OSR_H</a:t>
            </a:r>
            <a:r>
              <a:rPr lang="en-US" altLang="zh-TW" sz="1400" dirty="0">
                <a:solidFill>
                  <a:schemeClr val="tx1"/>
                </a:solidFill>
              </a:rPr>
              <a:t>^/;&amp;RX OSR;16|&amp;</a:t>
            </a:r>
            <a:r>
              <a:rPr lang="en-US" altLang="zh-TW" sz="1400" dirty="0" err="1">
                <a:solidFill>
                  <a:schemeClr val="tx1"/>
                </a:solidFill>
              </a:rPr>
              <a:t>Slf_RX_OSR_L</a:t>
            </a:r>
            <a:r>
              <a:rPr lang="en-US" altLang="zh-TW" sz="1400" dirty="0">
                <a:solidFill>
                  <a:schemeClr val="tx1"/>
                </a:solidFill>
              </a:rPr>
              <a:t>^%;&amp;RX OSR;16</a:t>
            </a:r>
          </a:p>
          <a:p>
            <a:pPr algn="ctr"/>
            <a:r>
              <a:rPr lang="en-US" altLang="zh-TW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1400" dirty="0" err="1" smtClean="0">
                <a:solidFill>
                  <a:srgbClr val="00B0F0"/>
                </a:solidFill>
              </a:rPr>
              <a:t>Slf_RX_OSR_H</a:t>
            </a:r>
            <a:r>
              <a:rPr lang="en-US" altLang="zh-TW" sz="1400" dirty="0" smtClean="0">
                <a:solidFill>
                  <a:srgbClr val="00B0F0"/>
                </a:solidFill>
              </a:rPr>
              <a:t> </a:t>
            </a:r>
            <a:r>
              <a:rPr lang="en-US" altLang="zh-TW" sz="1400" dirty="0">
                <a:solidFill>
                  <a:srgbClr val="00B0F0"/>
                </a:solidFill>
              </a:rPr>
              <a:t>= RX OSR / 16 </a:t>
            </a:r>
          </a:p>
          <a:p>
            <a:pPr algn="ctr"/>
            <a:r>
              <a:rPr lang="en-US" altLang="zh-TW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sz="1400" dirty="0" err="1" smtClean="0">
                <a:solidFill>
                  <a:srgbClr val="00B0F0"/>
                </a:solidFill>
              </a:rPr>
              <a:t>Slf_RX_OSR_L</a:t>
            </a:r>
            <a:r>
              <a:rPr lang="en-US" altLang="zh-TW" sz="1400" dirty="0" smtClean="0">
                <a:solidFill>
                  <a:srgbClr val="00B0F0"/>
                </a:solidFill>
              </a:rPr>
              <a:t> </a:t>
            </a:r>
            <a:r>
              <a:rPr lang="en-US" altLang="zh-TW" sz="1400" dirty="0">
                <a:solidFill>
                  <a:srgbClr val="00B0F0"/>
                </a:solidFill>
              </a:rPr>
              <a:t>= RX OSR % 16</a:t>
            </a:r>
          </a:p>
        </p:txBody>
      </p:sp>
    </p:spTree>
    <p:extLst>
      <p:ext uri="{BB962C8B-B14F-4D97-AF65-F5344CB8AC3E}">
        <p14:creationId xmlns:p14="http://schemas.microsoft.com/office/powerpoint/2010/main" val="4661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/>
              <a:t>Programming FW and load configuration</a:t>
            </a:r>
          </a:p>
          <a:p>
            <a:pPr lvl="1"/>
            <a:r>
              <a:rPr lang="en-US" altLang="zh-TW" dirty="0" smtClean="0"/>
              <a:t>Generate mapping table</a:t>
            </a:r>
          </a:p>
          <a:p>
            <a:pPr lvl="1"/>
            <a:r>
              <a:rPr lang="en-US" altLang="zh-TW" dirty="0"/>
              <a:t>Observe data and fine tune parameters dynamically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Register Read/Write</a:t>
            </a:r>
          </a:p>
          <a:p>
            <a:r>
              <a:rPr lang="en-US" altLang="zh-TW" dirty="0"/>
              <a:t>Bridge Board Introduction</a:t>
            </a:r>
          </a:p>
          <a:p>
            <a:pPr lvl="1"/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2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Register Editor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29424"/>
          </a:xfrm>
        </p:spPr>
        <p:txBody>
          <a:bodyPr/>
          <a:lstStyle/>
          <a:p>
            <a:r>
              <a:rPr lang="en-US" altLang="zh-TW" dirty="0" smtClean="0"/>
              <a:t>Register Editor tab page :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5" y="2653296"/>
            <a:ext cx="8788549" cy="42369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496" y="5887426"/>
            <a:ext cx="2592288" cy="970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Grouping register cluster, based on the XML file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62955" y="2850912"/>
            <a:ext cx="4683321" cy="3036514"/>
            <a:chOff x="462955" y="2850912"/>
            <a:chExt cx="4683321" cy="3036514"/>
          </a:xfrm>
        </p:grpSpPr>
        <p:grpSp>
          <p:nvGrpSpPr>
            <p:cNvPr id="13" name="群組 12"/>
            <p:cNvGrpSpPr/>
            <p:nvPr/>
          </p:nvGrpSpPr>
          <p:grpSpPr>
            <a:xfrm>
              <a:off x="462955" y="2913021"/>
              <a:ext cx="1162472" cy="2808181"/>
              <a:chOff x="462955" y="2913021"/>
              <a:chExt cx="1162472" cy="280818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62955" y="3203082"/>
                <a:ext cx="1018456" cy="2160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" name="直線接點 7"/>
              <p:cNvCxnSpPr/>
              <p:nvPr/>
            </p:nvCxnSpPr>
            <p:spPr>
              <a:xfrm flipV="1">
                <a:off x="1481411" y="2913021"/>
                <a:ext cx="102257" cy="29006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>
                <a:stCxn id="6" idx="3"/>
              </p:cNvCxnSpPr>
              <p:nvPr/>
            </p:nvCxnSpPr>
            <p:spPr>
              <a:xfrm>
                <a:off x="1481411" y="3311094"/>
                <a:ext cx="144016" cy="24101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1625426" y="2850912"/>
              <a:ext cx="3378621" cy="28702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986036" y="5319554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Do </a:t>
              </a:r>
              <a:r>
                <a:rPr lang="en-US" altLang="zh-TW" sz="1400" dirty="0" err="1" smtClean="0">
                  <a:solidFill>
                    <a:schemeClr val="tx1"/>
                  </a:solidFill>
                </a:rPr>
                <a:t>MassRead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 of the group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031369" y="2653296"/>
            <a:ext cx="5790890" cy="1357398"/>
            <a:chOff x="3031369" y="2653296"/>
            <a:chExt cx="5790890" cy="1357398"/>
          </a:xfrm>
        </p:grpSpPr>
        <p:grpSp>
          <p:nvGrpSpPr>
            <p:cNvPr id="21" name="群組 20"/>
            <p:cNvGrpSpPr/>
            <p:nvPr/>
          </p:nvGrpSpPr>
          <p:grpSpPr>
            <a:xfrm>
              <a:off x="3031369" y="2653296"/>
              <a:ext cx="5573079" cy="765810"/>
              <a:chOff x="3031369" y="2653296"/>
              <a:chExt cx="5573079" cy="7658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31369" y="3203082"/>
                <a:ext cx="316495" cy="2160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 flipV="1">
                <a:off x="3419872" y="3068960"/>
                <a:ext cx="3456384" cy="24213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6878042" y="2653296"/>
                <a:ext cx="1726406" cy="717816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6662019" y="3442822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Show the bit representation.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049645" y="4293096"/>
            <a:ext cx="5568475" cy="2551207"/>
            <a:chOff x="3049645" y="4293096"/>
            <a:chExt cx="5568475" cy="2551207"/>
          </a:xfrm>
        </p:grpSpPr>
        <p:sp>
          <p:nvSpPr>
            <p:cNvPr id="24" name="矩形 23"/>
            <p:cNvSpPr/>
            <p:nvPr/>
          </p:nvSpPr>
          <p:spPr>
            <a:xfrm>
              <a:off x="6451748" y="4293096"/>
              <a:ext cx="2166372" cy="70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After modification, click the button to do register write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3851920" y="4997416"/>
              <a:ext cx="3240360" cy="15279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049645" y="6425521"/>
              <a:ext cx="730267" cy="4187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972183" y="1754418"/>
            <a:ext cx="8030095" cy="5781675"/>
            <a:chOff x="972183" y="1754418"/>
            <a:chExt cx="8030095" cy="5781675"/>
          </a:xfrm>
        </p:grpSpPr>
        <p:grpSp>
          <p:nvGrpSpPr>
            <p:cNvPr id="9" name="群組 8"/>
            <p:cNvGrpSpPr/>
            <p:nvPr/>
          </p:nvGrpSpPr>
          <p:grpSpPr>
            <a:xfrm>
              <a:off x="3377099" y="1754418"/>
              <a:ext cx="5625179" cy="5781675"/>
              <a:chOff x="3349652" y="1847088"/>
              <a:chExt cx="5625179" cy="5781675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9081" y="1847088"/>
                <a:ext cx="4095750" cy="57816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25" name="矩形 24"/>
              <p:cNvSpPr/>
              <p:nvPr/>
            </p:nvSpPr>
            <p:spPr>
              <a:xfrm>
                <a:off x="3349652" y="5873729"/>
                <a:ext cx="2592288" cy="9705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After IC type is identified, XML content will be read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線單箭頭接點 11"/>
            <p:cNvCxnSpPr>
              <a:endCxn id="6" idx="0"/>
            </p:cNvCxnSpPr>
            <p:nvPr/>
          </p:nvCxnSpPr>
          <p:spPr>
            <a:xfrm flipH="1">
              <a:off x="972183" y="2664116"/>
              <a:ext cx="4595954" cy="5389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flipH="1">
              <a:off x="1469179" y="3102999"/>
              <a:ext cx="4363854" cy="20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 flipH="1" flipV="1">
              <a:off x="1835696" y="3003787"/>
              <a:ext cx="4203916" cy="5750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406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/>
              <a:t>Programming FW and load configuration</a:t>
            </a:r>
          </a:p>
          <a:p>
            <a:pPr lvl="1"/>
            <a:r>
              <a:rPr lang="en-US" altLang="zh-TW" dirty="0" smtClean="0"/>
              <a:t>Generate mapping table</a:t>
            </a:r>
          </a:p>
          <a:p>
            <a:pPr lvl="1"/>
            <a:r>
              <a:rPr lang="en-US" altLang="zh-TW" dirty="0"/>
              <a:t>Observe data and fine tune parameters dynamically</a:t>
            </a:r>
          </a:p>
          <a:p>
            <a:pPr lvl="1"/>
            <a:r>
              <a:rPr lang="en-US" altLang="zh-TW" dirty="0" smtClean="0"/>
              <a:t>Register Read/Write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Bridge Board Introduction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5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Intro. To Bridge 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Bridge board : </a:t>
            </a:r>
          </a:p>
          <a:p>
            <a:pPr lvl="1"/>
            <a:r>
              <a:rPr lang="en-US" altLang="zh-TW" dirty="0" smtClean="0"/>
              <a:t>Cypress FX2 as the first generation bridge board and </a:t>
            </a:r>
            <a:r>
              <a:rPr lang="en-US" altLang="zh-TW" dirty="0" err="1" smtClean="0"/>
              <a:t>SiliconLab</a:t>
            </a:r>
            <a:r>
              <a:rPr lang="en-US" altLang="zh-TW" dirty="0" smtClean="0"/>
              <a:t> Bridge board as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gen bridge board (HID protocol)</a:t>
            </a:r>
          </a:p>
          <a:p>
            <a:pPr lvl="1"/>
            <a:r>
              <a:rPr lang="en-US" altLang="zh-TW" dirty="0" smtClean="0"/>
              <a:t>Setting VCCA &amp; VCCD by DAC</a:t>
            </a:r>
          </a:p>
          <a:p>
            <a:pPr lvl="1"/>
            <a:r>
              <a:rPr lang="en-US" altLang="zh-TW" dirty="0" smtClean="0"/>
              <a:t>Control the power on/off and reset pin.</a:t>
            </a:r>
          </a:p>
          <a:p>
            <a:pPr lvl="1"/>
            <a:r>
              <a:rPr lang="en-US" altLang="zh-TW" dirty="0" smtClean="0"/>
              <a:t>Support Register Read/Write functionality</a:t>
            </a:r>
          </a:p>
          <a:p>
            <a:pPr lvl="1"/>
            <a:r>
              <a:rPr lang="en-US" altLang="zh-TW" dirty="0"/>
              <a:t>Support flash </a:t>
            </a:r>
            <a:r>
              <a:rPr lang="en-US" altLang="zh-TW" dirty="0" smtClean="0"/>
              <a:t>programming functionality</a:t>
            </a:r>
          </a:p>
          <a:p>
            <a:pPr lvl="1"/>
            <a:r>
              <a:rPr lang="en-US" altLang="zh-TW" dirty="0" smtClean="0"/>
              <a:t>Update its flash data</a:t>
            </a:r>
          </a:p>
          <a:p>
            <a:pPr lvl="1"/>
            <a:r>
              <a:rPr lang="en-US" altLang="zh-TW" dirty="0" smtClean="0"/>
              <a:t>1 to 4 </a:t>
            </a:r>
            <a:r>
              <a:rPr lang="en-US" altLang="zh-TW" dirty="0" smtClean="0"/>
              <a:t>programming (SW I2C)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Receive I2C data from Touch IC by TSIX pin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1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/>
          <p:cNvGrpSpPr/>
          <p:nvPr/>
        </p:nvGrpSpPr>
        <p:grpSpPr>
          <a:xfrm>
            <a:off x="323528" y="1462780"/>
            <a:ext cx="8496944" cy="5037612"/>
            <a:chOff x="251520" y="1271707"/>
            <a:chExt cx="8496944" cy="5037612"/>
          </a:xfrm>
        </p:grpSpPr>
        <p:grpSp>
          <p:nvGrpSpPr>
            <p:cNvPr id="19" name="群組 18"/>
            <p:cNvGrpSpPr/>
            <p:nvPr/>
          </p:nvGrpSpPr>
          <p:grpSpPr>
            <a:xfrm>
              <a:off x="251520" y="1271707"/>
              <a:ext cx="8496944" cy="5037612"/>
              <a:chOff x="1187624" y="2076477"/>
              <a:chExt cx="6984776" cy="3976475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3109013" y="2076477"/>
                <a:ext cx="3103623" cy="89454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Hi Touch Designer</a:t>
                </a:r>
                <a:endParaRPr lang="zh-TW" altLang="en-US" dirty="0"/>
              </a:p>
            </p:txBody>
          </p:sp>
          <p:cxnSp>
            <p:nvCxnSpPr>
              <p:cNvPr id="6" name="直線接點 5"/>
              <p:cNvCxnSpPr/>
              <p:nvPr/>
            </p:nvCxnSpPr>
            <p:spPr>
              <a:xfrm>
                <a:off x="1187624" y="3501008"/>
                <a:ext cx="0" cy="255194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2584579" y="3501008"/>
                <a:ext cx="0" cy="255194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5378489" y="3501008"/>
                <a:ext cx="0" cy="255194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>
                <a:off x="6775444" y="3501008"/>
                <a:ext cx="0" cy="255194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>
                <a:off x="8172400" y="3501008"/>
                <a:ext cx="0" cy="2551944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1219896" y="3153822"/>
                <a:ext cx="1346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Load </a:t>
                </a:r>
                <a:r>
                  <a:rPr lang="en-US" altLang="zh-TW" sz="1600" dirty="0" err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Config</a:t>
                </a:r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.</a:t>
                </a:r>
                <a:endParaRPr lang="zh-TW" altLang="en-US" sz="1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3300531" y="3162454"/>
                <a:ext cx="1244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Edit </a:t>
                </a:r>
                <a:r>
                  <a:rPr lang="en-US" altLang="zh-TW" sz="1600" dirty="0" err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Config</a:t>
                </a:r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.</a:t>
                </a:r>
                <a:endParaRPr lang="zh-TW" altLang="en-US" sz="1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5274420" y="3153822"/>
                <a:ext cx="1358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Save </a:t>
                </a:r>
                <a:r>
                  <a:rPr lang="en-US" altLang="zh-TW" sz="1600" dirty="0" err="1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Config</a:t>
                </a:r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.</a:t>
                </a:r>
                <a:endParaRPr lang="zh-TW" altLang="en-US" sz="1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141940" y="3162454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Misc.</a:t>
                </a:r>
                <a:endParaRPr lang="zh-TW" altLang="en-US" sz="16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261382" y="3531427"/>
                <a:ext cx="1263872" cy="72008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Program &amp; Load configuration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1698053" y="2683770"/>
              <a:ext cx="6992805" cy="3475274"/>
              <a:chOff x="1698053" y="2683770"/>
              <a:chExt cx="6992805" cy="3475274"/>
            </a:xfrm>
          </p:grpSpPr>
          <p:sp>
            <p:nvSpPr>
              <p:cNvPr id="20" name="橢圓 19"/>
              <p:cNvSpPr/>
              <p:nvPr/>
            </p:nvSpPr>
            <p:spPr>
              <a:xfrm>
                <a:off x="1993131" y="3114916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IC &amp; Channel Mapping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2070582" y="4236731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Instant Performance Fine Tune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3707904" y="4216143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Observer Raw Data &amp; Performance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5407291" y="4216143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Save Configuration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7153364" y="3114916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Register Editor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7153364" y="4180862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Gesture Demo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7134016" y="5246808"/>
                <a:ext cx="1537494" cy="91223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latin typeface="Arial Unicode MS" panose="020B0604020202020204" pitchFamily="34" charset="-120"/>
                    <a:ea typeface="Arial Unicode MS" panose="020B0604020202020204" pitchFamily="34" charset="-120"/>
                    <a:cs typeface="Arial Unicode MS" panose="020B0604020202020204" pitchFamily="34" charset="-120"/>
                  </a:rPr>
                  <a:t>Demo Panel</a:t>
                </a:r>
                <a:endParaRPr lang="zh-TW" altLang="en-US" sz="1200" dirty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endParaRPr>
              </a:p>
            </p:txBody>
          </p:sp>
          <p:sp>
            <p:nvSpPr>
              <p:cNvPr id="27" name="向右箭號 26"/>
              <p:cNvSpPr/>
              <p:nvPr/>
            </p:nvSpPr>
            <p:spPr>
              <a:xfrm>
                <a:off x="1698053" y="2683770"/>
                <a:ext cx="1008112" cy="287820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向右箭號 27"/>
              <p:cNvSpPr/>
              <p:nvPr/>
            </p:nvSpPr>
            <p:spPr>
              <a:xfrm>
                <a:off x="4099279" y="2707084"/>
                <a:ext cx="1008112" cy="287820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9" name="標題 1"/>
          <p:cNvSpPr>
            <a:spLocks noGrp="1"/>
          </p:cNvSpPr>
          <p:nvPr>
            <p:ph type="title"/>
          </p:nvPr>
        </p:nvSpPr>
        <p:spPr>
          <a:xfrm>
            <a:off x="433858" y="32139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4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Programming FW and load configuration</a:t>
            </a:r>
          </a:p>
          <a:p>
            <a:pPr lvl="1"/>
            <a:r>
              <a:rPr lang="en-US" altLang="zh-TW" dirty="0" smtClean="0"/>
              <a:t>Generate mapping table</a:t>
            </a:r>
          </a:p>
          <a:p>
            <a:pPr lvl="1"/>
            <a:r>
              <a:rPr lang="en-US" altLang="zh-TW" dirty="0"/>
              <a:t>Observe data and fine tune parameters dynamically</a:t>
            </a:r>
          </a:p>
          <a:p>
            <a:pPr lvl="1"/>
            <a:r>
              <a:rPr lang="en-US" altLang="zh-TW" dirty="0" smtClean="0"/>
              <a:t>Register Read/Write</a:t>
            </a:r>
          </a:p>
          <a:p>
            <a:r>
              <a:rPr lang="en-US" altLang="zh-TW" dirty="0"/>
              <a:t>Bridge Board Introduction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4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&amp; Load FW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outlook of Program &amp; Load FW page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33" y="2419722"/>
            <a:ext cx="8171467" cy="417879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450966" y="4941168"/>
            <a:ext cx="5129146" cy="1471824"/>
            <a:chOff x="450966" y="4941168"/>
            <a:chExt cx="5129146" cy="1471824"/>
          </a:xfrm>
        </p:grpSpPr>
        <p:sp>
          <p:nvSpPr>
            <p:cNvPr id="7" name="矩形 6"/>
            <p:cNvSpPr/>
            <p:nvPr/>
          </p:nvSpPr>
          <p:spPr>
            <a:xfrm>
              <a:off x="450966" y="5805264"/>
              <a:ext cx="5050904" cy="60772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2627784" y="5229200"/>
              <a:ext cx="792088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419872" y="4941168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Connected Status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998716" y="4509120"/>
            <a:ext cx="3499583" cy="1883758"/>
            <a:chOff x="4998716" y="4509120"/>
            <a:chExt cx="3499583" cy="1883758"/>
          </a:xfrm>
        </p:grpSpPr>
        <p:sp>
          <p:nvSpPr>
            <p:cNvPr id="12" name="矩形 11"/>
            <p:cNvSpPr/>
            <p:nvPr/>
          </p:nvSpPr>
          <p:spPr>
            <a:xfrm>
              <a:off x="7202155" y="4715394"/>
              <a:ext cx="1296144" cy="167748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H="1" flipV="1">
              <a:off x="6587955" y="5096843"/>
              <a:ext cx="614200" cy="468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4998716" y="4509120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Voltage Setting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16596" y="3194259"/>
            <a:ext cx="4721871" cy="2489605"/>
            <a:chOff x="516596" y="3194259"/>
            <a:chExt cx="4721871" cy="2489605"/>
          </a:xfrm>
        </p:grpSpPr>
        <p:cxnSp>
          <p:nvCxnSpPr>
            <p:cNvPr id="19" name="直線單箭頭接點 18"/>
            <p:cNvCxnSpPr/>
            <p:nvPr/>
          </p:nvCxnSpPr>
          <p:spPr>
            <a:xfrm flipH="1" flipV="1">
              <a:off x="2051585" y="5026123"/>
              <a:ext cx="802070" cy="340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843673" y="5115992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FW 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6596" y="3194259"/>
              <a:ext cx="512250" cy="132780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68651" y="3501008"/>
              <a:ext cx="4169816" cy="14531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275745" y="3141420"/>
            <a:ext cx="2464607" cy="2824431"/>
            <a:chOff x="5275745" y="3141420"/>
            <a:chExt cx="2464607" cy="2824431"/>
          </a:xfrm>
        </p:grpSpPr>
        <p:sp>
          <p:nvSpPr>
            <p:cNvPr id="24" name="矩形 23"/>
            <p:cNvSpPr/>
            <p:nvPr/>
          </p:nvSpPr>
          <p:spPr>
            <a:xfrm>
              <a:off x="5275745" y="3141420"/>
              <a:ext cx="1883211" cy="1279308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單箭頭接點 24"/>
            <p:cNvCxnSpPr/>
            <p:nvPr/>
          </p:nvCxnSpPr>
          <p:spPr>
            <a:xfrm flipH="1" flipV="1">
              <a:off x="6078069" y="4489269"/>
              <a:ext cx="137534" cy="1043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580112" y="5397979"/>
              <a:ext cx="2160240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Loaded FW info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29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HiTouch</a:t>
            </a:r>
            <a:r>
              <a:rPr lang="en-US" altLang="zh-TW" dirty="0" smtClean="0"/>
              <a:t> Designer :</a:t>
            </a:r>
          </a:p>
          <a:p>
            <a:pPr lvl="1"/>
            <a:r>
              <a:rPr lang="en-US" altLang="zh-TW" dirty="0" smtClean="0"/>
              <a:t>Programming FW and load configuration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Intro. To Mapping </a:t>
            </a:r>
            <a:r>
              <a:rPr lang="en-US" altLang="zh-TW" dirty="0" err="1" smtClean="0">
                <a:solidFill>
                  <a:srgbClr val="FF0000"/>
                </a:solidFill>
              </a:rPr>
              <a:t>func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TW" dirty="0"/>
              <a:t>Observe data and fine tune parameters dynamically</a:t>
            </a:r>
          </a:p>
          <a:p>
            <a:pPr lvl="1"/>
            <a:r>
              <a:rPr lang="en-US" altLang="zh-TW" dirty="0" smtClean="0"/>
              <a:t>Register Read/Write</a:t>
            </a:r>
          </a:p>
          <a:p>
            <a:r>
              <a:rPr lang="en-US" altLang="zh-TW" dirty="0"/>
              <a:t>Bridge Board Introduction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4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323528" y="1793748"/>
            <a:ext cx="8496944" cy="5037612"/>
            <a:chOff x="1187624" y="2076477"/>
            <a:chExt cx="6984776" cy="3976475"/>
          </a:xfrm>
        </p:grpSpPr>
        <p:sp>
          <p:nvSpPr>
            <p:cNvPr id="4" name="橢圓 3"/>
            <p:cNvSpPr/>
            <p:nvPr/>
          </p:nvSpPr>
          <p:spPr>
            <a:xfrm>
              <a:off x="3109013" y="2076477"/>
              <a:ext cx="3103623" cy="8945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Hi Touch Designer</a:t>
              </a:r>
              <a:endParaRPr lang="zh-TW" altLang="en-US" dirty="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1187624" y="3501008"/>
              <a:ext cx="0" cy="255194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584579" y="3501008"/>
              <a:ext cx="0" cy="255194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5378489" y="3501008"/>
              <a:ext cx="0" cy="255194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775444" y="3501008"/>
              <a:ext cx="0" cy="255194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172400" y="3501008"/>
              <a:ext cx="0" cy="255194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219896" y="3153822"/>
              <a:ext cx="1346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Load </a:t>
              </a:r>
              <a:r>
                <a:rPr lang="en-US" altLang="zh-TW" sz="1600" dirty="0" err="1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Config</a:t>
              </a:r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.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300531" y="3162454"/>
              <a:ext cx="1244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Edit </a:t>
              </a:r>
              <a:r>
                <a:rPr lang="en-US" altLang="zh-TW" sz="1600" dirty="0" err="1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Config</a:t>
              </a:r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.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274420" y="3153822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Save </a:t>
              </a:r>
              <a:r>
                <a:rPr lang="en-US" altLang="zh-TW" sz="1600" dirty="0" err="1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Config</a:t>
              </a:r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.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41940" y="3162454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Misc.</a:t>
              </a:r>
              <a:endParaRPr lang="zh-TW" altLang="en-US" sz="16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1261382" y="3531427"/>
              <a:ext cx="1263872" cy="7200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Program &amp; Load configuration</a:t>
              </a:r>
              <a:endParaRPr lang="zh-TW" altLang="en-US" sz="1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20" name="橢圓 19"/>
          <p:cNvSpPr/>
          <p:nvPr/>
        </p:nvSpPr>
        <p:spPr>
          <a:xfrm>
            <a:off x="2065139" y="3636957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IC &amp; Channel Mapping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142590" y="4758772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Instant Performance Fine Tune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3779912" y="4738184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Observer Raw Data &amp; Performance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479299" y="4738184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 Configuration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225372" y="3636957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Register Editor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225372" y="4702903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Gesture Demo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206024" y="5768849"/>
            <a:ext cx="1537494" cy="9122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Demonstration Panel</a:t>
            </a:r>
            <a:endParaRPr lang="zh-TW" altLang="en-US" sz="1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向右箭號 26"/>
          <p:cNvSpPr/>
          <p:nvPr/>
        </p:nvSpPr>
        <p:spPr>
          <a:xfrm>
            <a:off x="1769128" y="4001640"/>
            <a:ext cx="542690" cy="29579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083285">
            <a:off x="3429895" y="4373009"/>
            <a:ext cx="2478352" cy="3742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標題 1"/>
          <p:cNvSpPr>
            <a:spLocks noGrp="1"/>
          </p:cNvSpPr>
          <p:nvPr>
            <p:ph type="title"/>
          </p:nvPr>
        </p:nvSpPr>
        <p:spPr>
          <a:xfrm>
            <a:off x="433858" y="32139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Channel Mapping</a:t>
            </a:r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5479299" y="4738184"/>
            <a:ext cx="1556842" cy="9328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7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 to Mapping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4372" y="1705161"/>
            <a:ext cx="8019344" cy="23215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panose="02020500000000000000" pitchFamily="18" charset="-120"/>
              </a:rPr>
              <a:t>Select a </a:t>
            </a:r>
            <a:r>
              <a:rPr lang="en-US" altLang="zh-TW" dirty="0" smtClean="0">
                <a:ea typeface="新細明體" panose="02020500000000000000" pitchFamily="18" charset="-120"/>
              </a:rPr>
              <a:t>FW </a:t>
            </a:r>
            <a:r>
              <a:rPr lang="en-US" altLang="zh-TW" dirty="0" smtClean="0">
                <a:ea typeface="新細明體" panose="02020500000000000000" pitchFamily="18" charset="-120"/>
              </a:rPr>
              <a:t>file to load </a:t>
            </a:r>
            <a:r>
              <a:rPr lang="en-US" altLang="zh-TW" dirty="0" err="1" smtClean="0">
                <a:ea typeface="新細明體" panose="02020500000000000000" pitchFamily="18" charset="-120"/>
              </a:rPr>
              <a:t>config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35028" y="3506025"/>
            <a:ext cx="2520950" cy="35877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TW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0" r="52415" b="68048"/>
          <a:stretch>
            <a:fillRect/>
          </a:stretch>
        </p:blipFill>
        <p:spPr bwMode="auto">
          <a:xfrm>
            <a:off x="809278" y="2188400"/>
            <a:ext cx="6840537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" name="群組 18"/>
          <p:cNvGrpSpPr/>
          <p:nvPr/>
        </p:nvGrpSpPr>
        <p:grpSpPr>
          <a:xfrm>
            <a:off x="2248784" y="2132856"/>
            <a:ext cx="4430519" cy="4572000"/>
            <a:chOff x="4553339" y="1902698"/>
            <a:chExt cx="4430519" cy="4572000"/>
          </a:xfrm>
        </p:grpSpPr>
        <p:grpSp>
          <p:nvGrpSpPr>
            <p:cNvPr id="20" name="群組 19"/>
            <p:cNvGrpSpPr/>
            <p:nvPr/>
          </p:nvGrpSpPr>
          <p:grpSpPr>
            <a:xfrm>
              <a:off x="4553339" y="1902698"/>
              <a:ext cx="4098007" cy="4572000"/>
              <a:chOff x="2483768" y="1988840"/>
              <a:chExt cx="4098007" cy="4572000"/>
            </a:xfrm>
          </p:grpSpPr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225" y="1988840"/>
                <a:ext cx="4019550" cy="4572000"/>
              </a:xfrm>
              <a:prstGeom prst="rect">
                <a:avLst/>
              </a:prstGeom>
            </p:spPr>
          </p:pic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4355976" y="2132856"/>
                <a:ext cx="1743075" cy="41910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2483768" y="3662195"/>
                <a:ext cx="571500" cy="1857375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5610309" y="5149492"/>
              <a:ext cx="3373549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Get a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Schematic for pin to pin assignment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80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60" y="1847088"/>
            <a:ext cx="6300788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187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Intro to Mapping </a:t>
            </a:r>
            <a:r>
              <a:rPr lang="en-US" altLang="zh-TW" dirty="0" err="1">
                <a:ea typeface="新細明體" panose="02020500000000000000" pitchFamily="18" charset="-120"/>
              </a:rPr>
              <a:t>func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2407" y="2306488"/>
            <a:ext cx="8318958" cy="978496"/>
            <a:chOff x="635746" y="2334807"/>
            <a:chExt cx="8318958" cy="97849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942099" y="2636912"/>
              <a:ext cx="1234663" cy="19601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627784" y="2636911"/>
              <a:ext cx="2035004" cy="19601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635746" y="2365010"/>
              <a:ext cx="3305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 dirty="0">
                  <a:solidFill>
                    <a:srgbClr val="FF0000"/>
                  </a:solidFill>
                  <a:cs typeface="Arial Unicode MS" panose="020B0604020202020204" pitchFamily="34" charset="-120"/>
                </a:rPr>
                <a:t>1.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339315" y="2334807"/>
              <a:ext cx="37542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 dirty="0">
                  <a:solidFill>
                    <a:srgbClr val="FF0000"/>
                  </a:solidFill>
                  <a:cs typeface="Arial Unicode MS" panose="020B0604020202020204" pitchFamily="34" charset="-120"/>
                </a:rPr>
                <a:t>2.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406568" y="2745431"/>
              <a:ext cx="3548136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Select IC type and IC package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單箭頭接點 2"/>
            <p:cNvCxnSpPr/>
            <p:nvPr/>
          </p:nvCxnSpPr>
          <p:spPr>
            <a:xfrm>
              <a:off x="4680323" y="2682906"/>
              <a:ext cx="726245" cy="307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660128" y="2736775"/>
            <a:ext cx="5169332" cy="1518041"/>
            <a:chOff x="617442" y="2732984"/>
            <a:chExt cx="5169332" cy="1518041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942099" y="2850327"/>
              <a:ext cx="1620426" cy="254439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617442" y="2732984"/>
              <a:ext cx="3674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u="sng" dirty="0">
                  <a:solidFill>
                    <a:srgbClr val="FF0000"/>
                  </a:solidFill>
                  <a:cs typeface="Arial Unicode MS" panose="020B0604020202020204" pitchFamily="34" charset="-120"/>
                </a:rPr>
                <a:t>3.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267845" y="3683153"/>
              <a:ext cx="4518929" cy="5678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Fill the TX, RX and Button numbers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線單箭頭接點 24"/>
            <p:cNvCxnSpPr/>
            <p:nvPr/>
          </p:nvCxnSpPr>
          <p:spPr>
            <a:xfrm>
              <a:off x="1901539" y="3159712"/>
              <a:ext cx="726245" cy="42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90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3539</TotalTime>
  <Words>1801</Words>
  <Application>Microsoft Office PowerPoint</Application>
  <PresentationFormat>如螢幕大小 (4:3)</PresentationFormat>
  <Paragraphs>231</Paragraphs>
  <Slides>29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Arial Unicode MS</vt:lpstr>
      <vt:lpstr>微軟正黑體</vt:lpstr>
      <vt:lpstr>新細明體</vt:lpstr>
      <vt:lpstr>Calibri</vt:lpstr>
      <vt:lpstr>Constantia</vt:lpstr>
      <vt:lpstr>Wingdings</vt:lpstr>
      <vt:lpstr>Wingdings 2</vt:lpstr>
      <vt:lpstr>流線</vt:lpstr>
      <vt:lpstr>Working Experience of Himax</vt:lpstr>
      <vt:lpstr>Outline</vt:lpstr>
      <vt:lpstr>Overview</vt:lpstr>
      <vt:lpstr>Outline</vt:lpstr>
      <vt:lpstr>Program &amp; Load FW</vt:lpstr>
      <vt:lpstr>Outline</vt:lpstr>
      <vt:lpstr>Channel Mapping</vt:lpstr>
      <vt:lpstr>Intro to Mapping func.</vt:lpstr>
      <vt:lpstr>Intro to Mapping func.</vt:lpstr>
      <vt:lpstr>Intro to Mapping func.</vt:lpstr>
      <vt:lpstr>Intro to Mapping func.</vt:lpstr>
      <vt:lpstr>Intro.to Mapping func.</vt:lpstr>
      <vt:lpstr>Intro.to Mapping func.</vt:lpstr>
      <vt:lpstr>Intro to Mapping func.</vt:lpstr>
      <vt:lpstr>Outline</vt:lpstr>
      <vt:lpstr>PowerPoint 簡報</vt:lpstr>
      <vt:lpstr>Intro to Data Observation</vt:lpstr>
      <vt:lpstr>Intro to Data Observation</vt:lpstr>
      <vt:lpstr>Intro to Data Observation</vt:lpstr>
      <vt:lpstr>Intro To Fine Tune</vt:lpstr>
      <vt:lpstr>Intro. To Fine Tune</vt:lpstr>
      <vt:lpstr>Intro. to Fine Tune</vt:lpstr>
      <vt:lpstr>Intro. to Fine Tune</vt:lpstr>
      <vt:lpstr>Intro. To Fine Tune</vt:lpstr>
      <vt:lpstr>Outline</vt:lpstr>
      <vt:lpstr>Intro to Register Editor</vt:lpstr>
      <vt:lpstr>Outline</vt:lpstr>
      <vt:lpstr>Intro. To Bridge Board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MediaTek</dc:title>
  <dc:creator>weichuan</dc:creator>
  <cp:lastModifiedBy>PeiKuan</cp:lastModifiedBy>
  <cp:revision>207</cp:revision>
  <dcterms:created xsi:type="dcterms:W3CDTF">2013-10-20T08:15:27Z</dcterms:created>
  <dcterms:modified xsi:type="dcterms:W3CDTF">2015-01-13T03:16:13Z</dcterms:modified>
</cp:coreProperties>
</file>