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32" r:id="rId1"/>
  </p:sldMasterIdLst>
  <p:notesMasterIdLst>
    <p:notesMasterId r:id="rId31"/>
  </p:notesMasterIdLst>
  <p:sldIdLst>
    <p:sldId id="256" r:id="rId2"/>
    <p:sldId id="269" r:id="rId3"/>
    <p:sldId id="271" r:id="rId4"/>
    <p:sldId id="290" r:id="rId5"/>
    <p:sldId id="275" r:id="rId6"/>
    <p:sldId id="291" r:id="rId7"/>
    <p:sldId id="274" r:id="rId8"/>
    <p:sldId id="310" r:id="rId9"/>
    <p:sldId id="283" r:id="rId10"/>
    <p:sldId id="288" r:id="rId11"/>
    <p:sldId id="289" r:id="rId12"/>
    <p:sldId id="277" r:id="rId13"/>
    <p:sldId id="279" r:id="rId14"/>
    <p:sldId id="309" r:id="rId15"/>
    <p:sldId id="292" r:id="rId16"/>
    <p:sldId id="272" r:id="rId17"/>
    <p:sldId id="293" r:id="rId18"/>
    <p:sldId id="295" r:id="rId19"/>
    <p:sldId id="294" r:id="rId20"/>
    <p:sldId id="296" r:id="rId21"/>
    <p:sldId id="299" r:id="rId22"/>
    <p:sldId id="301" r:id="rId23"/>
    <p:sldId id="302" r:id="rId24"/>
    <p:sldId id="303" r:id="rId25"/>
    <p:sldId id="305" r:id="rId26"/>
    <p:sldId id="306" r:id="rId27"/>
    <p:sldId id="307" r:id="rId28"/>
    <p:sldId id="308" r:id="rId29"/>
    <p:sldId id="265" r:id="rId3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2D54BBE1-1129-4DAC-A2B2-74A482CA2757}">
          <p14:sldIdLst>
            <p14:sldId id="256"/>
          </p14:sldIdLst>
        </p14:section>
        <p14:section name="Intro." id="{677612D5-F20A-4C69-8428-ED906C1E3A44}">
          <p14:sldIdLst>
            <p14:sldId id="269"/>
            <p14:sldId id="271"/>
          </p14:sldIdLst>
        </p14:section>
        <p14:section name="FW program &amp; Load" id="{3F68750A-82E8-4B0F-95BF-42EA1CA6C37A}">
          <p14:sldIdLst>
            <p14:sldId id="290"/>
            <p14:sldId id="275"/>
          </p14:sldIdLst>
        </p14:section>
        <p14:section name="Mapping func." id="{2E4EBC07-AF47-418F-9618-973241FFB05E}">
          <p14:sldIdLst>
            <p14:sldId id="291"/>
            <p14:sldId id="274"/>
            <p14:sldId id="310"/>
            <p14:sldId id="283"/>
            <p14:sldId id="288"/>
            <p14:sldId id="289"/>
            <p14:sldId id="277"/>
            <p14:sldId id="279"/>
            <p14:sldId id="309"/>
          </p14:sldIdLst>
        </p14:section>
        <p14:section name="Data Observe &amp; FineTune" id="{954BAF79-71E8-4341-86C2-4FACC8119CBF}">
          <p14:sldIdLst>
            <p14:sldId id="292"/>
            <p14:sldId id="272"/>
            <p14:sldId id="293"/>
            <p14:sldId id="295"/>
            <p14:sldId id="294"/>
            <p14:sldId id="296"/>
            <p14:sldId id="299"/>
            <p14:sldId id="301"/>
            <p14:sldId id="302"/>
            <p14:sldId id="303"/>
          </p14:sldIdLst>
        </p14:section>
        <p14:section name="Register Editor" id="{DFF6D41A-99A9-4D8B-8A31-A5B0D60094CC}">
          <p14:sldIdLst>
            <p14:sldId id="305"/>
            <p14:sldId id="306"/>
          </p14:sldIdLst>
        </p14:section>
        <p14:section name="BridgeBoard Intro" id="{59F64780-A140-4710-A94A-BC6123C7F7DE}">
          <p14:sldIdLst>
            <p14:sldId id="307"/>
            <p14:sldId id="308"/>
            <p14:sldId id="26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3A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38" autoAdjust="0"/>
    <p:restoredTop sz="57895" autoAdjust="0"/>
  </p:normalViewPr>
  <p:slideViewPr>
    <p:cSldViewPr>
      <p:cViewPr varScale="1">
        <p:scale>
          <a:sx n="43" d="100"/>
          <a:sy n="43" d="100"/>
        </p:scale>
        <p:origin x="2166" y="42"/>
      </p:cViewPr>
      <p:guideLst>
        <p:guide orient="horz" pos="2160"/>
        <p:guide pos="2880"/>
      </p:guideLst>
    </p:cSldViewPr>
  </p:slideViewPr>
  <p:outlineViewPr>
    <p:cViewPr>
      <p:scale>
        <a:sx n="33" d="100"/>
        <a:sy n="33" d="100"/>
      </p:scale>
      <p:origin x="0" y="-5550"/>
    </p:cViewPr>
  </p:outlineViewPr>
  <p:notesTextViewPr>
    <p:cViewPr>
      <p:scale>
        <a:sx n="100" d="100"/>
        <a:sy n="100" d="100"/>
      </p:scale>
      <p:origin x="0" y="0"/>
    </p:cViewPr>
  </p:notesTextViewPr>
  <p:sorterViewPr>
    <p:cViewPr>
      <p:scale>
        <a:sx n="100" d="100"/>
        <a:sy n="100" d="100"/>
      </p:scale>
      <p:origin x="0" y="-1488"/>
    </p:cViewPr>
  </p:sorterViewPr>
  <p:notesViewPr>
    <p:cSldViewPr>
      <p:cViewPr varScale="1">
        <p:scale>
          <a:sx n="56" d="100"/>
          <a:sy n="56" d="100"/>
        </p:scale>
        <p:origin x="2826" y="4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BCC30A-790D-4293-A534-51598E7C3A99}" type="datetimeFigureOut">
              <a:rPr lang="zh-TW" altLang="en-US" smtClean="0"/>
              <a:pPr/>
              <a:t>2015/1/30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623963-9C81-463E-A948-74E433FB96A1}" type="slidenum">
              <a:rPr lang="zh-TW" altLang="en-US" smtClean="0"/>
              <a:pPr/>
              <a:t>‹#›</a:t>
            </a:fld>
            <a:endParaRPr lang="zh-TW" altLang="en-US"/>
          </a:p>
        </p:txBody>
      </p:sp>
    </p:spTree>
    <p:extLst>
      <p:ext uri="{BB962C8B-B14F-4D97-AF65-F5344CB8AC3E}">
        <p14:creationId xmlns:p14="http://schemas.microsoft.com/office/powerpoint/2010/main" val="931481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1. This is the outline</a:t>
            </a:r>
            <a:r>
              <a:rPr lang="en-US" altLang="zh-TW" baseline="0" dirty="0" smtClean="0"/>
              <a:t> of my presentation. At first, I will introduce the tool which I am in charge of  at </a:t>
            </a:r>
            <a:r>
              <a:rPr lang="en-US" altLang="zh-TW" baseline="0" dirty="0" err="1" smtClean="0"/>
              <a:t>Himax</a:t>
            </a:r>
            <a:r>
              <a:rPr lang="en-US" altLang="zh-TW" baseline="0" dirty="0" smtClean="0"/>
              <a:t> company.</a:t>
            </a:r>
          </a:p>
          <a:p>
            <a:endParaRPr lang="en-US" altLang="zh-TW" baseline="0" dirty="0" smtClean="0"/>
          </a:p>
          <a:p>
            <a:r>
              <a:rPr lang="en-US" altLang="zh-TW" baseline="0" dirty="0" smtClean="0"/>
              <a:t>2. Secondly, besides the program running at PC, it is also my job to maintain the bridge board firmware. Since </a:t>
            </a:r>
            <a:r>
              <a:rPr lang="en-US" altLang="zh-TW" baseline="0" dirty="0" err="1" smtClean="0"/>
              <a:t>Himax</a:t>
            </a:r>
            <a:r>
              <a:rPr lang="en-US" altLang="zh-TW" baseline="0" dirty="0" smtClean="0"/>
              <a:t> Touch IC transfer data by I2C channel, one of the bridge board’s functionality is to receive data from I2C bus and transfer it through USB endpoint.</a:t>
            </a:r>
            <a:endParaRPr lang="zh-TW" altLang="en-US" dirty="0"/>
          </a:p>
        </p:txBody>
      </p:sp>
      <p:sp>
        <p:nvSpPr>
          <p:cNvPr id="4" name="投影片編號版面配置區 3"/>
          <p:cNvSpPr>
            <a:spLocks noGrp="1"/>
          </p:cNvSpPr>
          <p:nvPr>
            <p:ph type="sldNum" sz="quarter" idx="10"/>
          </p:nvPr>
        </p:nvSpPr>
        <p:spPr/>
        <p:txBody>
          <a:bodyPr/>
          <a:lstStyle/>
          <a:p>
            <a:fld id="{C8623963-9C81-463E-A948-74E433FB96A1}" type="slidenum">
              <a:rPr lang="zh-TW" altLang="en-US" smtClean="0"/>
              <a:pPr/>
              <a:t>2</a:t>
            </a:fld>
            <a:endParaRPr lang="zh-TW" altLang="en-US"/>
          </a:p>
        </p:txBody>
      </p:sp>
    </p:spTree>
    <p:extLst>
      <p:ext uri="{BB962C8B-B14F-4D97-AF65-F5344CB8AC3E}">
        <p14:creationId xmlns:p14="http://schemas.microsoft.com/office/powerpoint/2010/main" val="1314384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It would jump</a:t>
            </a:r>
            <a:r>
              <a:rPr lang="en-US" altLang="zh-TW" baseline="0" dirty="0" smtClean="0"/>
              <a:t> to this page so that the user could filled the name of the smartphone company, the name of the touch panel module and the date of the final parameter modification.</a:t>
            </a:r>
          </a:p>
          <a:p>
            <a:endParaRPr lang="en-US" altLang="zh-TW" baseline="0" dirty="0" smtClean="0"/>
          </a:p>
          <a:p>
            <a:r>
              <a:rPr lang="en-US" altLang="zh-TW" baseline="0" dirty="0" smtClean="0"/>
              <a:t>Next we could click the button then save the mapping information into another FW and export it.</a:t>
            </a:r>
          </a:p>
          <a:p>
            <a:endParaRPr lang="en-US" altLang="zh-TW" baseline="0" dirty="0" smtClean="0"/>
          </a:p>
          <a:p>
            <a:r>
              <a:rPr lang="en-US" altLang="zh-TW" baseline="0" dirty="0" smtClean="0"/>
              <a:t>Specifically, in </a:t>
            </a:r>
            <a:r>
              <a:rPr lang="en-US" altLang="zh-TW" baseline="0" dirty="0" err="1" smtClean="0"/>
              <a:t>Himax</a:t>
            </a:r>
            <a:r>
              <a:rPr lang="en-US" altLang="zh-TW" baseline="0" dirty="0" smtClean="0"/>
              <a:t> touch firmware design. We allocate the configuration part at the top of the FW and the “Algorithm” part at the bottom of the FW.</a:t>
            </a:r>
          </a:p>
          <a:p>
            <a:endParaRPr lang="en-US" altLang="zh-TW" baseline="0" dirty="0" smtClean="0"/>
          </a:p>
          <a:p>
            <a:r>
              <a:rPr lang="en-US" altLang="zh-TW" baseline="0" dirty="0" smtClean="0"/>
              <a:t>The advantage is that we want to have isolate the configuration and algorithm part. In order to deal with different project, we only need to replace the configuration part and keep the “algorithm part” as same as the original firmware. It save a lot of time when we have to handle many project at the same time.</a:t>
            </a:r>
          </a:p>
          <a:p>
            <a:endParaRPr lang="en-US" altLang="zh-TW" baseline="0" dirty="0" smtClean="0"/>
          </a:p>
          <a:p>
            <a:endParaRPr lang="en-US" altLang="zh-TW" baseline="0" dirty="0" smtClean="0"/>
          </a:p>
          <a:p>
            <a:endParaRPr lang="en-US" altLang="zh-TW" baseline="0" dirty="0" smtClean="0"/>
          </a:p>
          <a:p>
            <a:endParaRPr lang="zh-TW" altLang="en-US" dirty="0"/>
          </a:p>
        </p:txBody>
      </p:sp>
      <p:sp>
        <p:nvSpPr>
          <p:cNvPr id="4" name="投影片編號版面配置區 3"/>
          <p:cNvSpPr>
            <a:spLocks noGrp="1"/>
          </p:cNvSpPr>
          <p:nvPr>
            <p:ph type="sldNum" sz="quarter" idx="10"/>
          </p:nvPr>
        </p:nvSpPr>
        <p:spPr/>
        <p:txBody>
          <a:bodyPr/>
          <a:lstStyle/>
          <a:p>
            <a:fld id="{C8623963-9C81-463E-A948-74E433FB96A1}" type="slidenum">
              <a:rPr lang="zh-TW" altLang="en-US" smtClean="0"/>
              <a:pPr/>
              <a:t>13</a:t>
            </a:fld>
            <a:endParaRPr lang="zh-TW" altLang="en-US"/>
          </a:p>
        </p:txBody>
      </p:sp>
    </p:spTree>
    <p:extLst>
      <p:ext uri="{BB962C8B-B14F-4D97-AF65-F5344CB8AC3E}">
        <p14:creationId xmlns:p14="http://schemas.microsoft.com/office/powerpoint/2010/main" val="1088539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In case</a:t>
            </a:r>
            <a:r>
              <a:rPr lang="en-US" altLang="zh-TW" baseline="0" dirty="0" smtClean="0"/>
              <a:t> that there are some error in the exported FW, we will compare the content of the configuration between the original FW and the exported FW. </a:t>
            </a:r>
          </a:p>
          <a:p>
            <a:r>
              <a:rPr lang="en-US" altLang="zh-TW" baseline="0" dirty="0" smtClean="0"/>
              <a:t>And show the difference by the Red color so that the user could see the different parameter content easily.</a:t>
            </a:r>
          </a:p>
          <a:p>
            <a:endParaRPr lang="en-US" altLang="zh-TW" baseline="0" dirty="0" smtClean="0"/>
          </a:p>
          <a:p>
            <a:r>
              <a:rPr lang="en-US" altLang="zh-TW" baseline="0" dirty="0" smtClean="0"/>
              <a:t>After clicking the export button, the tool will automatically parse the configuration of the both FW. And show them as the picture indicated. For each line, the first column is the register address, and the rest of the other item is its parameters.</a:t>
            </a:r>
          </a:p>
          <a:p>
            <a:endParaRPr lang="zh-TW" altLang="en-US" dirty="0"/>
          </a:p>
        </p:txBody>
      </p:sp>
      <p:sp>
        <p:nvSpPr>
          <p:cNvPr id="4" name="投影片編號版面配置區 3"/>
          <p:cNvSpPr>
            <a:spLocks noGrp="1"/>
          </p:cNvSpPr>
          <p:nvPr>
            <p:ph type="sldNum" sz="quarter" idx="10"/>
          </p:nvPr>
        </p:nvSpPr>
        <p:spPr/>
        <p:txBody>
          <a:bodyPr/>
          <a:lstStyle/>
          <a:p>
            <a:fld id="{C8623963-9C81-463E-A948-74E433FB96A1}" type="slidenum">
              <a:rPr lang="zh-TW" altLang="en-US" smtClean="0"/>
              <a:pPr/>
              <a:t>14</a:t>
            </a:fld>
            <a:endParaRPr lang="zh-TW" altLang="en-US"/>
          </a:p>
        </p:txBody>
      </p:sp>
    </p:spTree>
    <p:extLst>
      <p:ext uri="{BB962C8B-B14F-4D97-AF65-F5344CB8AC3E}">
        <p14:creationId xmlns:p14="http://schemas.microsoft.com/office/powerpoint/2010/main" val="3715284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In the following,</a:t>
            </a:r>
            <a:r>
              <a:rPr lang="en-US" altLang="zh-TW" baseline="0" dirty="0" smtClean="0"/>
              <a:t> I want to introduce how to observe the raw data and coordinate data. After finish the mapping function, if we put one finger on the touch panel, we could see that the signal show on the screen and move in the same direction as the finger.</a:t>
            </a:r>
          </a:p>
          <a:p>
            <a:endParaRPr lang="en-US" altLang="zh-TW" baseline="0" dirty="0" smtClean="0"/>
          </a:p>
          <a:p>
            <a:r>
              <a:rPr lang="en-US" altLang="zh-TW" baseline="0" dirty="0" smtClean="0"/>
              <a:t>But we may have other problems and expect to improve its performance. For example, the line could be broken in the middle while we have our finger move along. This is because the finger signal is not big enough in the middle of its path. So the line is disconnected.</a:t>
            </a:r>
          </a:p>
          <a:p>
            <a:endParaRPr lang="en-US" altLang="zh-TW" baseline="0" dirty="0" smtClean="0"/>
          </a:p>
          <a:p>
            <a:r>
              <a:rPr lang="en-US" altLang="zh-TW" baseline="0" dirty="0" smtClean="0"/>
              <a:t>As for other problems, such as the report rate is too long and it can not meet the customer’s requirement.</a:t>
            </a:r>
          </a:p>
          <a:p>
            <a:endParaRPr lang="en-US" altLang="zh-TW" baseline="0" dirty="0" smtClean="0"/>
          </a:p>
          <a:p>
            <a:r>
              <a:rPr lang="en-US" altLang="zh-TW" baseline="0" dirty="0" smtClean="0"/>
              <a:t>Therefore, we have to tune several parameters in order to achieve a satisfied performance.</a:t>
            </a:r>
            <a:endParaRPr lang="zh-TW" altLang="en-US" dirty="0"/>
          </a:p>
        </p:txBody>
      </p:sp>
      <p:sp>
        <p:nvSpPr>
          <p:cNvPr id="4" name="投影片編號版面配置區 3"/>
          <p:cNvSpPr>
            <a:spLocks noGrp="1"/>
          </p:cNvSpPr>
          <p:nvPr>
            <p:ph type="sldNum" sz="quarter" idx="10"/>
          </p:nvPr>
        </p:nvSpPr>
        <p:spPr/>
        <p:txBody>
          <a:bodyPr/>
          <a:lstStyle/>
          <a:p>
            <a:fld id="{C8623963-9C81-463E-A948-74E433FB96A1}" type="slidenum">
              <a:rPr lang="zh-TW" altLang="en-US" smtClean="0"/>
              <a:pPr/>
              <a:t>16</a:t>
            </a:fld>
            <a:endParaRPr lang="zh-TW" altLang="en-US"/>
          </a:p>
        </p:txBody>
      </p:sp>
    </p:spTree>
    <p:extLst>
      <p:ext uri="{BB962C8B-B14F-4D97-AF65-F5344CB8AC3E}">
        <p14:creationId xmlns:p14="http://schemas.microsoft.com/office/powerpoint/2010/main" val="2356362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At first</a:t>
            </a:r>
            <a:r>
              <a:rPr lang="en-US" altLang="zh-TW" baseline="0" dirty="0" smtClean="0"/>
              <a:t> we need to load and program the above FW into the touch chip.</a:t>
            </a:r>
            <a:endParaRPr lang="zh-TW" altLang="en-US" dirty="0"/>
          </a:p>
        </p:txBody>
      </p:sp>
      <p:sp>
        <p:nvSpPr>
          <p:cNvPr id="4" name="投影片編號版面配置區 3"/>
          <p:cNvSpPr>
            <a:spLocks noGrp="1"/>
          </p:cNvSpPr>
          <p:nvPr>
            <p:ph type="sldNum" sz="quarter" idx="10"/>
          </p:nvPr>
        </p:nvSpPr>
        <p:spPr/>
        <p:txBody>
          <a:bodyPr/>
          <a:lstStyle/>
          <a:p>
            <a:fld id="{C8623963-9C81-463E-A948-74E433FB96A1}" type="slidenum">
              <a:rPr lang="zh-TW" altLang="en-US" smtClean="0"/>
              <a:pPr/>
              <a:t>17</a:t>
            </a:fld>
            <a:endParaRPr lang="zh-TW" altLang="en-US"/>
          </a:p>
        </p:txBody>
      </p:sp>
    </p:spTree>
    <p:extLst>
      <p:ext uri="{BB962C8B-B14F-4D97-AF65-F5344CB8AC3E}">
        <p14:creationId xmlns:p14="http://schemas.microsoft.com/office/powerpoint/2010/main" val="1621527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Then we could jump to the observation page. On</a:t>
            </a:r>
            <a:r>
              <a:rPr lang="en-US" altLang="zh-TW" baseline="0" dirty="0" smtClean="0"/>
              <a:t> the left-handed side is the data observation panel. And on the right-</a:t>
            </a:r>
            <a:r>
              <a:rPr lang="en-US" altLang="zh-TW" baseline="0" dirty="0" err="1" smtClean="0"/>
              <a:t>haned</a:t>
            </a:r>
            <a:r>
              <a:rPr lang="en-US" altLang="zh-TW" baseline="0" dirty="0" smtClean="0"/>
              <a:t> side is the fine tune panel.</a:t>
            </a:r>
            <a:endParaRPr lang="zh-TW" altLang="en-US" dirty="0"/>
          </a:p>
        </p:txBody>
      </p:sp>
      <p:sp>
        <p:nvSpPr>
          <p:cNvPr id="4" name="投影片編號版面配置區 3"/>
          <p:cNvSpPr>
            <a:spLocks noGrp="1"/>
          </p:cNvSpPr>
          <p:nvPr>
            <p:ph type="sldNum" sz="quarter" idx="10"/>
          </p:nvPr>
        </p:nvSpPr>
        <p:spPr/>
        <p:txBody>
          <a:bodyPr/>
          <a:lstStyle/>
          <a:p>
            <a:fld id="{C8623963-9C81-463E-A948-74E433FB96A1}" type="slidenum">
              <a:rPr lang="zh-TW" altLang="en-US" smtClean="0"/>
              <a:pPr/>
              <a:t>18</a:t>
            </a:fld>
            <a:endParaRPr lang="zh-TW" altLang="en-US"/>
          </a:p>
        </p:txBody>
      </p:sp>
    </p:spTree>
    <p:extLst>
      <p:ext uri="{BB962C8B-B14F-4D97-AF65-F5344CB8AC3E}">
        <p14:creationId xmlns:p14="http://schemas.microsoft.com/office/powerpoint/2010/main" val="3169550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As</a:t>
            </a:r>
            <a:r>
              <a:rPr lang="en-US" altLang="zh-TW" baseline="0" dirty="0" smtClean="0"/>
              <a:t> for the observation panel, we have multiple way to present the capacity difference.</a:t>
            </a:r>
          </a:p>
          <a:p>
            <a:endParaRPr lang="en-US" altLang="zh-TW" baseline="0" dirty="0" smtClean="0"/>
          </a:p>
          <a:p>
            <a:r>
              <a:rPr lang="en-US" altLang="zh-TW" baseline="0" dirty="0" smtClean="0"/>
              <a:t>At first, the capacity difference shows as digital value and presented as a two-</a:t>
            </a:r>
            <a:r>
              <a:rPr lang="en-US" altLang="zh-TW" baseline="0" dirty="0" err="1" smtClean="0"/>
              <a:t>dimentional</a:t>
            </a:r>
            <a:r>
              <a:rPr lang="en-US" altLang="zh-TW" baseline="0" dirty="0" smtClean="0"/>
              <a:t> array.</a:t>
            </a:r>
          </a:p>
          <a:p>
            <a:endParaRPr lang="en-US" altLang="zh-TW" baseline="0" dirty="0" smtClean="0"/>
          </a:p>
          <a:p>
            <a:r>
              <a:rPr lang="en-US" altLang="zh-TW" baseline="0" dirty="0" smtClean="0"/>
              <a:t>Then, we could transform the digital values into the 3D model so that users could see </a:t>
            </a:r>
            <a:r>
              <a:rPr lang="en-US" altLang="zh-TW" baseline="0" smtClean="0"/>
              <a:t>the signal it </a:t>
            </a:r>
            <a:r>
              <a:rPr lang="en-US" altLang="zh-TW" baseline="0" dirty="0" smtClean="0"/>
              <a:t>in the different way.</a:t>
            </a:r>
          </a:p>
          <a:p>
            <a:endParaRPr lang="en-US" altLang="zh-TW" baseline="0" dirty="0" smtClean="0"/>
          </a:p>
          <a:p>
            <a:r>
              <a:rPr lang="en-US" altLang="zh-TW" baseline="0" dirty="0" smtClean="0"/>
              <a:t>We also could observe it in the histogram view and waveform view.</a:t>
            </a:r>
          </a:p>
          <a:p>
            <a:endParaRPr lang="en-US" altLang="zh-TW" baseline="0" dirty="0" smtClean="0"/>
          </a:p>
          <a:p>
            <a:r>
              <a:rPr lang="en-US" altLang="zh-TW" baseline="0" dirty="0" smtClean="0"/>
              <a:t>At last, since we are develop the touch firmware, its purpose is to report coordinate of the finger to the baseband. So we could treat the panel as a canvas and try to draw with our finger.</a:t>
            </a:r>
          </a:p>
          <a:p>
            <a:endParaRPr lang="en-US" altLang="zh-TW" baseline="0" dirty="0" smtClean="0"/>
          </a:p>
          <a:p>
            <a:r>
              <a:rPr lang="en-US" altLang="zh-TW" baseline="0" dirty="0" smtClean="0"/>
              <a:t>At the bottom, the report rate is indicated here and each X-Y tuple for each point is show at there.</a:t>
            </a:r>
          </a:p>
          <a:p>
            <a:endParaRPr lang="zh-TW" altLang="en-US" dirty="0"/>
          </a:p>
        </p:txBody>
      </p:sp>
      <p:sp>
        <p:nvSpPr>
          <p:cNvPr id="4" name="投影片編號版面配置區 3"/>
          <p:cNvSpPr>
            <a:spLocks noGrp="1"/>
          </p:cNvSpPr>
          <p:nvPr>
            <p:ph type="sldNum" sz="quarter" idx="10"/>
          </p:nvPr>
        </p:nvSpPr>
        <p:spPr/>
        <p:txBody>
          <a:bodyPr/>
          <a:lstStyle/>
          <a:p>
            <a:fld id="{C8623963-9C81-463E-A948-74E433FB96A1}" type="slidenum">
              <a:rPr lang="zh-TW" altLang="en-US" smtClean="0"/>
              <a:pPr/>
              <a:t>19</a:t>
            </a:fld>
            <a:endParaRPr lang="zh-TW" altLang="en-US"/>
          </a:p>
        </p:txBody>
      </p:sp>
    </p:spTree>
    <p:extLst>
      <p:ext uri="{BB962C8B-B14F-4D97-AF65-F5344CB8AC3E}">
        <p14:creationId xmlns:p14="http://schemas.microsoft.com/office/powerpoint/2010/main" val="2633992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fontScale="85000" lnSpcReduction="10000"/>
          </a:bodyPr>
          <a:lstStyle/>
          <a:p>
            <a:pPr marL="228600" indent="-228600">
              <a:buAutoNum type="arabicPeriod"/>
            </a:pPr>
            <a:r>
              <a:rPr lang="zh-TW" altLang="en-US" dirty="0" smtClean="0"/>
              <a:t>再來是介紹參數微調的部份，我們會針對某些 </a:t>
            </a:r>
            <a:r>
              <a:rPr lang="en-US" altLang="zh-TW" dirty="0" smtClean="0"/>
              <a:t>item </a:t>
            </a:r>
            <a:r>
              <a:rPr lang="zh-TW" altLang="en-US" dirty="0" smtClean="0"/>
              <a:t>的 </a:t>
            </a:r>
            <a:r>
              <a:rPr lang="en-US" altLang="zh-TW" dirty="0" smtClean="0"/>
              <a:t>performance</a:t>
            </a:r>
            <a:r>
              <a:rPr lang="en-US" altLang="zh-TW" baseline="0" dirty="0" smtClean="0"/>
              <a:t> </a:t>
            </a:r>
            <a:r>
              <a:rPr lang="zh-TW" altLang="en-US" baseline="0" dirty="0" smtClean="0"/>
              <a:t>不滿意或是遇到問題，例如說</a:t>
            </a:r>
            <a:r>
              <a:rPr lang="en-US" altLang="zh-TW" baseline="0" dirty="0" smtClean="0"/>
              <a:t>…</a:t>
            </a:r>
            <a:r>
              <a:rPr lang="zh-TW" altLang="en-US" baseline="0" dirty="0" smtClean="0"/>
              <a:t>雜訊太大，手指訊號太少，劃線不夠直，劃線會斷線</a:t>
            </a:r>
            <a:r>
              <a:rPr lang="en-US" altLang="zh-TW" baseline="0" dirty="0" smtClean="0"/>
              <a:t>…</a:t>
            </a:r>
            <a:r>
              <a:rPr lang="zh-TW" altLang="en-US" baseline="0" dirty="0" smtClean="0"/>
              <a:t>等等 </a:t>
            </a:r>
            <a:r>
              <a:rPr lang="en-US" altLang="zh-TW" baseline="0" dirty="0" smtClean="0"/>
              <a:t>… </a:t>
            </a:r>
            <a:r>
              <a:rPr lang="zh-TW" altLang="en-US" baseline="0" dirty="0" smtClean="0"/>
              <a:t>就必須找相對應的參數作調整。</a:t>
            </a:r>
            <a:endParaRPr lang="en-US" altLang="zh-TW" baseline="0" dirty="0" smtClean="0"/>
          </a:p>
          <a:p>
            <a:pPr marL="228600" indent="-228600">
              <a:buAutoNum type="arabicPeriod"/>
            </a:pPr>
            <a:r>
              <a:rPr lang="zh-TW" altLang="en-US" baseline="0" dirty="0" smtClean="0"/>
              <a:t>這個時候，就來使用右手邊這個 </a:t>
            </a:r>
            <a:r>
              <a:rPr lang="en-US" altLang="zh-TW" baseline="0" dirty="0" smtClean="0"/>
              <a:t>panel  </a:t>
            </a:r>
            <a:r>
              <a:rPr lang="zh-TW" altLang="en-US" baseline="0" dirty="0" smtClean="0"/>
              <a:t>並找到相對應的參數，作調整，如果調完之後，那就再到下面按下 </a:t>
            </a:r>
            <a:r>
              <a:rPr lang="en-US" altLang="zh-TW" baseline="0" dirty="0" smtClean="0"/>
              <a:t>apply </a:t>
            </a:r>
            <a:r>
              <a:rPr lang="zh-TW" altLang="en-US" baseline="0" dirty="0" smtClean="0"/>
              <a:t>，應用目前的設定值。看觀查剛剛遇到的問題有無改善。</a:t>
            </a:r>
            <a:endParaRPr lang="en-US" altLang="zh-TW" baseline="0" dirty="0" smtClean="0"/>
          </a:p>
          <a:p>
            <a:pPr marL="228600" indent="-228600">
              <a:buAutoNum type="arabicPeriod"/>
            </a:pPr>
            <a:r>
              <a:rPr lang="zh-TW" altLang="en-US" baseline="0" dirty="0" smtClean="0"/>
              <a:t>這一個  </a:t>
            </a:r>
            <a:r>
              <a:rPr lang="en-US" altLang="zh-TW" baseline="0" dirty="0" smtClean="0"/>
              <a:t>item </a:t>
            </a:r>
            <a:r>
              <a:rPr lang="zh-TW" altLang="en-US" baseline="0" dirty="0" smtClean="0"/>
              <a:t>調整到滿意之後，再換下一個進行調適，一直到整體表現都尚可滿意為止。</a:t>
            </a:r>
            <a:endParaRPr lang="en-US" altLang="zh-TW" baseline="0" dirty="0" smtClean="0"/>
          </a:p>
          <a:p>
            <a:pPr marL="228600" indent="-228600">
              <a:buAutoNum type="arabicPeriod"/>
            </a:pPr>
            <a:r>
              <a:rPr lang="zh-TW" altLang="en-US" baseline="0" dirty="0" smtClean="0"/>
              <a:t>最後再把所有設定值都在存成另一個新的 </a:t>
            </a:r>
            <a:r>
              <a:rPr lang="en-US" altLang="zh-TW" baseline="0" dirty="0" smtClean="0"/>
              <a:t>FW </a:t>
            </a:r>
            <a:r>
              <a:rPr lang="zh-TW" altLang="en-US" baseline="0" dirty="0" smtClean="0"/>
              <a:t>。有點像打</a:t>
            </a:r>
            <a:r>
              <a:rPr lang="en-US" altLang="zh-TW" baseline="0" dirty="0" smtClean="0"/>
              <a:t>RPG </a:t>
            </a:r>
            <a:r>
              <a:rPr lang="zh-TW" altLang="en-US" baseline="0" dirty="0" smtClean="0"/>
              <a:t>遊戲一樣，最後進行存檔，以方便之後的調閱和調適。</a:t>
            </a:r>
            <a:endParaRPr lang="en-US" altLang="zh-TW" baseline="0" dirty="0" smtClean="0"/>
          </a:p>
          <a:p>
            <a:pPr marL="0" indent="0">
              <a:buNone/>
            </a:pPr>
            <a:endParaRPr lang="en-US" altLang="zh-TW" baseline="0" dirty="0" smtClean="0"/>
          </a:p>
          <a:p>
            <a:pPr marL="0" indent="0">
              <a:buNone/>
            </a:pPr>
            <a:r>
              <a:rPr lang="en-US" altLang="zh-TW" baseline="0" dirty="0" smtClean="0"/>
              <a:t>We may have some performance problem while we try to use our finger moving on the panel. Such as, if we want to draw a straight line on the panel, but the line is not straight enough or it will be broken in the middle. In the moment, we have to tune some parameter to improve its performance.</a:t>
            </a:r>
          </a:p>
          <a:p>
            <a:pPr marL="0" indent="0">
              <a:buNone/>
            </a:pPr>
            <a:endParaRPr lang="en-US" altLang="zh-TW" baseline="0" dirty="0" smtClean="0"/>
          </a:p>
          <a:p>
            <a:pPr marL="0" indent="0">
              <a:buNone/>
            </a:pPr>
            <a:r>
              <a:rPr lang="en-US" altLang="zh-TW" baseline="0" dirty="0" smtClean="0"/>
              <a:t>For example, there is a test item called jitter on the machine test. The machine arm will keep punch the touch panel at the same point and see whether the IC will report the same X-Y coordinate or not. If the signal is not strong enough or is interfered by any noise, the touch IC would not report the same X-Y coordinate as the previous point. Then the test is won’t be passed. Therefore, the FW team have one workaround to solve the issue.</a:t>
            </a:r>
          </a:p>
          <a:p>
            <a:pPr marL="0" indent="0">
              <a:buNone/>
            </a:pPr>
            <a:endParaRPr lang="en-US" altLang="zh-TW" baseline="0" dirty="0" smtClean="0"/>
          </a:p>
          <a:p>
            <a:pPr marL="0" indent="0">
              <a:buNone/>
            </a:pPr>
            <a:r>
              <a:rPr lang="en-US" altLang="zh-TW" baseline="0" dirty="0" smtClean="0"/>
              <a:t>Which is they pull one parameter call “ tap distance range”. It means that if the distance between the current point and the previous point is less the “TAP </a:t>
            </a:r>
            <a:r>
              <a:rPr lang="en-US" altLang="zh-TW" baseline="0" dirty="0" err="1" smtClean="0"/>
              <a:t>DISTANCe</a:t>
            </a:r>
            <a:r>
              <a:rPr lang="en-US" altLang="zh-TW" baseline="0" dirty="0" smtClean="0"/>
              <a:t> RANGE”, the touch IC will still report the previous point in order to have the test pass.</a:t>
            </a:r>
          </a:p>
          <a:p>
            <a:pPr marL="0" indent="0">
              <a:buNone/>
            </a:pPr>
            <a:endParaRPr lang="en-US" altLang="zh-TW" baseline="0" dirty="0" smtClean="0"/>
          </a:p>
          <a:p>
            <a:pPr marL="0" indent="0">
              <a:buNone/>
            </a:pPr>
            <a:r>
              <a:rPr lang="en-US" altLang="zh-TW" baseline="0" dirty="0" smtClean="0"/>
              <a:t>After tuning the parameter and click the “ apply setting “ button, users could see the efficacy on the left panel. If test item is pass, the FASE will keep tuning other parameters until the overall performance is satisfied.</a:t>
            </a:r>
          </a:p>
          <a:p>
            <a:pPr marL="0" indent="0">
              <a:buNone/>
            </a:pPr>
            <a:endParaRPr lang="en-US" altLang="zh-TW" baseline="0" dirty="0" smtClean="0"/>
          </a:p>
          <a:p>
            <a:pPr marL="0" indent="0">
              <a:buNone/>
            </a:pPr>
            <a:r>
              <a:rPr lang="en-US" altLang="zh-TW" baseline="0" dirty="0" smtClean="0"/>
              <a:t>At the end, we could click the “save setting” button to reserve the above new parameter into another exported FW.</a:t>
            </a:r>
          </a:p>
          <a:p>
            <a:pPr marL="0" indent="0">
              <a:buNone/>
            </a:pPr>
            <a:endParaRPr lang="en-US" altLang="zh-TW" baseline="0" dirty="0" smtClean="0"/>
          </a:p>
          <a:p>
            <a:pPr marL="228600" indent="-228600">
              <a:buAutoNum type="arabicPeriod"/>
            </a:pPr>
            <a:endParaRPr lang="zh-TW" altLang="en-US" dirty="0"/>
          </a:p>
        </p:txBody>
      </p:sp>
      <p:sp>
        <p:nvSpPr>
          <p:cNvPr id="4" name="投影片編號版面配置區 3"/>
          <p:cNvSpPr>
            <a:spLocks noGrp="1"/>
          </p:cNvSpPr>
          <p:nvPr>
            <p:ph type="sldNum" sz="quarter" idx="10"/>
          </p:nvPr>
        </p:nvSpPr>
        <p:spPr/>
        <p:txBody>
          <a:bodyPr/>
          <a:lstStyle/>
          <a:p>
            <a:fld id="{C8623963-9C81-463E-A948-74E433FB96A1}" type="slidenum">
              <a:rPr lang="zh-TW" altLang="en-US" smtClean="0"/>
              <a:pPr/>
              <a:t>20</a:t>
            </a:fld>
            <a:endParaRPr lang="zh-TW" altLang="en-US"/>
          </a:p>
        </p:txBody>
      </p:sp>
    </p:spTree>
    <p:extLst>
      <p:ext uri="{BB962C8B-B14F-4D97-AF65-F5344CB8AC3E}">
        <p14:creationId xmlns:p14="http://schemas.microsoft.com/office/powerpoint/2010/main" val="2320694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Same</a:t>
            </a:r>
            <a:r>
              <a:rPr lang="en-US" altLang="zh-TW" baseline="0" dirty="0" smtClean="0"/>
              <a:t> as mapping function, the tool will jump to this page and let user to input other rest information. Then save the register setting into another exported FW.</a:t>
            </a:r>
            <a:endParaRPr lang="zh-TW" altLang="en-US" dirty="0"/>
          </a:p>
        </p:txBody>
      </p:sp>
      <p:sp>
        <p:nvSpPr>
          <p:cNvPr id="4" name="投影片編號版面配置區 3"/>
          <p:cNvSpPr>
            <a:spLocks noGrp="1"/>
          </p:cNvSpPr>
          <p:nvPr>
            <p:ph type="sldNum" sz="quarter" idx="10"/>
          </p:nvPr>
        </p:nvSpPr>
        <p:spPr/>
        <p:txBody>
          <a:bodyPr/>
          <a:lstStyle/>
          <a:p>
            <a:fld id="{C8623963-9C81-463E-A948-74E433FB96A1}" type="slidenum">
              <a:rPr lang="zh-TW" altLang="en-US" smtClean="0"/>
              <a:pPr/>
              <a:t>21</a:t>
            </a:fld>
            <a:endParaRPr lang="zh-TW" altLang="en-US"/>
          </a:p>
        </p:txBody>
      </p:sp>
    </p:spTree>
    <p:extLst>
      <p:ext uri="{BB962C8B-B14F-4D97-AF65-F5344CB8AC3E}">
        <p14:creationId xmlns:p14="http://schemas.microsoft.com/office/powerpoint/2010/main" val="12210077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Specifically</a:t>
            </a:r>
            <a:r>
              <a:rPr lang="en-US" altLang="zh-TW" baseline="0" dirty="0" smtClean="0"/>
              <a:t>, it is quite difficult to maintain the fine tune function because the UI component is directly pull on the panel. Every time the FW change their parameter table, we have to use the mouse to add another UI component on the panel and re-compile the program. </a:t>
            </a:r>
          </a:p>
          <a:p>
            <a:r>
              <a:rPr lang="en-US" altLang="zh-TW" baseline="0" dirty="0" smtClean="0"/>
              <a:t>This is a very bothering task to do since they are change their common firmware.</a:t>
            </a:r>
          </a:p>
          <a:p>
            <a:endParaRPr lang="en-US" altLang="zh-TW" baseline="0" dirty="0" smtClean="0"/>
          </a:p>
          <a:p>
            <a:r>
              <a:rPr lang="en-US" altLang="zh-TW" baseline="0" dirty="0" smtClean="0"/>
              <a:t>Therefore, we have a idea to dynamically generate this UI-item according one </a:t>
            </a:r>
            <a:r>
              <a:rPr lang="en-US" altLang="zh-TW" baseline="0" dirty="0" err="1" smtClean="0"/>
              <a:t>csv</a:t>
            </a:r>
            <a:r>
              <a:rPr lang="en-US" altLang="zh-TW" baseline="0" dirty="0" smtClean="0"/>
              <a:t> file. If FW team update their parameter table, we have no need to re-modify the program and rebuild it. The only thing we have to do is to modify the </a:t>
            </a:r>
            <a:r>
              <a:rPr lang="en-US" altLang="zh-TW" baseline="0" dirty="0" err="1" smtClean="0"/>
              <a:t>csv</a:t>
            </a:r>
            <a:r>
              <a:rPr lang="en-US" altLang="zh-TW" baseline="0" dirty="0" smtClean="0"/>
              <a:t> file for dynamically add or delete any fine tune item. In our design, each fine tune item is a class and it is constructed by one line data from the </a:t>
            </a:r>
            <a:r>
              <a:rPr lang="en-US" altLang="zh-TW" baseline="0" dirty="0" err="1" smtClean="0"/>
              <a:t>csv</a:t>
            </a:r>
            <a:r>
              <a:rPr lang="en-US" altLang="zh-TW" baseline="0" dirty="0" smtClean="0"/>
              <a:t> file for setting its value, UI type and </a:t>
            </a:r>
          </a:p>
          <a:p>
            <a:r>
              <a:rPr lang="en-US" altLang="zh-TW" baseline="0" dirty="0" smtClean="0"/>
              <a:t>This idea is save us a lot of time and effort.</a:t>
            </a:r>
          </a:p>
          <a:p>
            <a:endParaRPr lang="en-US" altLang="zh-TW" baseline="0" dirty="0" smtClean="0"/>
          </a:p>
          <a:p>
            <a:r>
              <a:rPr lang="en-US" altLang="zh-TW" baseline="0" dirty="0" smtClean="0"/>
              <a:t>As the picture shows, there are a lot of different UI component on the panel, such as </a:t>
            </a:r>
            <a:r>
              <a:rPr lang="en-US" altLang="zh-TW" baseline="0" dirty="0" err="1" smtClean="0"/>
              <a:t>combox</a:t>
            </a:r>
            <a:r>
              <a:rPr lang="en-US" altLang="zh-TW" baseline="0" dirty="0" smtClean="0"/>
              <a:t>, checkbox, label and </a:t>
            </a:r>
            <a:r>
              <a:rPr lang="en-US" altLang="zh-TW" baseline="0" dirty="0" err="1" smtClean="0"/>
              <a:t>numericUpDown</a:t>
            </a:r>
            <a:r>
              <a:rPr lang="en-US" altLang="zh-TW" baseline="0" dirty="0" smtClean="0"/>
              <a:t>. Each of the fine tune item is a class and it represent one purpose and get its value from some bit range of one register, and finally show it by different UI component.</a:t>
            </a:r>
          </a:p>
          <a:p>
            <a:endParaRPr lang="en-US" altLang="zh-TW" baseline="0" dirty="0" smtClean="0"/>
          </a:p>
          <a:p>
            <a:endParaRPr lang="zh-TW" altLang="en-US" dirty="0"/>
          </a:p>
        </p:txBody>
      </p:sp>
      <p:sp>
        <p:nvSpPr>
          <p:cNvPr id="4" name="投影片編號版面配置區 3"/>
          <p:cNvSpPr>
            <a:spLocks noGrp="1"/>
          </p:cNvSpPr>
          <p:nvPr>
            <p:ph type="sldNum" sz="quarter" idx="10"/>
          </p:nvPr>
        </p:nvSpPr>
        <p:spPr/>
        <p:txBody>
          <a:bodyPr/>
          <a:lstStyle/>
          <a:p>
            <a:fld id="{C8623963-9C81-463E-A948-74E433FB96A1}" type="slidenum">
              <a:rPr lang="zh-TW" altLang="en-US" smtClean="0"/>
              <a:pPr/>
              <a:t>22</a:t>
            </a:fld>
            <a:endParaRPr lang="zh-TW" altLang="en-US"/>
          </a:p>
        </p:txBody>
      </p:sp>
    </p:spTree>
    <p:extLst>
      <p:ext uri="{BB962C8B-B14F-4D97-AF65-F5344CB8AC3E}">
        <p14:creationId xmlns:p14="http://schemas.microsoft.com/office/powerpoint/2010/main" val="15424981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Take</a:t>
            </a:r>
            <a:r>
              <a:rPr lang="en-US" altLang="zh-TW" baseline="0" dirty="0" smtClean="0"/>
              <a:t> The C five register group for example, the first two column indicates the register address. As we just say, each line present one fine tune item. So the first fine tune item would get its value from the first parameter of C five register. </a:t>
            </a:r>
          </a:p>
          <a:p>
            <a:endParaRPr lang="en-US" altLang="zh-TW" baseline="0" dirty="0" smtClean="0"/>
          </a:p>
          <a:p>
            <a:r>
              <a:rPr lang="en-US" altLang="zh-TW" baseline="0" dirty="0" smtClean="0"/>
              <a:t>Secondly, the third column shows the description which would show on the panel.</a:t>
            </a:r>
          </a:p>
          <a:p>
            <a:endParaRPr lang="en-US" altLang="zh-TW" baseline="0" dirty="0" smtClean="0"/>
          </a:p>
          <a:p>
            <a:r>
              <a:rPr lang="en-US" altLang="zh-TW" baseline="0" dirty="0" smtClean="0"/>
              <a:t>The next two column are the low bound and upper bound of this item, which also would set the boundary on the UI component.</a:t>
            </a:r>
          </a:p>
          <a:p>
            <a:endParaRPr lang="en-US" altLang="zh-TW" baseline="0" dirty="0" smtClean="0"/>
          </a:p>
          <a:p>
            <a:r>
              <a:rPr lang="en-US" altLang="zh-TW" baseline="0" dirty="0" smtClean="0"/>
              <a:t>Since not all of the fine tune items are get their value from the 8 bits of the parameters, we also could set the valid bit range in the next two column</a:t>
            </a:r>
          </a:p>
          <a:p>
            <a:endParaRPr lang="en-US" altLang="zh-TW" baseline="0" dirty="0" smtClean="0"/>
          </a:p>
          <a:p>
            <a:r>
              <a:rPr lang="en-US" altLang="zh-TW" baseline="0" dirty="0" smtClean="0"/>
              <a:t>Then the UI present type show on the next column. </a:t>
            </a:r>
          </a:p>
          <a:p>
            <a:endParaRPr lang="en-US" altLang="zh-TW" baseline="0" dirty="0" smtClean="0"/>
          </a:p>
          <a:p>
            <a:r>
              <a:rPr lang="en-US" altLang="zh-TW" baseline="0" dirty="0" smtClean="0"/>
              <a:t>We could decide whether to display the item or whether to enable it or not by set the last two column.</a:t>
            </a:r>
          </a:p>
          <a:p>
            <a:endParaRPr lang="en-US" altLang="zh-TW" baseline="0" dirty="0" smtClean="0"/>
          </a:p>
          <a:p>
            <a:endParaRPr lang="zh-TW" altLang="en-US" dirty="0"/>
          </a:p>
        </p:txBody>
      </p:sp>
      <p:sp>
        <p:nvSpPr>
          <p:cNvPr id="4" name="投影片編號版面配置區 3"/>
          <p:cNvSpPr>
            <a:spLocks noGrp="1"/>
          </p:cNvSpPr>
          <p:nvPr>
            <p:ph type="sldNum" sz="quarter" idx="10"/>
          </p:nvPr>
        </p:nvSpPr>
        <p:spPr/>
        <p:txBody>
          <a:bodyPr/>
          <a:lstStyle/>
          <a:p>
            <a:fld id="{C8623963-9C81-463E-A948-74E433FB96A1}" type="slidenum">
              <a:rPr lang="zh-TW" altLang="en-US" smtClean="0"/>
              <a:pPr/>
              <a:t>23</a:t>
            </a:fld>
            <a:endParaRPr lang="zh-TW" altLang="en-US"/>
          </a:p>
        </p:txBody>
      </p:sp>
    </p:spTree>
    <p:extLst>
      <p:ext uri="{BB962C8B-B14F-4D97-AF65-F5344CB8AC3E}">
        <p14:creationId xmlns:p14="http://schemas.microsoft.com/office/powerpoint/2010/main" val="245871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There are 4 main functionality</a:t>
            </a:r>
            <a:r>
              <a:rPr lang="en-US" altLang="zh-TW" baseline="0" dirty="0" smtClean="0"/>
              <a:t> in the Hi Touch Designer.</a:t>
            </a:r>
          </a:p>
          <a:p>
            <a:endParaRPr lang="en-US" altLang="zh-TW" baseline="0" dirty="0" smtClean="0"/>
          </a:p>
          <a:p>
            <a:pPr marL="228600" indent="-228600">
              <a:buAutoNum type="arabicPeriod"/>
            </a:pPr>
            <a:r>
              <a:rPr lang="en-US" altLang="zh-TW" baseline="0" dirty="0" smtClean="0"/>
              <a:t>It has the capability to program FW into its flash memory or load configuration into registers of the chip</a:t>
            </a:r>
          </a:p>
          <a:p>
            <a:pPr marL="228600" indent="-228600">
              <a:buAutoNum type="arabicPeriod"/>
            </a:pPr>
            <a:r>
              <a:rPr lang="en-US" altLang="zh-TW" baseline="0" dirty="0" smtClean="0"/>
              <a:t>I Could observe the capacity signal from the touch panel and see the reported coordinate on the computer screen</a:t>
            </a:r>
          </a:p>
          <a:p>
            <a:pPr marL="228600" indent="-228600">
              <a:buAutoNum type="arabicPeriod"/>
            </a:pPr>
            <a:r>
              <a:rPr lang="en-US" altLang="zh-TW" baseline="0" dirty="0" smtClean="0"/>
              <a:t>If the performance is not as we expected, we could use this tool to tune the corresponded parameter to improve its performance.</a:t>
            </a:r>
          </a:p>
          <a:p>
            <a:pPr marL="228600" indent="-228600">
              <a:buAutoNum type="arabicPeriod"/>
            </a:pPr>
            <a:r>
              <a:rPr lang="en-US" altLang="zh-TW" baseline="0" dirty="0" smtClean="0"/>
              <a:t>After several-times parameter-tuning, we could reserve all of the parameter into one FW for future usage.</a:t>
            </a:r>
            <a:endParaRPr lang="zh-TW" altLang="en-US" dirty="0"/>
          </a:p>
        </p:txBody>
      </p:sp>
      <p:sp>
        <p:nvSpPr>
          <p:cNvPr id="4" name="投影片編號版面配置區 3"/>
          <p:cNvSpPr>
            <a:spLocks noGrp="1"/>
          </p:cNvSpPr>
          <p:nvPr>
            <p:ph type="sldNum" sz="quarter" idx="10"/>
          </p:nvPr>
        </p:nvSpPr>
        <p:spPr/>
        <p:txBody>
          <a:bodyPr/>
          <a:lstStyle/>
          <a:p>
            <a:fld id="{C8623963-9C81-463E-A948-74E433FB96A1}" type="slidenum">
              <a:rPr lang="zh-TW" altLang="en-US" smtClean="0"/>
              <a:pPr/>
              <a:t>3</a:t>
            </a:fld>
            <a:endParaRPr lang="zh-TW" altLang="en-US"/>
          </a:p>
        </p:txBody>
      </p:sp>
    </p:spTree>
    <p:extLst>
      <p:ext uri="{BB962C8B-B14F-4D97-AF65-F5344CB8AC3E}">
        <p14:creationId xmlns:p14="http://schemas.microsoft.com/office/powerpoint/2010/main" val="11740054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For some fine tune items,</a:t>
            </a:r>
            <a:r>
              <a:rPr lang="en-US" altLang="zh-TW" baseline="0" dirty="0" smtClean="0"/>
              <a:t> their value is not directly retrieved from one parameter. It may get its value from a complicate formula. Therefore, we have to record the rules of its method.</a:t>
            </a:r>
          </a:p>
          <a:p>
            <a:endParaRPr lang="en-US" altLang="zh-TW" baseline="0" dirty="0" smtClean="0"/>
          </a:p>
          <a:p>
            <a:r>
              <a:rPr lang="en-US" altLang="zh-TW" baseline="0" dirty="0" smtClean="0"/>
              <a:t>For example, the RX OSR fine tune item equal to the </a:t>
            </a:r>
            <a:r>
              <a:rPr lang="en-US" altLang="zh-TW" baseline="0" dirty="0" err="1" smtClean="0"/>
              <a:t>Slf_RX_OSR_H</a:t>
            </a:r>
            <a:r>
              <a:rPr lang="en-US" altLang="zh-TW" baseline="0" dirty="0" smtClean="0"/>
              <a:t> * 16 plus </a:t>
            </a:r>
            <a:r>
              <a:rPr lang="en-US" altLang="zh-TW" baseline="0" dirty="0" err="1" smtClean="0"/>
              <a:t>Slf_RX_OSR_L</a:t>
            </a:r>
            <a:r>
              <a:rPr lang="en-US" altLang="zh-TW" baseline="0" dirty="0" smtClean="0"/>
              <a:t>. So we write the formula on this cell. In order to let parse operation be  more  easy, we move the operator before the operand.</a:t>
            </a:r>
          </a:p>
          <a:p>
            <a:endParaRPr lang="en-US" altLang="zh-TW" baseline="0" dirty="0" smtClean="0"/>
          </a:p>
          <a:p>
            <a:r>
              <a:rPr lang="en-US" altLang="zh-TW" baseline="0" dirty="0" smtClean="0"/>
              <a:t>Now we know how to get the value of RX OSR. But when this item’s value is change, for example, the value is changed from 71 to 80, we also have to know which register is affected by it and change them immediately.</a:t>
            </a:r>
          </a:p>
          <a:p>
            <a:endParaRPr lang="en-US" altLang="zh-TW" baseline="0" dirty="0" smtClean="0"/>
          </a:p>
          <a:p>
            <a:r>
              <a:rPr lang="en-US" altLang="zh-TW" baseline="0" dirty="0" smtClean="0"/>
              <a:t>So we write another rules to record the above information. Similar to the previous method, we write the second rule next to above cell. For example, the rules shows like this. And after Tools parsing process, it means that Self RX OSR_H equals to RX OSR divide 16 and </a:t>
            </a:r>
            <a:r>
              <a:rPr lang="en-US" altLang="zh-TW" baseline="0" dirty="0" err="1" smtClean="0"/>
              <a:t>Slf</a:t>
            </a:r>
            <a:r>
              <a:rPr lang="en-US" altLang="zh-TW" baseline="0" dirty="0" smtClean="0"/>
              <a:t> RX OSR L equal to RX OSR mod 16</a:t>
            </a:r>
          </a:p>
          <a:p>
            <a:endParaRPr lang="zh-TW" altLang="en-US" dirty="0"/>
          </a:p>
        </p:txBody>
      </p:sp>
      <p:sp>
        <p:nvSpPr>
          <p:cNvPr id="4" name="投影片編號版面配置區 3"/>
          <p:cNvSpPr>
            <a:spLocks noGrp="1"/>
          </p:cNvSpPr>
          <p:nvPr>
            <p:ph type="sldNum" sz="quarter" idx="10"/>
          </p:nvPr>
        </p:nvSpPr>
        <p:spPr/>
        <p:txBody>
          <a:bodyPr/>
          <a:lstStyle/>
          <a:p>
            <a:fld id="{C8623963-9C81-463E-A948-74E433FB96A1}" type="slidenum">
              <a:rPr lang="zh-TW" altLang="en-US" smtClean="0"/>
              <a:pPr/>
              <a:t>24</a:t>
            </a:fld>
            <a:endParaRPr lang="zh-TW" altLang="en-US"/>
          </a:p>
        </p:txBody>
      </p:sp>
    </p:spTree>
    <p:extLst>
      <p:ext uri="{BB962C8B-B14F-4D97-AF65-F5344CB8AC3E}">
        <p14:creationId xmlns:p14="http://schemas.microsoft.com/office/powerpoint/2010/main" val="27579806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In the next,</a:t>
            </a:r>
            <a:r>
              <a:rPr lang="en-US" altLang="zh-TW" baseline="0" dirty="0" smtClean="0"/>
              <a:t> I </a:t>
            </a:r>
            <a:r>
              <a:rPr lang="en-US" altLang="zh-TW" baseline="0" dirty="0" err="1" smtClean="0"/>
              <a:t>wanna</a:t>
            </a:r>
            <a:r>
              <a:rPr lang="en-US" altLang="zh-TW" baseline="0" dirty="0" smtClean="0"/>
              <a:t> introduce the register read/write function</a:t>
            </a:r>
            <a:endParaRPr lang="zh-TW" altLang="en-US" dirty="0"/>
          </a:p>
        </p:txBody>
      </p:sp>
      <p:sp>
        <p:nvSpPr>
          <p:cNvPr id="4" name="投影片編號版面配置區 3"/>
          <p:cNvSpPr>
            <a:spLocks noGrp="1"/>
          </p:cNvSpPr>
          <p:nvPr>
            <p:ph type="sldNum" sz="quarter" idx="10"/>
          </p:nvPr>
        </p:nvSpPr>
        <p:spPr/>
        <p:txBody>
          <a:bodyPr/>
          <a:lstStyle/>
          <a:p>
            <a:fld id="{C8623963-9C81-463E-A948-74E433FB96A1}" type="slidenum">
              <a:rPr lang="zh-TW" altLang="en-US" smtClean="0"/>
              <a:pPr/>
              <a:t>25</a:t>
            </a:fld>
            <a:endParaRPr lang="zh-TW" altLang="en-US"/>
          </a:p>
        </p:txBody>
      </p:sp>
    </p:spTree>
    <p:extLst>
      <p:ext uri="{BB962C8B-B14F-4D97-AF65-F5344CB8AC3E}">
        <p14:creationId xmlns:p14="http://schemas.microsoft.com/office/powerpoint/2010/main" val="8987566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lnSpcReduction="10000"/>
          </a:bodyPr>
          <a:lstStyle/>
          <a:p>
            <a:r>
              <a:rPr lang="en-US" altLang="zh-TW" dirty="0" smtClean="0"/>
              <a:t>When the</a:t>
            </a:r>
            <a:r>
              <a:rPr lang="en-US" altLang="zh-TW" baseline="0" dirty="0" smtClean="0"/>
              <a:t> New Chip is released, the RD would release one Excel file in which explain there are some improvement function which is control by the new register. So</a:t>
            </a:r>
          </a:p>
          <a:p>
            <a:r>
              <a:rPr lang="en-US" altLang="zh-TW" baseline="0" dirty="0" smtClean="0"/>
              <a:t>It is necessary to transform the excel file into one readable format. So the user could know the purpose of each item.</a:t>
            </a:r>
          </a:p>
          <a:p>
            <a:endParaRPr lang="en-US" altLang="zh-TW" dirty="0" smtClean="0"/>
          </a:p>
          <a:p>
            <a:r>
              <a:rPr lang="en-US" altLang="zh-TW" dirty="0" smtClean="0"/>
              <a:t>After the IC type is identified, the</a:t>
            </a:r>
            <a:r>
              <a:rPr lang="en-US" altLang="zh-TW" baseline="0" dirty="0" smtClean="0"/>
              <a:t> </a:t>
            </a:r>
            <a:r>
              <a:rPr lang="en-US" altLang="zh-TW" baseline="0" dirty="0" err="1" smtClean="0"/>
              <a:t>HiTouch</a:t>
            </a:r>
            <a:r>
              <a:rPr lang="en-US" altLang="zh-TW" baseline="0" dirty="0" smtClean="0"/>
              <a:t> Designer would automatically load the related XML file and parse its content.</a:t>
            </a:r>
          </a:p>
          <a:p>
            <a:endParaRPr lang="en-US" altLang="zh-TW" baseline="0" dirty="0" smtClean="0"/>
          </a:p>
          <a:p>
            <a:r>
              <a:rPr lang="en-US" altLang="zh-TW" baseline="0" dirty="0" smtClean="0"/>
              <a:t>For one particular chip, we mainly divide its registers into three section and each section contains many group, which has a lot of registers of the similar usage.</a:t>
            </a:r>
          </a:p>
          <a:p>
            <a:endParaRPr lang="en-US" altLang="zh-TW" baseline="0" dirty="0" smtClean="0"/>
          </a:p>
          <a:p>
            <a:r>
              <a:rPr lang="en-US" altLang="zh-TW" baseline="0" dirty="0" smtClean="0"/>
              <a:t>If we click the node of this section, </a:t>
            </a:r>
            <a:r>
              <a:rPr lang="en-US" altLang="zh-TW" baseline="0" dirty="0" err="1" smtClean="0"/>
              <a:t>hiTouch</a:t>
            </a:r>
            <a:r>
              <a:rPr lang="en-US" altLang="zh-TW" baseline="0" dirty="0" smtClean="0"/>
              <a:t> Designer would do mass register read operation and show the content at the middle panel. If we click the specific cell, that’s say, the third parameter of the register 0x Six Three, the binary presentation would show at the right-hand panel, and the annotate/note of each item is shown below.</a:t>
            </a:r>
          </a:p>
          <a:p>
            <a:endParaRPr lang="en-US" altLang="zh-TW" baseline="0" dirty="0" smtClean="0"/>
          </a:p>
          <a:p>
            <a:r>
              <a:rPr lang="en-US" altLang="zh-TW" baseline="0" dirty="0" smtClean="0"/>
              <a:t>The UI component is button, and if we click the zero button, it would transfer its value to one and vice versa. After we click it, the value of this parameter would change immediately.</a:t>
            </a:r>
          </a:p>
          <a:p>
            <a:endParaRPr lang="en-US" altLang="zh-TW" baseline="0" dirty="0" smtClean="0"/>
          </a:p>
          <a:p>
            <a:r>
              <a:rPr lang="en-US" altLang="zh-TW" baseline="0" dirty="0" smtClean="0"/>
              <a:t>If we finish edit the register we could set the register’s value by clicking the write button.</a:t>
            </a:r>
          </a:p>
          <a:p>
            <a:endParaRPr lang="zh-TW" altLang="en-US" dirty="0"/>
          </a:p>
        </p:txBody>
      </p:sp>
      <p:sp>
        <p:nvSpPr>
          <p:cNvPr id="4" name="投影片編號版面配置區 3"/>
          <p:cNvSpPr>
            <a:spLocks noGrp="1"/>
          </p:cNvSpPr>
          <p:nvPr>
            <p:ph type="sldNum" sz="quarter" idx="10"/>
          </p:nvPr>
        </p:nvSpPr>
        <p:spPr/>
        <p:txBody>
          <a:bodyPr/>
          <a:lstStyle/>
          <a:p>
            <a:fld id="{C8623963-9C81-463E-A948-74E433FB96A1}" type="slidenum">
              <a:rPr lang="zh-TW" altLang="en-US" smtClean="0"/>
              <a:pPr/>
              <a:t>26</a:t>
            </a:fld>
            <a:endParaRPr lang="zh-TW" altLang="en-US"/>
          </a:p>
        </p:txBody>
      </p:sp>
    </p:spTree>
    <p:extLst>
      <p:ext uri="{BB962C8B-B14F-4D97-AF65-F5344CB8AC3E}">
        <p14:creationId xmlns:p14="http://schemas.microsoft.com/office/powerpoint/2010/main" val="14781974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Besides the </a:t>
            </a:r>
            <a:r>
              <a:rPr lang="en-US" altLang="zh-TW" dirty="0" err="1" smtClean="0"/>
              <a:t>hiTouch</a:t>
            </a:r>
            <a:r>
              <a:rPr lang="en-US" altLang="zh-TW" dirty="0" smtClean="0"/>
              <a:t> Tool</a:t>
            </a:r>
            <a:r>
              <a:rPr lang="en-US" altLang="zh-TW" baseline="0" dirty="0" smtClean="0"/>
              <a:t>, I was also in charge of the bridge board firmware development, whose main function is to transfer USB packet into I2C data for communication with Touch IC. Besides, it is necessary to enter interrupt service routine when chip’s coordinate data is ready, otherwise, the coordinate could not transfer to Computer.</a:t>
            </a:r>
          </a:p>
          <a:p>
            <a:endParaRPr lang="en-US" altLang="zh-TW" baseline="0" dirty="0" smtClean="0"/>
          </a:p>
          <a:p>
            <a:r>
              <a:rPr lang="en-US" altLang="zh-TW" baseline="0" dirty="0" smtClean="0"/>
              <a:t>At last, the bridge board has the capability to control the power on, power off and reset bin and the analog and digital voltage.</a:t>
            </a:r>
          </a:p>
          <a:p>
            <a:endParaRPr lang="en-US" altLang="zh-TW" baseline="0" dirty="0" smtClean="0"/>
          </a:p>
          <a:p>
            <a:r>
              <a:rPr lang="en-US" altLang="zh-TW" baseline="0" dirty="0" smtClean="0"/>
              <a:t>For the convenience of the customer, we modify the descriptor table so that the device would be regarded as one hid device. Customers could use this device without install any extra software.</a:t>
            </a:r>
          </a:p>
          <a:p>
            <a:endParaRPr lang="en-US" altLang="zh-TW" baseline="0" smtClean="0"/>
          </a:p>
          <a:p>
            <a:endParaRPr lang="en-US" altLang="zh-TW" baseline="0" dirty="0" smtClean="0"/>
          </a:p>
          <a:p>
            <a:endParaRPr lang="zh-TW" altLang="en-US" dirty="0"/>
          </a:p>
        </p:txBody>
      </p:sp>
      <p:sp>
        <p:nvSpPr>
          <p:cNvPr id="4" name="投影片編號版面配置區 3"/>
          <p:cNvSpPr>
            <a:spLocks noGrp="1"/>
          </p:cNvSpPr>
          <p:nvPr>
            <p:ph type="sldNum" sz="quarter" idx="10"/>
          </p:nvPr>
        </p:nvSpPr>
        <p:spPr/>
        <p:txBody>
          <a:bodyPr/>
          <a:lstStyle/>
          <a:p>
            <a:fld id="{C8623963-9C81-463E-A948-74E433FB96A1}" type="slidenum">
              <a:rPr lang="zh-TW" altLang="en-US" smtClean="0"/>
              <a:pPr/>
              <a:t>28</a:t>
            </a:fld>
            <a:endParaRPr lang="zh-TW" altLang="en-US"/>
          </a:p>
        </p:txBody>
      </p:sp>
    </p:spTree>
    <p:extLst>
      <p:ext uri="{BB962C8B-B14F-4D97-AF65-F5344CB8AC3E}">
        <p14:creationId xmlns:p14="http://schemas.microsoft.com/office/powerpoint/2010/main" val="1694636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baseline="0" dirty="0" smtClean="0"/>
              <a:t>This is the outlook of the </a:t>
            </a:r>
            <a:r>
              <a:rPr lang="en-US" altLang="zh-TW" baseline="0" dirty="0" err="1" smtClean="0"/>
              <a:t>hiTouch</a:t>
            </a:r>
            <a:r>
              <a:rPr lang="en-US" altLang="zh-TW" baseline="0" dirty="0" smtClean="0"/>
              <a:t> Designer. At the bottom shows the connected status</a:t>
            </a:r>
          </a:p>
          <a:p>
            <a:endParaRPr lang="en-US" altLang="zh-TW" baseline="0" dirty="0" smtClean="0"/>
          </a:p>
          <a:p>
            <a:r>
              <a:rPr lang="en-US" altLang="zh-TW" baseline="0" dirty="0" smtClean="0">
                <a:solidFill>
                  <a:srgbClr val="FF0000"/>
                </a:solidFill>
              </a:rPr>
              <a:t>Connected status : If we connected the Touch IC into the computer, a series of initialization would be launched, such as bridge board FW checking, Touch IC FW version checking, and IC type recognition.</a:t>
            </a:r>
          </a:p>
          <a:p>
            <a:endParaRPr lang="en-US" altLang="zh-TW" baseline="0" dirty="0" smtClean="0"/>
          </a:p>
          <a:p>
            <a:r>
              <a:rPr lang="en-US" altLang="zh-TW" baseline="0" dirty="0" smtClean="0"/>
              <a:t>On the right-handed side was VCCA/VCCD setting panel .We could adjust the voltage of the digital and analog by click the </a:t>
            </a:r>
            <a:r>
              <a:rPr lang="en-US" altLang="zh-TW" baseline="0" dirty="0" err="1" smtClean="0"/>
              <a:t>combobox</a:t>
            </a:r>
            <a:r>
              <a:rPr lang="en-US" altLang="zh-TW" baseline="0" dirty="0" smtClean="0"/>
              <a:t> and then click the apply Button and the desired voltage would be set.</a:t>
            </a:r>
          </a:p>
          <a:p>
            <a:endParaRPr lang="en-US" altLang="zh-TW" baseline="0" dirty="0" smtClean="0"/>
          </a:p>
          <a:p>
            <a:r>
              <a:rPr lang="en-US" altLang="zh-TW" baseline="0" dirty="0" smtClean="0"/>
              <a:t>On the left-hand side is a FW management panel. In this tool, there is a directory called FW and there are many sub-folder which consists of many FW files. For example, there is a sub-folder called D-chip, and if we click this node. It will show every FW files of this sub-folder in the middle panel and they are all corresponding to the D-chip. </a:t>
            </a:r>
          </a:p>
          <a:p>
            <a:endParaRPr lang="en-US" altLang="zh-TW" baseline="0" dirty="0" smtClean="0"/>
          </a:p>
          <a:p>
            <a:r>
              <a:rPr lang="en-US" altLang="zh-TW" baseline="0" dirty="0" smtClean="0"/>
              <a:t>After the members of FW teams finish developing the FW,  they will release the latest FW to me, so that I could compress it and the tool together and release the compressed file to the other FAE or colleagues.</a:t>
            </a:r>
          </a:p>
          <a:p>
            <a:endParaRPr lang="en-US" altLang="zh-TW" baseline="0" dirty="0" smtClean="0"/>
          </a:p>
          <a:p>
            <a:endParaRPr lang="en-US" altLang="zh-TW" baseline="0" dirty="0" smtClean="0"/>
          </a:p>
          <a:p>
            <a:endParaRPr lang="zh-TW" altLang="en-US" dirty="0"/>
          </a:p>
        </p:txBody>
      </p:sp>
      <p:sp>
        <p:nvSpPr>
          <p:cNvPr id="4" name="投影片編號版面配置區 3"/>
          <p:cNvSpPr>
            <a:spLocks noGrp="1"/>
          </p:cNvSpPr>
          <p:nvPr>
            <p:ph type="sldNum" sz="quarter" idx="10"/>
          </p:nvPr>
        </p:nvSpPr>
        <p:spPr/>
        <p:txBody>
          <a:bodyPr/>
          <a:lstStyle/>
          <a:p>
            <a:fld id="{C8623963-9C81-463E-A948-74E433FB96A1}" type="slidenum">
              <a:rPr lang="zh-TW" altLang="en-US" smtClean="0"/>
              <a:pPr/>
              <a:t>5</a:t>
            </a:fld>
            <a:endParaRPr lang="zh-TW" altLang="en-US"/>
          </a:p>
        </p:txBody>
      </p:sp>
    </p:spTree>
    <p:extLst>
      <p:ext uri="{BB962C8B-B14F-4D97-AF65-F5344CB8AC3E}">
        <p14:creationId xmlns:p14="http://schemas.microsoft.com/office/powerpoint/2010/main" val="20472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在帶新案子的時候，第一步要做的事情就是 </a:t>
            </a:r>
            <a:r>
              <a:rPr lang="en-US" altLang="zh-TW" dirty="0" smtClean="0"/>
              <a:t>mapping</a:t>
            </a:r>
            <a:r>
              <a:rPr lang="zh-TW" altLang="en-US" baseline="0" dirty="0" smtClean="0"/>
              <a:t>，這個功能的用意是，把 </a:t>
            </a:r>
            <a:r>
              <a:rPr lang="en-US" altLang="zh-TW" baseline="0" dirty="0" smtClean="0"/>
              <a:t>TP </a:t>
            </a:r>
            <a:r>
              <a:rPr lang="zh-TW" altLang="en-US" baseline="0" dirty="0" smtClean="0"/>
              <a:t>上的透明走線，對應到 </a:t>
            </a:r>
            <a:r>
              <a:rPr lang="en-US" altLang="zh-TW" baseline="0" dirty="0" smtClean="0"/>
              <a:t>IC </a:t>
            </a:r>
            <a:r>
              <a:rPr lang="zh-TW" altLang="en-US" baseline="0" dirty="0" smtClean="0"/>
              <a:t>上的每一個 </a:t>
            </a:r>
            <a:r>
              <a:rPr lang="en-US" altLang="zh-TW" baseline="0" dirty="0" smtClean="0"/>
              <a:t>pin </a:t>
            </a:r>
            <a:r>
              <a:rPr lang="zh-TW" altLang="en-US" baseline="0" dirty="0" smtClean="0"/>
              <a:t>腳。讓 </a:t>
            </a:r>
            <a:r>
              <a:rPr lang="en-US" altLang="zh-TW" baseline="0" dirty="0" smtClean="0"/>
              <a:t>IC </a:t>
            </a:r>
            <a:r>
              <a:rPr lang="zh-TW" altLang="en-US" baseline="0" dirty="0" smtClean="0"/>
              <a:t>和 </a:t>
            </a:r>
            <a:r>
              <a:rPr lang="en-US" altLang="zh-TW" baseline="0" dirty="0" smtClean="0"/>
              <a:t>TP </a:t>
            </a:r>
            <a:r>
              <a:rPr lang="zh-TW" altLang="en-US" baseline="0" dirty="0" smtClean="0"/>
              <a:t>相互認識。</a:t>
            </a:r>
            <a:endParaRPr lang="en-US" altLang="zh-TW" baseline="0" dirty="0" smtClean="0"/>
          </a:p>
          <a:p>
            <a:r>
              <a:rPr lang="zh-TW" altLang="en-US" dirty="0" smtClean="0"/>
              <a:t>首先，我們需要一個由</a:t>
            </a:r>
            <a:r>
              <a:rPr lang="zh-TW" altLang="en-US" baseline="0" dirty="0" smtClean="0"/>
              <a:t> </a:t>
            </a:r>
            <a:r>
              <a:rPr lang="en-US" altLang="zh-TW" baseline="0" dirty="0" smtClean="0"/>
              <a:t>FW team release </a:t>
            </a:r>
            <a:r>
              <a:rPr lang="zh-TW" altLang="en-US" baseline="0" dirty="0" smtClean="0"/>
              <a:t>的 </a:t>
            </a:r>
            <a:r>
              <a:rPr lang="en-US" altLang="zh-TW" baseline="0" dirty="0" smtClean="0"/>
              <a:t>FW</a:t>
            </a:r>
            <a:r>
              <a:rPr lang="zh-TW" altLang="en-US" baseline="0" dirty="0" smtClean="0"/>
              <a:t>，來進行操作。所以我們需要載入 </a:t>
            </a:r>
            <a:r>
              <a:rPr lang="en-US" altLang="zh-TW" baseline="0" dirty="0" smtClean="0"/>
              <a:t>FW. </a:t>
            </a:r>
            <a:r>
              <a:rPr lang="zh-TW" altLang="en-US" baseline="0" dirty="0" smtClean="0"/>
              <a:t>在作完 </a:t>
            </a:r>
            <a:r>
              <a:rPr lang="en-US" altLang="zh-TW" baseline="0" dirty="0" smtClean="0"/>
              <a:t>Mapping </a:t>
            </a:r>
            <a:r>
              <a:rPr lang="zh-TW" altLang="en-US" baseline="0" dirty="0" smtClean="0"/>
              <a:t>之後，再把新的暫存器的設定值放入匯出的 </a:t>
            </a:r>
            <a:r>
              <a:rPr lang="en-US" altLang="zh-TW" baseline="0" dirty="0" smtClean="0"/>
              <a:t>FW </a:t>
            </a:r>
            <a:r>
              <a:rPr lang="zh-TW" altLang="en-US" baseline="0" dirty="0" smtClean="0"/>
              <a:t>之中。</a:t>
            </a:r>
            <a:endParaRPr lang="zh-TW" altLang="en-US" dirty="0" smtClean="0"/>
          </a:p>
          <a:p>
            <a:r>
              <a:rPr lang="en-US" altLang="zh-TW" dirty="0" smtClean="0"/>
              <a:t>Normally,</a:t>
            </a:r>
            <a:r>
              <a:rPr lang="en-US" altLang="zh-TW" baseline="0" dirty="0" smtClean="0"/>
              <a:t> The first thing to do when we have to promote new project is to do the channel mapping function. The purpose of the mapping function is to connect the pin assignment between touch panel and Touch IC.</a:t>
            </a:r>
          </a:p>
          <a:p>
            <a:endParaRPr lang="en-US" altLang="zh-TW" baseline="0" dirty="0" smtClean="0"/>
          </a:p>
          <a:p>
            <a:r>
              <a:rPr lang="en-US" altLang="zh-TW" baseline="0" dirty="0" smtClean="0"/>
              <a:t>As we know, there are many invisible channels on the touch panel. But Touch IC do not know how these channels connect to the output pins of the chip. Therefore we have to do the mapping function so the touch IC would know the relationship.</a:t>
            </a:r>
          </a:p>
          <a:p>
            <a:endParaRPr lang="zh-TW" altLang="en-US" dirty="0"/>
          </a:p>
        </p:txBody>
      </p:sp>
      <p:sp>
        <p:nvSpPr>
          <p:cNvPr id="4" name="投影片編號版面配置區 3"/>
          <p:cNvSpPr>
            <a:spLocks noGrp="1"/>
          </p:cNvSpPr>
          <p:nvPr>
            <p:ph type="sldNum" sz="quarter" idx="10"/>
          </p:nvPr>
        </p:nvSpPr>
        <p:spPr/>
        <p:txBody>
          <a:bodyPr/>
          <a:lstStyle/>
          <a:p>
            <a:fld id="{C8623963-9C81-463E-A948-74E433FB96A1}" type="slidenum">
              <a:rPr lang="zh-TW" altLang="en-US" smtClean="0"/>
              <a:pPr/>
              <a:t>7</a:t>
            </a:fld>
            <a:endParaRPr lang="zh-TW" altLang="en-US"/>
          </a:p>
        </p:txBody>
      </p:sp>
    </p:spTree>
    <p:extLst>
      <p:ext uri="{BB962C8B-B14F-4D97-AF65-F5344CB8AC3E}">
        <p14:creationId xmlns:p14="http://schemas.microsoft.com/office/powerpoint/2010/main" val="1699747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Before we do the mapping function,</a:t>
            </a:r>
            <a:r>
              <a:rPr lang="en-US" altLang="zh-TW" baseline="0" dirty="0" smtClean="0"/>
              <a:t> there are two material we need to achieve our purpose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aseline="0" dirty="0" smtClean="0"/>
              <a:t>At first, we need one FW file as a container to reserve the mapping information.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aseline="0" dirty="0" smtClean="0"/>
              <a:t>Secondly, we need a circuit schematic to know the pin assignment between the chip and the panel. As in the photo, it indicated that the channel 33 is connected to Y6 on the Touch panel.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aseline="0" dirty="0" smtClean="0"/>
              <a:t>After we construct one mapping table by the schematic, we could transfer these information into a set of register setting and finally, put it in the container and exported it as another new FW file.</a:t>
            </a:r>
            <a:endParaRPr lang="zh-TW" altLang="en-US" dirty="0"/>
          </a:p>
        </p:txBody>
      </p:sp>
      <p:sp>
        <p:nvSpPr>
          <p:cNvPr id="4" name="投影片編號版面配置區 3"/>
          <p:cNvSpPr>
            <a:spLocks noGrp="1"/>
          </p:cNvSpPr>
          <p:nvPr>
            <p:ph type="sldNum" sz="quarter" idx="10"/>
          </p:nvPr>
        </p:nvSpPr>
        <p:spPr/>
        <p:txBody>
          <a:bodyPr/>
          <a:lstStyle/>
          <a:p>
            <a:fld id="{C8623963-9C81-463E-A948-74E433FB96A1}" type="slidenum">
              <a:rPr lang="zh-TW" altLang="en-US" smtClean="0"/>
              <a:pPr/>
              <a:t>8</a:t>
            </a:fld>
            <a:endParaRPr lang="zh-TW" altLang="en-US"/>
          </a:p>
        </p:txBody>
      </p:sp>
    </p:spTree>
    <p:extLst>
      <p:ext uri="{BB962C8B-B14F-4D97-AF65-F5344CB8AC3E}">
        <p14:creationId xmlns:p14="http://schemas.microsoft.com/office/powerpoint/2010/main" val="1426616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有了上述兩個材料之後，就可以進行下一步了。我們是以填完一個</a:t>
            </a:r>
            <a:r>
              <a:rPr lang="zh-TW" altLang="en-US" baseline="0" dirty="0" smtClean="0"/>
              <a:t>  </a:t>
            </a:r>
            <a:r>
              <a:rPr lang="en-US" altLang="zh-TW" baseline="0" dirty="0" smtClean="0"/>
              <a:t>excel </a:t>
            </a:r>
            <a:r>
              <a:rPr lang="zh-TW" altLang="en-US" baseline="0" dirty="0" smtClean="0"/>
              <a:t>表的方式，來完成這個 </a:t>
            </a:r>
            <a:r>
              <a:rPr lang="en-US" altLang="zh-TW" baseline="0" dirty="0" smtClean="0"/>
              <a:t>mapping </a:t>
            </a:r>
            <a:r>
              <a:rPr lang="zh-TW" altLang="en-US" baseline="0" dirty="0" smtClean="0"/>
              <a:t>的工作。在填完這個表之後，</a:t>
            </a:r>
            <a:r>
              <a:rPr lang="en-US" altLang="zh-TW" baseline="0" dirty="0" smtClean="0"/>
              <a:t>Tool </a:t>
            </a:r>
            <a:r>
              <a:rPr lang="zh-TW" altLang="en-US" baseline="0" dirty="0" smtClean="0"/>
              <a:t>會把他們轉化成 </a:t>
            </a:r>
            <a:r>
              <a:rPr lang="en-US" altLang="zh-TW" baseline="0" dirty="0" smtClean="0"/>
              <a:t>register </a:t>
            </a:r>
            <a:r>
              <a:rPr lang="zh-TW" altLang="en-US" baseline="0" dirty="0" smtClean="0"/>
              <a:t>的設定，最後存到 </a:t>
            </a:r>
            <a:r>
              <a:rPr lang="en-US" altLang="zh-TW" baseline="0" dirty="0" smtClean="0"/>
              <a:t>FW </a:t>
            </a:r>
            <a:r>
              <a:rPr lang="zh-TW" altLang="en-US" baseline="0" dirty="0" smtClean="0"/>
              <a:t>的 </a:t>
            </a:r>
            <a:r>
              <a:rPr lang="en-US" altLang="zh-TW" baseline="0" dirty="0" smtClean="0"/>
              <a:t>configuration </a:t>
            </a:r>
            <a:r>
              <a:rPr lang="zh-TW" altLang="en-US" baseline="0" dirty="0" smtClean="0"/>
              <a:t>裡。</a:t>
            </a:r>
            <a:endParaRPr lang="en-US" altLang="zh-TW" baseline="0" dirty="0" smtClean="0"/>
          </a:p>
          <a:p>
            <a:r>
              <a:rPr lang="en-US" altLang="zh-TW" baseline="0" dirty="0" smtClean="0"/>
              <a:t>After loading the FW, we could jump to another mapping page, fill the IC type and IC package and X number and Y number as the basic information. Traditionally, after user fill the excel form. The job is finished because the tool would transfer the excel form into a set of register setting.</a:t>
            </a:r>
          </a:p>
          <a:p>
            <a:endParaRPr lang="en-US" altLang="zh-TW" baseline="0" dirty="0" smtClean="0"/>
          </a:p>
          <a:p>
            <a:r>
              <a:rPr lang="en-US" altLang="zh-TW" baseline="0" dirty="0" smtClean="0"/>
              <a:t>So next we will introduce how to fill the form.</a:t>
            </a:r>
          </a:p>
          <a:p>
            <a:endParaRPr lang="en-US" altLang="zh-TW" baseline="0" dirty="0" smtClean="0"/>
          </a:p>
          <a:p>
            <a:r>
              <a:rPr lang="en-US" altLang="zh-TW" baseline="0" dirty="0" smtClean="0"/>
              <a:t>In this form, there are 15 ADC components which contains 4 channels.  The task of each ADC component is to scan its channels for sensing the change of the electric capacity.</a:t>
            </a:r>
            <a:endParaRPr lang="zh-TW" altLang="en-US" dirty="0"/>
          </a:p>
        </p:txBody>
      </p:sp>
      <p:sp>
        <p:nvSpPr>
          <p:cNvPr id="4" name="投影片編號版面配置區 3"/>
          <p:cNvSpPr>
            <a:spLocks noGrp="1"/>
          </p:cNvSpPr>
          <p:nvPr>
            <p:ph type="sldNum" sz="quarter" idx="10"/>
          </p:nvPr>
        </p:nvSpPr>
        <p:spPr/>
        <p:txBody>
          <a:bodyPr/>
          <a:lstStyle/>
          <a:p>
            <a:fld id="{C8623963-9C81-463E-A948-74E433FB96A1}" type="slidenum">
              <a:rPr lang="zh-TW" altLang="en-US" smtClean="0"/>
              <a:pPr/>
              <a:t>9</a:t>
            </a:fld>
            <a:endParaRPr lang="zh-TW" altLang="en-US"/>
          </a:p>
        </p:txBody>
      </p:sp>
    </p:spTree>
    <p:extLst>
      <p:ext uri="{BB962C8B-B14F-4D97-AF65-F5344CB8AC3E}">
        <p14:creationId xmlns:p14="http://schemas.microsoft.com/office/powerpoint/2010/main" val="90134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aseline="0" dirty="0" smtClean="0"/>
              <a:t>Since it is very un-friendly to transfer the schematic information into the excel form, we have design another method to do this job in a more convenient way.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aseline="0" dirty="0" smtClean="0"/>
              <a:t>For each package, we write a class for corresponding with it. After click the GUI mapping button, another panel will jump up. This panel resemble to the schematic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aseline="0" dirty="0" smtClean="0"/>
              <a:t>Take this picture as an example, the package is HX8528-D48 QFN88. QFN 88 means that there are 88 pins on the chip. D48 means that there are 48 pins which are usable for channel mapping. The 48 pins could be connected to the invisible channels on the touch panel.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aseline="0" dirty="0" smtClean="0"/>
              <a:t>Therefore, there are black rectangle and orange rectangle on the edges of the panel. The orange ones means that  they are suitable for channel mapping. Each of them could be connected to X or Y. As for the black ones, they have other special purpose so it could not connect to the invisible channels.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aseline="0" dirty="0" smtClean="0"/>
              <a:t>In addition, we previously enter the total number of X channel and Y channel, so after we click the button, the same number rectangle will show on the middle of the panel. If we let total X channel equal to 8 and total Y channel equal to 10. 8 rectangle will show in the middle of the panel to represent X channel and Y…</a:t>
            </a:r>
          </a:p>
          <a:p>
            <a:endParaRPr lang="en-US" altLang="zh-TW" baseline="0" dirty="0" smtClean="0"/>
          </a:p>
          <a:p>
            <a:endParaRPr lang="zh-TW" altLang="en-US" dirty="0"/>
          </a:p>
        </p:txBody>
      </p:sp>
      <p:sp>
        <p:nvSpPr>
          <p:cNvPr id="4" name="投影片編號版面配置區 3"/>
          <p:cNvSpPr>
            <a:spLocks noGrp="1"/>
          </p:cNvSpPr>
          <p:nvPr>
            <p:ph type="sldNum" sz="quarter" idx="10"/>
          </p:nvPr>
        </p:nvSpPr>
        <p:spPr/>
        <p:txBody>
          <a:bodyPr/>
          <a:lstStyle/>
          <a:p>
            <a:fld id="{C8623963-9C81-463E-A948-74E433FB96A1}" type="slidenum">
              <a:rPr lang="zh-TW" altLang="en-US" smtClean="0"/>
              <a:pPr/>
              <a:t>10</a:t>
            </a:fld>
            <a:endParaRPr lang="zh-TW" altLang="en-US"/>
          </a:p>
        </p:txBody>
      </p:sp>
    </p:spTree>
    <p:extLst>
      <p:ext uri="{BB962C8B-B14F-4D97-AF65-F5344CB8AC3E}">
        <p14:creationId xmlns:p14="http://schemas.microsoft.com/office/powerpoint/2010/main" val="124860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In this slide</a:t>
            </a:r>
            <a:r>
              <a:rPr lang="en-US" altLang="zh-TW" baseline="0" dirty="0" smtClean="0"/>
              <a:t> we will introduce how to use this GUI panel. According to the schematic, we can know how to fill it. For example, if Channel connect to X2, the only things we have to do is to click the X2 rectangle once and then click the Channel 32 rectangle. After that, the cell would be filled automatically.</a:t>
            </a:r>
          </a:p>
          <a:p>
            <a:endParaRPr lang="en-US" altLang="zh-TW" baseline="0" dirty="0" smtClean="0"/>
          </a:p>
          <a:p>
            <a:r>
              <a:rPr lang="en-US" altLang="zh-TW" baseline="0" dirty="0" smtClean="0"/>
              <a:t>Likewise, if we click X3 rectangle and channel 33 rectangle, this information will fill in the excel right away. We could treat the other channels in the same way and finish the pin assignment.</a:t>
            </a:r>
          </a:p>
          <a:p>
            <a:endParaRPr lang="zh-TW" altLang="en-US" dirty="0"/>
          </a:p>
        </p:txBody>
      </p:sp>
      <p:sp>
        <p:nvSpPr>
          <p:cNvPr id="4" name="投影片編號版面配置區 3"/>
          <p:cNvSpPr>
            <a:spLocks noGrp="1"/>
          </p:cNvSpPr>
          <p:nvPr>
            <p:ph type="sldNum" sz="quarter" idx="10"/>
          </p:nvPr>
        </p:nvSpPr>
        <p:spPr/>
        <p:txBody>
          <a:bodyPr/>
          <a:lstStyle/>
          <a:p>
            <a:fld id="{C8623963-9C81-463E-A948-74E433FB96A1}" type="slidenum">
              <a:rPr lang="zh-TW" altLang="en-US" smtClean="0"/>
              <a:pPr/>
              <a:t>11</a:t>
            </a:fld>
            <a:endParaRPr lang="zh-TW" altLang="en-US"/>
          </a:p>
        </p:txBody>
      </p:sp>
    </p:spTree>
    <p:extLst>
      <p:ext uri="{BB962C8B-B14F-4D97-AF65-F5344CB8AC3E}">
        <p14:creationId xmlns:p14="http://schemas.microsoft.com/office/powerpoint/2010/main" val="1291331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The next thing</a:t>
            </a:r>
            <a:r>
              <a:rPr lang="en-US" altLang="zh-TW" baseline="0" dirty="0" smtClean="0"/>
              <a:t> we need to do is to fill the cycle number. The ADC component need to know when to scan its own channel. There are four channels on each ADC and we need to let them know which channel to scan at each cycle.</a:t>
            </a:r>
          </a:p>
          <a:p>
            <a:endParaRPr lang="en-US" altLang="zh-TW" baseline="0" dirty="0" smtClean="0"/>
          </a:p>
          <a:p>
            <a:r>
              <a:rPr lang="en-US" altLang="zh-TW" baseline="0" dirty="0" smtClean="0"/>
              <a:t>Since the filled method is fixed, we have already build the filled method as a general function. If we click the button, the cycles number would be generated automatically.</a:t>
            </a:r>
          </a:p>
          <a:p>
            <a:endParaRPr lang="en-US" altLang="zh-TW" baseline="0" dirty="0" smtClean="0"/>
          </a:p>
          <a:p>
            <a:r>
              <a:rPr lang="en-US" altLang="zh-TW" baseline="0" dirty="0" smtClean="0"/>
              <a:t>In the end, the Excel form finally be filled and the rest of work would be finished by the tool. By click the “Save bin” button, the information of the excel form would transform into a series of register setting. And the tool would jump to another page for keeping other information.</a:t>
            </a:r>
            <a:endParaRPr lang="zh-TW" altLang="en-US" dirty="0"/>
          </a:p>
        </p:txBody>
      </p:sp>
      <p:sp>
        <p:nvSpPr>
          <p:cNvPr id="4" name="投影片編號版面配置區 3"/>
          <p:cNvSpPr>
            <a:spLocks noGrp="1"/>
          </p:cNvSpPr>
          <p:nvPr>
            <p:ph type="sldNum" sz="quarter" idx="10"/>
          </p:nvPr>
        </p:nvSpPr>
        <p:spPr/>
        <p:txBody>
          <a:bodyPr/>
          <a:lstStyle/>
          <a:p>
            <a:fld id="{C8623963-9C81-463E-A948-74E433FB96A1}" type="slidenum">
              <a:rPr lang="zh-TW" altLang="en-US" smtClean="0"/>
              <a:pPr/>
              <a:t>12</a:t>
            </a:fld>
            <a:endParaRPr lang="zh-TW" altLang="en-US"/>
          </a:p>
        </p:txBody>
      </p:sp>
    </p:spTree>
    <p:extLst>
      <p:ext uri="{BB962C8B-B14F-4D97-AF65-F5344CB8AC3E}">
        <p14:creationId xmlns:p14="http://schemas.microsoft.com/office/powerpoint/2010/main" val="2544948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Ref idx="1002">
        <a:schemeClr val="bg2"/>
      </p:bgRef>
    </p:bg>
    <p:spTree>
      <p:nvGrpSpPr>
        <p:cNvPr id="1" name=""/>
        <p:cNvGrpSpPr/>
        <p:nvPr/>
      </p:nvGrpSpPr>
      <p:grpSpPr>
        <a:xfrm>
          <a:off x="0" y="0"/>
          <a:ext cx="0" cy="0"/>
          <a:chOff x="0" y="0"/>
          <a:chExt cx="0" cy="0"/>
        </a:xfrm>
      </p:grpSpPr>
      <p:sp>
        <p:nvSpPr>
          <p:cNvPr id="9" name="標題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TW" altLang="en-US" smtClean="0"/>
              <a:t>按一下以編輯母片標題樣式</a:t>
            </a:r>
            <a:endParaRPr kumimoji="0" lang="en-US"/>
          </a:p>
        </p:txBody>
      </p:sp>
      <p:sp>
        <p:nvSpPr>
          <p:cNvPr id="17" name="副標題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smtClean="0"/>
              <a:t>按一下以編輯母片副標題樣式</a:t>
            </a:r>
            <a:endParaRPr kumimoji="0" lang="en-US"/>
          </a:p>
        </p:txBody>
      </p:sp>
      <p:sp>
        <p:nvSpPr>
          <p:cNvPr id="30" name="日期版面配置區 29"/>
          <p:cNvSpPr>
            <a:spLocks noGrp="1"/>
          </p:cNvSpPr>
          <p:nvPr>
            <p:ph type="dt" sz="half" idx="10"/>
          </p:nvPr>
        </p:nvSpPr>
        <p:spPr/>
        <p:txBody>
          <a:bodyPr/>
          <a:lstStyle/>
          <a:p>
            <a:fld id="{78D03949-049B-4CF6-AE0E-DD5CA42560A0}" type="datetimeFigureOut">
              <a:rPr lang="zh-TW" altLang="en-US" smtClean="0"/>
              <a:pPr/>
              <a:t>2015/1/30</a:t>
            </a:fld>
            <a:endParaRPr lang="zh-TW" altLang="en-US"/>
          </a:p>
        </p:txBody>
      </p:sp>
      <p:sp>
        <p:nvSpPr>
          <p:cNvPr id="19" name="頁尾版面配置區 18"/>
          <p:cNvSpPr>
            <a:spLocks noGrp="1"/>
          </p:cNvSpPr>
          <p:nvPr>
            <p:ph type="ftr" sz="quarter" idx="11"/>
          </p:nvPr>
        </p:nvSpPr>
        <p:spPr/>
        <p:txBody>
          <a:bodyPr/>
          <a:lstStyle/>
          <a:p>
            <a:endParaRPr lang="zh-TW" altLang="en-US"/>
          </a:p>
        </p:txBody>
      </p:sp>
      <p:sp>
        <p:nvSpPr>
          <p:cNvPr id="27" name="投影片編號版面配置區 26"/>
          <p:cNvSpPr>
            <a:spLocks noGrp="1"/>
          </p:cNvSpPr>
          <p:nvPr>
            <p:ph type="sldNum" sz="quarter" idx="12"/>
          </p:nvPr>
        </p:nvSpPr>
        <p:spPr/>
        <p:txBody>
          <a:bodyPr/>
          <a:lstStyle/>
          <a:p>
            <a:fld id="{8FD5B0CE-BEAC-46BE-AA31-2835B7A6E731}" type="slidenum">
              <a:rPr lang="zh-TW" altLang="en-US" smtClean="0"/>
              <a:pPr/>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78D03949-049B-4CF6-AE0E-DD5CA42560A0}" type="datetimeFigureOut">
              <a:rPr lang="zh-TW" altLang="en-US" smtClean="0"/>
              <a:pPr/>
              <a:t>2015/1/30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FD5B0CE-BEAC-46BE-AA31-2835B7A6E731}"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914401"/>
            <a:ext cx="2057400" cy="5211763"/>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914401"/>
            <a:ext cx="6019800" cy="5211763"/>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78D03949-049B-4CF6-AE0E-DD5CA42560A0}" type="datetimeFigureOut">
              <a:rPr lang="zh-TW" altLang="en-US" smtClean="0"/>
              <a:pPr/>
              <a:t>2015/1/30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FD5B0CE-BEAC-46BE-AA31-2835B7A6E731}"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內容版面配置區 2"/>
          <p:cNvSpPr>
            <a:spLocks noGrp="1"/>
          </p:cNvSpPr>
          <p:nvPr>
            <p:ph idx="1"/>
          </p:nvPr>
        </p:nvSpPr>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78D03949-049B-4CF6-AE0E-DD5CA42560A0}" type="datetimeFigureOut">
              <a:rPr lang="zh-TW" altLang="en-US" smtClean="0"/>
              <a:pPr/>
              <a:t>2015/1/30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FD5B0CE-BEAC-46BE-AA31-2835B7A6E731}"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bg>
      <p:bgRef idx="1002">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p:txBody>
          <a:bodyPr/>
          <a:lstStyle/>
          <a:p>
            <a:fld id="{78D03949-049B-4CF6-AE0E-DD5CA42560A0}" type="datetimeFigureOut">
              <a:rPr lang="zh-TW" altLang="en-US" smtClean="0"/>
              <a:pPr/>
              <a:t>2015/1/30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FD5B0CE-BEAC-46BE-AA31-2835B7A6E731}" type="slidenum">
              <a:rPr lang="zh-TW" altLang="en-US" smtClean="0"/>
              <a:pPr/>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704088"/>
            <a:ext cx="8229600" cy="1143000"/>
          </a:xfrm>
        </p:spPr>
        <p:txBody>
          <a:bodyPr/>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78D03949-049B-4CF6-AE0E-DD5CA42560A0}" type="datetimeFigureOut">
              <a:rPr lang="zh-TW" altLang="en-US" smtClean="0"/>
              <a:pPr/>
              <a:t>2015/1/30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FD5B0CE-BEAC-46BE-AA31-2835B7A6E731}"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704088"/>
            <a:ext cx="8229600" cy="1143000"/>
          </a:xfrm>
        </p:spPr>
        <p:txBody>
          <a:bodyPr tIns="45720" anchor="b"/>
          <a:lstStyle>
            <a:lvl1pPr>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p>
            <a:fld id="{78D03949-049B-4CF6-AE0E-DD5CA42560A0}" type="datetimeFigureOut">
              <a:rPr lang="zh-TW" altLang="en-US" smtClean="0"/>
              <a:pPr/>
              <a:t>2015/1/30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8FD5B0CE-BEAC-46BE-AA31-2835B7A6E731}"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p>
            <a:fld id="{78D03949-049B-4CF6-AE0E-DD5CA42560A0}" type="datetimeFigureOut">
              <a:rPr lang="zh-TW" altLang="en-US" smtClean="0"/>
              <a:pPr/>
              <a:t>2015/1/30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8FD5B0CE-BEAC-46BE-AA31-2835B7A6E731}"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78D03949-049B-4CF6-AE0E-DD5CA42560A0}" type="datetimeFigureOut">
              <a:rPr lang="zh-TW" altLang="en-US" smtClean="0"/>
              <a:pPr/>
              <a:t>2015/1/30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8FD5B0CE-BEAC-46BE-AA31-2835B7A6E731}"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78D03949-049B-4CF6-AE0E-DD5CA42560A0}" type="datetimeFigureOut">
              <a:rPr lang="zh-TW" altLang="en-US" smtClean="0"/>
              <a:pPr/>
              <a:t>2015/1/30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FD5B0CE-BEAC-46BE-AA31-2835B7A6E731}"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9" name="剪去並圓角化單一角落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標題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TW" altLang="en-US" smtClean="0"/>
              <a:t>按一下以編輯母片標題樣式</a:t>
            </a:r>
            <a:endParaRPr kumimoji="0" lang="en-US"/>
          </a:p>
        </p:txBody>
      </p:sp>
      <p:sp>
        <p:nvSpPr>
          <p:cNvPr id="4" name="文字版面配置區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TW" altLang="en-US" smtClean="0"/>
              <a:t>按一下以編輯母片文字樣式</a:t>
            </a:r>
          </a:p>
        </p:txBody>
      </p:sp>
      <p:sp>
        <p:nvSpPr>
          <p:cNvPr id="5" name="日期版面配置區 4"/>
          <p:cNvSpPr>
            <a:spLocks noGrp="1"/>
          </p:cNvSpPr>
          <p:nvPr>
            <p:ph type="dt" sz="half" idx="10"/>
          </p:nvPr>
        </p:nvSpPr>
        <p:spPr/>
        <p:txBody>
          <a:bodyPr/>
          <a:lstStyle/>
          <a:p>
            <a:fld id="{78D03949-049B-4CF6-AE0E-DD5CA42560A0}" type="datetimeFigureOut">
              <a:rPr lang="zh-TW" altLang="en-US" smtClean="0"/>
              <a:pPr/>
              <a:t>2015/1/30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a:xfrm>
            <a:off x="8077200" y="6356350"/>
            <a:ext cx="609600" cy="365125"/>
          </a:xfrm>
        </p:spPr>
        <p:txBody>
          <a:bodyPr/>
          <a:lstStyle/>
          <a:p>
            <a:fld id="{8FD5B0CE-BEAC-46BE-AA31-2835B7A6E731}" type="slidenum">
              <a:rPr lang="zh-TW" altLang="en-US" smtClean="0"/>
              <a:pPr/>
              <a:t>‹#›</a:t>
            </a:fld>
            <a:endParaRPr lang="zh-TW" altLang="en-US"/>
          </a:p>
        </p:txBody>
      </p:sp>
      <p:sp>
        <p:nvSpPr>
          <p:cNvPr id="3" name="圖片版面配置區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TW" altLang="en-US" smtClean="0"/>
              <a:t>按一下圖示以新增圖片</a:t>
            </a:r>
            <a:endParaRPr kumimoji="0" lang="en-US" dirty="0"/>
          </a:p>
        </p:txBody>
      </p:sp>
      <p:sp>
        <p:nvSpPr>
          <p:cNvPr id="10" name="手繪多邊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手繪多邊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手繪多邊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手繪多邊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標題版面配置區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TW" altLang="en-US" smtClean="0"/>
              <a:t>按一下以編輯母片標題樣式</a:t>
            </a:r>
            <a:endParaRPr kumimoji="0" lang="en-US"/>
          </a:p>
        </p:txBody>
      </p:sp>
      <p:sp>
        <p:nvSpPr>
          <p:cNvPr id="30" name="文字版面配置區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10" name="日期版面配置區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8D03949-049B-4CF6-AE0E-DD5CA42560A0}" type="datetimeFigureOut">
              <a:rPr lang="zh-TW" altLang="en-US" smtClean="0"/>
              <a:pPr/>
              <a:t>2015/1/30</a:t>
            </a:fld>
            <a:endParaRPr lang="zh-TW" altLang="en-US"/>
          </a:p>
        </p:txBody>
      </p:sp>
      <p:sp>
        <p:nvSpPr>
          <p:cNvPr id="22" name="頁尾版面配置區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TW" altLang="en-US"/>
          </a:p>
        </p:txBody>
      </p:sp>
      <p:sp>
        <p:nvSpPr>
          <p:cNvPr id="18" name="投影片編號版面配置區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FD5B0CE-BEAC-46BE-AA31-2835B7A6E731}" type="slidenum">
              <a:rPr lang="zh-TW" altLang="en-US" smtClean="0"/>
              <a:pPr/>
              <a:t>‹#›</a:t>
            </a:fld>
            <a:endParaRPr lang="zh-TW" altLang="en-US"/>
          </a:p>
        </p:txBody>
      </p:sp>
      <p:grpSp>
        <p:nvGrpSpPr>
          <p:cNvPr id="2" name="群組 1"/>
          <p:cNvGrpSpPr/>
          <p:nvPr/>
        </p:nvGrpSpPr>
        <p:grpSpPr>
          <a:xfrm>
            <a:off x="-19017" y="202408"/>
            <a:ext cx="9180548" cy="649224"/>
            <a:chOff x="-19045" y="216550"/>
            <a:chExt cx="9180548" cy="649224"/>
          </a:xfrm>
        </p:grpSpPr>
        <p:sp>
          <p:nvSpPr>
            <p:cNvPr id="12" name="手繪多邊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手繪多邊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333" r:id="rId1"/>
    <p:sldLayoutId id="2147484334" r:id="rId2"/>
    <p:sldLayoutId id="2147484335" r:id="rId3"/>
    <p:sldLayoutId id="2147484336" r:id="rId4"/>
    <p:sldLayoutId id="2147484337" r:id="rId5"/>
    <p:sldLayoutId id="2147484338" r:id="rId6"/>
    <p:sldLayoutId id="2147484339" r:id="rId7"/>
    <p:sldLayoutId id="2147484340" r:id="rId8"/>
    <p:sldLayoutId id="2147484341" r:id="rId9"/>
    <p:sldLayoutId id="2147484342" r:id="rId10"/>
    <p:sldLayoutId id="21474843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wang997@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Working Experience of </a:t>
            </a:r>
            <a:r>
              <a:rPr lang="en-US" altLang="zh-TW" dirty="0" err="1" smtClean="0"/>
              <a:t>Himax</a:t>
            </a:r>
            <a:endParaRPr lang="zh-TW" altLang="en-US" dirty="0"/>
          </a:p>
        </p:txBody>
      </p:sp>
      <p:sp>
        <p:nvSpPr>
          <p:cNvPr id="3" name="副標題 2"/>
          <p:cNvSpPr>
            <a:spLocks noGrp="1"/>
          </p:cNvSpPr>
          <p:nvPr>
            <p:ph type="subTitle" idx="1"/>
          </p:nvPr>
        </p:nvSpPr>
        <p:spPr/>
        <p:txBody>
          <a:bodyPr>
            <a:normAutofit/>
          </a:bodyPr>
          <a:lstStyle/>
          <a:p>
            <a:r>
              <a:rPr lang="en-US" altLang="zh-TW" dirty="0" smtClean="0"/>
              <a:t>Rafael Lin</a:t>
            </a:r>
          </a:p>
          <a:p>
            <a:r>
              <a:rPr lang="en-US" altLang="zh-TW" dirty="0" smtClean="0">
                <a:hlinkClick r:id="rId2"/>
              </a:rPr>
              <a:t>kwang997@gmail.com</a:t>
            </a:r>
            <a:endParaRPr lang="en-US" altLang="zh-TW" dirty="0" smtClean="0"/>
          </a:p>
          <a:p>
            <a:r>
              <a:rPr lang="en-US" altLang="zh-TW" dirty="0" smtClean="0"/>
              <a:t>0912768499</a:t>
            </a:r>
            <a:endParaRPr lang="zh-TW"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Intro to Mapping </a:t>
            </a:r>
            <a:r>
              <a:rPr lang="en-US" altLang="zh-TW" dirty="0" err="1">
                <a:ea typeface="新細明體" panose="02020500000000000000" pitchFamily="18" charset="-120"/>
              </a:rPr>
              <a:t>func</a:t>
            </a:r>
            <a:r>
              <a:rPr lang="en-US" altLang="zh-TW" dirty="0">
                <a:ea typeface="新細明體" panose="02020500000000000000" pitchFamily="18" charset="-120"/>
              </a:rPr>
              <a:t>.</a:t>
            </a:r>
            <a:endParaRPr lang="zh-TW" altLang="en-US" dirty="0"/>
          </a:p>
        </p:txBody>
      </p:sp>
      <p:grpSp>
        <p:nvGrpSpPr>
          <p:cNvPr id="5" name="群組 4"/>
          <p:cNvGrpSpPr/>
          <p:nvPr/>
        </p:nvGrpSpPr>
        <p:grpSpPr>
          <a:xfrm>
            <a:off x="989013" y="1847088"/>
            <a:ext cx="6300788" cy="4691062"/>
            <a:chOff x="1089025" y="1658114"/>
            <a:chExt cx="6300788" cy="4691062"/>
          </a:xfrm>
        </p:grpSpPr>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025" y="1658114"/>
              <a:ext cx="6300788"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6"/>
            <p:cNvSpPr>
              <a:spLocks noChangeArrowheads="1"/>
            </p:cNvSpPr>
            <p:nvPr/>
          </p:nvSpPr>
          <p:spPr bwMode="auto">
            <a:xfrm>
              <a:off x="3959944" y="1658114"/>
              <a:ext cx="876127" cy="410294"/>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16" name="群組 15"/>
          <p:cNvGrpSpPr/>
          <p:nvPr/>
        </p:nvGrpSpPr>
        <p:grpSpPr>
          <a:xfrm>
            <a:off x="67983" y="2420888"/>
            <a:ext cx="9304064" cy="4572000"/>
            <a:chOff x="67983" y="2420888"/>
            <a:chExt cx="9304064" cy="4572000"/>
          </a:xfrm>
        </p:grpSpPr>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l="23465"/>
            <a:stretch>
              <a:fillRect/>
            </a:stretch>
          </p:blipFill>
          <p:spPr bwMode="auto">
            <a:xfrm>
              <a:off x="67983" y="2780928"/>
              <a:ext cx="4504017" cy="3113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圖片 13"/>
            <p:cNvPicPr>
              <a:picLocks noChangeAspect="1"/>
            </p:cNvPicPr>
            <p:nvPr/>
          </p:nvPicPr>
          <p:blipFill>
            <a:blip r:embed="rId5"/>
            <a:stretch>
              <a:fillRect/>
            </a:stretch>
          </p:blipFill>
          <p:spPr>
            <a:xfrm>
              <a:off x="4733372" y="2420888"/>
              <a:ext cx="4638675" cy="4572000"/>
            </a:xfrm>
            <a:prstGeom prst="rect">
              <a:avLst/>
            </a:prstGeom>
          </p:spPr>
        </p:pic>
        <p:sp>
          <p:nvSpPr>
            <p:cNvPr id="15" name="矩形 14"/>
            <p:cNvSpPr/>
            <p:nvPr/>
          </p:nvSpPr>
          <p:spPr>
            <a:xfrm>
              <a:off x="570388" y="6093296"/>
              <a:ext cx="5801812" cy="56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For each different package, there is one specific class to construct the GUI package.</a:t>
              </a:r>
              <a:endParaRPr lang="zh-TW" altLang="en-US" dirty="0">
                <a:solidFill>
                  <a:schemeClr val="tx1"/>
                </a:solidFill>
              </a:endParaRPr>
            </a:p>
          </p:txBody>
        </p:sp>
      </p:grpSp>
      <p:grpSp>
        <p:nvGrpSpPr>
          <p:cNvPr id="8" name="群組 7"/>
          <p:cNvGrpSpPr/>
          <p:nvPr/>
        </p:nvGrpSpPr>
        <p:grpSpPr>
          <a:xfrm>
            <a:off x="528599" y="3293340"/>
            <a:ext cx="7643801" cy="2468236"/>
            <a:chOff x="528599" y="3293340"/>
            <a:chExt cx="7643801" cy="2468236"/>
          </a:xfrm>
        </p:grpSpPr>
        <p:sp>
          <p:nvSpPr>
            <p:cNvPr id="19" name="矩形 18"/>
            <p:cNvSpPr/>
            <p:nvPr/>
          </p:nvSpPr>
          <p:spPr>
            <a:xfrm>
              <a:off x="528599" y="3457546"/>
              <a:ext cx="460411" cy="218101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7" name="群組 6"/>
            <p:cNvGrpSpPr/>
            <p:nvPr/>
          </p:nvGrpSpPr>
          <p:grpSpPr>
            <a:xfrm>
              <a:off x="989012" y="3293340"/>
              <a:ext cx="7183388" cy="2468236"/>
              <a:chOff x="989012" y="3293340"/>
              <a:chExt cx="7183388" cy="2468236"/>
            </a:xfrm>
          </p:grpSpPr>
          <p:cxnSp>
            <p:nvCxnSpPr>
              <p:cNvPr id="4" name="直線接點 3"/>
              <p:cNvCxnSpPr/>
              <p:nvPr/>
            </p:nvCxnSpPr>
            <p:spPr>
              <a:xfrm>
                <a:off x="6084168" y="4725144"/>
                <a:ext cx="208823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989013" y="5429384"/>
                <a:ext cx="3150394" cy="33219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989012" y="3293340"/>
                <a:ext cx="3150395" cy="423691"/>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p:cNvSpPr/>
              <p:nvPr/>
            </p:nvSpPr>
            <p:spPr>
              <a:xfrm>
                <a:off x="4139407" y="3463888"/>
                <a:ext cx="460411" cy="218101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grpSp>
        <p:nvGrpSpPr>
          <p:cNvPr id="30" name="群組 29"/>
          <p:cNvGrpSpPr/>
          <p:nvPr/>
        </p:nvGrpSpPr>
        <p:grpSpPr>
          <a:xfrm>
            <a:off x="1271847" y="3789266"/>
            <a:ext cx="6319558" cy="1484224"/>
            <a:chOff x="1271847" y="3789266"/>
            <a:chExt cx="6319558" cy="1484224"/>
          </a:xfrm>
        </p:grpSpPr>
        <p:grpSp>
          <p:nvGrpSpPr>
            <p:cNvPr id="25" name="群組 24"/>
            <p:cNvGrpSpPr/>
            <p:nvPr/>
          </p:nvGrpSpPr>
          <p:grpSpPr>
            <a:xfrm>
              <a:off x="1290617" y="3789266"/>
              <a:ext cx="6300788" cy="812884"/>
              <a:chOff x="1290617" y="3789266"/>
              <a:chExt cx="6300788" cy="812884"/>
            </a:xfrm>
          </p:grpSpPr>
          <p:sp>
            <p:nvSpPr>
              <p:cNvPr id="21" name="矩形 20"/>
              <p:cNvSpPr/>
              <p:nvPr/>
            </p:nvSpPr>
            <p:spPr>
              <a:xfrm>
                <a:off x="1290617" y="3789266"/>
                <a:ext cx="2569315" cy="376161"/>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3" name="直線單箭頭接點 22"/>
              <p:cNvCxnSpPr>
                <a:endCxn id="21" idx="3"/>
              </p:cNvCxnSpPr>
              <p:nvPr/>
            </p:nvCxnSpPr>
            <p:spPr>
              <a:xfrm flipH="1" flipV="1">
                <a:off x="3859932" y="3977347"/>
                <a:ext cx="1144116" cy="1880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920708" y="4034278"/>
                <a:ext cx="2670697" cy="56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X</a:t>
                </a:r>
                <a:r>
                  <a:rPr lang="en-US" altLang="zh-TW" dirty="0" smtClean="0">
                    <a:solidFill>
                      <a:schemeClr val="tx1"/>
                    </a:solidFill>
                  </a:rPr>
                  <a:t> Number</a:t>
                </a:r>
                <a:endParaRPr lang="zh-TW" altLang="en-US" dirty="0">
                  <a:solidFill>
                    <a:schemeClr val="tx1"/>
                  </a:solidFill>
                </a:endParaRPr>
              </a:p>
            </p:txBody>
          </p:sp>
        </p:grpSp>
        <p:grpSp>
          <p:nvGrpSpPr>
            <p:cNvPr id="26" name="群組 25"/>
            <p:cNvGrpSpPr/>
            <p:nvPr/>
          </p:nvGrpSpPr>
          <p:grpSpPr>
            <a:xfrm>
              <a:off x="1271847" y="4460606"/>
              <a:ext cx="6300788" cy="812884"/>
              <a:chOff x="1290617" y="3789266"/>
              <a:chExt cx="6300788" cy="812884"/>
            </a:xfrm>
          </p:grpSpPr>
          <p:sp>
            <p:nvSpPr>
              <p:cNvPr id="27" name="矩形 26"/>
              <p:cNvSpPr/>
              <p:nvPr/>
            </p:nvSpPr>
            <p:spPr>
              <a:xfrm>
                <a:off x="1290617" y="3789266"/>
                <a:ext cx="2569315" cy="376161"/>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8" name="直線單箭頭接點 27"/>
              <p:cNvCxnSpPr>
                <a:endCxn id="27" idx="3"/>
              </p:cNvCxnSpPr>
              <p:nvPr/>
            </p:nvCxnSpPr>
            <p:spPr>
              <a:xfrm flipH="1" flipV="1">
                <a:off x="3859932" y="3977347"/>
                <a:ext cx="1144116" cy="1880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4920708" y="4034278"/>
                <a:ext cx="2670697" cy="56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Y</a:t>
                </a:r>
                <a:r>
                  <a:rPr lang="en-US" altLang="zh-TW" dirty="0" smtClean="0">
                    <a:solidFill>
                      <a:schemeClr val="tx1"/>
                    </a:solidFill>
                  </a:rPr>
                  <a:t> Number</a:t>
                </a:r>
                <a:endParaRPr lang="zh-TW" altLang="en-US" dirty="0">
                  <a:solidFill>
                    <a:schemeClr val="tx1"/>
                  </a:solidFill>
                </a:endParaRPr>
              </a:p>
            </p:txBody>
          </p:sp>
        </p:grpSp>
      </p:grpSp>
      <p:grpSp>
        <p:nvGrpSpPr>
          <p:cNvPr id="10" name="群組 9"/>
          <p:cNvGrpSpPr/>
          <p:nvPr/>
        </p:nvGrpSpPr>
        <p:grpSpPr>
          <a:xfrm>
            <a:off x="5055985" y="1906619"/>
            <a:ext cx="4029430" cy="4572000"/>
            <a:chOff x="10106679" y="1748278"/>
            <a:chExt cx="4029430" cy="4572000"/>
          </a:xfrm>
        </p:grpSpPr>
        <p:grpSp>
          <p:nvGrpSpPr>
            <p:cNvPr id="3" name="群組 2"/>
            <p:cNvGrpSpPr/>
            <p:nvPr/>
          </p:nvGrpSpPr>
          <p:grpSpPr>
            <a:xfrm>
              <a:off x="10116559" y="1748278"/>
              <a:ext cx="4019550" cy="4572000"/>
              <a:chOff x="10116559" y="1748278"/>
              <a:chExt cx="4019550" cy="4572000"/>
            </a:xfrm>
          </p:grpSpPr>
          <p:grpSp>
            <p:nvGrpSpPr>
              <p:cNvPr id="33" name="群組 32"/>
              <p:cNvGrpSpPr/>
              <p:nvPr/>
            </p:nvGrpSpPr>
            <p:grpSpPr>
              <a:xfrm>
                <a:off x="10116559" y="1748278"/>
                <a:ext cx="4019550" cy="4572000"/>
                <a:chOff x="2580291" y="1997309"/>
                <a:chExt cx="4019550" cy="4572000"/>
              </a:xfrm>
            </p:grpSpPr>
            <p:pic>
              <p:nvPicPr>
                <p:cNvPr id="35" name="圖片 34"/>
                <p:cNvPicPr>
                  <a:picLocks noChangeAspect="1"/>
                </p:cNvPicPr>
                <p:nvPr/>
              </p:nvPicPr>
              <p:blipFill>
                <a:blip r:embed="rId6"/>
                <a:stretch>
                  <a:fillRect/>
                </a:stretch>
              </p:blipFill>
              <p:spPr>
                <a:xfrm>
                  <a:off x="2580291" y="1997309"/>
                  <a:ext cx="4019550" cy="4572000"/>
                </a:xfrm>
                <a:prstGeom prst="rect">
                  <a:avLst/>
                </a:prstGeom>
              </p:spPr>
            </p:pic>
            <p:sp>
              <p:nvSpPr>
                <p:cNvPr id="37" name="Rectangle 4"/>
                <p:cNvSpPr>
                  <a:spLocks noChangeArrowheads="1"/>
                </p:cNvSpPr>
                <p:nvPr/>
              </p:nvSpPr>
              <p:spPr bwMode="auto">
                <a:xfrm>
                  <a:off x="2743611" y="5207989"/>
                  <a:ext cx="331472" cy="134662"/>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38" name="Rectangle 4"/>
              <p:cNvSpPr>
                <a:spLocks noChangeArrowheads="1"/>
              </p:cNvSpPr>
              <p:nvPr/>
            </p:nvSpPr>
            <p:spPr bwMode="auto">
              <a:xfrm>
                <a:off x="11628784" y="5013176"/>
                <a:ext cx="331472" cy="134662"/>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31" name="矩形 30"/>
            <p:cNvSpPr/>
            <p:nvPr/>
          </p:nvSpPr>
          <p:spPr>
            <a:xfrm>
              <a:off x="10106679" y="1757063"/>
              <a:ext cx="4029430" cy="8227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Since it is very un-friendly to do the mapping, we design another quick method.</a:t>
              </a:r>
              <a:endParaRPr lang="zh-TW" altLang="en-US" dirty="0">
                <a:solidFill>
                  <a:schemeClr val="tx1"/>
                </a:solidFill>
              </a:endParaRPr>
            </a:p>
          </p:txBody>
        </p:sp>
      </p:grpSp>
      <p:sp>
        <p:nvSpPr>
          <p:cNvPr id="34" name="Rectangle 4"/>
          <p:cNvSpPr>
            <a:spLocks noChangeArrowheads="1"/>
          </p:cNvSpPr>
          <p:nvPr/>
        </p:nvSpPr>
        <p:spPr bwMode="auto">
          <a:xfrm>
            <a:off x="1318816" y="4364563"/>
            <a:ext cx="392662" cy="172274"/>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extLst>
      <p:ext uri="{BB962C8B-B14F-4D97-AF65-F5344CB8AC3E}">
        <p14:creationId xmlns:p14="http://schemas.microsoft.com/office/powerpoint/2010/main" val="4225936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nodeType="clickEffect">
                                  <p:stCondLst>
                                    <p:cond delay="0"/>
                                  </p:stCondLst>
                                  <p:childTnLst>
                                    <p:animEffect transition="out" filter="barn(inVertical)">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 presetClass="exit"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hidden"/>
                                      </p:to>
                                    </p:set>
                                  </p:childTnLst>
                                </p:cTn>
                              </p:par>
                            </p:childTnLst>
                          </p:cTn>
                        </p:par>
                        <p:par>
                          <p:cTn id="10" fill="hold">
                            <p:stCondLst>
                              <p:cond delay="500"/>
                            </p:stCondLst>
                            <p:childTnLst>
                              <p:par>
                                <p:cTn id="11" presetID="16" presetClass="exit" presetSubtype="21" fill="hold" nodeType="afterEffect">
                                  <p:stCondLst>
                                    <p:cond delay="0"/>
                                  </p:stCondLst>
                                  <p:childTnLst>
                                    <p:animEffect transition="out" filter="barn(inVertical)">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xit" presetSubtype="21" fill="hold" nodeType="clickEffect">
                                  <p:stCondLst>
                                    <p:cond delay="0"/>
                                  </p:stCondLst>
                                  <p:childTnLst>
                                    <p:animEffect transition="out" filter="barn(inVertical)">
                                      <p:cBhvr>
                                        <p:cTn id="26" dur="500"/>
                                        <p:tgtEl>
                                          <p:spTgt spid="8"/>
                                        </p:tgtEl>
                                      </p:cBhvr>
                                    </p:animEffect>
                                    <p:set>
                                      <p:cBhvr>
                                        <p:cTn id="27" dur="1" fill="hold">
                                          <p:stCondLst>
                                            <p:cond delay="499"/>
                                          </p:stCondLst>
                                        </p:cTn>
                                        <p:tgtEl>
                                          <p:spTgt spid="8"/>
                                        </p:tgtEl>
                                        <p:attrNameLst>
                                          <p:attrName>style.visibility</p:attrName>
                                        </p:attrNameLst>
                                      </p:cBhvr>
                                      <p:to>
                                        <p:strVal val="hidden"/>
                                      </p:to>
                                    </p:se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Intro to Mapping </a:t>
            </a:r>
            <a:r>
              <a:rPr lang="en-US" altLang="zh-TW" dirty="0" err="1">
                <a:ea typeface="新細明體" panose="02020500000000000000" pitchFamily="18" charset="-120"/>
              </a:rPr>
              <a:t>func</a:t>
            </a:r>
            <a:r>
              <a:rPr lang="en-US" altLang="zh-TW" dirty="0">
                <a:ea typeface="新細明體" panose="02020500000000000000" pitchFamily="18" charset="-120"/>
              </a:rPr>
              <a:t>.</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3"/>
          <a:stretch>
            <a:fillRect/>
          </a:stretch>
        </p:blipFill>
        <p:spPr>
          <a:xfrm>
            <a:off x="200422" y="2008919"/>
            <a:ext cx="8743156" cy="4242241"/>
          </a:xfrm>
          <a:prstGeom prst="rect">
            <a:avLst/>
          </a:prstGeom>
        </p:spPr>
      </p:pic>
      <p:grpSp>
        <p:nvGrpSpPr>
          <p:cNvPr id="8" name="群組 7"/>
          <p:cNvGrpSpPr/>
          <p:nvPr/>
        </p:nvGrpSpPr>
        <p:grpSpPr>
          <a:xfrm>
            <a:off x="467544" y="4001244"/>
            <a:ext cx="793031" cy="144016"/>
            <a:chOff x="467544" y="4001244"/>
            <a:chExt cx="793031" cy="144016"/>
          </a:xfrm>
        </p:grpSpPr>
        <p:sp>
          <p:nvSpPr>
            <p:cNvPr id="5" name="Rectangle 5"/>
            <p:cNvSpPr>
              <a:spLocks noChangeArrowheads="1"/>
            </p:cNvSpPr>
            <p:nvPr/>
          </p:nvSpPr>
          <p:spPr bwMode="auto">
            <a:xfrm>
              <a:off x="467544" y="4001244"/>
              <a:ext cx="792088" cy="144016"/>
            </a:xfrm>
            <a:prstGeom prst="rect">
              <a:avLst/>
            </a:prstGeom>
            <a:noFill/>
            <a:ln w="38100" algn="ctr">
              <a:solidFill>
                <a:srgbClr val="FFC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6" name="Rectangle 5"/>
            <p:cNvSpPr>
              <a:spLocks noChangeArrowheads="1"/>
            </p:cNvSpPr>
            <p:nvPr/>
          </p:nvSpPr>
          <p:spPr bwMode="auto">
            <a:xfrm>
              <a:off x="467544" y="4001244"/>
              <a:ext cx="216024" cy="144016"/>
            </a:xfrm>
            <a:prstGeom prst="rect">
              <a:avLst/>
            </a:prstGeom>
            <a:noFill/>
            <a:ln w="38100" algn="ctr">
              <a:solidFill>
                <a:srgbClr val="92D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 name="Rectangle 5"/>
            <p:cNvSpPr>
              <a:spLocks noChangeArrowheads="1"/>
            </p:cNvSpPr>
            <p:nvPr/>
          </p:nvSpPr>
          <p:spPr bwMode="auto">
            <a:xfrm>
              <a:off x="1044551" y="4001244"/>
              <a:ext cx="216024" cy="144016"/>
            </a:xfrm>
            <a:prstGeom prst="rect">
              <a:avLst/>
            </a:prstGeom>
            <a:noFill/>
            <a:ln w="38100" algn="ctr">
              <a:solidFill>
                <a:srgbClr val="92D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9" name="群組 8"/>
          <p:cNvGrpSpPr/>
          <p:nvPr/>
        </p:nvGrpSpPr>
        <p:grpSpPr>
          <a:xfrm>
            <a:off x="1547664" y="4001244"/>
            <a:ext cx="793031" cy="144016"/>
            <a:chOff x="467544" y="4001244"/>
            <a:chExt cx="793031" cy="144016"/>
          </a:xfrm>
        </p:grpSpPr>
        <p:sp>
          <p:nvSpPr>
            <p:cNvPr id="10" name="Rectangle 5"/>
            <p:cNvSpPr>
              <a:spLocks noChangeArrowheads="1"/>
            </p:cNvSpPr>
            <p:nvPr/>
          </p:nvSpPr>
          <p:spPr bwMode="auto">
            <a:xfrm>
              <a:off x="467544" y="4001244"/>
              <a:ext cx="792088" cy="144016"/>
            </a:xfrm>
            <a:prstGeom prst="rect">
              <a:avLst/>
            </a:prstGeom>
            <a:noFill/>
            <a:ln w="38100" algn="ctr">
              <a:solidFill>
                <a:srgbClr val="FFC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1" name="Rectangle 5"/>
            <p:cNvSpPr>
              <a:spLocks noChangeArrowheads="1"/>
            </p:cNvSpPr>
            <p:nvPr/>
          </p:nvSpPr>
          <p:spPr bwMode="auto">
            <a:xfrm>
              <a:off x="467544" y="4001244"/>
              <a:ext cx="216024" cy="144016"/>
            </a:xfrm>
            <a:prstGeom prst="rect">
              <a:avLst/>
            </a:prstGeom>
            <a:noFill/>
            <a:ln w="38100" algn="ctr">
              <a:solidFill>
                <a:srgbClr val="92D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2" name="Rectangle 5"/>
            <p:cNvSpPr>
              <a:spLocks noChangeArrowheads="1"/>
            </p:cNvSpPr>
            <p:nvPr/>
          </p:nvSpPr>
          <p:spPr bwMode="auto">
            <a:xfrm>
              <a:off x="1044551" y="4001244"/>
              <a:ext cx="216024" cy="144016"/>
            </a:xfrm>
            <a:prstGeom prst="rect">
              <a:avLst/>
            </a:prstGeom>
            <a:noFill/>
            <a:ln w="38100" algn="ctr">
              <a:solidFill>
                <a:srgbClr val="92D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13" name="群組 12"/>
          <p:cNvGrpSpPr/>
          <p:nvPr/>
        </p:nvGrpSpPr>
        <p:grpSpPr>
          <a:xfrm>
            <a:off x="2608399" y="4001244"/>
            <a:ext cx="793031" cy="144016"/>
            <a:chOff x="467544" y="4001244"/>
            <a:chExt cx="793031" cy="144016"/>
          </a:xfrm>
        </p:grpSpPr>
        <p:sp>
          <p:nvSpPr>
            <p:cNvPr id="14" name="Rectangle 5"/>
            <p:cNvSpPr>
              <a:spLocks noChangeArrowheads="1"/>
            </p:cNvSpPr>
            <p:nvPr/>
          </p:nvSpPr>
          <p:spPr bwMode="auto">
            <a:xfrm>
              <a:off x="467544" y="4001244"/>
              <a:ext cx="792088" cy="144016"/>
            </a:xfrm>
            <a:prstGeom prst="rect">
              <a:avLst/>
            </a:prstGeom>
            <a:noFill/>
            <a:ln w="38100" algn="ctr">
              <a:solidFill>
                <a:srgbClr val="FFC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5" name="Rectangle 5"/>
            <p:cNvSpPr>
              <a:spLocks noChangeArrowheads="1"/>
            </p:cNvSpPr>
            <p:nvPr/>
          </p:nvSpPr>
          <p:spPr bwMode="auto">
            <a:xfrm>
              <a:off x="467544" y="4001244"/>
              <a:ext cx="216024" cy="144016"/>
            </a:xfrm>
            <a:prstGeom prst="rect">
              <a:avLst/>
            </a:prstGeom>
            <a:noFill/>
            <a:ln w="38100" algn="ctr">
              <a:solidFill>
                <a:srgbClr val="92D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6" name="Rectangle 5"/>
            <p:cNvSpPr>
              <a:spLocks noChangeArrowheads="1"/>
            </p:cNvSpPr>
            <p:nvPr/>
          </p:nvSpPr>
          <p:spPr bwMode="auto">
            <a:xfrm>
              <a:off x="1044551" y="4001244"/>
              <a:ext cx="216024" cy="144016"/>
            </a:xfrm>
            <a:prstGeom prst="rect">
              <a:avLst/>
            </a:prstGeom>
            <a:noFill/>
            <a:ln w="38100" algn="ctr">
              <a:solidFill>
                <a:srgbClr val="92D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18" name="Rectangle 5"/>
          <p:cNvSpPr>
            <a:spLocks noChangeArrowheads="1"/>
          </p:cNvSpPr>
          <p:nvPr/>
        </p:nvSpPr>
        <p:spPr bwMode="auto">
          <a:xfrm>
            <a:off x="5364088" y="3429000"/>
            <a:ext cx="216024" cy="288032"/>
          </a:xfrm>
          <a:prstGeom prst="rect">
            <a:avLst/>
          </a:prstGeom>
          <a:noFill/>
          <a:ln w="38100" algn="ctr">
            <a:solidFill>
              <a:srgbClr val="FFC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9" name="Rectangle 5"/>
          <p:cNvSpPr>
            <a:spLocks noChangeArrowheads="1"/>
          </p:cNvSpPr>
          <p:nvPr/>
        </p:nvSpPr>
        <p:spPr bwMode="auto">
          <a:xfrm>
            <a:off x="8244408" y="3212976"/>
            <a:ext cx="699170" cy="216024"/>
          </a:xfrm>
          <a:prstGeom prst="rect">
            <a:avLst/>
          </a:prstGeom>
          <a:noFill/>
          <a:ln w="38100" algn="ctr">
            <a:solidFill>
              <a:srgbClr val="FFC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0" name="Rectangle 5"/>
          <p:cNvSpPr>
            <a:spLocks noChangeArrowheads="1"/>
          </p:cNvSpPr>
          <p:nvPr/>
        </p:nvSpPr>
        <p:spPr bwMode="auto">
          <a:xfrm>
            <a:off x="8100392" y="2808024"/>
            <a:ext cx="216023" cy="404951"/>
          </a:xfrm>
          <a:prstGeom prst="rect">
            <a:avLst/>
          </a:prstGeom>
          <a:noFill/>
          <a:ln w="38100" algn="ctr">
            <a:solidFill>
              <a:srgbClr val="FFC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1" name="Rectangle 5"/>
          <p:cNvSpPr>
            <a:spLocks noChangeArrowheads="1"/>
          </p:cNvSpPr>
          <p:nvPr/>
        </p:nvSpPr>
        <p:spPr bwMode="auto">
          <a:xfrm>
            <a:off x="7812360" y="2801673"/>
            <a:ext cx="288032" cy="404951"/>
          </a:xfrm>
          <a:prstGeom prst="rect">
            <a:avLst/>
          </a:prstGeom>
          <a:noFill/>
          <a:ln w="38100" algn="ctr">
            <a:solidFill>
              <a:srgbClr val="FFC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2" name="矩形 21"/>
          <p:cNvSpPr/>
          <p:nvPr/>
        </p:nvSpPr>
        <p:spPr>
          <a:xfrm>
            <a:off x="1672979" y="5013176"/>
            <a:ext cx="5798041" cy="56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According to the schematic, finish the pin assignment</a:t>
            </a:r>
            <a:endParaRPr lang="zh-TW" altLang="en-US" dirty="0">
              <a:solidFill>
                <a:schemeClr val="tx1"/>
              </a:solidFill>
            </a:endParaRPr>
          </a:p>
        </p:txBody>
      </p:sp>
      <p:sp>
        <p:nvSpPr>
          <p:cNvPr id="24" name="Rectangle 5"/>
          <p:cNvSpPr>
            <a:spLocks noChangeArrowheads="1"/>
          </p:cNvSpPr>
          <p:nvPr/>
        </p:nvSpPr>
        <p:spPr bwMode="auto">
          <a:xfrm>
            <a:off x="5652120" y="3429000"/>
            <a:ext cx="216024" cy="288032"/>
          </a:xfrm>
          <a:prstGeom prst="rect">
            <a:avLst/>
          </a:prstGeom>
          <a:noFill/>
          <a:ln w="38100" algn="ctr">
            <a:solidFill>
              <a:srgbClr val="FFC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 name="Rectangle 5"/>
          <p:cNvSpPr>
            <a:spLocks noChangeArrowheads="1"/>
          </p:cNvSpPr>
          <p:nvPr/>
        </p:nvSpPr>
        <p:spPr bwMode="auto">
          <a:xfrm>
            <a:off x="5908898" y="3429000"/>
            <a:ext cx="216024" cy="288032"/>
          </a:xfrm>
          <a:prstGeom prst="rect">
            <a:avLst/>
          </a:prstGeom>
          <a:noFill/>
          <a:ln w="38100" algn="ctr">
            <a:solidFill>
              <a:srgbClr val="FFC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extLst>
      <p:ext uri="{BB962C8B-B14F-4D97-AF65-F5344CB8AC3E}">
        <p14:creationId xmlns:p14="http://schemas.microsoft.com/office/powerpoint/2010/main" val="3553704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xit" presetSubtype="21" fill="hold" grpId="1" nodeType="clickEffect">
                                  <p:stCondLst>
                                    <p:cond delay="0"/>
                                  </p:stCondLst>
                                  <p:childTnLst>
                                    <p:animEffect transition="out" filter="barn(inVertical)">
                                      <p:cBhvr>
                                        <p:cTn id="18" dur="500"/>
                                        <p:tgtEl>
                                          <p:spTgt spid="18"/>
                                        </p:tgtEl>
                                      </p:cBhvr>
                                    </p:animEffect>
                                    <p:set>
                                      <p:cBhvr>
                                        <p:cTn id="19" dur="1" fill="hold">
                                          <p:stCondLst>
                                            <p:cond delay="499"/>
                                          </p:stCondLst>
                                        </p:cTn>
                                        <p:tgtEl>
                                          <p:spTgt spid="18"/>
                                        </p:tgtEl>
                                        <p:attrNameLst>
                                          <p:attrName>style.visibility</p:attrName>
                                        </p:attrNameLst>
                                      </p:cBhvr>
                                      <p:to>
                                        <p:strVal val="hidden"/>
                                      </p:to>
                                    </p:set>
                                  </p:childTnLst>
                                </p:cTn>
                              </p:par>
                              <p:par>
                                <p:cTn id="20" presetID="16" presetClass="exit" presetSubtype="21" fill="hold" grpId="1" nodeType="withEffect">
                                  <p:stCondLst>
                                    <p:cond delay="0"/>
                                  </p:stCondLst>
                                  <p:childTnLst>
                                    <p:animEffect transition="out" filter="barn(inVertical)">
                                      <p:cBhvr>
                                        <p:cTn id="21" dur="500"/>
                                        <p:tgtEl>
                                          <p:spTgt spid="19"/>
                                        </p:tgtEl>
                                      </p:cBhvr>
                                    </p:animEffect>
                                    <p:set>
                                      <p:cBhvr>
                                        <p:cTn id="22" dur="1" fill="hold">
                                          <p:stCondLst>
                                            <p:cond delay="499"/>
                                          </p:stCondLst>
                                        </p:cTn>
                                        <p:tgtEl>
                                          <p:spTgt spid="19"/>
                                        </p:tgtEl>
                                        <p:attrNameLst>
                                          <p:attrName>style.visibility</p:attrName>
                                        </p:attrNameLst>
                                      </p:cBhvr>
                                      <p:to>
                                        <p:strVal val="hidden"/>
                                      </p:to>
                                    </p:set>
                                  </p:childTnLst>
                                </p:cTn>
                              </p:par>
                              <p:par>
                                <p:cTn id="23" presetID="16" presetClass="exit" presetSubtype="21" fill="hold" nodeType="withEffect">
                                  <p:stCondLst>
                                    <p:cond delay="0"/>
                                  </p:stCondLst>
                                  <p:childTnLst>
                                    <p:animEffect transition="out" filter="barn(inVertical)">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xit" presetSubtype="21" fill="hold" grpId="1" nodeType="clickEffect">
                                  <p:stCondLst>
                                    <p:cond delay="0"/>
                                  </p:stCondLst>
                                  <p:childTnLst>
                                    <p:animEffect transition="out" filter="barn(inVertical)">
                                      <p:cBhvr>
                                        <p:cTn id="44" dur="500"/>
                                        <p:tgtEl>
                                          <p:spTgt spid="24"/>
                                        </p:tgtEl>
                                      </p:cBhvr>
                                    </p:animEffect>
                                    <p:set>
                                      <p:cBhvr>
                                        <p:cTn id="45" dur="1" fill="hold">
                                          <p:stCondLst>
                                            <p:cond delay="499"/>
                                          </p:stCondLst>
                                        </p:cTn>
                                        <p:tgtEl>
                                          <p:spTgt spid="24"/>
                                        </p:tgtEl>
                                        <p:attrNameLst>
                                          <p:attrName>style.visibility</p:attrName>
                                        </p:attrNameLst>
                                      </p:cBhvr>
                                      <p:to>
                                        <p:strVal val="hidden"/>
                                      </p:to>
                                    </p:set>
                                  </p:childTnLst>
                                </p:cTn>
                              </p:par>
                              <p:par>
                                <p:cTn id="46" presetID="16" presetClass="exit" presetSubtype="21" fill="hold" grpId="1" nodeType="withEffect">
                                  <p:stCondLst>
                                    <p:cond delay="0"/>
                                  </p:stCondLst>
                                  <p:childTnLst>
                                    <p:animEffect transition="out" filter="barn(inVertical)">
                                      <p:cBhvr>
                                        <p:cTn id="47" dur="500"/>
                                        <p:tgtEl>
                                          <p:spTgt spid="20"/>
                                        </p:tgtEl>
                                      </p:cBhvr>
                                    </p:animEffect>
                                    <p:set>
                                      <p:cBhvr>
                                        <p:cTn id="48" dur="1" fill="hold">
                                          <p:stCondLst>
                                            <p:cond delay="499"/>
                                          </p:stCondLst>
                                        </p:cTn>
                                        <p:tgtEl>
                                          <p:spTgt spid="20"/>
                                        </p:tgtEl>
                                        <p:attrNameLst>
                                          <p:attrName>style.visibility</p:attrName>
                                        </p:attrNameLst>
                                      </p:cBhvr>
                                      <p:to>
                                        <p:strVal val="hidden"/>
                                      </p:to>
                                    </p:set>
                                  </p:childTnLst>
                                </p:cTn>
                              </p:par>
                              <p:par>
                                <p:cTn id="49" presetID="16" presetClass="exit" presetSubtype="21" fill="hold" nodeType="withEffect">
                                  <p:stCondLst>
                                    <p:cond delay="0"/>
                                  </p:stCondLst>
                                  <p:childTnLst>
                                    <p:animEffect transition="out" filter="barn(inVertical)">
                                      <p:cBhvr>
                                        <p:cTn id="50" dur="500"/>
                                        <p:tgtEl>
                                          <p:spTgt spid="9"/>
                                        </p:tgtEl>
                                      </p:cBhvr>
                                    </p:animEffect>
                                    <p:set>
                                      <p:cBhvr>
                                        <p:cTn id="51" dur="1" fill="hold">
                                          <p:stCondLst>
                                            <p:cond delay="499"/>
                                          </p:stCondLst>
                                        </p:cTn>
                                        <p:tgtEl>
                                          <p:spTgt spid="9"/>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500"/>
                                        <p:tgtEl>
                                          <p:spTgt spid="2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fade">
                                      <p:cBhvr>
                                        <p:cTn id="66" dur="500"/>
                                        <p:tgtEl>
                                          <p:spTgt spid="13"/>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0" grpId="0" animBg="1"/>
      <p:bldP spid="20" grpId="1" animBg="1"/>
      <p:bldP spid="21" grpId="0" animBg="1"/>
      <p:bldP spid="22" grpId="0" animBg="1"/>
      <p:bldP spid="24" grpId="0" animBg="1"/>
      <p:bldP spid="24" grpId="1" animBg="1"/>
      <p:bldP spid="2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Intro.to Mapping </a:t>
            </a:r>
            <a:r>
              <a:rPr lang="en-US" altLang="zh-TW" dirty="0" err="1" smtClean="0"/>
              <a:t>func</a:t>
            </a:r>
            <a:r>
              <a:rPr lang="en-US" altLang="zh-TW" dirty="0" smtClean="0"/>
              <a:t>.</a:t>
            </a:r>
            <a:endParaRPr lang="zh-TW" altLang="en-US" dirty="0"/>
          </a:p>
        </p:txBody>
      </p:sp>
      <p:sp>
        <p:nvSpPr>
          <p:cNvPr id="3" name="內容版面配置區 2"/>
          <p:cNvSpPr>
            <a:spLocks noGrp="1"/>
          </p:cNvSpPr>
          <p:nvPr>
            <p:ph idx="1"/>
          </p:nvPr>
        </p:nvSpPr>
        <p:spPr/>
        <p:txBody>
          <a:bodyPr/>
          <a:lstStyle/>
          <a:p>
            <a:r>
              <a:rPr lang="en-US" altLang="zh-TW" dirty="0" smtClean="0"/>
              <a:t>Transform Excel information into register setting :</a:t>
            </a:r>
            <a:endParaRPr lang="zh-TW" altLang="en-US" dirty="0"/>
          </a:p>
        </p:txBody>
      </p:sp>
      <p:pic>
        <p:nvPicPr>
          <p:cNvPr id="4" name="圖片 3"/>
          <p:cNvPicPr>
            <a:picLocks noChangeAspect="1"/>
          </p:cNvPicPr>
          <p:nvPr/>
        </p:nvPicPr>
        <p:blipFill>
          <a:blip r:embed="rId3"/>
          <a:stretch>
            <a:fillRect/>
          </a:stretch>
        </p:blipFill>
        <p:spPr>
          <a:xfrm>
            <a:off x="611560" y="2492896"/>
            <a:ext cx="7486303" cy="4909522"/>
          </a:xfrm>
          <a:prstGeom prst="rect">
            <a:avLst/>
          </a:prstGeom>
        </p:spPr>
      </p:pic>
      <p:sp>
        <p:nvSpPr>
          <p:cNvPr id="5" name="矩形 4"/>
          <p:cNvSpPr/>
          <p:nvPr/>
        </p:nvSpPr>
        <p:spPr>
          <a:xfrm>
            <a:off x="2987824" y="2420888"/>
            <a:ext cx="648072" cy="5760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2081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Intro.to Mapping </a:t>
            </a:r>
            <a:r>
              <a:rPr lang="en-US" altLang="zh-TW" dirty="0" err="1" smtClean="0"/>
              <a:t>func</a:t>
            </a:r>
            <a:r>
              <a:rPr lang="en-US" altLang="zh-TW" dirty="0" smtClean="0"/>
              <a:t>.</a:t>
            </a:r>
            <a:endParaRPr lang="zh-TW" altLang="en-US" dirty="0"/>
          </a:p>
        </p:txBody>
      </p:sp>
      <p:sp>
        <p:nvSpPr>
          <p:cNvPr id="3" name="內容版面配置區 2"/>
          <p:cNvSpPr>
            <a:spLocks noGrp="1"/>
          </p:cNvSpPr>
          <p:nvPr>
            <p:ph idx="1"/>
          </p:nvPr>
        </p:nvSpPr>
        <p:spPr/>
        <p:txBody>
          <a:bodyPr/>
          <a:lstStyle/>
          <a:p>
            <a:r>
              <a:rPr lang="en-US" altLang="zh-TW" dirty="0" smtClean="0"/>
              <a:t>Generate a New Firmware</a:t>
            </a:r>
            <a:endParaRPr lang="zh-TW" altLang="en-US" dirty="0"/>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678112"/>
            <a:ext cx="5380038" cy="364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Line 8"/>
          <p:cNvSpPr>
            <a:spLocks noChangeShapeType="1"/>
          </p:cNvSpPr>
          <p:nvPr/>
        </p:nvSpPr>
        <p:spPr bwMode="auto">
          <a:xfrm>
            <a:off x="4283968" y="4130040"/>
            <a:ext cx="0" cy="109916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 name="矩形 7"/>
          <p:cNvSpPr/>
          <p:nvPr/>
        </p:nvSpPr>
        <p:spPr>
          <a:xfrm>
            <a:off x="5508104" y="5877272"/>
            <a:ext cx="843534" cy="4473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 name="群組 3"/>
          <p:cNvGrpSpPr/>
          <p:nvPr/>
        </p:nvGrpSpPr>
        <p:grpSpPr>
          <a:xfrm>
            <a:off x="5060603" y="2159340"/>
            <a:ext cx="3970784" cy="2520280"/>
            <a:chOff x="5060603" y="2159340"/>
            <a:chExt cx="3970784" cy="2520280"/>
          </a:xfrm>
        </p:grpSpPr>
        <p:grpSp>
          <p:nvGrpSpPr>
            <p:cNvPr id="24" name="群組 23"/>
            <p:cNvGrpSpPr/>
            <p:nvPr/>
          </p:nvGrpSpPr>
          <p:grpSpPr>
            <a:xfrm>
              <a:off x="5060603" y="2159340"/>
              <a:ext cx="3970784" cy="2520280"/>
              <a:chOff x="6407532" y="2159857"/>
              <a:chExt cx="3970784" cy="2520280"/>
            </a:xfrm>
          </p:grpSpPr>
          <p:sp>
            <p:nvSpPr>
              <p:cNvPr id="11" name="矩形 10"/>
              <p:cNvSpPr/>
              <p:nvPr/>
            </p:nvSpPr>
            <p:spPr>
              <a:xfrm>
                <a:off x="6407532" y="2159857"/>
                <a:ext cx="3970784" cy="2520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8" name="群組 17"/>
              <p:cNvGrpSpPr/>
              <p:nvPr/>
            </p:nvGrpSpPr>
            <p:grpSpPr>
              <a:xfrm>
                <a:off x="6696856" y="2365683"/>
                <a:ext cx="956654" cy="2086642"/>
                <a:chOff x="5055506" y="2638502"/>
                <a:chExt cx="956654" cy="2086642"/>
              </a:xfrm>
            </p:grpSpPr>
            <p:grpSp>
              <p:nvGrpSpPr>
                <p:cNvPr id="14" name="群組 13"/>
                <p:cNvGrpSpPr/>
                <p:nvPr/>
              </p:nvGrpSpPr>
              <p:grpSpPr>
                <a:xfrm>
                  <a:off x="5055506" y="2638502"/>
                  <a:ext cx="956654" cy="2086642"/>
                  <a:chOff x="5055506" y="2638502"/>
                  <a:chExt cx="792088" cy="1911636"/>
                </a:xfrm>
              </p:grpSpPr>
              <p:sp>
                <p:nvSpPr>
                  <p:cNvPr id="9" name="矩形 8"/>
                  <p:cNvSpPr/>
                  <p:nvPr/>
                </p:nvSpPr>
                <p:spPr>
                  <a:xfrm>
                    <a:off x="5055506" y="2638502"/>
                    <a:ext cx="792088" cy="191163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5148064" y="3284984"/>
                    <a:ext cx="576064" cy="1132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FW</a:t>
                    </a:r>
                    <a:endParaRPr lang="zh-TW" altLang="en-US" dirty="0"/>
                  </a:p>
                </p:txBody>
              </p:sp>
            </p:grpSp>
            <p:sp>
              <p:nvSpPr>
                <p:cNvPr id="13" name="矩形 12"/>
                <p:cNvSpPr/>
                <p:nvPr/>
              </p:nvSpPr>
              <p:spPr>
                <a:xfrm>
                  <a:off x="5180594" y="2685156"/>
                  <a:ext cx="682448" cy="59982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CFG</a:t>
                  </a:r>
                  <a:endParaRPr lang="zh-TW" altLang="en-US" dirty="0"/>
                </a:p>
              </p:txBody>
            </p:sp>
          </p:grpSp>
          <p:grpSp>
            <p:nvGrpSpPr>
              <p:cNvPr id="19" name="群組 18"/>
              <p:cNvGrpSpPr/>
              <p:nvPr/>
            </p:nvGrpSpPr>
            <p:grpSpPr>
              <a:xfrm>
                <a:off x="9144000" y="2365683"/>
                <a:ext cx="956654" cy="2086642"/>
                <a:chOff x="5055506" y="2638502"/>
                <a:chExt cx="956654" cy="2086642"/>
              </a:xfrm>
            </p:grpSpPr>
            <p:grpSp>
              <p:nvGrpSpPr>
                <p:cNvPr id="20" name="群組 19"/>
                <p:cNvGrpSpPr/>
                <p:nvPr/>
              </p:nvGrpSpPr>
              <p:grpSpPr>
                <a:xfrm>
                  <a:off x="5055506" y="2638502"/>
                  <a:ext cx="956654" cy="2086642"/>
                  <a:chOff x="5055506" y="2638502"/>
                  <a:chExt cx="792088" cy="1911636"/>
                </a:xfrm>
              </p:grpSpPr>
              <p:sp>
                <p:nvSpPr>
                  <p:cNvPr id="22" name="矩形 21"/>
                  <p:cNvSpPr/>
                  <p:nvPr/>
                </p:nvSpPr>
                <p:spPr>
                  <a:xfrm>
                    <a:off x="5055506" y="2638502"/>
                    <a:ext cx="792088" cy="191163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5148064" y="3284984"/>
                    <a:ext cx="576064" cy="1132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FW</a:t>
                    </a:r>
                    <a:endParaRPr lang="zh-TW" altLang="en-US" dirty="0"/>
                  </a:p>
                </p:txBody>
              </p:sp>
            </p:grpSp>
            <p:sp>
              <p:nvSpPr>
                <p:cNvPr id="21" name="矩形 20"/>
                <p:cNvSpPr/>
                <p:nvPr/>
              </p:nvSpPr>
              <p:spPr>
                <a:xfrm>
                  <a:off x="5180594" y="2685156"/>
                  <a:ext cx="682448" cy="59982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CFG</a:t>
                  </a:r>
                  <a:endParaRPr lang="zh-TW" altLang="en-US" dirty="0"/>
                </a:p>
              </p:txBody>
            </p:sp>
          </p:grpSp>
        </p:grpSp>
        <p:cxnSp>
          <p:nvCxnSpPr>
            <p:cNvPr id="26" name="直線單箭頭接點 25"/>
            <p:cNvCxnSpPr/>
            <p:nvPr/>
          </p:nvCxnSpPr>
          <p:spPr>
            <a:xfrm>
              <a:off x="6351638" y="2678112"/>
              <a:ext cx="13887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46948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 to Mapping </a:t>
            </a:r>
            <a:r>
              <a:rPr lang="en-US" altLang="zh-TW" dirty="0" err="1" smtClean="0"/>
              <a:t>func</a:t>
            </a:r>
            <a:r>
              <a:rPr lang="en-US" altLang="zh-TW" dirty="0" smtClean="0"/>
              <a:t>.</a:t>
            </a:r>
            <a:endParaRPr lang="zh-TW" altLang="en-US" dirty="0"/>
          </a:p>
        </p:txBody>
      </p:sp>
      <p:sp>
        <p:nvSpPr>
          <p:cNvPr id="3" name="內容版面配置區 2"/>
          <p:cNvSpPr>
            <a:spLocks noGrp="1"/>
          </p:cNvSpPr>
          <p:nvPr>
            <p:ph idx="1"/>
          </p:nvPr>
        </p:nvSpPr>
        <p:spPr/>
        <p:txBody>
          <a:bodyPr/>
          <a:lstStyle/>
          <a:p>
            <a:r>
              <a:rPr lang="en-US" altLang="zh-TW" dirty="0" smtClean="0"/>
              <a:t>Compare the difference of the exported bin file and original file.</a:t>
            </a:r>
            <a:endParaRPr lang="zh-TW" altLang="en-US" dirty="0"/>
          </a:p>
        </p:txBody>
      </p:sp>
      <p:pic>
        <p:nvPicPr>
          <p:cNvPr id="5" name="圖片 4"/>
          <p:cNvPicPr>
            <a:picLocks noChangeAspect="1"/>
          </p:cNvPicPr>
          <p:nvPr/>
        </p:nvPicPr>
        <p:blipFill>
          <a:blip r:embed="rId3"/>
          <a:stretch>
            <a:fillRect/>
          </a:stretch>
        </p:blipFill>
        <p:spPr>
          <a:xfrm>
            <a:off x="457200" y="2780928"/>
            <a:ext cx="8094556" cy="4264043"/>
          </a:xfrm>
          <a:prstGeom prst="rect">
            <a:avLst/>
          </a:prstGeom>
        </p:spPr>
      </p:pic>
      <p:sp>
        <p:nvSpPr>
          <p:cNvPr id="6" name="矩形 5"/>
          <p:cNvSpPr/>
          <p:nvPr/>
        </p:nvSpPr>
        <p:spPr>
          <a:xfrm>
            <a:off x="2799230" y="3437628"/>
            <a:ext cx="5798041" cy="56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Show the difference by the </a:t>
            </a:r>
            <a:r>
              <a:rPr lang="en-US" altLang="zh-TW" dirty="0" smtClean="0">
                <a:solidFill>
                  <a:srgbClr val="FF0000"/>
                </a:solidFill>
              </a:rPr>
              <a:t>Red</a:t>
            </a:r>
            <a:r>
              <a:rPr lang="en-US" altLang="zh-TW" dirty="0" smtClean="0">
                <a:solidFill>
                  <a:schemeClr val="tx1"/>
                </a:solidFill>
              </a:rPr>
              <a:t> color</a:t>
            </a:r>
            <a:endParaRPr lang="zh-TW" altLang="en-US" dirty="0">
              <a:solidFill>
                <a:schemeClr val="tx1"/>
              </a:solidFill>
            </a:endParaRPr>
          </a:p>
        </p:txBody>
      </p:sp>
      <p:grpSp>
        <p:nvGrpSpPr>
          <p:cNvPr id="18" name="群組 17"/>
          <p:cNvGrpSpPr/>
          <p:nvPr/>
        </p:nvGrpSpPr>
        <p:grpSpPr>
          <a:xfrm>
            <a:off x="840739" y="4293096"/>
            <a:ext cx="4380145" cy="2219516"/>
            <a:chOff x="840739" y="4293096"/>
            <a:chExt cx="4380145" cy="2219516"/>
          </a:xfrm>
        </p:grpSpPr>
        <p:sp>
          <p:nvSpPr>
            <p:cNvPr id="11" name="矩形 10"/>
            <p:cNvSpPr/>
            <p:nvPr/>
          </p:nvSpPr>
          <p:spPr>
            <a:xfrm>
              <a:off x="4860032" y="4293096"/>
              <a:ext cx="360852" cy="2135622"/>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grpSp>
          <p:nvGrpSpPr>
            <p:cNvPr id="17" name="群組 16"/>
            <p:cNvGrpSpPr/>
            <p:nvPr/>
          </p:nvGrpSpPr>
          <p:grpSpPr>
            <a:xfrm>
              <a:off x="840739" y="4293096"/>
              <a:ext cx="3901017" cy="2219516"/>
              <a:chOff x="840739" y="4293096"/>
              <a:chExt cx="3901017" cy="2219516"/>
            </a:xfrm>
          </p:grpSpPr>
          <p:grpSp>
            <p:nvGrpSpPr>
              <p:cNvPr id="7" name="群組 6"/>
              <p:cNvGrpSpPr/>
              <p:nvPr/>
            </p:nvGrpSpPr>
            <p:grpSpPr>
              <a:xfrm>
                <a:off x="840739" y="4293096"/>
                <a:ext cx="3140968" cy="2219516"/>
                <a:chOff x="837225" y="3577028"/>
                <a:chExt cx="3361194" cy="2219516"/>
              </a:xfrm>
            </p:grpSpPr>
            <p:sp>
              <p:nvSpPr>
                <p:cNvPr id="8" name="矩形 7"/>
                <p:cNvSpPr/>
                <p:nvPr/>
              </p:nvSpPr>
              <p:spPr>
                <a:xfrm>
                  <a:off x="837225" y="3577028"/>
                  <a:ext cx="371207" cy="2219516"/>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9" name="矩形 8"/>
                <p:cNvSpPr/>
                <p:nvPr/>
              </p:nvSpPr>
              <p:spPr>
                <a:xfrm>
                  <a:off x="1741763" y="4375985"/>
                  <a:ext cx="2456656" cy="628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rPr>
                    <a:t>Register Address</a:t>
                  </a:r>
                  <a:endParaRPr lang="zh-TW" altLang="en-US" sz="1600" dirty="0">
                    <a:solidFill>
                      <a:schemeClr val="tx1"/>
                    </a:solidFill>
                  </a:endParaRPr>
                </a:p>
              </p:txBody>
            </p:sp>
            <p:cxnSp>
              <p:nvCxnSpPr>
                <p:cNvPr id="10" name="直線單箭頭接點 9"/>
                <p:cNvCxnSpPr/>
                <p:nvPr/>
              </p:nvCxnSpPr>
              <p:spPr>
                <a:xfrm flipH="1" flipV="1">
                  <a:off x="1284998" y="3879714"/>
                  <a:ext cx="453474" cy="4962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2" name="直線單箭頭接點 11"/>
              <p:cNvCxnSpPr/>
              <p:nvPr/>
            </p:nvCxnSpPr>
            <p:spPr>
              <a:xfrm>
                <a:off x="3997752" y="5360907"/>
                <a:ext cx="744004" cy="3599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22" name="群組 21"/>
          <p:cNvGrpSpPr/>
          <p:nvPr/>
        </p:nvGrpSpPr>
        <p:grpSpPr>
          <a:xfrm>
            <a:off x="1187625" y="4431115"/>
            <a:ext cx="5658474" cy="2219516"/>
            <a:chOff x="-1856794" y="3577028"/>
            <a:chExt cx="6055213" cy="2219516"/>
          </a:xfrm>
        </p:grpSpPr>
        <p:sp>
          <p:nvSpPr>
            <p:cNvPr id="24" name="矩形 23"/>
            <p:cNvSpPr/>
            <p:nvPr/>
          </p:nvSpPr>
          <p:spPr>
            <a:xfrm>
              <a:off x="-1856794" y="3577028"/>
              <a:ext cx="3065226" cy="2219516"/>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25" name="矩形 24"/>
            <p:cNvSpPr/>
            <p:nvPr/>
          </p:nvSpPr>
          <p:spPr>
            <a:xfrm>
              <a:off x="1741763" y="4375985"/>
              <a:ext cx="2456656" cy="628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rPr>
                <a:t>Parameter Content</a:t>
              </a:r>
              <a:endParaRPr lang="zh-TW" altLang="en-US" sz="1600" dirty="0">
                <a:solidFill>
                  <a:schemeClr val="tx1"/>
                </a:solidFill>
              </a:endParaRPr>
            </a:p>
          </p:txBody>
        </p:sp>
        <p:cxnSp>
          <p:nvCxnSpPr>
            <p:cNvPr id="26" name="直線單箭頭接點 25"/>
            <p:cNvCxnSpPr/>
            <p:nvPr/>
          </p:nvCxnSpPr>
          <p:spPr>
            <a:xfrm flipH="1" flipV="1">
              <a:off x="1284998" y="3879714"/>
              <a:ext cx="453474" cy="4962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79122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grpId="1" nodeType="clickEffect">
                                  <p:stCondLst>
                                    <p:cond delay="0"/>
                                  </p:stCondLst>
                                  <p:childTnLst>
                                    <p:animEffect transition="out" filter="barn(inVertic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xit" presetSubtype="21" fill="hold" nodeType="clickEffect">
                                  <p:stCondLst>
                                    <p:cond delay="0"/>
                                  </p:stCondLst>
                                  <p:childTnLst>
                                    <p:animEffect transition="out" filter="barn(inVertical)">
                                      <p:cBhvr>
                                        <p:cTn id="20" dur="500"/>
                                        <p:tgtEl>
                                          <p:spTgt spid="18"/>
                                        </p:tgtEl>
                                      </p:cBhvr>
                                    </p:animEffect>
                                    <p:set>
                                      <p:cBhvr>
                                        <p:cTn id="21" dur="1" fill="hold">
                                          <p:stCondLst>
                                            <p:cond delay="499"/>
                                          </p:stCondLst>
                                        </p:cTn>
                                        <p:tgtEl>
                                          <p:spTgt spid="18"/>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p:txBody>
          <a:bodyPr/>
          <a:lstStyle/>
          <a:p>
            <a:r>
              <a:rPr lang="en-US" altLang="zh-TW" dirty="0" err="1" smtClean="0"/>
              <a:t>HiTouch</a:t>
            </a:r>
            <a:r>
              <a:rPr lang="en-US" altLang="zh-TW" dirty="0" smtClean="0"/>
              <a:t> Designer :</a:t>
            </a:r>
          </a:p>
          <a:p>
            <a:pPr lvl="1"/>
            <a:r>
              <a:rPr lang="en-US" altLang="zh-TW" dirty="0" smtClean="0"/>
              <a:t>Programming FW and load configuration</a:t>
            </a:r>
          </a:p>
          <a:p>
            <a:pPr lvl="1"/>
            <a:r>
              <a:rPr lang="en-US" altLang="zh-TW" dirty="0" smtClean="0"/>
              <a:t>Generate mapping table</a:t>
            </a:r>
          </a:p>
          <a:p>
            <a:pPr lvl="1"/>
            <a:r>
              <a:rPr lang="en-US" altLang="zh-TW" dirty="0">
                <a:solidFill>
                  <a:srgbClr val="FF0000"/>
                </a:solidFill>
              </a:rPr>
              <a:t>Observe data and fine tune parameters dynamically</a:t>
            </a:r>
          </a:p>
          <a:p>
            <a:pPr lvl="1"/>
            <a:r>
              <a:rPr lang="en-US" altLang="zh-TW" dirty="0" smtClean="0"/>
              <a:t>Register Read/Write</a:t>
            </a:r>
          </a:p>
          <a:p>
            <a:r>
              <a:rPr lang="en-US" altLang="zh-TW" dirty="0"/>
              <a:t>Bridge Board Introduction</a:t>
            </a:r>
          </a:p>
          <a:p>
            <a:pPr lvl="1"/>
            <a:endParaRPr lang="en-US" altLang="zh-TW" dirty="0" smtClean="0"/>
          </a:p>
          <a:p>
            <a:pPr lvl="1"/>
            <a:endParaRPr lang="en-US" altLang="zh-TW" dirty="0" smtClean="0"/>
          </a:p>
          <a:p>
            <a:pPr lvl="1"/>
            <a:endParaRPr lang="en-US" altLang="zh-TW" dirty="0" smtClean="0"/>
          </a:p>
          <a:p>
            <a:pPr lvl="1"/>
            <a:endParaRPr lang="zh-TW" altLang="en-US" dirty="0"/>
          </a:p>
        </p:txBody>
      </p:sp>
    </p:spTree>
    <p:extLst>
      <p:ext uri="{BB962C8B-B14F-4D97-AF65-F5344CB8AC3E}">
        <p14:creationId xmlns:p14="http://schemas.microsoft.com/office/powerpoint/2010/main" val="18247500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群組 6"/>
          <p:cNvGrpSpPr/>
          <p:nvPr/>
        </p:nvGrpSpPr>
        <p:grpSpPr>
          <a:xfrm>
            <a:off x="323528" y="1462780"/>
            <a:ext cx="8496944" cy="5037612"/>
            <a:chOff x="323528" y="1462780"/>
            <a:chExt cx="8496944" cy="5037612"/>
          </a:xfrm>
        </p:grpSpPr>
        <p:grpSp>
          <p:nvGrpSpPr>
            <p:cNvPr id="31" name="群組 30"/>
            <p:cNvGrpSpPr/>
            <p:nvPr/>
          </p:nvGrpSpPr>
          <p:grpSpPr>
            <a:xfrm>
              <a:off x="323528" y="1462780"/>
              <a:ext cx="8496944" cy="5037612"/>
              <a:chOff x="251520" y="1271707"/>
              <a:chExt cx="8496944" cy="5037612"/>
            </a:xfrm>
          </p:grpSpPr>
          <p:grpSp>
            <p:nvGrpSpPr>
              <p:cNvPr id="19" name="群組 18"/>
              <p:cNvGrpSpPr/>
              <p:nvPr/>
            </p:nvGrpSpPr>
            <p:grpSpPr>
              <a:xfrm>
                <a:off x="251520" y="1271707"/>
                <a:ext cx="8496944" cy="5037612"/>
                <a:chOff x="1187624" y="2076477"/>
                <a:chExt cx="6984776" cy="3976475"/>
              </a:xfrm>
            </p:grpSpPr>
            <p:sp>
              <p:nvSpPr>
                <p:cNvPr id="4" name="橢圓 3"/>
                <p:cNvSpPr/>
                <p:nvPr/>
              </p:nvSpPr>
              <p:spPr>
                <a:xfrm>
                  <a:off x="3109013" y="2076477"/>
                  <a:ext cx="3103623" cy="89454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dirty="0" smtClean="0"/>
                    <a:t>Hi Touch Designer</a:t>
                  </a:r>
                  <a:endParaRPr lang="zh-TW" altLang="en-US" dirty="0"/>
                </a:p>
              </p:txBody>
            </p:sp>
            <p:cxnSp>
              <p:nvCxnSpPr>
                <p:cNvPr id="6" name="直線接點 5"/>
                <p:cNvCxnSpPr/>
                <p:nvPr/>
              </p:nvCxnSpPr>
              <p:spPr>
                <a:xfrm>
                  <a:off x="1187624" y="3501008"/>
                  <a:ext cx="0" cy="2551944"/>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2584579" y="3501008"/>
                  <a:ext cx="0" cy="2551944"/>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5378489" y="3501008"/>
                  <a:ext cx="0" cy="2551944"/>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a:off x="6775444" y="3501008"/>
                  <a:ext cx="0" cy="2551944"/>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a:off x="8172400" y="3501008"/>
                  <a:ext cx="0" cy="2551944"/>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
              <p:nvSpPr>
                <p:cNvPr id="14" name="文字方塊 13"/>
                <p:cNvSpPr txBox="1"/>
                <p:nvPr/>
              </p:nvSpPr>
              <p:spPr>
                <a:xfrm>
                  <a:off x="1219896" y="3153822"/>
                  <a:ext cx="1346844" cy="338554"/>
                </a:xfrm>
                <a:prstGeom prst="rect">
                  <a:avLst/>
                </a:prstGeom>
                <a:noFill/>
              </p:spPr>
              <p:txBody>
                <a:bodyPr wrap="none" rtlCol="0">
                  <a:spAutoFit/>
                </a:bodyPr>
                <a:lstStyle/>
                <a:p>
                  <a:r>
                    <a:rPr lang="en-US" altLang="zh-TW" sz="1600" dirty="0" smtClean="0">
                      <a:latin typeface="Arial Unicode MS" panose="020B0604020202020204" pitchFamily="34" charset="-120"/>
                      <a:ea typeface="Arial Unicode MS" panose="020B0604020202020204" pitchFamily="34" charset="-120"/>
                      <a:cs typeface="Arial Unicode MS" panose="020B0604020202020204" pitchFamily="34" charset="-120"/>
                    </a:rPr>
                    <a:t>Load </a:t>
                  </a:r>
                  <a:r>
                    <a:rPr lang="en-US" altLang="zh-TW" sz="1600" dirty="0" err="1" smtClean="0">
                      <a:latin typeface="Arial Unicode MS" panose="020B0604020202020204" pitchFamily="34" charset="-120"/>
                      <a:ea typeface="Arial Unicode MS" panose="020B0604020202020204" pitchFamily="34" charset="-120"/>
                      <a:cs typeface="Arial Unicode MS" panose="020B0604020202020204" pitchFamily="34" charset="-120"/>
                    </a:rPr>
                    <a:t>Config</a:t>
                  </a:r>
                  <a:r>
                    <a:rPr lang="en-US" altLang="zh-TW" sz="1600" dirty="0" smtClean="0">
                      <a:latin typeface="Arial Unicode MS" panose="020B0604020202020204" pitchFamily="34" charset="-120"/>
                      <a:ea typeface="Arial Unicode MS" panose="020B0604020202020204" pitchFamily="34" charset="-120"/>
                      <a:cs typeface="Arial Unicode MS" panose="020B0604020202020204" pitchFamily="34" charset="-120"/>
                    </a:rPr>
                    <a:t>.</a:t>
                  </a:r>
                  <a:endParaRPr lang="zh-TW" altLang="en-US" sz="16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5" name="文字方塊 14"/>
                <p:cNvSpPr txBox="1"/>
                <p:nvPr/>
              </p:nvSpPr>
              <p:spPr>
                <a:xfrm>
                  <a:off x="3300531" y="3162454"/>
                  <a:ext cx="1244251" cy="338554"/>
                </a:xfrm>
                <a:prstGeom prst="rect">
                  <a:avLst/>
                </a:prstGeom>
                <a:noFill/>
              </p:spPr>
              <p:txBody>
                <a:bodyPr wrap="none" rtlCol="0">
                  <a:spAutoFit/>
                </a:bodyPr>
                <a:lstStyle/>
                <a:p>
                  <a:r>
                    <a:rPr lang="en-US" altLang="zh-TW" sz="1600" dirty="0" smtClean="0">
                      <a:latin typeface="Arial Unicode MS" panose="020B0604020202020204" pitchFamily="34" charset="-120"/>
                      <a:ea typeface="Arial Unicode MS" panose="020B0604020202020204" pitchFamily="34" charset="-120"/>
                      <a:cs typeface="Arial Unicode MS" panose="020B0604020202020204" pitchFamily="34" charset="-120"/>
                    </a:rPr>
                    <a:t>Edit </a:t>
                  </a:r>
                  <a:r>
                    <a:rPr lang="en-US" altLang="zh-TW" sz="1600" dirty="0" err="1" smtClean="0">
                      <a:latin typeface="Arial Unicode MS" panose="020B0604020202020204" pitchFamily="34" charset="-120"/>
                      <a:ea typeface="Arial Unicode MS" panose="020B0604020202020204" pitchFamily="34" charset="-120"/>
                      <a:cs typeface="Arial Unicode MS" panose="020B0604020202020204" pitchFamily="34" charset="-120"/>
                    </a:rPr>
                    <a:t>Config</a:t>
                  </a:r>
                  <a:r>
                    <a:rPr lang="en-US" altLang="zh-TW" sz="1600" dirty="0" smtClean="0">
                      <a:latin typeface="Arial Unicode MS" panose="020B0604020202020204" pitchFamily="34" charset="-120"/>
                      <a:ea typeface="Arial Unicode MS" panose="020B0604020202020204" pitchFamily="34" charset="-120"/>
                      <a:cs typeface="Arial Unicode MS" panose="020B0604020202020204" pitchFamily="34" charset="-120"/>
                    </a:rPr>
                    <a:t>.</a:t>
                  </a:r>
                  <a:endParaRPr lang="zh-TW" altLang="en-US" sz="16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6" name="文字方塊 15"/>
                <p:cNvSpPr txBox="1"/>
                <p:nvPr/>
              </p:nvSpPr>
              <p:spPr>
                <a:xfrm>
                  <a:off x="5274420" y="3153822"/>
                  <a:ext cx="1358064" cy="338554"/>
                </a:xfrm>
                <a:prstGeom prst="rect">
                  <a:avLst/>
                </a:prstGeom>
                <a:noFill/>
              </p:spPr>
              <p:txBody>
                <a:bodyPr wrap="none" rtlCol="0">
                  <a:spAutoFit/>
                </a:bodyPr>
                <a:lstStyle/>
                <a:p>
                  <a:r>
                    <a:rPr lang="en-US" altLang="zh-TW" sz="1600" dirty="0" smtClean="0">
                      <a:latin typeface="Arial Unicode MS" panose="020B0604020202020204" pitchFamily="34" charset="-120"/>
                      <a:ea typeface="Arial Unicode MS" panose="020B0604020202020204" pitchFamily="34" charset="-120"/>
                      <a:cs typeface="Arial Unicode MS" panose="020B0604020202020204" pitchFamily="34" charset="-120"/>
                    </a:rPr>
                    <a:t>Save </a:t>
                  </a:r>
                  <a:r>
                    <a:rPr lang="en-US" altLang="zh-TW" sz="1600" dirty="0" err="1" smtClean="0">
                      <a:latin typeface="Arial Unicode MS" panose="020B0604020202020204" pitchFamily="34" charset="-120"/>
                      <a:ea typeface="Arial Unicode MS" panose="020B0604020202020204" pitchFamily="34" charset="-120"/>
                      <a:cs typeface="Arial Unicode MS" panose="020B0604020202020204" pitchFamily="34" charset="-120"/>
                    </a:rPr>
                    <a:t>Config</a:t>
                  </a:r>
                  <a:r>
                    <a:rPr lang="en-US" altLang="zh-TW" sz="1600" dirty="0" smtClean="0">
                      <a:latin typeface="Arial Unicode MS" panose="020B0604020202020204" pitchFamily="34" charset="-120"/>
                      <a:ea typeface="Arial Unicode MS" panose="020B0604020202020204" pitchFamily="34" charset="-120"/>
                      <a:cs typeface="Arial Unicode MS" panose="020B0604020202020204" pitchFamily="34" charset="-120"/>
                    </a:rPr>
                    <a:t>.</a:t>
                  </a:r>
                  <a:endParaRPr lang="zh-TW" altLang="en-US" sz="16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7" name="文字方塊 16"/>
                <p:cNvSpPr txBox="1"/>
                <p:nvPr/>
              </p:nvSpPr>
              <p:spPr>
                <a:xfrm>
                  <a:off x="7141940" y="3162454"/>
                  <a:ext cx="663964" cy="338554"/>
                </a:xfrm>
                <a:prstGeom prst="rect">
                  <a:avLst/>
                </a:prstGeom>
                <a:noFill/>
              </p:spPr>
              <p:txBody>
                <a:bodyPr wrap="none" rtlCol="0">
                  <a:spAutoFit/>
                </a:bodyPr>
                <a:lstStyle/>
                <a:p>
                  <a:r>
                    <a:rPr lang="en-US" altLang="zh-TW" sz="1600" dirty="0" smtClean="0">
                      <a:latin typeface="Arial Unicode MS" panose="020B0604020202020204" pitchFamily="34" charset="-120"/>
                      <a:ea typeface="Arial Unicode MS" panose="020B0604020202020204" pitchFamily="34" charset="-120"/>
                      <a:cs typeface="Arial Unicode MS" panose="020B0604020202020204" pitchFamily="34" charset="-120"/>
                    </a:rPr>
                    <a:t>Misc.</a:t>
                  </a:r>
                  <a:endParaRPr lang="zh-TW" altLang="en-US" sz="16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8" name="橢圓 17"/>
                <p:cNvSpPr/>
                <p:nvPr/>
              </p:nvSpPr>
              <p:spPr>
                <a:xfrm>
                  <a:off x="1261382" y="3531427"/>
                  <a:ext cx="1263872" cy="7200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200" dirty="0" smtClean="0">
                      <a:latin typeface="Arial Unicode MS" panose="020B0604020202020204" pitchFamily="34" charset="-120"/>
                      <a:ea typeface="Arial Unicode MS" panose="020B0604020202020204" pitchFamily="34" charset="-120"/>
                      <a:cs typeface="Arial Unicode MS" panose="020B0604020202020204" pitchFamily="34" charset="-120"/>
                    </a:rPr>
                    <a:t>Program &amp; Load configuration</a:t>
                  </a:r>
                  <a:endParaRPr lang="zh-TW" altLang="en-US" sz="12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grpSp>
          <p:grpSp>
            <p:nvGrpSpPr>
              <p:cNvPr id="30" name="群組 29"/>
              <p:cNvGrpSpPr/>
              <p:nvPr/>
            </p:nvGrpSpPr>
            <p:grpSpPr>
              <a:xfrm>
                <a:off x="1489655" y="3114916"/>
                <a:ext cx="7201203" cy="3044128"/>
                <a:chOff x="1489655" y="3114916"/>
                <a:chExt cx="7201203" cy="3044128"/>
              </a:xfrm>
            </p:grpSpPr>
            <p:sp>
              <p:nvSpPr>
                <p:cNvPr id="20" name="橢圓 19"/>
                <p:cNvSpPr/>
                <p:nvPr/>
              </p:nvSpPr>
              <p:spPr>
                <a:xfrm>
                  <a:off x="1993131" y="3114916"/>
                  <a:ext cx="1537494" cy="91223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200" dirty="0" smtClean="0">
                      <a:latin typeface="Arial Unicode MS" panose="020B0604020202020204" pitchFamily="34" charset="-120"/>
                      <a:ea typeface="Arial Unicode MS" panose="020B0604020202020204" pitchFamily="34" charset="-120"/>
                      <a:cs typeface="Arial Unicode MS" panose="020B0604020202020204" pitchFamily="34" charset="-120"/>
                    </a:rPr>
                    <a:t>IC &amp; Channel Mapping</a:t>
                  </a:r>
                  <a:endParaRPr lang="zh-TW" altLang="en-US" sz="12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1" name="橢圓 20"/>
                <p:cNvSpPr/>
                <p:nvPr/>
              </p:nvSpPr>
              <p:spPr>
                <a:xfrm>
                  <a:off x="2070582" y="4236731"/>
                  <a:ext cx="1537494" cy="91223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200" dirty="0" smtClean="0">
                      <a:latin typeface="Arial Unicode MS" panose="020B0604020202020204" pitchFamily="34" charset="-120"/>
                      <a:ea typeface="Arial Unicode MS" panose="020B0604020202020204" pitchFamily="34" charset="-120"/>
                      <a:cs typeface="Arial Unicode MS" panose="020B0604020202020204" pitchFamily="34" charset="-120"/>
                    </a:rPr>
                    <a:t>Instant Performance Fine Tune</a:t>
                  </a:r>
                  <a:endParaRPr lang="zh-TW" altLang="en-US" sz="12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2" name="橢圓 21"/>
                <p:cNvSpPr/>
                <p:nvPr/>
              </p:nvSpPr>
              <p:spPr>
                <a:xfrm>
                  <a:off x="3707904" y="4216143"/>
                  <a:ext cx="1537494" cy="91223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200" dirty="0" smtClean="0">
                      <a:latin typeface="Arial Unicode MS" panose="020B0604020202020204" pitchFamily="34" charset="-120"/>
                      <a:ea typeface="Arial Unicode MS" panose="020B0604020202020204" pitchFamily="34" charset="-120"/>
                      <a:cs typeface="Arial Unicode MS" panose="020B0604020202020204" pitchFamily="34" charset="-120"/>
                    </a:rPr>
                    <a:t>Observe Raw Data &amp; Performance</a:t>
                  </a:r>
                  <a:endParaRPr lang="zh-TW" altLang="en-US" sz="12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3" name="橢圓 22"/>
                <p:cNvSpPr/>
                <p:nvPr/>
              </p:nvSpPr>
              <p:spPr>
                <a:xfrm>
                  <a:off x="5407291" y="4216143"/>
                  <a:ext cx="1537494" cy="91223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200" dirty="0" smtClean="0">
                      <a:latin typeface="Arial Unicode MS" panose="020B0604020202020204" pitchFamily="34" charset="-120"/>
                      <a:ea typeface="Arial Unicode MS" panose="020B0604020202020204" pitchFamily="34" charset="-120"/>
                      <a:cs typeface="Arial Unicode MS" panose="020B0604020202020204" pitchFamily="34" charset="-120"/>
                    </a:rPr>
                    <a:t>Save Configuration</a:t>
                  </a:r>
                  <a:endParaRPr lang="zh-TW" altLang="en-US" sz="12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4" name="橢圓 23"/>
                <p:cNvSpPr/>
                <p:nvPr/>
              </p:nvSpPr>
              <p:spPr>
                <a:xfrm>
                  <a:off x="7153364" y="3114916"/>
                  <a:ext cx="1537494" cy="91223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200" dirty="0" smtClean="0">
                      <a:latin typeface="Arial Unicode MS" panose="020B0604020202020204" pitchFamily="34" charset="-120"/>
                      <a:ea typeface="Arial Unicode MS" panose="020B0604020202020204" pitchFamily="34" charset="-120"/>
                      <a:cs typeface="Arial Unicode MS" panose="020B0604020202020204" pitchFamily="34" charset="-120"/>
                    </a:rPr>
                    <a:t>Register Editor</a:t>
                  </a:r>
                  <a:endParaRPr lang="zh-TW" altLang="en-US" sz="12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5" name="橢圓 24"/>
                <p:cNvSpPr/>
                <p:nvPr/>
              </p:nvSpPr>
              <p:spPr>
                <a:xfrm>
                  <a:off x="7153364" y="4180862"/>
                  <a:ext cx="1537494" cy="91223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200" dirty="0" smtClean="0">
                      <a:latin typeface="Arial Unicode MS" panose="020B0604020202020204" pitchFamily="34" charset="-120"/>
                      <a:ea typeface="Arial Unicode MS" panose="020B0604020202020204" pitchFamily="34" charset="-120"/>
                      <a:cs typeface="Arial Unicode MS" panose="020B0604020202020204" pitchFamily="34" charset="-120"/>
                    </a:rPr>
                    <a:t>Gesture Demo</a:t>
                  </a:r>
                  <a:endParaRPr lang="zh-TW" altLang="en-US" sz="12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6" name="橢圓 25"/>
                <p:cNvSpPr/>
                <p:nvPr/>
              </p:nvSpPr>
              <p:spPr>
                <a:xfrm>
                  <a:off x="7134016" y="5246808"/>
                  <a:ext cx="1537494" cy="91223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200" dirty="0" smtClean="0">
                      <a:latin typeface="Arial Unicode MS" panose="020B0604020202020204" pitchFamily="34" charset="-120"/>
                      <a:ea typeface="Arial Unicode MS" panose="020B0604020202020204" pitchFamily="34" charset="-120"/>
                      <a:cs typeface="Arial Unicode MS" panose="020B0604020202020204" pitchFamily="34" charset="-120"/>
                    </a:rPr>
                    <a:t>Deme Panel</a:t>
                  </a:r>
                  <a:endParaRPr lang="zh-TW" altLang="en-US" sz="12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7" name="向右箭號 26"/>
                <p:cNvSpPr/>
                <p:nvPr/>
              </p:nvSpPr>
              <p:spPr>
                <a:xfrm rot="2489508">
                  <a:off x="1489655" y="4017500"/>
                  <a:ext cx="1008112" cy="287820"/>
                </a:xfrm>
                <a:prstGeom prst="rightArrow">
                  <a:avLst/>
                </a:prstGeom>
                <a:ln/>
              </p:spPr>
              <p:style>
                <a:lnRef idx="3">
                  <a:schemeClr val="lt1"/>
                </a:lnRef>
                <a:fillRef idx="1">
                  <a:schemeClr val="dk1"/>
                </a:fillRef>
                <a:effectRef idx="1">
                  <a:schemeClr val="dk1"/>
                </a:effectRef>
                <a:fontRef idx="minor">
                  <a:schemeClr val="lt1"/>
                </a:fontRef>
              </p:style>
              <p:txBody>
                <a:bodyPr rtlCol="0" anchor="ctr"/>
                <a:lstStyle/>
                <a:p>
                  <a:pPr algn="ctr"/>
                  <a:endParaRPr lang="zh-TW" altLang="en-US"/>
                </a:p>
              </p:txBody>
            </p:sp>
          </p:grpSp>
        </p:grpSp>
        <p:sp>
          <p:nvSpPr>
            <p:cNvPr id="29" name="圓形箭號 28"/>
            <p:cNvSpPr/>
            <p:nvPr/>
          </p:nvSpPr>
          <p:spPr>
            <a:xfrm>
              <a:off x="2921121" y="3809445"/>
              <a:ext cx="1522893" cy="1286332"/>
            </a:xfrm>
            <a:prstGeom prst="circular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TW" altLang="en-US">
                <a:solidFill>
                  <a:schemeClr val="tx1"/>
                </a:solidFill>
              </a:endParaRPr>
            </a:p>
          </p:txBody>
        </p:sp>
        <p:sp>
          <p:nvSpPr>
            <p:cNvPr id="32" name="圓形箭號 31"/>
            <p:cNvSpPr/>
            <p:nvPr/>
          </p:nvSpPr>
          <p:spPr>
            <a:xfrm rot="10800000">
              <a:off x="2947440" y="4574743"/>
              <a:ext cx="1522893" cy="1286332"/>
            </a:xfrm>
            <a:prstGeom prst="circular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TW" altLang="en-US">
                <a:solidFill>
                  <a:schemeClr val="tx1"/>
                </a:solidFill>
              </a:endParaRPr>
            </a:p>
          </p:txBody>
        </p:sp>
        <p:sp>
          <p:nvSpPr>
            <p:cNvPr id="33" name="向右箭號 32"/>
            <p:cNvSpPr/>
            <p:nvPr/>
          </p:nvSpPr>
          <p:spPr>
            <a:xfrm>
              <a:off x="5222545" y="4779591"/>
              <a:ext cx="451419" cy="233609"/>
            </a:xfrm>
            <a:prstGeom prst="rightArrow">
              <a:avLst/>
            </a:prstGeom>
            <a:ln/>
          </p:spPr>
          <p:style>
            <a:lnRef idx="3">
              <a:schemeClr val="lt1"/>
            </a:lnRef>
            <a:fillRef idx="1">
              <a:schemeClr val="dk1"/>
            </a:fillRef>
            <a:effectRef idx="1">
              <a:schemeClr val="dk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34284940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 to Data Observation</a:t>
            </a:r>
            <a:endParaRPr lang="zh-TW" altLang="en-US" dirty="0"/>
          </a:p>
        </p:txBody>
      </p:sp>
      <p:sp>
        <p:nvSpPr>
          <p:cNvPr id="3" name="內容版面配置區 2"/>
          <p:cNvSpPr>
            <a:spLocks noGrp="1"/>
          </p:cNvSpPr>
          <p:nvPr>
            <p:ph idx="1"/>
          </p:nvPr>
        </p:nvSpPr>
        <p:spPr/>
        <p:txBody>
          <a:bodyPr/>
          <a:lstStyle/>
          <a:p>
            <a:r>
              <a:rPr lang="en-US" altLang="zh-TW" dirty="0" smtClean="0"/>
              <a:t>After finished mapping routine, we could try to program the configuration into the IC Flash</a:t>
            </a:r>
            <a:endParaRPr lang="zh-TW" altLang="en-US" dirty="0"/>
          </a:p>
        </p:txBody>
      </p:sp>
      <p:grpSp>
        <p:nvGrpSpPr>
          <p:cNvPr id="11" name="群組 10"/>
          <p:cNvGrpSpPr/>
          <p:nvPr/>
        </p:nvGrpSpPr>
        <p:grpSpPr>
          <a:xfrm>
            <a:off x="457200" y="2924944"/>
            <a:ext cx="8243123" cy="4285453"/>
            <a:chOff x="628797" y="2814273"/>
            <a:chExt cx="8243123" cy="4285453"/>
          </a:xfrm>
        </p:grpSpPr>
        <p:pic>
          <p:nvPicPr>
            <p:cNvPr id="6" name="圖片 5"/>
            <p:cNvPicPr>
              <a:picLocks noChangeAspect="1"/>
            </p:cNvPicPr>
            <p:nvPr/>
          </p:nvPicPr>
          <p:blipFill>
            <a:blip r:embed="rId3"/>
            <a:stretch>
              <a:fillRect/>
            </a:stretch>
          </p:blipFill>
          <p:spPr>
            <a:xfrm>
              <a:off x="628797" y="2814273"/>
              <a:ext cx="8243123" cy="4285453"/>
            </a:xfrm>
            <a:prstGeom prst="rect">
              <a:avLst/>
            </a:prstGeom>
          </p:spPr>
        </p:pic>
        <p:sp>
          <p:nvSpPr>
            <p:cNvPr id="7" name="矩形 6"/>
            <p:cNvSpPr/>
            <p:nvPr/>
          </p:nvSpPr>
          <p:spPr>
            <a:xfrm>
              <a:off x="1925075" y="4130040"/>
              <a:ext cx="1004257" cy="45108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 name="直線單箭頭接點 7"/>
            <p:cNvCxnSpPr/>
            <p:nvPr/>
          </p:nvCxnSpPr>
          <p:spPr>
            <a:xfrm flipH="1" flipV="1">
              <a:off x="2336456" y="4581128"/>
              <a:ext cx="737468" cy="600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3096794" y="4950800"/>
              <a:ext cx="3491430" cy="56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Right click to trigger the menu for FW loading &amp; programming</a:t>
              </a:r>
              <a:endParaRPr lang="zh-TW" altLang="en-US" dirty="0">
                <a:solidFill>
                  <a:schemeClr val="tx1"/>
                </a:solidFill>
              </a:endParaRPr>
            </a:p>
          </p:txBody>
        </p:sp>
      </p:grpSp>
    </p:spTree>
    <p:extLst>
      <p:ext uri="{BB962C8B-B14F-4D97-AF65-F5344CB8AC3E}">
        <p14:creationId xmlns:p14="http://schemas.microsoft.com/office/powerpoint/2010/main" val="292556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 to Data Observation</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3"/>
          <a:stretch>
            <a:fillRect/>
          </a:stretch>
        </p:blipFill>
        <p:spPr>
          <a:xfrm>
            <a:off x="323528" y="1976298"/>
            <a:ext cx="8628750" cy="4393509"/>
          </a:xfrm>
          <a:prstGeom prst="rect">
            <a:avLst/>
          </a:prstGeom>
        </p:spPr>
      </p:pic>
      <p:grpSp>
        <p:nvGrpSpPr>
          <p:cNvPr id="12" name="群組 11"/>
          <p:cNvGrpSpPr/>
          <p:nvPr/>
        </p:nvGrpSpPr>
        <p:grpSpPr>
          <a:xfrm>
            <a:off x="261197" y="2708920"/>
            <a:ext cx="7119115" cy="3312368"/>
            <a:chOff x="261197" y="2708920"/>
            <a:chExt cx="7119115" cy="3312368"/>
          </a:xfrm>
        </p:grpSpPr>
        <p:sp>
          <p:nvSpPr>
            <p:cNvPr id="5" name="矩形 4"/>
            <p:cNvSpPr/>
            <p:nvPr/>
          </p:nvSpPr>
          <p:spPr>
            <a:xfrm>
              <a:off x="261197" y="2708920"/>
              <a:ext cx="7119115" cy="331236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單箭頭接點 5"/>
            <p:cNvCxnSpPr/>
            <p:nvPr/>
          </p:nvCxnSpPr>
          <p:spPr>
            <a:xfrm flipH="1" flipV="1">
              <a:off x="1374223" y="2708921"/>
              <a:ext cx="1109545" cy="1137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630550" y="3846104"/>
              <a:ext cx="2653418" cy="56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Data Observation</a:t>
              </a:r>
              <a:endParaRPr lang="zh-TW" altLang="en-US" dirty="0">
                <a:solidFill>
                  <a:schemeClr val="tx1"/>
                </a:solidFill>
              </a:endParaRPr>
            </a:p>
          </p:txBody>
        </p:sp>
      </p:grpSp>
      <p:grpSp>
        <p:nvGrpSpPr>
          <p:cNvPr id="14" name="群組 13"/>
          <p:cNvGrpSpPr/>
          <p:nvPr/>
        </p:nvGrpSpPr>
        <p:grpSpPr>
          <a:xfrm>
            <a:off x="5380112" y="2708919"/>
            <a:ext cx="3509835" cy="3629162"/>
            <a:chOff x="-9171317" y="2392126"/>
            <a:chExt cx="16551629" cy="3629162"/>
          </a:xfrm>
        </p:grpSpPr>
        <p:sp>
          <p:nvSpPr>
            <p:cNvPr id="15" name="矩形 14"/>
            <p:cNvSpPr/>
            <p:nvPr/>
          </p:nvSpPr>
          <p:spPr>
            <a:xfrm>
              <a:off x="261197" y="2392126"/>
              <a:ext cx="7119115" cy="3629162"/>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6" name="直線單箭頭接點 15"/>
            <p:cNvCxnSpPr/>
            <p:nvPr/>
          </p:nvCxnSpPr>
          <p:spPr>
            <a:xfrm flipV="1">
              <a:off x="-4934061" y="3112207"/>
              <a:ext cx="5121673" cy="1296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171317" y="4408351"/>
              <a:ext cx="8474517" cy="7118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Fine Tune Panel </a:t>
              </a:r>
              <a:endParaRPr lang="zh-TW" altLang="en-US" dirty="0">
                <a:solidFill>
                  <a:schemeClr val="tx1"/>
                </a:solidFill>
              </a:endParaRPr>
            </a:p>
          </p:txBody>
        </p:sp>
      </p:grpSp>
    </p:spTree>
    <p:extLst>
      <p:ext uri="{BB962C8B-B14F-4D97-AF65-F5344CB8AC3E}">
        <p14:creationId xmlns:p14="http://schemas.microsoft.com/office/powerpoint/2010/main" val="1609745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 to Data Observation</a:t>
            </a:r>
            <a:endParaRPr lang="zh-TW" altLang="en-US" dirty="0"/>
          </a:p>
        </p:txBody>
      </p:sp>
      <p:pic>
        <p:nvPicPr>
          <p:cNvPr id="4" name="圖片 3"/>
          <p:cNvPicPr>
            <a:picLocks noChangeAspect="1"/>
          </p:cNvPicPr>
          <p:nvPr/>
        </p:nvPicPr>
        <p:blipFill>
          <a:blip r:embed="rId3"/>
          <a:stretch>
            <a:fillRect/>
          </a:stretch>
        </p:blipFill>
        <p:spPr>
          <a:xfrm>
            <a:off x="459589" y="2215280"/>
            <a:ext cx="8130799" cy="4139967"/>
          </a:xfrm>
          <a:prstGeom prst="rect">
            <a:avLst/>
          </a:prstGeom>
        </p:spPr>
      </p:pic>
      <p:grpSp>
        <p:nvGrpSpPr>
          <p:cNvPr id="10" name="群組 9"/>
          <p:cNvGrpSpPr/>
          <p:nvPr/>
        </p:nvGrpSpPr>
        <p:grpSpPr>
          <a:xfrm>
            <a:off x="457200" y="2215280"/>
            <a:ext cx="8133188" cy="4238056"/>
            <a:chOff x="257625" y="1847088"/>
            <a:chExt cx="8628750" cy="4922962"/>
          </a:xfrm>
        </p:grpSpPr>
        <p:pic>
          <p:nvPicPr>
            <p:cNvPr id="5" name="圖片 4"/>
            <p:cNvPicPr>
              <a:picLocks noChangeAspect="1"/>
            </p:cNvPicPr>
            <p:nvPr/>
          </p:nvPicPr>
          <p:blipFill>
            <a:blip r:embed="rId4"/>
            <a:stretch>
              <a:fillRect/>
            </a:stretch>
          </p:blipFill>
          <p:spPr>
            <a:xfrm>
              <a:off x="257625" y="1847088"/>
              <a:ext cx="8628750" cy="4922962"/>
            </a:xfrm>
            <a:prstGeom prst="rect">
              <a:avLst/>
            </a:prstGeom>
          </p:spPr>
        </p:pic>
        <p:sp>
          <p:nvSpPr>
            <p:cNvPr id="12" name="矩形 11"/>
            <p:cNvSpPr/>
            <p:nvPr/>
          </p:nvSpPr>
          <p:spPr>
            <a:xfrm>
              <a:off x="4860032" y="5515826"/>
              <a:ext cx="2160240" cy="56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3D Model View</a:t>
              </a:r>
              <a:endParaRPr lang="zh-TW" altLang="en-US" dirty="0">
                <a:solidFill>
                  <a:schemeClr val="tx1"/>
                </a:solidFill>
              </a:endParaRPr>
            </a:p>
          </p:txBody>
        </p:sp>
      </p:grpSp>
      <p:grpSp>
        <p:nvGrpSpPr>
          <p:cNvPr id="15" name="群組 14"/>
          <p:cNvGrpSpPr/>
          <p:nvPr/>
        </p:nvGrpSpPr>
        <p:grpSpPr>
          <a:xfrm>
            <a:off x="457201" y="2183255"/>
            <a:ext cx="8229600" cy="4414098"/>
            <a:chOff x="133025" y="1847088"/>
            <a:chExt cx="8998487" cy="4763905"/>
          </a:xfrm>
        </p:grpSpPr>
        <p:pic>
          <p:nvPicPr>
            <p:cNvPr id="13" name="圖片 12"/>
            <p:cNvPicPr>
              <a:picLocks noChangeAspect="1"/>
            </p:cNvPicPr>
            <p:nvPr/>
          </p:nvPicPr>
          <p:blipFill>
            <a:blip r:embed="rId5"/>
            <a:stretch>
              <a:fillRect/>
            </a:stretch>
          </p:blipFill>
          <p:spPr>
            <a:xfrm>
              <a:off x="133025" y="1847088"/>
              <a:ext cx="8998487" cy="4763905"/>
            </a:xfrm>
            <a:prstGeom prst="rect">
              <a:avLst/>
            </a:prstGeom>
          </p:spPr>
        </p:pic>
        <p:sp>
          <p:nvSpPr>
            <p:cNvPr id="14" name="矩形 13"/>
            <p:cNvSpPr/>
            <p:nvPr/>
          </p:nvSpPr>
          <p:spPr>
            <a:xfrm>
              <a:off x="3936797" y="5539345"/>
              <a:ext cx="2160240" cy="56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Histogram View</a:t>
              </a:r>
              <a:endParaRPr lang="zh-TW" altLang="en-US" dirty="0">
                <a:solidFill>
                  <a:schemeClr val="tx1"/>
                </a:solidFill>
              </a:endParaRPr>
            </a:p>
          </p:txBody>
        </p:sp>
      </p:grpSp>
      <p:grpSp>
        <p:nvGrpSpPr>
          <p:cNvPr id="18" name="群組 17"/>
          <p:cNvGrpSpPr/>
          <p:nvPr/>
        </p:nvGrpSpPr>
        <p:grpSpPr>
          <a:xfrm>
            <a:off x="323529" y="2099943"/>
            <a:ext cx="8639942" cy="4497409"/>
            <a:chOff x="323528" y="2099943"/>
            <a:chExt cx="8839677" cy="4646191"/>
          </a:xfrm>
        </p:grpSpPr>
        <p:pic>
          <p:nvPicPr>
            <p:cNvPr id="16" name="圖片 15"/>
            <p:cNvPicPr>
              <a:picLocks noChangeAspect="1"/>
            </p:cNvPicPr>
            <p:nvPr/>
          </p:nvPicPr>
          <p:blipFill>
            <a:blip r:embed="rId6"/>
            <a:stretch>
              <a:fillRect/>
            </a:stretch>
          </p:blipFill>
          <p:spPr>
            <a:xfrm>
              <a:off x="323528" y="2099943"/>
              <a:ext cx="8839677" cy="4646191"/>
            </a:xfrm>
            <a:prstGeom prst="rect">
              <a:avLst/>
            </a:prstGeom>
          </p:spPr>
        </p:pic>
        <p:sp>
          <p:nvSpPr>
            <p:cNvPr id="17" name="矩形 16"/>
            <p:cNvSpPr/>
            <p:nvPr/>
          </p:nvSpPr>
          <p:spPr>
            <a:xfrm>
              <a:off x="4010639" y="5377912"/>
              <a:ext cx="2160240" cy="56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Waveform View</a:t>
              </a:r>
              <a:endParaRPr lang="zh-TW" altLang="en-US" dirty="0">
                <a:solidFill>
                  <a:schemeClr val="tx1"/>
                </a:solidFill>
              </a:endParaRPr>
            </a:p>
          </p:txBody>
        </p:sp>
      </p:grpSp>
      <p:grpSp>
        <p:nvGrpSpPr>
          <p:cNvPr id="21" name="群組 20"/>
          <p:cNvGrpSpPr/>
          <p:nvPr/>
        </p:nvGrpSpPr>
        <p:grpSpPr>
          <a:xfrm>
            <a:off x="17513" y="1964184"/>
            <a:ext cx="9126487" cy="4633168"/>
            <a:chOff x="17513" y="1964184"/>
            <a:chExt cx="9126487" cy="4633168"/>
          </a:xfrm>
        </p:grpSpPr>
        <p:pic>
          <p:nvPicPr>
            <p:cNvPr id="19" name="圖片 18"/>
            <p:cNvPicPr>
              <a:picLocks noChangeAspect="1"/>
            </p:cNvPicPr>
            <p:nvPr/>
          </p:nvPicPr>
          <p:blipFill>
            <a:blip r:embed="rId7"/>
            <a:stretch>
              <a:fillRect/>
            </a:stretch>
          </p:blipFill>
          <p:spPr>
            <a:xfrm>
              <a:off x="17513" y="1964184"/>
              <a:ext cx="9126487" cy="4633168"/>
            </a:xfrm>
            <a:prstGeom prst="rect">
              <a:avLst/>
            </a:prstGeom>
          </p:spPr>
        </p:pic>
        <p:sp>
          <p:nvSpPr>
            <p:cNvPr id="20" name="矩形 19"/>
            <p:cNvSpPr/>
            <p:nvPr/>
          </p:nvSpPr>
          <p:spPr>
            <a:xfrm>
              <a:off x="6132240" y="3801600"/>
              <a:ext cx="2160240" cy="56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Draw Mode</a:t>
              </a:r>
              <a:endParaRPr lang="zh-TW" altLang="en-US" dirty="0">
                <a:solidFill>
                  <a:schemeClr val="tx1"/>
                </a:solidFill>
              </a:endParaRPr>
            </a:p>
          </p:txBody>
        </p:sp>
      </p:grpSp>
    </p:spTree>
    <p:extLst>
      <p:ext uri="{BB962C8B-B14F-4D97-AF65-F5344CB8AC3E}">
        <p14:creationId xmlns:p14="http://schemas.microsoft.com/office/powerpoint/2010/main" val="81594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p:txBody>
          <a:bodyPr/>
          <a:lstStyle/>
          <a:p>
            <a:r>
              <a:rPr lang="en-US" altLang="zh-TW" dirty="0" err="1" smtClean="0"/>
              <a:t>HiTouch</a:t>
            </a:r>
            <a:r>
              <a:rPr lang="en-US" altLang="zh-TW" dirty="0" smtClean="0"/>
              <a:t> Designer :</a:t>
            </a:r>
          </a:p>
          <a:p>
            <a:pPr lvl="1"/>
            <a:r>
              <a:rPr lang="en-US" altLang="zh-TW" dirty="0" smtClean="0"/>
              <a:t>Programming FW and load configuration</a:t>
            </a:r>
          </a:p>
          <a:p>
            <a:pPr lvl="1"/>
            <a:r>
              <a:rPr lang="en-US" altLang="zh-TW" dirty="0" smtClean="0"/>
              <a:t>Generate mapping table</a:t>
            </a:r>
          </a:p>
          <a:p>
            <a:pPr lvl="1"/>
            <a:r>
              <a:rPr lang="en-US" altLang="zh-TW" dirty="0"/>
              <a:t>Observe data and fine tune parameters dynamically</a:t>
            </a:r>
          </a:p>
          <a:p>
            <a:pPr lvl="1"/>
            <a:r>
              <a:rPr lang="en-US" altLang="zh-TW" dirty="0" smtClean="0"/>
              <a:t>Register Read/Write</a:t>
            </a:r>
          </a:p>
          <a:p>
            <a:r>
              <a:rPr lang="en-US" altLang="zh-TW" dirty="0" smtClean="0"/>
              <a:t>Bridge Board Introduction</a:t>
            </a:r>
          </a:p>
          <a:p>
            <a:pPr lvl="1"/>
            <a:endParaRPr lang="en-US" altLang="zh-TW" dirty="0" smtClean="0"/>
          </a:p>
          <a:p>
            <a:pPr lvl="1"/>
            <a:endParaRPr lang="en-US" altLang="zh-TW" dirty="0" smtClean="0"/>
          </a:p>
          <a:p>
            <a:pPr lvl="1"/>
            <a:endParaRPr lang="zh-TW" altLang="en-US" dirty="0"/>
          </a:p>
        </p:txBody>
      </p:sp>
    </p:spTree>
    <p:extLst>
      <p:ext uri="{BB962C8B-B14F-4D97-AF65-F5344CB8AC3E}">
        <p14:creationId xmlns:p14="http://schemas.microsoft.com/office/powerpoint/2010/main" val="16600722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 To Fine Tune</a:t>
            </a:r>
            <a:endParaRPr lang="zh-TW" altLang="en-US" dirty="0"/>
          </a:p>
        </p:txBody>
      </p:sp>
      <p:sp>
        <p:nvSpPr>
          <p:cNvPr id="3" name="內容版面配置區 2"/>
          <p:cNvSpPr>
            <a:spLocks noGrp="1"/>
          </p:cNvSpPr>
          <p:nvPr>
            <p:ph idx="1"/>
          </p:nvPr>
        </p:nvSpPr>
        <p:spPr/>
        <p:txBody>
          <a:bodyPr/>
          <a:lstStyle/>
          <a:p>
            <a:endParaRPr lang="zh-TW" altLang="en-US"/>
          </a:p>
        </p:txBody>
      </p:sp>
      <p:grpSp>
        <p:nvGrpSpPr>
          <p:cNvPr id="6" name="群組 5"/>
          <p:cNvGrpSpPr/>
          <p:nvPr/>
        </p:nvGrpSpPr>
        <p:grpSpPr>
          <a:xfrm>
            <a:off x="179512" y="1867350"/>
            <a:ext cx="8628750" cy="4457250"/>
            <a:chOff x="61994" y="1867350"/>
            <a:chExt cx="8628750" cy="4457250"/>
          </a:xfrm>
        </p:grpSpPr>
        <p:pic>
          <p:nvPicPr>
            <p:cNvPr id="4" name="圖片 3"/>
            <p:cNvPicPr>
              <a:picLocks noChangeAspect="1"/>
            </p:cNvPicPr>
            <p:nvPr/>
          </p:nvPicPr>
          <p:blipFill>
            <a:blip r:embed="rId3"/>
            <a:stretch>
              <a:fillRect/>
            </a:stretch>
          </p:blipFill>
          <p:spPr>
            <a:xfrm>
              <a:off x="61994" y="1867350"/>
              <a:ext cx="8628750" cy="4393509"/>
            </a:xfrm>
            <a:prstGeom prst="rect">
              <a:avLst/>
            </a:prstGeom>
          </p:spPr>
        </p:pic>
        <p:sp>
          <p:nvSpPr>
            <p:cNvPr id="5" name="矩形 4"/>
            <p:cNvSpPr/>
            <p:nvPr/>
          </p:nvSpPr>
          <p:spPr>
            <a:xfrm>
              <a:off x="7092280" y="2564904"/>
              <a:ext cx="1594520" cy="375969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4" name="群組 13"/>
          <p:cNvGrpSpPr/>
          <p:nvPr/>
        </p:nvGrpSpPr>
        <p:grpSpPr>
          <a:xfrm>
            <a:off x="5993980" y="3265670"/>
            <a:ext cx="2520280" cy="1171537"/>
            <a:chOff x="6012160" y="2883599"/>
            <a:chExt cx="2520280" cy="1171537"/>
          </a:xfrm>
        </p:grpSpPr>
        <p:sp>
          <p:nvSpPr>
            <p:cNvPr id="7" name="矩形 6"/>
            <p:cNvSpPr/>
            <p:nvPr/>
          </p:nvSpPr>
          <p:spPr>
            <a:xfrm>
              <a:off x="6012160" y="3487264"/>
              <a:ext cx="2160240" cy="56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rgbClr val="FF0000"/>
                  </a:solidFill>
                </a:rPr>
                <a:t>Step 1.</a:t>
              </a:r>
              <a:r>
                <a:rPr lang="en-US" altLang="zh-TW" sz="1400" dirty="0" smtClean="0">
                  <a:solidFill>
                    <a:schemeClr val="tx1"/>
                  </a:solidFill>
                </a:rPr>
                <a:t> Tune the specific item.</a:t>
              </a:r>
              <a:endParaRPr lang="zh-TW" altLang="en-US" sz="1400" dirty="0">
                <a:solidFill>
                  <a:schemeClr val="tx1"/>
                </a:solidFill>
              </a:endParaRPr>
            </a:p>
          </p:txBody>
        </p:sp>
        <p:sp>
          <p:nvSpPr>
            <p:cNvPr id="8" name="矩形 7"/>
            <p:cNvSpPr/>
            <p:nvPr/>
          </p:nvSpPr>
          <p:spPr>
            <a:xfrm>
              <a:off x="7308304" y="2883599"/>
              <a:ext cx="1224136" cy="504056"/>
            </a:xfrm>
            <a:prstGeom prst="rect">
              <a:avLst/>
            </a:prstGeom>
            <a:noFill/>
            <a:ln w="381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 name="直線單箭頭接點 9"/>
            <p:cNvCxnSpPr/>
            <p:nvPr/>
          </p:nvCxnSpPr>
          <p:spPr>
            <a:xfrm>
              <a:off x="7878625" y="3284984"/>
              <a:ext cx="309358" cy="0"/>
            </a:xfrm>
            <a:prstGeom prst="straightConnector1">
              <a:avLst/>
            </a:prstGeom>
            <a:ln>
              <a:solidFill>
                <a:srgbClr val="E63AB9"/>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H="1">
              <a:off x="7467903" y="3284984"/>
              <a:ext cx="324036" cy="0"/>
            </a:xfrm>
            <a:prstGeom prst="straightConnector1">
              <a:avLst/>
            </a:prstGeom>
            <a:ln>
              <a:solidFill>
                <a:srgbClr val="E63AB9"/>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5474206" y="5136975"/>
            <a:ext cx="2452976" cy="1121401"/>
            <a:chOff x="5503400" y="5130280"/>
            <a:chExt cx="2452976" cy="1121401"/>
          </a:xfrm>
        </p:grpSpPr>
        <p:sp>
          <p:nvSpPr>
            <p:cNvPr id="15" name="矩形 14"/>
            <p:cNvSpPr/>
            <p:nvPr/>
          </p:nvSpPr>
          <p:spPr>
            <a:xfrm>
              <a:off x="7287691" y="5874907"/>
              <a:ext cx="668685" cy="376774"/>
            </a:xfrm>
            <a:prstGeom prst="rect">
              <a:avLst/>
            </a:prstGeom>
            <a:noFill/>
            <a:ln w="381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5503400" y="5130280"/>
              <a:ext cx="2160240" cy="56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rgbClr val="FF0000"/>
                  </a:solidFill>
                </a:rPr>
                <a:t>Step 2.</a:t>
              </a:r>
              <a:r>
                <a:rPr lang="en-US" altLang="zh-TW" sz="1400" dirty="0" smtClean="0">
                  <a:solidFill>
                    <a:schemeClr val="tx1"/>
                  </a:solidFill>
                </a:rPr>
                <a:t> Click the apply setting.</a:t>
              </a:r>
              <a:endParaRPr lang="zh-TW" altLang="en-US" sz="1400" dirty="0">
                <a:solidFill>
                  <a:schemeClr val="tx1"/>
                </a:solidFill>
              </a:endParaRPr>
            </a:p>
          </p:txBody>
        </p:sp>
      </p:grpSp>
      <p:sp>
        <p:nvSpPr>
          <p:cNvPr id="18" name="矩形 17"/>
          <p:cNvSpPr/>
          <p:nvPr/>
        </p:nvSpPr>
        <p:spPr>
          <a:xfrm>
            <a:off x="2411760" y="4130040"/>
            <a:ext cx="2160240" cy="56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rgbClr val="FF0000"/>
                </a:solidFill>
              </a:rPr>
              <a:t>Step 3.</a:t>
            </a:r>
            <a:r>
              <a:rPr lang="en-US" altLang="zh-TW" sz="1400" dirty="0" smtClean="0">
                <a:solidFill>
                  <a:schemeClr val="tx1"/>
                </a:solidFill>
              </a:rPr>
              <a:t> Check its efficacy.</a:t>
            </a:r>
            <a:endParaRPr lang="zh-TW" altLang="en-US" sz="1400" dirty="0">
              <a:solidFill>
                <a:schemeClr val="tx1"/>
              </a:solidFill>
            </a:endParaRPr>
          </a:p>
        </p:txBody>
      </p:sp>
      <p:sp>
        <p:nvSpPr>
          <p:cNvPr id="19" name="圓形箭號 18"/>
          <p:cNvSpPr/>
          <p:nvPr/>
        </p:nvSpPr>
        <p:spPr>
          <a:xfrm rot="6090694">
            <a:off x="4496067" y="3442722"/>
            <a:ext cx="1682266" cy="1665282"/>
          </a:xfrm>
          <a:prstGeom prst="circularArrow">
            <a:avLst>
              <a:gd name="adj1" fmla="val 10980"/>
              <a:gd name="adj2" fmla="val 1142322"/>
              <a:gd name="adj3" fmla="val 4500000"/>
              <a:gd name="adj4" fmla="val 10800000"/>
              <a:gd name="adj5" fmla="val 12500"/>
            </a:avLst>
          </a:prstGeom>
          <a:ln/>
        </p:spPr>
        <p:style>
          <a:lnRef idx="3">
            <a:schemeClr val="lt1"/>
          </a:lnRef>
          <a:fillRef idx="1">
            <a:schemeClr val="dk1"/>
          </a:fillRef>
          <a:effectRef idx="1">
            <a:schemeClr val="dk1"/>
          </a:effectRef>
          <a:fontRef idx="minor">
            <a:schemeClr val="lt1"/>
          </a:fontRef>
        </p:style>
      </p:sp>
      <p:grpSp>
        <p:nvGrpSpPr>
          <p:cNvPr id="24" name="群組 23"/>
          <p:cNvGrpSpPr/>
          <p:nvPr/>
        </p:nvGrpSpPr>
        <p:grpSpPr>
          <a:xfrm>
            <a:off x="4832940" y="4238898"/>
            <a:ext cx="3973350" cy="1998414"/>
            <a:chOff x="4832940" y="4238898"/>
            <a:chExt cx="3973350" cy="1998414"/>
          </a:xfrm>
        </p:grpSpPr>
        <p:sp>
          <p:nvSpPr>
            <p:cNvPr id="20" name="矩形 19"/>
            <p:cNvSpPr/>
            <p:nvPr/>
          </p:nvSpPr>
          <p:spPr>
            <a:xfrm>
              <a:off x="8172400" y="5881602"/>
              <a:ext cx="633890" cy="355710"/>
            </a:xfrm>
            <a:prstGeom prst="rect">
              <a:avLst/>
            </a:prstGeom>
            <a:noFill/>
            <a:ln w="381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p:nvSpPr>
          <p:spPr>
            <a:xfrm>
              <a:off x="4832940" y="4238898"/>
              <a:ext cx="2160240" cy="56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smtClean="0">
                  <a:solidFill>
                    <a:srgbClr val="FF0000"/>
                  </a:solidFill>
                </a:rPr>
                <a:t>At Last,</a:t>
              </a:r>
              <a:r>
                <a:rPr lang="en-US" altLang="zh-TW" sz="1200" dirty="0" smtClean="0">
                  <a:solidFill>
                    <a:schemeClr val="tx1"/>
                  </a:solidFill>
                </a:rPr>
                <a:t> Save the parameter setting into bin file.</a:t>
              </a:r>
              <a:endParaRPr lang="zh-TW" altLang="en-US" sz="1200" dirty="0">
                <a:solidFill>
                  <a:schemeClr val="tx1"/>
                </a:solidFill>
              </a:endParaRPr>
            </a:p>
          </p:txBody>
        </p:sp>
        <p:cxnSp>
          <p:nvCxnSpPr>
            <p:cNvPr id="22" name="直線單箭頭接點 21"/>
            <p:cNvCxnSpPr/>
            <p:nvPr/>
          </p:nvCxnSpPr>
          <p:spPr>
            <a:xfrm>
              <a:off x="6977938" y="4541530"/>
              <a:ext cx="1421127" cy="1340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24644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xit" presetSubtype="21" fill="hold" nodeType="clickEffect">
                                  <p:stCondLst>
                                    <p:cond delay="0"/>
                                  </p:stCondLst>
                                  <p:childTnLst>
                                    <p:animEffect transition="out" filter="barn(inVertical)">
                                      <p:cBhvr>
                                        <p:cTn id="26" dur="500"/>
                                        <p:tgtEl>
                                          <p:spTgt spid="14"/>
                                        </p:tgtEl>
                                      </p:cBhvr>
                                    </p:animEffect>
                                    <p:set>
                                      <p:cBhvr>
                                        <p:cTn id="27" dur="1" fill="hold">
                                          <p:stCondLst>
                                            <p:cond delay="499"/>
                                          </p:stCondLst>
                                        </p:cTn>
                                        <p:tgtEl>
                                          <p:spTgt spid="14"/>
                                        </p:tgtEl>
                                        <p:attrNameLst>
                                          <p:attrName>style.visibility</p:attrName>
                                        </p:attrNameLst>
                                      </p:cBhvr>
                                      <p:to>
                                        <p:strVal val="hidden"/>
                                      </p:to>
                                    </p:set>
                                  </p:childTnLst>
                                </p:cTn>
                              </p:par>
                              <p:par>
                                <p:cTn id="28" presetID="16" presetClass="exit" presetSubtype="21" fill="hold" nodeType="withEffect">
                                  <p:stCondLst>
                                    <p:cond delay="0"/>
                                  </p:stCondLst>
                                  <p:childTnLst>
                                    <p:animEffect transition="out" filter="barn(inVertical)">
                                      <p:cBhvr>
                                        <p:cTn id="29" dur="500"/>
                                        <p:tgtEl>
                                          <p:spTgt spid="17"/>
                                        </p:tgtEl>
                                      </p:cBhvr>
                                    </p:animEffect>
                                    <p:set>
                                      <p:cBhvr>
                                        <p:cTn id="30" dur="1" fill="hold">
                                          <p:stCondLst>
                                            <p:cond delay="499"/>
                                          </p:stCondLst>
                                        </p:cTn>
                                        <p:tgtEl>
                                          <p:spTgt spid="17"/>
                                        </p:tgtEl>
                                        <p:attrNameLst>
                                          <p:attrName>style.visibility</p:attrName>
                                        </p:attrNameLst>
                                      </p:cBhvr>
                                      <p:to>
                                        <p:strVal val="hidden"/>
                                      </p:to>
                                    </p:set>
                                  </p:childTnLst>
                                </p:cTn>
                              </p:par>
                              <p:par>
                                <p:cTn id="31" presetID="16" presetClass="exit" presetSubtype="21" fill="hold" grpId="1" nodeType="withEffect">
                                  <p:stCondLst>
                                    <p:cond delay="0"/>
                                  </p:stCondLst>
                                  <p:childTnLst>
                                    <p:animEffect transition="out" filter="barn(inVertical)">
                                      <p:cBhvr>
                                        <p:cTn id="32" dur="500"/>
                                        <p:tgtEl>
                                          <p:spTgt spid="18"/>
                                        </p:tgtEl>
                                      </p:cBhvr>
                                    </p:animEffect>
                                    <p:set>
                                      <p:cBhvr>
                                        <p:cTn id="33" dur="1" fill="hold">
                                          <p:stCondLst>
                                            <p:cond delay="499"/>
                                          </p:stCondLst>
                                        </p:cTn>
                                        <p:tgtEl>
                                          <p:spTgt spid="18"/>
                                        </p:tgtEl>
                                        <p:attrNameLst>
                                          <p:attrName>style.visibility</p:attrName>
                                        </p:attrNameLst>
                                      </p:cBhvr>
                                      <p:to>
                                        <p:strVal val="hidden"/>
                                      </p:to>
                                    </p:set>
                                  </p:childTnLst>
                                </p:cTn>
                              </p:par>
                              <p:par>
                                <p:cTn id="34" presetID="16" presetClass="exit" presetSubtype="21" fill="hold" nodeType="withEffect">
                                  <p:stCondLst>
                                    <p:cond delay="0"/>
                                  </p:stCondLst>
                                  <p:childTnLst>
                                    <p:animEffect transition="out" filter="barn(inVertical)">
                                      <p:cBhvr>
                                        <p:cTn id="35" dur="500"/>
                                        <p:tgtEl>
                                          <p:spTgt spid="19"/>
                                        </p:tgtEl>
                                      </p:cBhvr>
                                    </p:animEffect>
                                    <p:set>
                                      <p:cBhvr>
                                        <p:cTn id="36" dur="1" fill="hold">
                                          <p:stCondLst>
                                            <p:cond delay="499"/>
                                          </p:stCondLst>
                                        </p:cTn>
                                        <p:tgtEl>
                                          <p:spTgt spid="19"/>
                                        </p:tgtEl>
                                        <p:attrNameLst>
                                          <p:attrName>style.visibility</p:attrName>
                                        </p:attrNameLst>
                                      </p:cBhvr>
                                      <p:to>
                                        <p:strVal val="hidden"/>
                                      </p:to>
                                    </p:set>
                                  </p:childTnLst>
                                </p:cTn>
                              </p:par>
                            </p:childTnLst>
                          </p:cTn>
                        </p:par>
                        <p:par>
                          <p:cTn id="37" fill="hold">
                            <p:stCondLst>
                              <p:cond delay="500"/>
                            </p:stCondLst>
                            <p:childTnLst>
                              <p:par>
                                <p:cTn id="38" presetID="10" presetClass="entr" presetSubtype="0" fill="hold" nodeType="after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 To Fine Tune</a:t>
            </a:r>
            <a:endParaRPr lang="zh-TW" altLang="en-US" dirty="0"/>
          </a:p>
        </p:txBody>
      </p:sp>
      <p:sp>
        <p:nvSpPr>
          <p:cNvPr id="3" name="內容版面配置區 2"/>
          <p:cNvSpPr>
            <a:spLocks noGrp="1"/>
          </p:cNvSpPr>
          <p:nvPr>
            <p:ph idx="1"/>
          </p:nvPr>
        </p:nvSpPr>
        <p:spPr/>
        <p:txBody>
          <a:bodyPr/>
          <a:lstStyle/>
          <a:p>
            <a:r>
              <a:rPr lang="en-US" altLang="zh-TW" dirty="0" smtClean="0"/>
              <a:t>Generate a New Firmware</a:t>
            </a:r>
            <a:endParaRPr lang="zh-TW" altLang="en-US" dirty="0"/>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678112"/>
            <a:ext cx="5380038" cy="364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Line 8"/>
          <p:cNvSpPr>
            <a:spLocks noChangeShapeType="1"/>
          </p:cNvSpPr>
          <p:nvPr/>
        </p:nvSpPr>
        <p:spPr bwMode="auto">
          <a:xfrm>
            <a:off x="4283968" y="4130040"/>
            <a:ext cx="0" cy="109916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 name="矩形 7"/>
          <p:cNvSpPr/>
          <p:nvPr/>
        </p:nvSpPr>
        <p:spPr>
          <a:xfrm>
            <a:off x="5508104" y="5877272"/>
            <a:ext cx="843534" cy="4473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5" name="群組 14"/>
          <p:cNvGrpSpPr/>
          <p:nvPr/>
        </p:nvGrpSpPr>
        <p:grpSpPr>
          <a:xfrm>
            <a:off x="5060603" y="2159340"/>
            <a:ext cx="3970784" cy="2520280"/>
            <a:chOff x="5060603" y="2159340"/>
            <a:chExt cx="3970784" cy="2520280"/>
          </a:xfrm>
        </p:grpSpPr>
        <p:sp>
          <p:nvSpPr>
            <p:cNvPr id="11" name="矩形 10"/>
            <p:cNvSpPr/>
            <p:nvPr/>
          </p:nvSpPr>
          <p:spPr>
            <a:xfrm>
              <a:off x="5060603" y="2159340"/>
              <a:ext cx="3970784" cy="2520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0" name="群組 9"/>
            <p:cNvGrpSpPr/>
            <p:nvPr/>
          </p:nvGrpSpPr>
          <p:grpSpPr>
            <a:xfrm>
              <a:off x="5349927" y="2365166"/>
              <a:ext cx="956654" cy="2086642"/>
              <a:chOff x="5349927" y="2365166"/>
              <a:chExt cx="956654" cy="2086642"/>
            </a:xfrm>
          </p:grpSpPr>
          <p:grpSp>
            <p:nvGrpSpPr>
              <p:cNvPr id="14" name="群組 13"/>
              <p:cNvGrpSpPr/>
              <p:nvPr/>
            </p:nvGrpSpPr>
            <p:grpSpPr>
              <a:xfrm>
                <a:off x="5349927" y="2365166"/>
                <a:ext cx="956654" cy="2086642"/>
                <a:chOff x="5055506" y="2638502"/>
                <a:chExt cx="792088" cy="1911636"/>
              </a:xfrm>
            </p:grpSpPr>
            <p:sp>
              <p:nvSpPr>
                <p:cNvPr id="9" name="矩形 8"/>
                <p:cNvSpPr/>
                <p:nvPr/>
              </p:nvSpPr>
              <p:spPr>
                <a:xfrm>
                  <a:off x="5055506" y="2638502"/>
                  <a:ext cx="792088" cy="191163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5148064" y="3284984"/>
                  <a:ext cx="576064" cy="1132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FW</a:t>
                  </a:r>
                  <a:endParaRPr lang="zh-TW" altLang="en-US" dirty="0"/>
                </a:p>
              </p:txBody>
            </p:sp>
          </p:grpSp>
          <p:sp>
            <p:nvSpPr>
              <p:cNvPr id="13" name="矩形 12"/>
              <p:cNvSpPr/>
              <p:nvPr/>
            </p:nvSpPr>
            <p:spPr>
              <a:xfrm>
                <a:off x="5475015" y="2411820"/>
                <a:ext cx="682448" cy="59982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CFG</a:t>
                </a:r>
                <a:endParaRPr lang="zh-TW" altLang="en-US" dirty="0"/>
              </a:p>
            </p:txBody>
          </p:sp>
        </p:grpSp>
      </p:grpSp>
      <p:grpSp>
        <p:nvGrpSpPr>
          <p:cNvPr id="5" name="群組 4"/>
          <p:cNvGrpSpPr/>
          <p:nvPr/>
        </p:nvGrpSpPr>
        <p:grpSpPr>
          <a:xfrm>
            <a:off x="6351638" y="2365166"/>
            <a:ext cx="2402087" cy="2086642"/>
            <a:chOff x="6351638" y="2365166"/>
            <a:chExt cx="2402087" cy="2086642"/>
          </a:xfrm>
        </p:grpSpPr>
        <p:grpSp>
          <p:nvGrpSpPr>
            <p:cNvPr id="19" name="群組 18"/>
            <p:cNvGrpSpPr/>
            <p:nvPr/>
          </p:nvGrpSpPr>
          <p:grpSpPr>
            <a:xfrm>
              <a:off x="7797071" y="2365166"/>
              <a:ext cx="956654" cy="2086642"/>
              <a:chOff x="5055506" y="2638502"/>
              <a:chExt cx="956654" cy="2086642"/>
            </a:xfrm>
          </p:grpSpPr>
          <p:grpSp>
            <p:nvGrpSpPr>
              <p:cNvPr id="20" name="群組 19"/>
              <p:cNvGrpSpPr/>
              <p:nvPr/>
            </p:nvGrpSpPr>
            <p:grpSpPr>
              <a:xfrm>
                <a:off x="5055506" y="2638502"/>
                <a:ext cx="956654" cy="2086642"/>
                <a:chOff x="5055506" y="2638502"/>
                <a:chExt cx="792088" cy="1911636"/>
              </a:xfrm>
            </p:grpSpPr>
            <p:sp>
              <p:nvSpPr>
                <p:cNvPr id="22" name="矩形 21"/>
                <p:cNvSpPr/>
                <p:nvPr/>
              </p:nvSpPr>
              <p:spPr>
                <a:xfrm>
                  <a:off x="5055506" y="2638502"/>
                  <a:ext cx="792088" cy="191163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5148064" y="3284984"/>
                  <a:ext cx="576064" cy="1132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FW</a:t>
                  </a:r>
                  <a:endParaRPr lang="zh-TW" altLang="en-US" dirty="0"/>
                </a:p>
              </p:txBody>
            </p:sp>
          </p:grpSp>
          <p:sp>
            <p:nvSpPr>
              <p:cNvPr id="21" name="矩形 20"/>
              <p:cNvSpPr/>
              <p:nvPr/>
            </p:nvSpPr>
            <p:spPr>
              <a:xfrm>
                <a:off x="5180594" y="2685156"/>
                <a:ext cx="682448" cy="599827"/>
              </a:xfrm>
              <a:prstGeom prst="rect">
                <a:avLst/>
              </a:prstGeom>
              <a:solidFill>
                <a:srgbClr val="E63A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CFG</a:t>
                </a:r>
                <a:endParaRPr lang="zh-TW" altLang="en-US" dirty="0"/>
              </a:p>
            </p:txBody>
          </p:sp>
        </p:grpSp>
        <p:cxnSp>
          <p:nvCxnSpPr>
            <p:cNvPr id="26" name="直線單箭頭接點 25"/>
            <p:cNvCxnSpPr/>
            <p:nvPr/>
          </p:nvCxnSpPr>
          <p:spPr>
            <a:xfrm>
              <a:off x="6351638" y="2678112"/>
              <a:ext cx="13887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35920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 to Fine Tune</a:t>
            </a:r>
            <a:endParaRPr lang="zh-TW" altLang="en-US" dirty="0"/>
          </a:p>
        </p:txBody>
      </p:sp>
      <p:sp>
        <p:nvSpPr>
          <p:cNvPr id="3" name="內容版面配置區 2"/>
          <p:cNvSpPr>
            <a:spLocks noGrp="1"/>
          </p:cNvSpPr>
          <p:nvPr>
            <p:ph idx="1"/>
          </p:nvPr>
        </p:nvSpPr>
        <p:spPr/>
        <p:txBody>
          <a:bodyPr/>
          <a:lstStyle/>
          <a:p>
            <a:r>
              <a:rPr lang="en-US" altLang="zh-TW" dirty="0" smtClean="0"/>
              <a:t>The fine tune item is diversified, so it is necessary to complete this function with more complicate data structure</a:t>
            </a:r>
            <a:endParaRPr lang="zh-TW" altLang="en-US" dirty="0"/>
          </a:p>
        </p:txBody>
      </p:sp>
      <p:grpSp>
        <p:nvGrpSpPr>
          <p:cNvPr id="20" name="群組 19"/>
          <p:cNvGrpSpPr/>
          <p:nvPr/>
        </p:nvGrpSpPr>
        <p:grpSpPr>
          <a:xfrm>
            <a:off x="165926" y="3212976"/>
            <a:ext cx="8812147" cy="4501118"/>
            <a:chOff x="1822" y="3284984"/>
            <a:chExt cx="8812147" cy="4501118"/>
          </a:xfrm>
        </p:grpSpPr>
        <p:grpSp>
          <p:nvGrpSpPr>
            <p:cNvPr id="5" name="群組 4"/>
            <p:cNvGrpSpPr/>
            <p:nvPr/>
          </p:nvGrpSpPr>
          <p:grpSpPr>
            <a:xfrm>
              <a:off x="1822" y="3284984"/>
              <a:ext cx="8812147" cy="4501118"/>
              <a:chOff x="80643" y="1289660"/>
              <a:chExt cx="9710635" cy="5077182"/>
            </a:xfrm>
          </p:grpSpPr>
          <p:pic>
            <p:nvPicPr>
              <p:cNvPr id="6" name="圖片 5"/>
              <p:cNvPicPr>
                <a:picLocks noChangeAspect="1"/>
              </p:cNvPicPr>
              <p:nvPr/>
            </p:nvPicPr>
            <p:blipFill>
              <a:blip r:embed="rId3"/>
              <a:stretch>
                <a:fillRect/>
              </a:stretch>
            </p:blipFill>
            <p:spPr>
              <a:xfrm>
                <a:off x="80643" y="1290017"/>
                <a:ext cx="2324100" cy="5076825"/>
              </a:xfrm>
              <a:prstGeom prst="rect">
                <a:avLst/>
              </a:prstGeom>
            </p:spPr>
          </p:pic>
          <p:pic>
            <p:nvPicPr>
              <p:cNvPr id="7" name="圖片 6"/>
              <p:cNvPicPr>
                <a:picLocks noChangeAspect="1"/>
              </p:cNvPicPr>
              <p:nvPr/>
            </p:nvPicPr>
            <p:blipFill>
              <a:blip r:embed="rId4"/>
              <a:stretch>
                <a:fillRect/>
              </a:stretch>
            </p:blipFill>
            <p:spPr>
              <a:xfrm>
                <a:off x="7524328" y="1289660"/>
                <a:ext cx="2266950" cy="4943475"/>
              </a:xfrm>
              <a:prstGeom prst="rect">
                <a:avLst/>
              </a:prstGeom>
            </p:spPr>
          </p:pic>
          <p:pic>
            <p:nvPicPr>
              <p:cNvPr id="8" name="圖片 7"/>
              <p:cNvPicPr>
                <a:picLocks noChangeAspect="1"/>
              </p:cNvPicPr>
              <p:nvPr/>
            </p:nvPicPr>
            <p:blipFill>
              <a:blip r:embed="rId5"/>
              <a:stretch>
                <a:fillRect/>
              </a:stretch>
            </p:blipFill>
            <p:spPr>
              <a:xfrm>
                <a:off x="2580571" y="1295572"/>
                <a:ext cx="2268000" cy="4831412"/>
              </a:xfrm>
              <a:prstGeom prst="rect">
                <a:avLst/>
              </a:prstGeom>
            </p:spPr>
          </p:pic>
          <p:pic>
            <p:nvPicPr>
              <p:cNvPr id="9" name="圖片 8"/>
              <p:cNvPicPr>
                <a:picLocks noChangeAspect="1"/>
              </p:cNvPicPr>
              <p:nvPr/>
            </p:nvPicPr>
            <p:blipFill>
              <a:blip r:embed="rId6"/>
              <a:stretch>
                <a:fillRect/>
              </a:stretch>
            </p:blipFill>
            <p:spPr>
              <a:xfrm>
                <a:off x="4980441" y="1295572"/>
                <a:ext cx="2268000" cy="4714066"/>
              </a:xfrm>
              <a:prstGeom prst="rect">
                <a:avLst/>
              </a:prstGeom>
            </p:spPr>
          </p:pic>
        </p:grpSp>
        <p:sp>
          <p:nvSpPr>
            <p:cNvPr id="10" name="矩形 9"/>
            <p:cNvSpPr/>
            <p:nvPr/>
          </p:nvSpPr>
          <p:spPr>
            <a:xfrm>
              <a:off x="74338" y="3789040"/>
              <a:ext cx="1761358" cy="576064"/>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323122" y="3553976"/>
              <a:ext cx="1816830" cy="595104"/>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2333813" y="4497289"/>
              <a:ext cx="1816830" cy="595104"/>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3494951" y="6245468"/>
              <a:ext cx="702949" cy="342884"/>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6756771" y="3777524"/>
              <a:ext cx="1930029" cy="1091635"/>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3334003" y="5596598"/>
              <a:ext cx="805949" cy="342884"/>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7924076" y="6113592"/>
              <a:ext cx="702949" cy="342884"/>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23316574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 to Fine Tune</a:t>
            </a:r>
            <a:endParaRPr lang="zh-TW" altLang="en-US" dirty="0"/>
          </a:p>
        </p:txBody>
      </p:sp>
      <p:sp>
        <p:nvSpPr>
          <p:cNvPr id="3" name="內容版面配置區 2"/>
          <p:cNvSpPr>
            <a:spLocks noGrp="1"/>
          </p:cNvSpPr>
          <p:nvPr>
            <p:ph idx="1"/>
          </p:nvPr>
        </p:nvSpPr>
        <p:spPr>
          <a:xfrm>
            <a:off x="457200" y="1935480"/>
            <a:ext cx="8229600" cy="921327"/>
          </a:xfrm>
        </p:spPr>
        <p:txBody>
          <a:bodyPr>
            <a:normAutofit lnSpcReduction="10000"/>
          </a:bodyPr>
          <a:lstStyle/>
          <a:p>
            <a:r>
              <a:rPr lang="en-US" altLang="zh-TW" dirty="0" smtClean="0"/>
              <a:t>We use one </a:t>
            </a:r>
            <a:r>
              <a:rPr lang="en-US" altLang="zh-TW" dirty="0" err="1" smtClean="0"/>
              <a:t>csv</a:t>
            </a:r>
            <a:r>
              <a:rPr lang="en-US" altLang="zh-TW" dirty="0" smtClean="0"/>
              <a:t> file to construct each fine tune item</a:t>
            </a:r>
          </a:p>
          <a:p>
            <a:pPr lvl="1"/>
            <a:r>
              <a:rPr lang="en-US" altLang="zh-TW" dirty="0" smtClean="0"/>
              <a:t>Each line present one fine-tune item.</a:t>
            </a:r>
            <a:endParaRPr lang="zh-TW" altLang="en-US" dirty="0"/>
          </a:p>
        </p:txBody>
      </p:sp>
      <p:pic>
        <p:nvPicPr>
          <p:cNvPr id="11" name="圖片 10"/>
          <p:cNvPicPr>
            <a:picLocks noChangeAspect="1"/>
          </p:cNvPicPr>
          <p:nvPr/>
        </p:nvPicPr>
        <p:blipFill rotWithShape="1">
          <a:blip r:embed="rId3"/>
          <a:srcRect r="13475"/>
          <a:stretch/>
        </p:blipFill>
        <p:spPr>
          <a:xfrm>
            <a:off x="179512" y="3212976"/>
            <a:ext cx="8784975" cy="2533650"/>
          </a:xfrm>
          <a:prstGeom prst="rect">
            <a:avLst/>
          </a:prstGeom>
        </p:spPr>
      </p:pic>
      <p:grpSp>
        <p:nvGrpSpPr>
          <p:cNvPr id="28" name="群組 27"/>
          <p:cNvGrpSpPr/>
          <p:nvPr/>
        </p:nvGrpSpPr>
        <p:grpSpPr>
          <a:xfrm>
            <a:off x="179512" y="3588504"/>
            <a:ext cx="1584176" cy="2725994"/>
            <a:chOff x="179512" y="3588504"/>
            <a:chExt cx="1584176" cy="2725994"/>
          </a:xfrm>
        </p:grpSpPr>
        <p:sp>
          <p:nvSpPr>
            <p:cNvPr id="20" name="矩形 19"/>
            <p:cNvSpPr/>
            <p:nvPr/>
          </p:nvSpPr>
          <p:spPr>
            <a:xfrm>
              <a:off x="179512" y="3588504"/>
              <a:ext cx="1584176" cy="2158122"/>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p:cNvSpPr/>
            <p:nvPr/>
          </p:nvSpPr>
          <p:spPr>
            <a:xfrm>
              <a:off x="431540" y="5746626"/>
              <a:ext cx="1080120" cy="5678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Address</a:t>
              </a:r>
              <a:endParaRPr lang="zh-TW" altLang="en-US" dirty="0">
                <a:solidFill>
                  <a:schemeClr val="tx1"/>
                </a:solidFill>
              </a:endParaRPr>
            </a:p>
          </p:txBody>
        </p:sp>
      </p:grpSp>
      <p:grpSp>
        <p:nvGrpSpPr>
          <p:cNvPr id="33" name="群組 32"/>
          <p:cNvGrpSpPr/>
          <p:nvPr/>
        </p:nvGrpSpPr>
        <p:grpSpPr>
          <a:xfrm>
            <a:off x="2978324" y="3626209"/>
            <a:ext cx="1521668" cy="2763176"/>
            <a:chOff x="2978324" y="3626209"/>
            <a:chExt cx="1521668" cy="2763176"/>
          </a:xfrm>
        </p:grpSpPr>
        <p:sp>
          <p:nvSpPr>
            <p:cNvPr id="31" name="矩形 30"/>
            <p:cNvSpPr/>
            <p:nvPr/>
          </p:nvSpPr>
          <p:spPr>
            <a:xfrm>
              <a:off x="3131840" y="5821513"/>
              <a:ext cx="1080120" cy="5678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Value Range</a:t>
              </a:r>
              <a:endParaRPr lang="zh-TW" altLang="en-US" dirty="0">
                <a:solidFill>
                  <a:schemeClr val="tx1"/>
                </a:solidFill>
              </a:endParaRPr>
            </a:p>
          </p:txBody>
        </p:sp>
        <p:sp>
          <p:nvSpPr>
            <p:cNvPr id="32" name="矩形 31"/>
            <p:cNvSpPr/>
            <p:nvPr/>
          </p:nvSpPr>
          <p:spPr>
            <a:xfrm>
              <a:off x="2978324" y="3626209"/>
              <a:ext cx="1521668" cy="2192650"/>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34" name="群組 33"/>
          <p:cNvGrpSpPr/>
          <p:nvPr/>
        </p:nvGrpSpPr>
        <p:grpSpPr>
          <a:xfrm>
            <a:off x="5390008" y="3626209"/>
            <a:ext cx="910184" cy="2859016"/>
            <a:chOff x="2978324" y="3626209"/>
            <a:chExt cx="1521668" cy="2859016"/>
          </a:xfrm>
        </p:grpSpPr>
        <p:sp>
          <p:nvSpPr>
            <p:cNvPr id="35" name="矩形 34"/>
            <p:cNvSpPr/>
            <p:nvPr/>
          </p:nvSpPr>
          <p:spPr>
            <a:xfrm>
              <a:off x="3131839" y="5917353"/>
              <a:ext cx="1368153" cy="5678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Bit range</a:t>
              </a:r>
              <a:endParaRPr lang="zh-TW" altLang="en-US" dirty="0">
                <a:solidFill>
                  <a:schemeClr val="tx1"/>
                </a:solidFill>
              </a:endParaRPr>
            </a:p>
          </p:txBody>
        </p:sp>
        <p:sp>
          <p:nvSpPr>
            <p:cNvPr id="36" name="矩形 35"/>
            <p:cNvSpPr/>
            <p:nvPr/>
          </p:nvSpPr>
          <p:spPr>
            <a:xfrm>
              <a:off x="2978324" y="3626209"/>
              <a:ext cx="1521668" cy="2192650"/>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46" name="群組 45"/>
          <p:cNvGrpSpPr/>
          <p:nvPr/>
        </p:nvGrpSpPr>
        <p:grpSpPr>
          <a:xfrm>
            <a:off x="6659881" y="3605249"/>
            <a:ext cx="2567155" cy="2920095"/>
            <a:chOff x="6659881" y="3605249"/>
            <a:chExt cx="2567155" cy="2920095"/>
          </a:xfrm>
        </p:grpSpPr>
        <p:grpSp>
          <p:nvGrpSpPr>
            <p:cNvPr id="37" name="群組 36"/>
            <p:cNvGrpSpPr/>
            <p:nvPr/>
          </p:nvGrpSpPr>
          <p:grpSpPr>
            <a:xfrm>
              <a:off x="6659881" y="3605249"/>
              <a:ext cx="1080471" cy="2859016"/>
              <a:chOff x="2978324" y="3626209"/>
              <a:chExt cx="1806358" cy="2859016"/>
            </a:xfrm>
          </p:grpSpPr>
          <p:sp>
            <p:nvSpPr>
              <p:cNvPr id="38" name="矩形 37"/>
              <p:cNvSpPr/>
              <p:nvPr/>
            </p:nvSpPr>
            <p:spPr>
              <a:xfrm>
                <a:off x="3131839" y="5917353"/>
                <a:ext cx="1652843" cy="5678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Present type</a:t>
                </a:r>
                <a:endParaRPr lang="zh-TW" altLang="en-US" dirty="0">
                  <a:solidFill>
                    <a:schemeClr val="tx1"/>
                  </a:solidFill>
                </a:endParaRPr>
              </a:p>
            </p:txBody>
          </p:sp>
          <p:sp>
            <p:nvSpPr>
              <p:cNvPr id="39" name="矩形 38"/>
              <p:cNvSpPr/>
              <p:nvPr/>
            </p:nvSpPr>
            <p:spPr>
              <a:xfrm>
                <a:off x="2978324" y="3626209"/>
                <a:ext cx="1521668" cy="2192650"/>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40" name="群組 39"/>
            <p:cNvGrpSpPr/>
            <p:nvPr/>
          </p:nvGrpSpPr>
          <p:grpSpPr>
            <a:xfrm>
              <a:off x="8126312" y="3657437"/>
              <a:ext cx="1100724" cy="2867907"/>
              <a:chOff x="2944465" y="3617318"/>
              <a:chExt cx="1840217" cy="2867907"/>
            </a:xfrm>
          </p:grpSpPr>
          <p:sp>
            <p:nvSpPr>
              <p:cNvPr id="41" name="矩形 40"/>
              <p:cNvSpPr/>
              <p:nvPr/>
            </p:nvSpPr>
            <p:spPr>
              <a:xfrm>
                <a:off x="3131839" y="5917353"/>
                <a:ext cx="1652843" cy="5678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Misc.</a:t>
                </a:r>
                <a:endParaRPr lang="zh-TW" altLang="en-US" dirty="0">
                  <a:solidFill>
                    <a:schemeClr val="tx1"/>
                  </a:solidFill>
                </a:endParaRPr>
              </a:p>
            </p:txBody>
          </p:sp>
          <p:sp>
            <p:nvSpPr>
              <p:cNvPr id="42" name="矩形 41"/>
              <p:cNvSpPr/>
              <p:nvPr/>
            </p:nvSpPr>
            <p:spPr>
              <a:xfrm>
                <a:off x="2944465" y="3617318"/>
                <a:ext cx="1521668" cy="2192650"/>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grpSp>
        <p:nvGrpSpPr>
          <p:cNvPr id="45" name="群組 44"/>
          <p:cNvGrpSpPr/>
          <p:nvPr/>
        </p:nvGrpSpPr>
        <p:grpSpPr>
          <a:xfrm>
            <a:off x="1655676" y="729488"/>
            <a:ext cx="7308811" cy="5657243"/>
            <a:chOff x="1655676" y="729488"/>
            <a:chExt cx="7308811" cy="5657243"/>
          </a:xfrm>
        </p:grpSpPr>
        <p:grpSp>
          <p:nvGrpSpPr>
            <p:cNvPr id="30" name="群組 29"/>
            <p:cNvGrpSpPr/>
            <p:nvPr/>
          </p:nvGrpSpPr>
          <p:grpSpPr>
            <a:xfrm>
              <a:off x="1655676" y="729488"/>
              <a:ext cx="7308811" cy="5657243"/>
              <a:chOff x="1655676" y="729488"/>
              <a:chExt cx="7308811" cy="5657243"/>
            </a:xfrm>
          </p:grpSpPr>
          <p:grpSp>
            <p:nvGrpSpPr>
              <p:cNvPr id="25" name="群組 24"/>
              <p:cNvGrpSpPr/>
              <p:nvPr/>
            </p:nvGrpSpPr>
            <p:grpSpPr>
              <a:xfrm>
                <a:off x="1763688" y="729488"/>
                <a:ext cx="7200799" cy="5051666"/>
                <a:chOff x="1763688" y="729488"/>
                <a:chExt cx="7200799" cy="5051666"/>
              </a:xfrm>
            </p:grpSpPr>
            <p:sp>
              <p:nvSpPr>
                <p:cNvPr id="21" name="矩形 20"/>
                <p:cNvSpPr/>
                <p:nvPr/>
              </p:nvSpPr>
              <p:spPr>
                <a:xfrm>
                  <a:off x="1763688" y="3588504"/>
                  <a:ext cx="864096" cy="2192650"/>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4" name="圖片 23"/>
                <p:cNvPicPr>
                  <a:picLocks noChangeAspect="1"/>
                </p:cNvPicPr>
                <p:nvPr/>
              </p:nvPicPr>
              <p:blipFill>
                <a:blip r:embed="rId4"/>
                <a:stretch>
                  <a:fillRect/>
                </a:stretch>
              </p:blipFill>
              <p:spPr>
                <a:xfrm>
                  <a:off x="6878512" y="729488"/>
                  <a:ext cx="2085975" cy="2028825"/>
                </a:xfrm>
                <a:prstGeom prst="rect">
                  <a:avLst/>
                </a:prstGeom>
              </p:spPr>
            </p:pic>
          </p:grpSp>
          <p:sp>
            <p:nvSpPr>
              <p:cNvPr id="29" name="矩形 28"/>
              <p:cNvSpPr/>
              <p:nvPr/>
            </p:nvSpPr>
            <p:spPr>
              <a:xfrm>
                <a:off x="1655676" y="5818859"/>
                <a:ext cx="1080120" cy="5678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Name</a:t>
                </a:r>
                <a:endParaRPr lang="zh-TW" altLang="en-US" dirty="0">
                  <a:solidFill>
                    <a:schemeClr val="tx1"/>
                  </a:solidFill>
                </a:endParaRPr>
              </a:p>
            </p:txBody>
          </p:sp>
        </p:grpSp>
        <p:cxnSp>
          <p:nvCxnSpPr>
            <p:cNvPr id="44" name="直線單箭頭接點 43"/>
            <p:cNvCxnSpPr/>
            <p:nvPr/>
          </p:nvCxnSpPr>
          <p:spPr>
            <a:xfrm flipV="1">
              <a:off x="2627784" y="2420888"/>
              <a:ext cx="4032097" cy="108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6620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 To Fine Tune</a:t>
            </a:r>
            <a:endParaRPr lang="zh-TW" altLang="en-US" dirty="0"/>
          </a:p>
        </p:txBody>
      </p:sp>
      <p:sp>
        <p:nvSpPr>
          <p:cNvPr id="3" name="內容版面配置區 2"/>
          <p:cNvSpPr>
            <a:spLocks noGrp="1"/>
          </p:cNvSpPr>
          <p:nvPr>
            <p:ph idx="1"/>
          </p:nvPr>
        </p:nvSpPr>
        <p:spPr>
          <a:xfrm>
            <a:off x="457200" y="1935480"/>
            <a:ext cx="8229600" cy="1133480"/>
          </a:xfrm>
        </p:spPr>
        <p:txBody>
          <a:bodyPr/>
          <a:lstStyle/>
          <a:p>
            <a:r>
              <a:rPr lang="en-US" altLang="zh-TW" dirty="0"/>
              <a:t>We use one </a:t>
            </a:r>
            <a:r>
              <a:rPr lang="en-US" altLang="zh-TW" dirty="0" err="1"/>
              <a:t>csv</a:t>
            </a:r>
            <a:r>
              <a:rPr lang="en-US" altLang="zh-TW" dirty="0"/>
              <a:t> file to construct each fine tune item</a:t>
            </a:r>
          </a:p>
          <a:p>
            <a:pPr lvl="1"/>
            <a:r>
              <a:rPr lang="en-US" altLang="zh-TW" dirty="0"/>
              <a:t>Each line present one fine-tune item.</a:t>
            </a:r>
            <a:endParaRPr lang="zh-TW" altLang="en-US" dirty="0"/>
          </a:p>
          <a:p>
            <a:endParaRPr lang="zh-TW" altLang="en-US" dirty="0"/>
          </a:p>
        </p:txBody>
      </p:sp>
      <p:pic>
        <p:nvPicPr>
          <p:cNvPr id="4" name="圖片 3"/>
          <p:cNvPicPr>
            <a:picLocks noChangeAspect="1"/>
          </p:cNvPicPr>
          <p:nvPr/>
        </p:nvPicPr>
        <p:blipFill>
          <a:blip r:embed="rId3"/>
          <a:stretch>
            <a:fillRect/>
          </a:stretch>
        </p:blipFill>
        <p:spPr>
          <a:xfrm>
            <a:off x="179512" y="2996952"/>
            <a:ext cx="11944350" cy="3533775"/>
          </a:xfrm>
          <a:prstGeom prst="rect">
            <a:avLst/>
          </a:prstGeom>
        </p:spPr>
      </p:pic>
      <p:pic>
        <p:nvPicPr>
          <p:cNvPr id="5" name="圖片 4"/>
          <p:cNvPicPr>
            <a:picLocks noChangeAspect="1"/>
          </p:cNvPicPr>
          <p:nvPr/>
        </p:nvPicPr>
        <p:blipFill>
          <a:blip r:embed="rId4"/>
          <a:stretch>
            <a:fillRect/>
          </a:stretch>
        </p:blipFill>
        <p:spPr>
          <a:xfrm>
            <a:off x="6964238" y="587692"/>
            <a:ext cx="2000250" cy="2695575"/>
          </a:xfrm>
          <a:prstGeom prst="rect">
            <a:avLst/>
          </a:prstGeom>
        </p:spPr>
      </p:pic>
      <p:sp>
        <p:nvSpPr>
          <p:cNvPr id="7" name="矩形圖說文字 6"/>
          <p:cNvSpPr/>
          <p:nvPr/>
        </p:nvSpPr>
        <p:spPr>
          <a:xfrm>
            <a:off x="4067944" y="4077072"/>
            <a:ext cx="4618856" cy="1080120"/>
          </a:xfrm>
          <a:prstGeom prst="wedgeRectCallout">
            <a:avLst>
              <a:gd name="adj1" fmla="val -48054"/>
              <a:gd name="adj2" fmla="val -10328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+;*;&amp;Slf_RX_OSR_H;16;&amp;</a:t>
            </a:r>
            <a:r>
              <a:rPr lang="en-US" altLang="zh-TW" dirty="0" err="1">
                <a:solidFill>
                  <a:schemeClr val="tx1"/>
                </a:solidFill>
              </a:rPr>
              <a:t>Slf_RX_OSR_L</a:t>
            </a:r>
            <a:endParaRPr lang="en-US" altLang="zh-TW" dirty="0">
              <a:solidFill>
                <a:schemeClr val="tx1"/>
              </a:solidFill>
            </a:endParaRPr>
          </a:p>
          <a:p>
            <a:pPr algn="ctr"/>
            <a:r>
              <a:rPr lang="en-US" altLang="zh-TW" dirty="0">
                <a:solidFill>
                  <a:schemeClr val="tx1"/>
                </a:solidFill>
              </a:rPr>
              <a:t>= </a:t>
            </a:r>
            <a:r>
              <a:rPr lang="en-US" altLang="zh-TW" dirty="0" err="1">
                <a:solidFill>
                  <a:srgbClr val="00B0F0"/>
                </a:solidFill>
              </a:rPr>
              <a:t>Slf_RX_OSR_H</a:t>
            </a:r>
            <a:r>
              <a:rPr lang="en-US" altLang="zh-TW" dirty="0">
                <a:solidFill>
                  <a:srgbClr val="00B0F0"/>
                </a:solidFill>
              </a:rPr>
              <a:t> * 16 + </a:t>
            </a:r>
            <a:r>
              <a:rPr lang="en-US" altLang="zh-TW" dirty="0" err="1">
                <a:solidFill>
                  <a:srgbClr val="00B0F0"/>
                </a:solidFill>
              </a:rPr>
              <a:t>Slf_RX_OSR_L</a:t>
            </a:r>
            <a:r>
              <a:rPr lang="en-US" altLang="zh-TW" dirty="0">
                <a:solidFill>
                  <a:srgbClr val="00B0F0"/>
                </a:solidFill>
              </a:rPr>
              <a:t> </a:t>
            </a:r>
            <a:endParaRPr lang="zh-TW" altLang="en-US" dirty="0">
              <a:solidFill>
                <a:srgbClr val="00B0F0"/>
              </a:solidFill>
            </a:endParaRPr>
          </a:p>
        </p:txBody>
      </p:sp>
      <p:sp>
        <p:nvSpPr>
          <p:cNvPr id="8" name="矩形 7"/>
          <p:cNvSpPr/>
          <p:nvPr/>
        </p:nvSpPr>
        <p:spPr>
          <a:xfrm>
            <a:off x="1475656" y="5429541"/>
            <a:ext cx="5832648" cy="82883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After adjusting the compound parameter, we have to parse it into corresponding register.</a:t>
            </a:r>
            <a:endParaRPr lang="zh-TW" altLang="en-US" dirty="0">
              <a:solidFill>
                <a:schemeClr val="tx1"/>
              </a:solidFill>
            </a:endParaRPr>
          </a:p>
        </p:txBody>
      </p:sp>
      <p:sp>
        <p:nvSpPr>
          <p:cNvPr id="9" name="矩形 8"/>
          <p:cNvSpPr/>
          <p:nvPr/>
        </p:nvSpPr>
        <p:spPr>
          <a:xfrm>
            <a:off x="1475656" y="5301208"/>
            <a:ext cx="6470947" cy="1064207"/>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chemeClr val="tx1"/>
                </a:solidFill>
              </a:rPr>
              <a:t>&amp;</a:t>
            </a:r>
            <a:r>
              <a:rPr lang="en-US" altLang="zh-TW" sz="1400" dirty="0" err="1">
                <a:solidFill>
                  <a:schemeClr val="tx1"/>
                </a:solidFill>
              </a:rPr>
              <a:t>Slf_RX_OSR_H</a:t>
            </a:r>
            <a:r>
              <a:rPr lang="en-US" altLang="zh-TW" sz="1400" dirty="0">
                <a:solidFill>
                  <a:schemeClr val="tx1"/>
                </a:solidFill>
              </a:rPr>
              <a:t>^/;&amp;RX OSR;16|&amp;</a:t>
            </a:r>
            <a:r>
              <a:rPr lang="en-US" altLang="zh-TW" sz="1400" dirty="0" err="1">
                <a:solidFill>
                  <a:schemeClr val="tx1"/>
                </a:solidFill>
              </a:rPr>
              <a:t>Slf_RX_OSR_L</a:t>
            </a:r>
            <a:r>
              <a:rPr lang="en-US" altLang="zh-TW" sz="1400" dirty="0">
                <a:solidFill>
                  <a:schemeClr val="tx1"/>
                </a:solidFill>
              </a:rPr>
              <a:t>^%;&amp;RX OSR;16</a:t>
            </a:r>
          </a:p>
          <a:p>
            <a:pPr algn="ctr"/>
            <a:r>
              <a:rPr lang="en-US" altLang="zh-TW" sz="1400" dirty="0" smtClean="0">
                <a:solidFill>
                  <a:srgbClr val="00B0F0"/>
                </a:solidFill>
                <a:sym typeface="Wingdings" panose="05000000000000000000" pitchFamily="2" charset="2"/>
              </a:rPr>
              <a:t> </a:t>
            </a:r>
            <a:r>
              <a:rPr lang="en-US" altLang="zh-TW" sz="1400" dirty="0" err="1" smtClean="0">
                <a:solidFill>
                  <a:srgbClr val="00B0F0"/>
                </a:solidFill>
              </a:rPr>
              <a:t>Slf_RX_OSR_H</a:t>
            </a:r>
            <a:r>
              <a:rPr lang="en-US" altLang="zh-TW" sz="1400" dirty="0" smtClean="0">
                <a:solidFill>
                  <a:srgbClr val="00B0F0"/>
                </a:solidFill>
              </a:rPr>
              <a:t> </a:t>
            </a:r>
            <a:r>
              <a:rPr lang="en-US" altLang="zh-TW" sz="1400" dirty="0">
                <a:solidFill>
                  <a:srgbClr val="00B0F0"/>
                </a:solidFill>
              </a:rPr>
              <a:t>= RX OSR / 16 </a:t>
            </a:r>
          </a:p>
          <a:p>
            <a:pPr algn="ctr"/>
            <a:r>
              <a:rPr lang="en-US" altLang="zh-TW" sz="1400" dirty="0" smtClean="0">
                <a:solidFill>
                  <a:srgbClr val="00B0F0"/>
                </a:solidFill>
                <a:sym typeface="Wingdings" panose="05000000000000000000" pitchFamily="2" charset="2"/>
              </a:rPr>
              <a:t> </a:t>
            </a:r>
            <a:r>
              <a:rPr lang="en-US" altLang="zh-TW" sz="1400" dirty="0" err="1" smtClean="0">
                <a:solidFill>
                  <a:srgbClr val="00B0F0"/>
                </a:solidFill>
              </a:rPr>
              <a:t>Slf_RX_OSR_L</a:t>
            </a:r>
            <a:r>
              <a:rPr lang="en-US" altLang="zh-TW" sz="1400" dirty="0" smtClean="0">
                <a:solidFill>
                  <a:srgbClr val="00B0F0"/>
                </a:solidFill>
              </a:rPr>
              <a:t> </a:t>
            </a:r>
            <a:r>
              <a:rPr lang="en-US" altLang="zh-TW" sz="1400" dirty="0">
                <a:solidFill>
                  <a:srgbClr val="00B0F0"/>
                </a:solidFill>
              </a:rPr>
              <a:t>= RX OSR % 16</a:t>
            </a:r>
          </a:p>
        </p:txBody>
      </p:sp>
    </p:spTree>
    <p:extLst>
      <p:ext uri="{BB962C8B-B14F-4D97-AF65-F5344CB8AC3E}">
        <p14:creationId xmlns:p14="http://schemas.microsoft.com/office/powerpoint/2010/main" val="466161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p:txBody>
          <a:bodyPr/>
          <a:lstStyle/>
          <a:p>
            <a:r>
              <a:rPr lang="en-US" altLang="zh-TW" dirty="0" err="1" smtClean="0"/>
              <a:t>HiTouch</a:t>
            </a:r>
            <a:r>
              <a:rPr lang="en-US" altLang="zh-TW" dirty="0" smtClean="0"/>
              <a:t> Designer :</a:t>
            </a:r>
          </a:p>
          <a:p>
            <a:pPr lvl="1"/>
            <a:r>
              <a:rPr lang="en-US" altLang="zh-TW" dirty="0" smtClean="0"/>
              <a:t>Programming FW and load configuration</a:t>
            </a:r>
          </a:p>
          <a:p>
            <a:pPr lvl="1"/>
            <a:r>
              <a:rPr lang="en-US" altLang="zh-TW" dirty="0" smtClean="0"/>
              <a:t>Generate mapping table</a:t>
            </a:r>
          </a:p>
          <a:p>
            <a:pPr lvl="1"/>
            <a:r>
              <a:rPr lang="en-US" altLang="zh-TW" dirty="0"/>
              <a:t>Observe data and fine tune parameters dynamically</a:t>
            </a:r>
          </a:p>
          <a:p>
            <a:pPr lvl="1"/>
            <a:r>
              <a:rPr lang="en-US" altLang="zh-TW" dirty="0" smtClean="0">
                <a:solidFill>
                  <a:srgbClr val="FF0000"/>
                </a:solidFill>
              </a:rPr>
              <a:t>Register Read/Write</a:t>
            </a:r>
          </a:p>
          <a:p>
            <a:r>
              <a:rPr lang="en-US" altLang="zh-TW" dirty="0"/>
              <a:t>Bridge Board Introduction</a:t>
            </a:r>
          </a:p>
          <a:p>
            <a:pPr lvl="1"/>
            <a:endParaRPr lang="en-US" altLang="zh-TW" dirty="0" smtClean="0">
              <a:solidFill>
                <a:srgbClr val="FF0000"/>
              </a:solidFill>
            </a:endParaRPr>
          </a:p>
          <a:p>
            <a:pPr lvl="1"/>
            <a:endParaRPr lang="en-US" altLang="zh-TW" dirty="0" smtClean="0"/>
          </a:p>
          <a:p>
            <a:pPr lvl="1"/>
            <a:endParaRPr lang="en-US" altLang="zh-TW" dirty="0" smtClean="0"/>
          </a:p>
          <a:p>
            <a:pPr lvl="1"/>
            <a:endParaRPr lang="zh-TW" altLang="en-US" dirty="0"/>
          </a:p>
        </p:txBody>
      </p:sp>
    </p:spTree>
    <p:extLst>
      <p:ext uri="{BB962C8B-B14F-4D97-AF65-F5344CB8AC3E}">
        <p14:creationId xmlns:p14="http://schemas.microsoft.com/office/powerpoint/2010/main" val="8742335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 to Register Editor</a:t>
            </a:r>
            <a:endParaRPr lang="zh-TW" altLang="en-US" dirty="0"/>
          </a:p>
        </p:txBody>
      </p:sp>
      <p:sp>
        <p:nvSpPr>
          <p:cNvPr id="3" name="內容版面配置區 2"/>
          <p:cNvSpPr>
            <a:spLocks noGrp="1"/>
          </p:cNvSpPr>
          <p:nvPr>
            <p:ph idx="1"/>
          </p:nvPr>
        </p:nvSpPr>
        <p:spPr>
          <a:xfrm>
            <a:off x="457200" y="1935480"/>
            <a:ext cx="8229600" cy="629424"/>
          </a:xfrm>
        </p:spPr>
        <p:txBody>
          <a:bodyPr/>
          <a:lstStyle/>
          <a:p>
            <a:r>
              <a:rPr lang="en-US" altLang="zh-TW" dirty="0" smtClean="0"/>
              <a:t>Register Editor tab page :</a:t>
            </a:r>
          </a:p>
          <a:p>
            <a:pPr lvl="1"/>
            <a:endParaRPr lang="en-US" altLang="zh-TW" dirty="0" smtClean="0"/>
          </a:p>
          <a:p>
            <a:pPr lvl="1"/>
            <a:endParaRPr lang="zh-TW" altLang="en-US" dirty="0"/>
          </a:p>
        </p:txBody>
      </p:sp>
      <p:pic>
        <p:nvPicPr>
          <p:cNvPr id="4" name="圖片 3"/>
          <p:cNvPicPr>
            <a:picLocks noChangeAspect="1"/>
          </p:cNvPicPr>
          <p:nvPr/>
        </p:nvPicPr>
        <p:blipFill>
          <a:blip r:embed="rId3"/>
          <a:stretch>
            <a:fillRect/>
          </a:stretch>
        </p:blipFill>
        <p:spPr>
          <a:xfrm>
            <a:off x="177725" y="2653296"/>
            <a:ext cx="8788549" cy="4236904"/>
          </a:xfrm>
          <a:prstGeom prst="rect">
            <a:avLst/>
          </a:prstGeom>
        </p:spPr>
      </p:pic>
      <p:sp>
        <p:nvSpPr>
          <p:cNvPr id="5" name="矩形 4"/>
          <p:cNvSpPr/>
          <p:nvPr/>
        </p:nvSpPr>
        <p:spPr>
          <a:xfrm>
            <a:off x="35496" y="5887426"/>
            <a:ext cx="2592288" cy="9705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chemeClr val="tx1"/>
                </a:solidFill>
              </a:rPr>
              <a:t>Grouping register cluster, based on the XML file</a:t>
            </a:r>
            <a:endParaRPr lang="zh-TW" altLang="en-US" sz="1400" dirty="0">
              <a:solidFill>
                <a:schemeClr val="tx1"/>
              </a:solidFill>
            </a:endParaRPr>
          </a:p>
        </p:txBody>
      </p:sp>
      <p:grpSp>
        <p:nvGrpSpPr>
          <p:cNvPr id="16" name="群組 15"/>
          <p:cNvGrpSpPr/>
          <p:nvPr/>
        </p:nvGrpSpPr>
        <p:grpSpPr>
          <a:xfrm>
            <a:off x="462955" y="2850912"/>
            <a:ext cx="4683321" cy="3036514"/>
            <a:chOff x="462955" y="2850912"/>
            <a:chExt cx="4683321" cy="3036514"/>
          </a:xfrm>
        </p:grpSpPr>
        <p:grpSp>
          <p:nvGrpSpPr>
            <p:cNvPr id="13" name="群組 12"/>
            <p:cNvGrpSpPr/>
            <p:nvPr/>
          </p:nvGrpSpPr>
          <p:grpSpPr>
            <a:xfrm>
              <a:off x="462955" y="2913021"/>
              <a:ext cx="1162472" cy="2808181"/>
              <a:chOff x="462955" y="2913021"/>
              <a:chExt cx="1162472" cy="2808181"/>
            </a:xfrm>
          </p:grpSpPr>
          <p:sp>
            <p:nvSpPr>
              <p:cNvPr id="6" name="矩形 5"/>
              <p:cNvSpPr/>
              <p:nvPr/>
            </p:nvSpPr>
            <p:spPr>
              <a:xfrm>
                <a:off x="462955" y="3203082"/>
                <a:ext cx="1018456" cy="216024"/>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 name="直線接點 7"/>
              <p:cNvCxnSpPr/>
              <p:nvPr/>
            </p:nvCxnSpPr>
            <p:spPr>
              <a:xfrm flipV="1">
                <a:off x="1481411" y="2913021"/>
                <a:ext cx="102257" cy="29006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a:stCxn id="6" idx="3"/>
              </p:cNvCxnSpPr>
              <p:nvPr/>
            </p:nvCxnSpPr>
            <p:spPr>
              <a:xfrm>
                <a:off x="1481411" y="3311094"/>
                <a:ext cx="144016" cy="24101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4" name="矩形 13"/>
            <p:cNvSpPr/>
            <p:nvPr/>
          </p:nvSpPr>
          <p:spPr>
            <a:xfrm>
              <a:off x="1625426" y="2850912"/>
              <a:ext cx="3378621" cy="2870289"/>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2986036" y="5319554"/>
              <a:ext cx="2160240" cy="56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chemeClr val="tx1"/>
                  </a:solidFill>
                </a:rPr>
                <a:t>Do </a:t>
              </a:r>
              <a:r>
                <a:rPr lang="en-US" altLang="zh-TW" sz="1400" dirty="0" err="1" smtClean="0">
                  <a:solidFill>
                    <a:schemeClr val="tx1"/>
                  </a:solidFill>
                </a:rPr>
                <a:t>MassRead</a:t>
              </a:r>
              <a:r>
                <a:rPr lang="en-US" altLang="zh-TW" sz="1400" dirty="0" smtClean="0">
                  <a:solidFill>
                    <a:schemeClr val="tx1"/>
                  </a:solidFill>
                </a:rPr>
                <a:t> of the group</a:t>
              </a:r>
              <a:endParaRPr lang="zh-TW" altLang="en-US" sz="1400" dirty="0">
                <a:solidFill>
                  <a:schemeClr val="tx1"/>
                </a:solidFill>
              </a:endParaRPr>
            </a:p>
          </p:txBody>
        </p:sp>
      </p:grpSp>
      <p:grpSp>
        <p:nvGrpSpPr>
          <p:cNvPr id="23" name="群組 22"/>
          <p:cNvGrpSpPr/>
          <p:nvPr/>
        </p:nvGrpSpPr>
        <p:grpSpPr>
          <a:xfrm>
            <a:off x="3031369" y="2653296"/>
            <a:ext cx="5790890" cy="1357398"/>
            <a:chOff x="3031369" y="2653296"/>
            <a:chExt cx="5790890" cy="1357398"/>
          </a:xfrm>
        </p:grpSpPr>
        <p:grpSp>
          <p:nvGrpSpPr>
            <p:cNvPr id="21" name="群組 20"/>
            <p:cNvGrpSpPr/>
            <p:nvPr/>
          </p:nvGrpSpPr>
          <p:grpSpPr>
            <a:xfrm>
              <a:off x="3031369" y="2653296"/>
              <a:ext cx="5573079" cy="765810"/>
              <a:chOff x="3031369" y="2653296"/>
              <a:chExt cx="5573079" cy="765810"/>
            </a:xfrm>
          </p:grpSpPr>
          <p:sp>
            <p:nvSpPr>
              <p:cNvPr id="17" name="矩形 16"/>
              <p:cNvSpPr/>
              <p:nvPr/>
            </p:nvSpPr>
            <p:spPr>
              <a:xfrm>
                <a:off x="3031369" y="3203082"/>
                <a:ext cx="316495" cy="216024"/>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9" name="直線單箭頭接點 18"/>
              <p:cNvCxnSpPr/>
              <p:nvPr/>
            </p:nvCxnSpPr>
            <p:spPr>
              <a:xfrm flipV="1">
                <a:off x="3419872" y="3068960"/>
                <a:ext cx="3456384" cy="2421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878042" y="2653296"/>
                <a:ext cx="1726406" cy="71781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chemeClr val="tx1"/>
                  </a:solidFill>
                </a:endParaRPr>
              </a:p>
            </p:txBody>
          </p:sp>
        </p:grpSp>
        <p:sp>
          <p:nvSpPr>
            <p:cNvPr id="22" name="矩形 21"/>
            <p:cNvSpPr/>
            <p:nvPr/>
          </p:nvSpPr>
          <p:spPr>
            <a:xfrm>
              <a:off x="6662019" y="3442822"/>
              <a:ext cx="2160240" cy="56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chemeClr val="tx1"/>
                  </a:solidFill>
                </a:rPr>
                <a:t>Show the bit representation.</a:t>
              </a:r>
              <a:endParaRPr lang="zh-TW" altLang="en-US" sz="1400" dirty="0">
                <a:solidFill>
                  <a:schemeClr val="tx1"/>
                </a:solidFill>
              </a:endParaRPr>
            </a:p>
          </p:txBody>
        </p:sp>
      </p:grpSp>
      <p:grpSp>
        <p:nvGrpSpPr>
          <p:cNvPr id="30" name="群組 29"/>
          <p:cNvGrpSpPr/>
          <p:nvPr/>
        </p:nvGrpSpPr>
        <p:grpSpPr>
          <a:xfrm>
            <a:off x="3049645" y="4293096"/>
            <a:ext cx="5568475" cy="2551207"/>
            <a:chOff x="3049645" y="4293096"/>
            <a:chExt cx="5568475" cy="2551207"/>
          </a:xfrm>
        </p:grpSpPr>
        <p:sp>
          <p:nvSpPr>
            <p:cNvPr id="24" name="矩形 23"/>
            <p:cNvSpPr/>
            <p:nvPr/>
          </p:nvSpPr>
          <p:spPr>
            <a:xfrm>
              <a:off x="6451748" y="4293096"/>
              <a:ext cx="2166372" cy="704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chemeClr val="tx1"/>
                  </a:solidFill>
                </a:rPr>
                <a:t>After modification, click the button to do register write</a:t>
              </a:r>
              <a:endParaRPr lang="zh-TW" altLang="en-US" sz="1400" dirty="0">
                <a:solidFill>
                  <a:schemeClr val="tx1"/>
                </a:solidFill>
              </a:endParaRPr>
            </a:p>
          </p:txBody>
        </p:sp>
        <p:cxnSp>
          <p:nvCxnSpPr>
            <p:cNvPr id="28" name="直線單箭頭接點 27"/>
            <p:cNvCxnSpPr/>
            <p:nvPr/>
          </p:nvCxnSpPr>
          <p:spPr>
            <a:xfrm flipH="1">
              <a:off x="3851920" y="4997416"/>
              <a:ext cx="3240360" cy="15279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049645" y="6425521"/>
              <a:ext cx="730267" cy="4187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chemeClr val="tx1"/>
                </a:solidFill>
              </a:endParaRPr>
            </a:p>
          </p:txBody>
        </p:sp>
      </p:grpSp>
      <p:grpSp>
        <p:nvGrpSpPr>
          <p:cNvPr id="27" name="群組 26"/>
          <p:cNvGrpSpPr/>
          <p:nvPr/>
        </p:nvGrpSpPr>
        <p:grpSpPr>
          <a:xfrm>
            <a:off x="972183" y="1754418"/>
            <a:ext cx="8030095" cy="5781675"/>
            <a:chOff x="972183" y="1754418"/>
            <a:chExt cx="8030095" cy="5781675"/>
          </a:xfrm>
        </p:grpSpPr>
        <p:grpSp>
          <p:nvGrpSpPr>
            <p:cNvPr id="9" name="群組 8"/>
            <p:cNvGrpSpPr/>
            <p:nvPr/>
          </p:nvGrpSpPr>
          <p:grpSpPr>
            <a:xfrm>
              <a:off x="3377099" y="1754418"/>
              <a:ext cx="5625179" cy="5781675"/>
              <a:chOff x="3349652" y="1847088"/>
              <a:chExt cx="5625179" cy="5781675"/>
            </a:xfrm>
          </p:grpSpPr>
          <p:pic>
            <p:nvPicPr>
              <p:cNvPr id="7" name="圖片 6"/>
              <p:cNvPicPr>
                <a:picLocks noChangeAspect="1"/>
              </p:cNvPicPr>
              <p:nvPr/>
            </p:nvPicPr>
            <p:blipFill>
              <a:blip r:embed="rId4"/>
              <a:stretch>
                <a:fillRect/>
              </a:stretch>
            </p:blipFill>
            <p:spPr>
              <a:xfrm>
                <a:off x="4879081" y="1847088"/>
                <a:ext cx="4095750" cy="5781675"/>
              </a:xfrm>
              <a:prstGeom prst="rect">
                <a:avLst/>
              </a:prstGeom>
              <a:ln>
                <a:solidFill>
                  <a:srgbClr val="FF0000"/>
                </a:solidFill>
              </a:ln>
            </p:spPr>
          </p:pic>
          <p:sp>
            <p:nvSpPr>
              <p:cNvPr id="25" name="矩形 24"/>
              <p:cNvSpPr/>
              <p:nvPr/>
            </p:nvSpPr>
            <p:spPr>
              <a:xfrm>
                <a:off x="3349652" y="5873729"/>
                <a:ext cx="2592288" cy="9705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chemeClr val="tx1"/>
                    </a:solidFill>
                  </a:rPr>
                  <a:t>After IC type is identified, XML content will be read</a:t>
                </a:r>
                <a:endParaRPr lang="zh-TW" altLang="en-US" sz="1400" dirty="0">
                  <a:solidFill>
                    <a:schemeClr val="tx1"/>
                  </a:solidFill>
                </a:endParaRPr>
              </a:p>
            </p:txBody>
          </p:sp>
        </p:grpSp>
        <p:cxnSp>
          <p:nvCxnSpPr>
            <p:cNvPr id="12" name="直線單箭頭接點 11"/>
            <p:cNvCxnSpPr>
              <a:endCxn id="6" idx="0"/>
            </p:cNvCxnSpPr>
            <p:nvPr/>
          </p:nvCxnSpPr>
          <p:spPr>
            <a:xfrm flipH="1">
              <a:off x="972183" y="2664116"/>
              <a:ext cx="4595954" cy="5389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p:nvPr/>
          </p:nvCxnSpPr>
          <p:spPr>
            <a:xfrm flipH="1">
              <a:off x="1469179" y="3102999"/>
              <a:ext cx="4363854" cy="2076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flipH="1" flipV="1">
              <a:off x="1835696" y="3003787"/>
              <a:ext cx="4203916" cy="5750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44062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27"/>
                                        </p:tgtEl>
                                      </p:cBhvr>
                                    </p:animEffect>
                                    <p:set>
                                      <p:cBhvr>
                                        <p:cTn id="15" dur="1" fill="hold">
                                          <p:stCondLst>
                                            <p:cond delay="499"/>
                                          </p:stCondLst>
                                        </p:cTn>
                                        <p:tgtEl>
                                          <p:spTgt spid="27"/>
                                        </p:tgtEl>
                                        <p:attrNameLst>
                                          <p:attrName>style.visibility</p:attrName>
                                        </p:attrNameLst>
                                      </p:cBhvr>
                                      <p:to>
                                        <p:strVal val="hidden"/>
                                      </p:to>
                                    </p:se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p:txBody>
          <a:bodyPr/>
          <a:lstStyle/>
          <a:p>
            <a:r>
              <a:rPr lang="en-US" altLang="zh-TW" dirty="0" err="1" smtClean="0"/>
              <a:t>HiTouch</a:t>
            </a:r>
            <a:r>
              <a:rPr lang="en-US" altLang="zh-TW" dirty="0" smtClean="0"/>
              <a:t> Designer :</a:t>
            </a:r>
          </a:p>
          <a:p>
            <a:pPr lvl="1"/>
            <a:r>
              <a:rPr lang="en-US" altLang="zh-TW" dirty="0" smtClean="0"/>
              <a:t>Programming FW and load configuration</a:t>
            </a:r>
          </a:p>
          <a:p>
            <a:pPr lvl="1"/>
            <a:r>
              <a:rPr lang="en-US" altLang="zh-TW" dirty="0" smtClean="0"/>
              <a:t>Generate mapping table</a:t>
            </a:r>
          </a:p>
          <a:p>
            <a:pPr lvl="1"/>
            <a:r>
              <a:rPr lang="en-US" altLang="zh-TW" dirty="0"/>
              <a:t>Observe data and fine tune parameters dynamically</a:t>
            </a:r>
          </a:p>
          <a:p>
            <a:pPr lvl="1"/>
            <a:r>
              <a:rPr lang="en-US" altLang="zh-TW" dirty="0" smtClean="0"/>
              <a:t>Register Read/Write</a:t>
            </a:r>
          </a:p>
          <a:p>
            <a:r>
              <a:rPr lang="en-US" altLang="zh-TW" dirty="0" smtClean="0">
                <a:solidFill>
                  <a:srgbClr val="FF0000"/>
                </a:solidFill>
              </a:rPr>
              <a:t>Bridge Board Introduction</a:t>
            </a:r>
          </a:p>
          <a:p>
            <a:pPr lvl="1"/>
            <a:endParaRPr lang="en-US" altLang="zh-TW" dirty="0" smtClean="0"/>
          </a:p>
          <a:p>
            <a:pPr lvl="1"/>
            <a:endParaRPr lang="en-US" altLang="zh-TW" dirty="0" smtClean="0"/>
          </a:p>
          <a:p>
            <a:pPr lvl="1"/>
            <a:endParaRPr lang="en-US" altLang="zh-TW" dirty="0" smtClean="0"/>
          </a:p>
          <a:p>
            <a:pPr lvl="1"/>
            <a:endParaRPr lang="zh-TW" altLang="en-US" dirty="0"/>
          </a:p>
        </p:txBody>
      </p:sp>
    </p:spTree>
    <p:extLst>
      <p:ext uri="{BB962C8B-B14F-4D97-AF65-F5344CB8AC3E}">
        <p14:creationId xmlns:p14="http://schemas.microsoft.com/office/powerpoint/2010/main" val="40715284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 To Bridge Board</a:t>
            </a:r>
            <a:endParaRPr lang="zh-TW" altLang="en-US" dirty="0"/>
          </a:p>
        </p:txBody>
      </p:sp>
      <p:sp>
        <p:nvSpPr>
          <p:cNvPr id="3" name="內容版面配置區 2"/>
          <p:cNvSpPr>
            <a:spLocks noGrp="1"/>
          </p:cNvSpPr>
          <p:nvPr>
            <p:ph idx="1"/>
          </p:nvPr>
        </p:nvSpPr>
        <p:spPr/>
        <p:txBody>
          <a:bodyPr>
            <a:normAutofit/>
          </a:bodyPr>
          <a:lstStyle/>
          <a:p>
            <a:r>
              <a:rPr lang="en-US" altLang="zh-TW" dirty="0" smtClean="0"/>
              <a:t>Bridge board : </a:t>
            </a:r>
          </a:p>
          <a:p>
            <a:pPr lvl="1"/>
            <a:r>
              <a:rPr lang="en-US" altLang="zh-TW" dirty="0" smtClean="0"/>
              <a:t>Cypress FX2 as the first generation bridge board and </a:t>
            </a:r>
            <a:r>
              <a:rPr lang="en-US" altLang="zh-TW" dirty="0" err="1" smtClean="0"/>
              <a:t>SiliconLab</a:t>
            </a:r>
            <a:r>
              <a:rPr lang="en-US" altLang="zh-TW" dirty="0" smtClean="0"/>
              <a:t> Bridge board as the 2</a:t>
            </a:r>
            <a:r>
              <a:rPr lang="en-US" altLang="zh-TW" baseline="30000" dirty="0" smtClean="0"/>
              <a:t>nd</a:t>
            </a:r>
            <a:r>
              <a:rPr lang="en-US" altLang="zh-TW" dirty="0" smtClean="0"/>
              <a:t> gen bridge board (HID protocol)</a:t>
            </a:r>
          </a:p>
          <a:p>
            <a:pPr lvl="1"/>
            <a:r>
              <a:rPr lang="en-US" altLang="zh-TW" dirty="0" smtClean="0"/>
              <a:t>Setting VCCA &amp; VCCD by </a:t>
            </a:r>
            <a:r>
              <a:rPr lang="en-US" altLang="zh-TW" dirty="0" smtClean="0"/>
              <a:t>DAC and setting hardware pin (power on/off, reset )</a:t>
            </a:r>
            <a:endParaRPr lang="en-US" altLang="zh-TW" dirty="0" smtClean="0"/>
          </a:p>
          <a:p>
            <a:pPr lvl="1"/>
            <a:r>
              <a:rPr lang="en-US" altLang="zh-TW" smtClean="0"/>
              <a:t>Polling </a:t>
            </a:r>
            <a:r>
              <a:rPr lang="en-US" altLang="zh-TW" dirty="0" smtClean="0"/>
              <a:t>command from PC and launch them through I2C Bus</a:t>
            </a:r>
            <a:endParaRPr lang="en-US" altLang="zh-TW" dirty="0" smtClean="0"/>
          </a:p>
          <a:p>
            <a:pPr lvl="1"/>
            <a:r>
              <a:rPr lang="en-US" altLang="zh-TW" dirty="0" smtClean="0"/>
              <a:t>Receive I2C data from Touch IC by TSIX pin</a:t>
            </a:r>
            <a:endParaRPr lang="zh-TW" altLang="en-US" dirty="0"/>
          </a:p>
        </p:txBody>
      </p:sp>
    </p:spTree>
    <p:extLst>
      <p:ext uri="{BB962C8B-B14F-4D97-AF65-F5344CB8AC3E}">
        <p14:creationId xmlns:p14="http://schemas.microsoft.com/office/powerpoint/2010/main" val="28901455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Q&amp;A</a:t>
            </a:r>
            <a:endParaRPr lang="zh-TW"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群組 30"/>
          <p:cNvGrpSpPr/>
          <p:nvPr/>
        </p:nvGrpSpPr>
        <p:grpSpPr>
          <a:xfrm>
            <a:off x="323528" y="1462780"/>
            <a:ext cx="8496944" cy="5037612"/>
            <a:chOff x="251520" y="1271707"/>
            <a:chExt cx="8496944" cy="5037612"/>
          </a:xfrm>
        </p:grpSpPr>
        <p:grpSp>
          <p:nvGrpSpPr>
            <p:cNvPr id="19" name="群組 18"/>
            <p:cNvGrpSpPr/>
            <p:nvPr/>
          </p:nvGrpSpPr>
          <p:grpSpPr>
            <a:xfrm>
              <a:off x="251520" y="1271707"/>
              <a:ext cx="8496944" cy="5037612"/>
              <a:chOff x="1187624" y="2076477"/>
              <a:chExt cx="6984776" cy="3976475"/>
            </a:xfrm>
          </p:grpSpPr>
          <p:sp>
            <p:nvSpPr>
              <p:cNvPr id="4" name="橢圓 3"/>
              <p:cNvSpPr/>
              <p:nvPr/>
            </p:nvSpPr>
            <p:spPr>
              <a:xfrm>
                <a:off x="3109013" y="2076477"/>
                <a:ext cx="3103623" cy="89454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dirty="0" smtClean="0"/>
                  <a:t>Hi Touch Designer</a:t>
                </a:r>
                <a:endParaRPr lang="zh-TW" altLang="en-US" dirty="0"/>
              </a:p>
            </p:txBody>
          </p:sp>
          <p:cxnSp>
            <p:nvCxnSpPr>
              <p:cNvPr id="6" name="直線接點 5"/>
              <p:cNvCxnSpPr/>
              <p:nvPr/>
            </p:nvCxnSpPr>
            <p:spPr>
              <a:xfrm>
                <a:off x="1187624" y="3501008"/>
                <a:ext cx="0" cy="2551944"/>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2584579" y="3501008"/>
                <a:ext cx="0" cy="2551944"/>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5378489" y="3501008"/>
                <a:ext cx="0" cy="2551944"/>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a:off x="6775444" y="3501008"/>
                <a:ext cx="0" cy="2551944"/>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a:off x="8172400" y="3501008"/>
                <a:ext cx="0" cy="2551944"/>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
            <p:nvSpPr>
              <p:cNvPr id="14" name="文字方塊 13"/>
              <p:cNvSpPr txBox="1"/>
              <p:nvPr/>
            </p:nvSpPr>
            <p:spPr>
              <a:xfrm>
                <a:off x="1219896" y="3153822"/>
                <a:ext cx="1346844" cy="338554"/>
              </a:xfrm>
              <a:prstGeom prst="rect">
                <a:avLst/>
              </a:prstGeom>
              <a:noFill/>
            </p:spPr>
            <p:txBody>
              <a:bodyPr wrap="none" rtlCol="0">
                <a:spAutoFit/>
              </a:bodyPr>
              <a:lstStyle/>
              <a:p>
                <a:r>
                  <a:rPr lang="en-US" altLang="zh-TW" sz="1600" dirty="0" smtClean="0">
                    <a:latin typeface="Arial Unicode MS" panose="020B0604020202020204" pitchFamily="34" charset="-120"/>
                    <a:ea typeface="Arial Unicode MS" panose="020B0604020202020204" pitchFamily="34" charset="-120"/>
                    <a:cs typeface="Arial Unicode MS" panose="020B0604020202020204" pitchFamily="34" charset="-120"/>
                  </a:rPr>
                  <a:t>Load </a:t>
                </a:r>
                <a:r>
                  <a:rPr lang="en-US" altLang="zh-TW" sz="1600" dirty="0" err="1" smtClean="0">
                    <a:latin typeface="Arial Unicode MS" panose="020B0604020202020204" pitchFamily="34" charset="-120"/>
                    <a:ea typeface="Arial Unicode MS" panose="020B0604020202020204" pitchFamily="34" charset="-120"/>
                    <a:cs typeface="Arial Unicode MS" panose="020B0604020202020204" pitchFamily="34" charset="-120"/>
                  </a:rPr>
                  <a:t>Config</a:t>
                </a:r>
                <a:r>
                  <a:rPr lang="en-US" altLang="zh-TW" sz="1600" dirty="0" smtClean="0">
                    <a:latin typeface="Arial Unicode MS" panose="020B0604020202020204" pitchFamily="34" charset="-120"/>
                    <a:ea typeface="Arial Unicode MS" panose="020B0604020202020204" pitchFamily="34" charset="-120"/>
                    <a:cs typeface="Arial Unicode MS" panose="020B0604020202020204" pitchFamily="34" charset="-120"/>
                  </a:rPr>
                  <a:t>.</a:t>
                </a:r>
                <a:endParaRPr lang="zh-TW" altLang="en-US" sz="16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5" name="文字方塊 14"/>
              <p:cNvSpPr txBox="1"/>
              <p:nvPr/>
            </p:nvSpPr>
            <p:spPr>
              <a:xfrm>
                <a:off x="3300531" y="3162454"/>
                <a:ext cx="1244251" cy="338554"/>
              </a:xfrm>
              <a:prstGeom prst="rect">
                <a:avLst/>
              </a:prstGeom>
              <a:noFill/>
            </p:spPr>
            <p:txBody>
              <a:bodyPr wrap="none" rtlCol="0">
                <a:spAutoFit/>
              </a:bodyPr>
              <a:lstStyle/>
              <a:p>
                <a:r>
                  <a:rPr lang="en-US" altLang="zh-TW" sz="1600" dirty="0" smtClean="0">
                    <a:latin typeface="Arial Unicode MS" panose="020B0604020202020204" pitchFamily="34" charset="-120"/>
                    <a:ea typeface="Arial Unicode MS" panose="020B0604020202020204" pitchFamily="34" charset="-120"/>
                    <a:cs typeface="Arial Unicode MS" panose="020B0604020202020204" pitchFamily="34" charset="-120"/>
                  </a:rPr>
                  <a:t>Edit </a:t>
                </a:r>
                <a:r>
                  <a:rPr lang="en-US" altLang="zh-TW" sz="1600" dirty="0" err="1" smtClean="0">
                    <a:latin typeface="Arial Unicode MS" panose="020B0604020202020204" pitchFamily="34" charset="-120"/>
                    <a:ea typeface="Arial Unicode MS" panose="020B0604020202020204" pitchFamily="34" charset="-120"/>
                    <a:cs typeface="Arial Unicode MS" panose="020B0604020202020204" pitchFamily="34" charset="-120"/>
                  </a:rPr>
                  <a:t>Config</a:t>
                </a:r>
                <a:r>
                  <a:rPr lang="en-US" altLang="zh-TW" sz="1600" dirty="0" smtClean="0">
                    <a:latin typeface="Arial Unicode MS" panose="020B0604020202020204" pitchFamily="34" charset="-120"/>
                    <a:ea typeface="Arial Unicode MS" panose="020B0604020202020204" pitchFamily="34" charset="-120"/>
                    <a:cs typeface="Arial Unicode MS" panose="020B0604020202020204" pitchFamily="34" charset="-120"/>
                  </a:rPr>
                  <a:t>.</a:t>
                </a:r>
                <a:endParaRPr lang="zh-TW" altLang="en-US" sz="16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6" name="文字方塊 15"/>
              <p:cNvSpPr txBox="1"/>
              <p:nvPr/>
            </p:nvSpPr>
            <p:spPr>
              <a:xfrm>
                <a:off x="5274420" y="3153822"/>
                <a:ext cx="1358064" cy="338554"/>
              </a:xfrm>
              <a:prstGeom prst="rect">
                <a:avLst/>
              </a:prstGeom>
              <a:noFill/>
            </p:spPr>
            <p:txBody>
              <a:bodyPr wrap="none" rtlCol="0">
                <a:spAutoFit/>
              </a:bodyPr>
              <a:lstStyle/>
              <a:p>
                <a:r>
                  <a:rPr lang="en-US" altLang="zh-TW" sz="1600" dirty="0" smtClean="0">
                    <a:latin typeface="Arial Unicode MS" panose="020B0604020202020204" pitchFamily="34" charset="-120"/>
                    <a:ea typeface="Arial Unicode MS" panose="020B0604020202020204" pitchFamily="34" charset="-120"/>
                    <a:cs typeface="Arial Unicode MS" panose="020B0604020202020204" pitchFamily="34" charset="-120"/>
                  </a:rPr>
                  <a:t>Save </a:t>
                </a:r>
                <a:r>
                  <a:rPr lang="en-US" altLang="zh-TW" sz="1600" dirty="0" err="1" smtClean="0">
                    <a:latin typeface="Arial Unicode MS" panose="020B0604020202020204" pitchFamily="34" charset="-120"/>
                    <a:ea typeface="Arial Unicode MS" panose="020B0604020202020204" pitchFamily="34" charset="-120"/>
                    <a:cs typeface="Arial Unicode MS" panose="020B0604020202020204" pitchFamily="34" charset="-120"/>
                  </a:rPr>
                  <a:t>Config</a:t>
                </a:r>
                <a:r>
                  <a:rPr lang="en-US" altLang="zh-TW" sz="1600" dirty="0" smtClean="0">
                    <a:latin typeface="Arial Unicode MS" panose="020B0604020202020204" pitchFamily="34" charset="-120"/>
                    <a:ea typeface="Arial Unicode MS" panose="020B0604020202020204" pitchFamily="34" charset="-120"/>
                    <a:cs typeface="Arial Unicode MS" panose="020B0604020202020204" pitchFamily="34" charset="-120"/>
                  </a:rPr>
                  <a:t>.</a:t>
                </a:r>
                <a:endParaRPr lang="zh-TW" altLang="en-US" sz="16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7" name="文字方塊 16"/>
              <p:cNvSpPr txBox="1"/>
              <p:nvPr/>
            </p:nvSpPr>
            <p:spPr>
              <a:xfrm>
                <a:off x="7141940" y="3162454"/>
                <a:ext cx="663964" cy="338554"/>
              </a:xfrm>
              <a:prstGeom prst="rect">
                <a:avLst/>
              </a:prstGeom>
              <a:noFill/>
            </p:spPr>
            <p:txBody>
              <a:bodyPr wrap="none" rtlCol="0">
                <a:spAutoFit/>
              </a:bodyPr>
              <a:lstStyle/>
              <a:p>
                <a:r>
                  <a:rPr lang="en-US" altLang="zh-TW" sz="1600" dirty="0" smtClean="0">
                    <a:latin typeface="Arial Unicode MS" panose="020B0604020202020204" pitchFamily="34" charset="-120"/>
                    <a:ea typeface="Arial Unicode MS" panose="020B0604020202020204" pitchFamily="34" charset="-120"/>
                    <a:cs typeface="Arial Unicode MS" panose="020B0604020202020204" pitchFamily="34" charset="-120"/>
                  </a:rPr>
                  <a:t>Misc.</a:t>
                </a:r>
                <a:endParaRPr lang="zh-TW" altLang="en-US" sz="16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8" name="橢圓 17"/>
              <p:cNvSpPr/>
              <p:nvPr/>
            </p:nvSpPr>
            <p:spPr>
              <a:xfrm>
                <a:off x="1261382" y="3531427"/>
                <a:ext cx="1263872" cy="7200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200" dirty="0" smtClean="0">
                    <a:latin typeface="Arial Unicode MS" panose="020B0604020202020204" pitchFamily="34" charset="-120"/>
                    <a:ea typeface="Arial Unicode MS" panose="020B0604020202020204" pitchFamily="34" charset="-120"/>
                    <a:cs typeface="Arial Unicode MS" panose="020B0604020202020204" pitchFamily="34" charset="-120"/>
                  </a:rPr>
                  <a:t>Program &amp; Load configuration</a:t>
                </a:r>
                <a:endParaRPr lang="zh-TW" altLang="en-US" sz="12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grpSp>
        <p:grpSp>
          <p:nvGrpSpPr>
            <p:cNvPr id="30" name="群組 29"/>
            <p:cNvGrpSpPr/>
            <p:nvPr/>
          </p:nvGrpSpPr>
          <p:grpSpPr>
            <a:xfrm>
              <a:off x="1698053" y="2683770"/>
              <a:ext cx="6992805" cy="3475274"/>
              <a:chOff x="1698053" y="2683770"/>
              <a:chExt cx="6992805" cy="3475274"/>
            </a:xfrm>
          </p:grpSpPr>
          <p:sp>
            <p:nvSpPr>
              <p:cNvPr id="20" name="橢圓 19"/>
              <p:cNvSpPr/>
              <p:nvPr/>
            </p:nvSpPr>
            <p:spPr>
              <a:xfrm>
                <a:off x="1993131" y="3114916"/>
                <a:ext cx="1537494" cy="91223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200" dirty="0" smtClean="0">
                    <a:latin typeface="Arial Unicode MS" panose="020B0604020202020204" pitchFamily="34" charset="-120"/>
                    <a:ea typeface="Arial Unicode MS" panose="020B0604020202020204" pitchFamily="34" charset="-120"/>
                    <a:cs typeface="Arial Unicode MS" panose="020B0604020202020204" pitchFamily="34" charset="-120"/>
                  </a:rPr>
                  <a:t>IC &amp; Channel Mapping</a:t>
                </a:r>
                <a:endParaRPr lang="zh-TW" altLang="en-US" sz="12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1" name="橢圓 20"/>
              <p:cNvSpPr/>
              <p:nvPr/>
            </p:nvSpPr>
            <p:spPr>
              <a:xfrm>
                <a:off x="2070582" y="4236731"/>
                <a:ext cx="1537494" cy="91223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200" dirty="0" smtClean="0">
                    <a:latin typeface="Arial Unicode MS" panose="020B0604020202020204" pitchFamily="34" charset="-120"/>
                    <a:ea typeface="Arial Unicode MS" panose="020B0604020202020204" pitchFamily="34" charset="-120"/>
                    <a:cs typeface="Arial Unicode MS" panose="020B0604020202020204" pitchFamily="34" charset="-120"/>
                  </a:rPr>
                  <a:t>Instant Performance Fine Tune</a:t>
                </a:r>
                <a:endParaRPr lang="zh-TW" altLang="en-US" sz="12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2" name="橢圓 21"/>
              <p:cNvSpPr/>
              <p:nvPr/>
            </p:nvSpPr>
            <p:spPr>
              <a:xfrm>
                <a:off x="3707904" y="4216143"/>
                <a:ext cx="1537494" cy="91223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200" dirty="0" smtClean="0">
                    <a:latin typeface="Arial Unicode MS" panose="020B0604020202020204" pitchFamily="34" charset="-120"/>
                    <a:ea typeface="Arial Unicode MS" panose="020B0604020202020204" pitchFamily="34" charset="-120"/>
                    <a:cs typeface="Arial Unicode MS" panose="020B0604020202020204" pitchFamily="34" charset="-120"/>
                  </a:rPr>
                  <a:t>Observer Raw Data &amp; Performance</a:t>
                </a:r>
                <a:endParaRPr lang="zh-TW" altLang="en-US" sz="12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3" name="橢圓 22"/>
              <p:cNvSpPr/>
              <p:nvPr/>
            </p:nvSpPr>
            <p:spPr>
              <a:xfrm>
                <a:off x="5407291" y="4216143"/>
                <a:ext cx="1537494" cy="91223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200" dirty="0" smtClean="0">
                    <a:latin typeface="Arial Unicode MS" panose="020B0604020202020204" pitchFamily="34" charset="-120"/>
                    <a:ea typeface="Arial Unicode MS" panose="020B0604020202020204" pitchFamily="34" charset="-120"/>
                    <a:cs typeface="Arial Unicode MS" panose="020B0604020202020204" pitchFamily="34" charset="-120"/>
                  </a:rPr>
                  <a:t>Save Configuration</a:t>
                </a:r>
                <a:endParaRPr lang="zh-TW" altLang="en-US" sz="12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4" name="橢圓 23"/>
              <p:cNvSpPr/>
              <p:nvPr/>
            </p:nvSpPr>
            <p:spPr>
              <a:xfrm>
                <a:off x="7153364" y="3114916"/>
                <a:ext cx="1537494" cy="91223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200" dirty="0" smtClean="0">
                    <a:latin typeface="Arial Unicode MS" panose="020B0604020202020204" pitchFamily="34" charset="-120"/>
                    <a:ea typeface="Arial Unicode MS" panose="020B0604020202020204" pitchFamily="34" charset="-120"/>
                    <a:cs typeface="Arial Unicode MS" panose="020B0604020202020204" pitchFamily="34" charset="-120"/>
                  </a:rPr>
                  <a:t>Register Editor</a:t>
                </a:r>
                <a:endParaRPr lang="zh-TW" altLang="en-US" sz="12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5" name="橢圓 24"/>
              <p:cNvSpPr/>
              <p:nvPr/>
            </p:nvSpPr>
            <p:spPr>
              <a:xfrm>
                <a:off x="7153364" y="4180862"/>
                <a:ext cx="1537494" cy="91223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200" dirty="0" smtClean="0">
                    <a:latin typeface="Arial Unicode MS" panose="020B0604020202020204" pitchFamily="34" charset="-120"/>
                    <a:ea typeface="Arial Unicode MS" panose="020B0604020202020204" pitchFamily="34" charset="-120"/>
                    <a:cs typeface="Arial Unicode MS" panose="020B0604020202020204" pitchFamily="34" charset="-120"/>
                  </a:rPr>
                  <a:t>Gesture Demo</a:t>
                </a:r>
                <a:endParaRPr lang="zh-TW" altLang="en-US" sz="12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6" name="橢圓 25"/>
              <p:cNvSpPr/>
              <p:nvPr/>
            </p:nvSpPr>
            <p:spPr>
              <a:xfrm>
                <a:off x="7134016" y="5246808"/>
                <a:ext cx="1537494" cy="91223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200" dirty="0" smtClean="0">
                    <a:latin typeface="Arial Unicode MS" panose="020B0604020202020204" pitchFamily="34" charset="-120"/>
                    <a:ea typeface="Arial Unicode MS" panose="020B0604020202020204" pitchFamily="34" charset="-120"/>
                    <a:cs typeface="Arial Unicode MS" panose="020B0604020202020204" pitchFamily="34" charset="-120"/>
                  </a:rPr>
                  <a:t>Demo Panel</a:t>
                </a:r>
                <a:endParaRPr lang="zh-TW" altLang="en-US" sz="12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7" name="向右箭號 26"/>
              <p:cNvSpPr/>
              <p:nvPr/>
            </p:nvSpPr>
            <p:spPr>
              <a:xfrm>
                <a:off x="1698053" y="2683770"/>
                <a:ext cx="1008112" cy="287820"/>
              </a:xfrm>
              <a:prstGeom prst="rightArrow">
                <a:avLst/>
              </a:prstGeom>
              <a:ln/>
            </p:spPr>
            <p:style>
              <a:lnRef idx="3">
                <a:schemeClr val="lt1"/>
              </a:lnRef>
              <a:fillRef idx="1">
                <a:schemeClr val="dk1"/>
              </a:fillRef>
              <a:effectRef idx="1">
                <a:schemeClr val="dk1"/>
              </a:effectRef>
              <a:fontRef idx="minor">
                <a:schemeClr val="lt1"/>
              </a:fontRef>
            </p:style>
            <p:txBody>
              <a:bodyPr rtlCol="0" anchor="ctr"/>
              <a:lstStyle/>
              <a:p>
                <a:pPr algn="ctr"/>
                <a:endParaRPr lang="zh-TW" altLang="en-US"/>
              </a:p>
            </p:txBody>
          </p:sp>
          <p:sp>
            <p:nvSpPr>
              <p:cNvPr id="28" name="向右箭號 27"/>
              <p:cNvSpPr/>
              <p:nvPr/>
            </p:nvSpPr>
            <p:spPr>
              <a:xfrm>
                <a:off x="4099279" y="2707084"/>
                <a:ext cx="1008112" cy="287820"/>
              </a:xfrm>
              <a:prstGeom prst="rightArrow">
                <a:avLst/>
              </a:prstGeom>
              <a:ln/>
            </p:spPr>
            <p:style>
              <a:lnRef idx="3">
                <a:schemeClr val="lt1"/>
              </a:lnRef>
              <a:fillRef idx="1">
                <a:schemeClr val="dk1"/>
              </a:fillRef>
              <a:effectRef idx="1">
                <a:schemeClr val="dk1"/>
              </a:effectRef>
              <a:fontRef idx="minor">
                <a:schemeClr val="lt1"/>
              </a:fontRef>
            </p:style>
            <p:txBody>
              <a:bodyPr rtlCol="0" anchor="ctr"/>
              <a:lstStyle/>
              <a:p>
                <a:pPr algn="ctr"/>
                <a:endParaRPr lang="zh-TW" altLang="en-US"/>
              </a:p>
            </p:txBody>
          </p:sp>
        </p:grpSp>
      </p:grpSp>
      <p:sp>
        <p:nvSpPr>
          <p:cNvPr id="29" name="標題 1"/>
          <p:cNvSpPr>
            <a:spLocks noGrp="1"/>
          </p:cNvSpPr>
          <p:nvPr>
            <p:ph type="title"/>
          </p:nvPr>
        </p:nvSpPr>
        <p:spPr>
          <a:xfrm>
            <a:off x="433858" y="321398"/>
            <a:ext cx="8229600" cy="1143000"/>
          </a:xfrm>
        </p:spPr>
        <p:txBody>
          <a:bodyPr/>
          <a:lstStyle/>
          <a:p>
            <a:r>
              <a:rPr lang="en-US" altLang="zh-TW" dirty="0" smtClean="0"/>
              <a:t>Overview</a:t>
            </a:r>
            <a:endParaRPr lang="zh-TW" altLang="en-US" dirty="0"/>
          </a:p>
        </p:txBody>
      </p:sp>
    </p:spTree>
    <p:extLst>
      <p:ext uri="{BB962C8B-B14F-4D97-AF65-F5344CB8AC3E}">
        <p14:creationId xmlns:p14="http://schemas.microsoft.com/office/powerpoint/2010/main" val="26044262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p:txBody>
          <a:bodyPr/>
          <a:lstStyle/>
          <a:p>
            <a:r>
              <a:rPr lang="en-US" altLang="zh-TW" dirty="0" err="1" smtClean="0"/>
              <a:t>HiTouch</a:t>
            </a:r>
            <a:r>
              <a:rPr lang="en-US" altLang="zh-TW" dirty="0" smtClean="0"/>
              <a:t> Designer :</a:t>
            </a:r>
          </a:p>
          <a:p>
            <a:pPr lvl="1"/>
            <a:r>
              <a:rPr lang="en-US" altLang="zh-TW" dirty="0" smtClean="0">
                <a:solidFill>
                  <a:srgbClr val="FF0000"/>
                </a:solidFill>
              </a:rPr>
              <a:t>Programming FW and load configuration</a:t>
            </a:r>
          </a:p>
          <a:p>
            <a:pPr lvl="1"/>
            <a:r>
              <a:rPr lang="en-US" altLang="zh-TW" dirty="0" smtClean="0"/>
              <a:t>Generate mapping table</a:t>
            </a:r>
          </a:p>
          <a:p>
            <a:pPr lvl="1"/>
            <a:r>
              <a:rPr lang="en-US" altLang="zh-TW" dirty="0"/>
              <a:t>Observe data and fine tune parameters dynamically</a:t>
            </a:r>
          </a:p>
          <a:p>
            <a:pPr lvl="1"/>
            <a:r>
              <a:rPr lang="en-US" altLang="zh-TW" dirty="0" smtClean="0"/>
              <a:t>Register Read/Write</a:t>
            </a:r>
          </a:p>
          <a:p>
            <a:r>
              <a:rPr lang="en-US" altLang="zh-TW" dirty="0"/>
              <a:t>Bridge Board Introduction</a:t>
            </a:r>
          </a:p>
          <a:p>
            <a:pPr lvl="1"/>
            <a:endParaRPr lang="en-US" altLang="zh-TW" dirty="0" smtClean="0"/>
          </a:p>
          <a:p>
            <a:pPr lvl="1"/>
            <a:endParaRPr lang="en-US" altLang="zh-TW" dirty="0" smtClean="0"/>
          </a:p>
          <a:p>
            <a:pPr lvl="1"/>
            <a:endParaRPr lang="en-US" altLang="zh-TW" dirty="0" smtClean="0"/>
          </a:p>
          <a:p>
            <a:pPr lvl="1"/>
            <a:endParaRPr lang="zh-TW" altLang="en-US" dirty="0"/>
          </a:p>
        </p:txBody>
      </p:sp>
    </p:spTree>
    <p:extLst>
      <p:ext uri="{BB962C8B-B14F-4D97-AF65-F5344CB8AC3E}">
        <p14:creationId xmlns:p14="http://schemas.microsoft.com/office/powerpoint/2010/main" val="19674948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Program &amp; Load FW</a:t>
            </a:r>
            <a:endParaRPr lang="zh-TW" altLang="en-US" dirty="0"/>
          </a:p>
        </p:txBody>
      </p:sp>
      <p:sp>
        <p:nvSpPr>
          <p:cNvPr id="3" name="內容版面配置區 2"/>
          <p:cNvSpPr>
            <a:spLocks noGrp="1"/>
          </p:cNvSpPr>
          <p:nvPr>
            <p:ph idx="1"/>
          </p:nvPr>
        </p:nvSpPr>
        <p:spPr/>
        <p:txBody>
          <a:bodyPr/>
          <a:lstStyle/>
          <a:p>
            <a:r>
              <a:rPr lang="en-US" altLang="zh-TW" dirty="0" smtClean="0"/>
              <a:t>The outlook of Program &amp; Load FW page</a:t>
            </a:r>
            <a:endParaRPr lang="zh-TW" altLang="en-US" dirty="0"/>
          </a:p>
        </p:txBody>
      </p:sp>
      <p:pic>
        <p:nvPicPr>
          <p:cNvPr id="5" name="圖片 4"/>
          <p:cNvPicPr>
            <a:picLocks noChangeAspect="1"/>
          </p:cNvPicPr>
          <p:nvPr/>
        </p:nvPicPr>
        <p:blipFill>
          <a:blip r:embed="rId3"/>
          <a:stretch>
            <a:fillRect/>
          </a:stretch>
        </p:blipFill>
        <p:spPr>
          <a:xfrm>
            <a:off x="515333" y="2419722"/>
            <a:ext cx="8171467" cy="4178796"/>
          </a:xfrm>
          <a:prstGeom prst="rect">
            <a:avLst/>
          </a:prstGeom>
        </p:spPr>
      </p:pic>
      <p:grpSp>
        <p:nvGrpSpPr>
          <p:cNvPr id="11" name="群組 10"/>
          <p:cNvGrpSpPr/>
          <p:nvPr/>
        </p:nvGrpSpPr>
        <p:grpSpPr>
          <a:xfrm>
            <a:off x="450966" y="4941168"/>
            <a:ext cx="5129146" cy="1471824"/>
            <a:chOff x="450966" y="4941168"/>
            <a:chExt cx="5129146" cy="1471824"/>
          </a:xfrm>
        </p:grpSpPr>
        <p:sp>
          <p:nvSpPr>
            <p:cNvPr id="7" name="矩形 6"/>
            <p:cNvSpPr/>
            <p:nvPr/>
          </p:nvSpPr>
          <p:spPr>
            <a:xfrm>
              <a:off x="450966" y="5805264"/>
              <a:ext cx="5050904" cy="60772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 name="直線單箭頭接點 8"/>
            <p:cNvCxnSpPr/>
            <p:nvPr/>
          </p:nvCxnSpPr>
          <p:spPr>
            <a:xfrm flipH="1">
              <a:off x="2627784" y="5229200"/>
              <a:ext cx="792088"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419872" y="4941168"/>
              <a:ext cx="2160240" cy="56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Connected Status</a:t>
              </a:r>
              <a:endParaRPr lang="zh-TW" altLang="en-US" dirty="0">
                <a:solidFill>
                  <a:schemeClr val="tx1"/>
                </a:solidFill>
              </a:endParaRPr>
            </a:p>
          </p:txBody>
        </p:sp>
      </p:grpSp>
      <p:grpSp>
        <p:nvGrpSpPr>
          <p:cNvPr id="16" name="群組 15"/>
          <p:cNvGrpSpPr/>
          <p:nvPr/>
        </p:nvGrpSpPr>
        <p:grpSpPr>
          <a:xfrm>
            <a:off x="4998716" y="4509120"/>
            <a:ext cx="3499583" cy="1883758"/>
            <a:chOff x="4998716" y="4509120"/>
            <a:chExt cx="3499583" cy="1883758"/>
          </a:xfrm>
        </p:grpSpPr>
        <p:sp>
          <p:nvSpPr>
            <p:cNvPr id="12" name="矩形 11"/>
            <p:cNvSpPr/>
            <p:nvPr/>
          </p:nvSpPr>
          <p:spPr>
            <a:xfrm>
              <a:off x="7202155" y="4715394"/>
              <a:ext cx="1296144" cy="1677484"/>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3" name="直線單箭頭接點 12"/>
            <p:cNvCxnSpPr/>
            <p:nvPr/>
          </p:nvCxnSpPr>
          <p:spPr>
            <a:xfrm flipH="1" flipV="1">
              <a:off x="6587955" y="5096843"/>
              <a:ext cx="614200" cy="468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998716" y="4509120"/>
              <a:ext cx="2160240" cy="56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Voltage Setting</a:t>
              </a:r>
              <a:endParaRPr lang="zh-TW" altLang="en-US" dirty="0">
                <a:solidFill>
                  <a:schemeClr val="tx1"/>
                </a:solidFill>
              </a:endParaRPr>
            </a:p>
          </p:txBody>
        </p:sp>
      </p:grpSp>
      <p:grpSp>
        <p:nvGrpSpPr>
          <p:cNvPr id="28" name="群組 27"/>
          <p:cNvGrpSpPr/>
          <p:nvPr/>
        </p:nvGrpSpPr>
        <p:grpSpPr>
          <a:xfrm>
            <a:off x="516596" y="3194259"/>
            <a:ext cx="4721871" cy="2489605"/>
            <a:chOff x="516596" y="3194259"/>
            <a:chExt cx="4721871" cy="2489605"/>
          </a:xfrm>
        </p:grpSpPr>
        <p:cxnSp>
          <p:nvCxnSpPr>
            <p:cNvPr id="19" name="直線單箭頭接點 18"/>
            <p:cNvCxnSpPr/>
            <p:nvPr/>
          </p:nvCxnSpPr>
          <p:spPr>
            <a:xfrm flipH="1" flipV="1">
              <a:off x="2051585" y="5026123"/>
              <a:ext cx="802070" cy="340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2843673" y="5115992"/>
              <a:ext cx="2160240" cy="56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FW management</a:t>
              </a:r>
              <a:endParaRPr lang="zh-TW" altLang="en-US" dirty="0">
                <a:solidFill>
                  <a:schemeClr val="tx1"/>
                </a:solidFill>
              </a:endParaRPr>
            </a:p>
          </p:txBody>
        </p:sp>
        <p:sp>
          <p:nvSpPr>
            <p:cNvPr id="17" name="矩形 16"/>
            <p:cNvSpPr/>
            <p:nvPr/>
          </p:nvSpPr>
          <p:spPr>
            <a:xfrm>
              <a:off x="516596" y="3194259"/>
              <a:ext cx="512250" cy="132780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p:nvSpPr>
          <p:spPr>
            <a:xfrm>
              <a:off x="1068651" y="3501008"/>
              <a:ext cx="4169816" cy="1453107"/>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4" name="群組 13"/>
          <p:cNvGrpSpPr/>
          <p:nvPr/>
        </p:nvGrpSpPr>
        <p:grpSpPr>
          <a:xfrm>
            <a:off x="5275745" y="3141420"/>
            <a:ext cx="2464607" cy="2824431"/>
            <a:chOff x="5275745" y="3141420"/>
            <a:chExt cx="2464607" cy="2824431"/>
          </a:xfrm>
        </p:grpSpPr>
        <p:sp>
          <p:nvSpPr>
            <p:cNvPr id="24" name="矩形 23"/>
            <p:cNvSpPr/>
            <p:nvPr/>
          </p:nvSpPr>
          <p:spPr>
            <a:xfrm>
              <a:off x="5275745" y="3141420"/>
              <a:ext cx="1883211" cy="127930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5" name="直線單箭頭接點 24"/>
            <p:cNvCxnSpPr/>
            <p:nvPr/>
          </p:nvCxnSpPr>
          <p:spPr>
            <a:xfrm flipH="1" flipV="1">
              <a:off x="6078069" y="4489269"/>
              <a:ext cx="137534" cy="1043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5580112" y="5397979"/>
              <a:ext cx="2160240" cy="56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Loaded FW info</a:t>
              </a:r>
              <a:endParaRPr lang="zh-TW" altLang="en-US" dirty="0">
                <a:solidFill>
                  <a:schemeClr val="tx1"/>
                </a:solidFill>
              </a:endParaRPr>
            </a:p>
          </p:txBody>
        </p:sp>
      </p:grpSp>
    </p:spTree>
    <p:extLst>
      <p:ext uri="{BB962C8B-B14F-4D97-AF65-F5344CB8AC3E}">
        <p14:creationId xmlns:p14="http://schemas.microsoft.com/office/powerpoint/2010/main" val="194329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animEffect transition="in" filter="fade">
                                      <p:cBhvr>
                                        <p:cTn id="9" dur="500"/>
                                        <p:tgtEl>
                                          <p:spTgt spid="16"/>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xit" presetSubtype="21" fill="hold" nodeType="clickEffect">
                                  <p:stCondLst>
                                    <p:cond delay="0"/>
                                  </p:stCondLst>
                                  <p:childTnLst>
                                    <p:animEffect transition="out" filter="barn(inVertical)">
                                      <p:cBhvr>
                                        <p:cTn id="13" dur="500"/>
                                        <p:tgtEl>
                                          <p:spTgt spid="11"/>
                                        </p:tgtEl>
                                      </p:cBhvr>
                                    </p:animEffect>
                                    <p:set>
                                      <p:cBhvr>
                                        <p:cTn id="14" dur="1" fill="hold">
                                          <p:stCondLst>
                                            <p:cond delay="499"/>
                                          </p:stCondLst>
                                        </p:cTn>
                                        <p:tgtEl>
                                          <p:spTgt spid="11"/>
                                        </p:tgtEl>
                                        <p:attrNameLst>
                                          <p:attrName>style.visibility</p:attrName>
                                        </p:attrNameLst>
                                      </p:cBhvr>
                                      <p:to>
                                        <p:strVal val="hidden"/>
                                      </p:to>
                                    </p:set>
                                  </p:childTnLst>
                                </p:cTn>
                              </p:par>
                              <p:par>
                                <p:cTn id="15" presetID="16" presetClass="exit" presetSubtype="21" fill="hold" nodeType="withEffect">
                                  <p:stCondLst>
                                    <p:cond delay="0"/>
                                  </p:stCondLst>
                                  <p:childTnLst>
                                    <p:animEffect transition="out" filter="barn(inVertical)">
                                      <p:cBhvr>
                                        <p:cTn id="16" dur="500"/>
                                        <p:tgtEl>
                                          <p:spTgt spid="16"/>
                                        </p:tgtEl>
                                      </p:cBhvr>
                                    </p:animEffect>
                                    <p:set>
                                      <p:cBhvr>
                                        <p:cTn id="17" dur="1" fill="hold">
                                          <p:stCondLst>
                                            <p:cond delay="499"/>
                                          </p:stCondLst>
                                        </p:cTn>
                                        <p:tgtEl>
                                          <p:spTgt spid="16"/>
                                        </p:tgtEl>
                                        <p:attrNameLst>
                                          <p:attrName>style.visibility</p:attrName>
                                        </p:attrNameLst>
                                      </p:cBhvr>
                                      <p:to>
                                        <p:strVal val="hidden"/>
                                      </p:to>
                                    </p:se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nodeType="after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p:txBody>
          <a:bodyPr/>
          <a:lstStyle/>
          <a:p>
            <a:r>
              <a:rPr lang="en-US" altLang="zh-TW" dirty="0" err="1" smtClean="0"/>
              <a:t>HiTouch</a:t>
            </a:r>
            <a:r>
              <a:rPr lang="en-US" altLang="zh-TW" dirty="0" smtClean="0"/>
              <a:t> Designer :</a:t>
            </a:r>
          </a:p>
          <a:p>
            <a:pPr lvl="1"/>
            <a:r>
              <a:rPr lang="en-US" altLang="zh-TW" dirty="0" smtClean="0"/>
              <a:t>Programming FW and load configuration</a:t>
            </a:r>
          </a:p>
          <a:p>
            <a:pPr lvl="1"/>
            <a:r>
              <a:rPr lang="en-US" altLang="zh-TW" dirty="0" smtClean="0">
                <a:solidFill>
                  <a:srgbClr val="FF0000"/>
                </a:solidFill>
              </a:rPr>
              <a:t>Intro. To Mapping </a:t>
            </a:r>
            <a:r>
              <a:rPr lang="en-US" altLang="zh-TW" dirty="0" err="1" smtClean="0">
                <a:solidFill>
                  <a:srgbClr val="FF0000"/>
                </a:solidFill>
              </a:rPr>
              <a:t>func</a:t>
            </a:r>
            <a:r>
              <a:rPr lang="en-US" altLang="zh-TW" dirty="0" smtClean="0">
                <a:solidFill>
                  <a:srgbClr val="FF0000"/>
                </a:solidFill>
              </a:rPr>
              <a:t>.</a:t>
            </a:r>
          </a:p>
          <a:p>
            <a:pPr lvl="1"/>
            <a:r>
              <a:rPr lang="en-US" altLang="zh-TW" dirty="0"/>
              <a:t>Observe data and fine tune parameters dynamically</a:t>
            </a:r>
          </a:p>
          <a:p>
            <a:pPr lvl="1"/>
            <a:r>
              <a:rPr lang="en-US" altLang="zh-TW" dirty="0" smtClean="0"/>
              <a:t>Register Read/Write</a:t>
            </a:r>
          </a:p>
          <a:p>
            <a:r>
              <a:rPr lang="en-US" altLang="zh-TW" dirty="0"/>
              <a:t>Bridge Board Introduction</a:t>
            </a:r>
          </a:p>
          <a:p>
            <a:pPr lvl="1"/>
            <a:endParaRPr lang="en-US" altLang="zh-TW" dirty="0" smtClean="0"/>
          </a:p>
          <a:p>
            <a:pPr lvl="1"/>
            <a:endParaRPr lang="en-US" altLang="zh-TW" dirty="0" smtClean="0"/>
          </a:p>
          <a:p>
            <a:pPr lvl="1"/>
            <a:endParaRPr lang="en-US" altLang="zh-TW" dirty="0" smtClean="0"/>
          </a:p>
          <a:p>
            <a:pPr lvl="1"/>
            <a:endParaRPr lang="zh-TW" altLang="en-US" dirty="0"/>
          </a:p>
        </p:txBody>
      </p:sp>
    </p:spTree>
    <p:extLst>
      <p:ext uri="{BB962C8B-B14F-4D97-AF65-F5344CB8AC3E}">
        <p14:creationId xmlns:p14="http://schemas.microsoft.com/office/powerpoint/2010/main" val="4034485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群組 18"/>
          <p:cNvGrpSpPr/>
          <p:nvPr/>
        </p:nvGrpSpPr>
        <p:grpSpPr>
          <a:xfrm>
            <a:off x="323528" y="1793748"/>
            <a:ext cx="8496944" cy="5037612"/>
            <a:chOff x="1187624" y="2076477"/>
            <a:chExt cx="6984776" cy="3976475"/>
          </a:xfrm>
        </p:grpSpPr>
        <p:sp>
          <p:nvSpPr>
            <p:cNvPr id="4" name="橢圓 3"/>
            <p:cNvSpPr/>
            <p:nvPr/>
          </p:nvSpPr>
          <p:spPr>
            <a:xfrm>
              <a:off x="3109013" y="2076477"/>
              <a:ext cx="3103623" cy="89454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dirty="0" smtClean="0"/>
                <a:t>Hi Touch Designer</a:t>
              </a:r>
              <a:endParaRPr lang="zh-TW" altLang="en-US" dirty="0"/>
            </a:p>
          </p:txBody>
        </p:sp>
        <p:cxnSp>
          <p:nvCxnSpPr>
            <p:cNvPr id="6" name="直線接點 5"/>
            <p:cNvCxnSpPr/>
            <p:nvPr/>
          </p:nvCxnSpPr>
          <p:spPr>
            <a:xfrm>
              <a:off x="1187624" y="3501008"/>
              <a:ext cx="0" cy="2551944"/>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2584579" y="3501008"/>
              <a:ext cx="0" cy="2551944"/>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5378489" y="3501008"/>
              <a:ext cx="0" cy="2551944"/>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a:off x="6775444" y="3501008"/>
              <a:ext cx="0" cy="2551944"/>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a:off x="8172400" y="3501008"/>
              <a:ext cx="0" cy="2551944"/>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
          <p:nvSpPr>
            <p:cNvPr id="14" name="文字方塊 13"/>
            <p:cNvSpPr txBox="1"/>
            <p:nvPr/>
          </p:nvSpPr>
          <p:spPr>
            <a:xfrm>
              <a:off x="1219896" y="3153822"/>
              <a:ext cx="1346844" cy="338554"/>
            </a:xfrm>
            <a:prstGeom prst="rect">
              <a:avLst/>
            </a:prstGeom>
            <a:noFill/>
          </p:spPr>
          <p:txBody>
            <a:bodyPr wrap="none" rtlCol="0">
              <a:spAutoFit/>
            </a:bodyPr>
            <a:lstStyle/>
            <a:p>
              <a:r>
                <a:rPr lang="en-US" altLang="zh-TW" sz="1600" dirty="0" smtClean="0">
                  <a:latin typeface="Arial Unicode MS" panose="020B0604020202020204" pitchFamily="34" charset="-120"/>
                  <a:ea typeface="Arial Unicode MS" panose="020B0604020202020204" pitchFamily="34" charset="-120"/>
                  <a:cs typeface="Arial Unicode MS" panose="020B0604020202020204" pitchFamily="34" charset="-120"/>
                </a:rPr>
                <a:t>Load </a:t>
              </a:r>
              <a:r>
                <a:rPr lang="en-US" altLang="zh-TW" sz="1600" dirty="0" err="1" smtClean="0">
                  <a:latin typeface="Arial Unicode MS" panose="020B0604020202020204" pitchFamily="34" charset="-120"/>
                  <a:ea typeface="Arial Unicode MS" panose="020B0604020202020204" pitchFamily="34" charset="-120"/>
                  <a:cs typeface="Arial Unicode MS" panose="020B0604020202020204" pitchFamily="34" charset="-120"/>
                </a:rPr>
                <a:t>Config</a:t>
              </a:r>
              <a:r>
                <a:rPr lang="en-US" altLang="zh-TW" sz="1600" dirty="0" smtClean="0">
                  <a:latin typeface="Arial Unicode MS" panose="020B0604020202020204" pitchFamily="34" charset="-120"/>
                  <a:ea typeface="Arial Unicode MS" panose="020B0604020202020204" pitchFamily="34" charset="-120"/>
                  <a:cs typeface="Arial Unicode MS" panose="020B0604020202020204" pitchFamily="34" charset="-120"/>
                </a:rPr>
                <a:t>.</a:t>
              </a:r>
              <a:endParaRPr lang="zh-TW" altLang="en-US" sz="16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5" name="文字方塊 14"/>
            <p:cNvSpPr txBox="1"/>
            <p:nvPr/>
          </p:nvSpPr>
          <p:spPr>
            <a:xfrm>
              <a:off x="3300531" y="3162454"/>
              <a:ext cx="1244251" cy="338554"/>
            </a:xfrm>
            <a:prstGeom prst="rect">
              <a:avLst/>
            </a:prstGeom>
            <a:noFill/>
          </p:spPr>
          <p:txBody>
            <a:bodyPr wrap="none" rtlCol="0">
              <a:spAutoFit/>
            </a:bodyPr>
            <a:lstStyle/>
            <a:p>
              <a:r>
                <a:rPr lang="en-US" altLang="zh-TW" sz="1600" dirty="0" smtClean="0">
                  <a:latin typeface="Arial Unicode MS" panose="020B0604020202020204" pitchFamily="34" charset="-120"/>
                  <a:ea typeface="Arial Unicode MS" panose="020B0604020202020204" pitchFamily="34" charset="-120"/>
                  <a:cs typeface="Arial Unicode MS" panose="020B0604020202020204" pitchFamily="34" charset="-120"/>
                </a:rPr>
                <a:t>Edit </a:t>
              </a:r>
              <a:r>
                <a:rPr lang="en-US" altLang="zh-TW" sz="1600" dirty="0" err="1" smtClean="0">
                  <a:latin typeface="Arial Unicode MS" panose="020B0604020202020204" pitchFamily="34" charset="-120"/>
                  <a:ea typeface="Arial Unicode MS" panose="020B0604020202020204" pitchFamily="34" charset="-120"/>
                  <a:cs typeface="Arial Unicode MS" panose="020B0604020202020204" pitchFamily="34" charset="-120"/>
                </a:rPr>
                <a:t>Config</a:t>
              </a:r>
              <a:r>
                <a:rPr lang="en-US" altLang="zh-TW" sz="1600" dirty="0" smtClean="0">
                  <a:latin typeface="Arial Unicode MS" panose="020B0604020202020204" pitchFamily="34" charset="-120"/>
                  <a:ea typeface="Arial Unicode MS" panose="020B0604020202020204" pitchFamily="34" charset="-120"/>
                  <a:cs typeface="Arial Unicode MS" panose="020B0604020202020204" pitchFamily="34" charset="-120"/>
                </a:rPr>
                <a:t>.</a:t>
              </a:r>
              <a:endParaRPr lang="zh-TW" altLang="en-US" sz="16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6" name="文字方塊 15"/>
            <p:cNvSpPr txBox="1"/>
            <p:nvPr/>
          </p:nvSpPr>
          <p:spPr>
            <a:xfrm>
              <a:off x="5274420" y="3153822"/>
              <a:ext cx="1358064" cy="338554"/>
            </a:xfrm>
            <a:prstGeom prst="rect">
              <a:avLst/>
            </a:prstGeom>
            <a:noFill/>
          </p:spPr>
          <p:txBody>
            <a:bodyPr wrap="none" rtlCol="0">
              <a:spAutoFit/>
            </a:bodyPr>
            <a:lstStyle/>
            <a:p>
              <a:r>
                <a:rPr lang="en-US" altLang="zh-TW" sz="1600" dirty="0" smtClean="0">
                  <a:latin typeface="Arial Unicode MS" panose="020B0604020202020204" pitchFamily="34" charset="-120"/>
                  <a:ea typeface="Arial Unicode MS" panose="020B0604020202020204" pitchFamily="34" charset="-120"/>
                  <a:cs typeface="Arial Unicode MS" panose="020B0604020202020204" pitchFamily="34" charset="-120"/>
                </a:rPr>
                <a:t>Save </a:t>
              </a:r>
              <a:r>
                <a:rPr lang="en-US" altLang="zh-TW" sz="1600" dirty="0" err="1" smtClean="0">
                  <a:latin typeface="Arial Unicode MS" panose="020B0604020202020204" pitchFamily="34" charset="-120"/>
                  <a:ea typeface="Arial Unicode MS" panose="020B0604020202020204" pitchFamily="34" charset="-120"/>
                  <a:cs typeface="Arial Unicode MS" panose="020B0604020202020204" pitchFamily="34" charset="-120"/>
                </a:rPr>
                <a:t>Config</a:t>
              </a:r>
              <a:r>
                <a:rPr lang="en-US" altLang="zh-TW" sz="1600" dirty="0" smtClean="0">
                  <a:latin typeface="Arial Unicode MS" panose="020B0604020202020204" pitchFamily="34" charset="-120"/>
                  <a:ea typeface="Arial Unicode MS" panose="020B0604020202020204" pitchFamily="34" charset="-120"/>
                  <a:cs typeface="Arial Unicode MS" panose="020B0604020202020204" pitchFamily="34" charset="-120"/>
                </a:rPr>
                <a:t>.</a:t>
              </a:r>
              <a:endParaRPr lang="zh-TW" altLang="en-US" sz="16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7" name="文字方塊 16"/>
            <p:cNvSpPr txBox="1"/>
            <p:nvPr/>
          </p:nvSpPr>
          <p:spPr>
            <a:xfrm>
              <a:off x="7141940" y="3162454"/>
              <a:ext cx="663964" cy="338554"/>
            </a:xfrm>
            <a:prstGeom prst="rect">
              <a:avLst/>
            </a:prstGeom>
            <a:noFill/>
          </p:spPr>
          <p:txBody>
            <a:bodyPr wrap="none" rtlCol="0">
              <a:spAutoFit/>
            </a:bodyPr>
            <a:lstStyle/>
            <a:p>
              <a:r>
                <a:rPr lang="en-US" altLang="zh-TW" sz="1600" dirty="0" smtClean="0">
                  <a:latin typeface="Arial Unicode MS" panose="020B0604020202020204" pitchFamily="34" charset="-120"/>
                  <a:ea typeface="Arial Unicode MS" panose="020B0604020202020204" pitchFamily="34" charset="-120"/>
                  <a:cs typeface="Arial Unicode MS" panose="020B0604020202020204" pitchFamily="34" charset="-120"/>
                </a:rPr>
                <a:t>Misc.</a:t>
              </a:r>
              <a:endParaRPr lang="zh-TW" altLang="en-US" sz="16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8" name="橢圓 17"/>
            <p:cNvSpPr/>
            <p:nvPr/>
          </p:nvSpPr>
          <p:spPr>
            <a:xfrm>
              <a:off x="1261382" y="3531427"/>
              <a:ext cx="1263872" cy="7200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200" dirty="0" smtClean="0">
                  <a:latin typeface="Arial Unicode MS" panose="020B0604020202020204" pitchFamily="34" charset="-120"/>
                  <a:ea typeface="Arial Unicode MS" panose="020B0604020202020204" pitchFamily="34" charset="-120"/>
                  <a:cs typeface="Arial Unicode MS" panose="020B0604020202020204" pitchFamily="34" charset="-120"/>
                </a:rPr>
                <a:t>Program &amp; Load configuration</a:t>
              </a:r>
              <a:endParaRPr lang="zh-TW" altLang="en-US" sz="12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grpSp>
      <p:sp>
        <p:nvSpPr>
          <p:cNvPr id="20" name="橢圓 19"/>
          <p:cNvSpPr/>
          <p:nvPr/>
        </p:nvSpPr>
        <p:spPr>
          <a:xfrm>
            <a:off x="2065139" y="3636957"/>
            <a:ext cx="1537494" cy="91223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200" dirty="0" smtClean="0">
                <a:latin typeface="Arial Unicode MS" panose="020B0604020202020204" pitchFamily="34" charset="-120"/>
                <a:ea typeface="Arial Unicode MS" panose="020B0604020202020204" pitchFamily="34" charset="-120"/>
                <a:cs typeface="Arial Unicode MS" panose="020B0604020202020204" pitchFamily="34" charset="-120"/>
              </a:rPr>
              <a:t>IC &amp; Channel Mapping</a:t>
            </a:r>
            <a:endParaRPr lang="zh-TW" altLang="en-US" sz="12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1" name="橢圓 20"/>
          <p:cNvSpPr/>
          <p:nvPr/>
        </p:nvSpPr>
        <p:spPr>
          <a:xfrm>
            <a:off x="2142590" y="4758772"/>
            <a:ext cx="1537494" cy="91223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200" dirty="0" smtClean="0">
                <a:latin typeface="Arial Unicode MS" panose="020B0604020202020204" pitchFamily="34" charset="-120"/>
                <a:ea typeface="Arial Unicode MS" panose="020B0604020202020204" pitchFamily="34" charset="-120"/>
                <a:cs typeface="Arial Unicode MS" panose="020B0604020202020204" pitchFamily="34" charset="-120"/>
              </a:rPr>
              <a:t>Instant Performance Fine Tune</a:t>
            </a:r>
            <a:endParaRPr lang="zh-TW" altLang="en-US" sz="12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2" name="橢圓 21"/>
          <p:cNvSpPr/>
          <p:nvPr/>
        </p:nvSpPr>
        <p:spPr>
          <a:xfrm>
            <a:off x="3779912" y="4738184"/>
            <a:ext cx="1537494" cy="91223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200" dirty="0" smtClean="0">
                <a:latin typeface="Arial Unicode MS" panose="020B0604020202020204" pitchFamily="34" charset="-120"/>
                <a:ea typeface="Arial Unicode MS" panose="020B0604020202020204" pitchFamily="34" charset="-120"/>
                <a:cs typeface="Arial Unicode MS" panose="020B0604020202020204" pitchFamily="34" charset="-120"/>
              </a:rPr>
              <a:t>Observer Raw Data &amp; Performance</a:t>
            </a:r>
            <a:endParaRPr lang="zh-TW" altLang="en-US" sz="12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3" name="橢圓 22"/>
          <p:cNvSpPr/>
          <p:nvPr/>
        </p:nvSpPr>
        <p:spPr>
          <a:xfrm>
            <a:off x="5479299" y="4738184"/>
            <a:ext cx="1537494" cy="91223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200" dirty="0" smtClean="0">
                <a:latin typeface="Arial Unicode MS" panose="020B0604020202020204" pitchFamily="34" charset="-120"/>
                <a:ea typeface="Arial Unicode MS" panose="020B0604020202020204" pitchFamily="34" charset="-120"/>
                <a:cs typeface="Arial Unicode MS" panose="020B0604020202020204" pitchFamily="34" charset="-120"/>
              </a:rPr>
              <a:t>Save Configuration</a:t>
            </a:r>
            <a:endParaRPr lang="zh-TW" altLang="en-US" sz="12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4" name="橢圓 23"/>
          <p:cNvSpPr/>
          <p:nvPr/>
        </p:nvSpPr>
        <p:spPr>
          <a:xfrm>
            <a:off x="7225372" y="3636957"/>
            <a:ext cx="1537494" cy="91223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200" dirty="0" smtClean="0">
                <a:latin typeface="Arial Unicode MS" panose="020B0604020202020204" pitchFamily="34" charset="-120"/>
                <a:ea typeface="Arial Unicode MS" panose="020B0604020202020204" pitchFamily="34" charset="-120"/>
                <a:cs typeface="Arial Unicode MS" panose="020B0604020202020204" pitchFamily="34" charset="-120"/>
              </a:rPr>
              <a:t>Register Editor</a:t>
            </a:r>
            <a:endParaRPr lang="zh-TW" altLang="en-US" sz="12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5" name="橢圓 24"/>
          <p:cNvSpPr/>
          <p:nvPr/>
        </p:nvSpPr>
        <p:spPr>
          <a:xfrm>
            <a:off x="7225372" y="4702903"/>
            <a:ext cx="1537494" cy="91223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200" dirty="0" smtClean="0">
                <a:latin typeface="Arial Unicode MS" panose="020B0604020202020204" pitchFamily="34" charset="-120"/>
                <a:ea typeface="Arial Unicode MS" panose="020B0604020202020204" pitchFamily="34" charset="-120"/>
                <a:cs typeface="Arial Unicode MS" panose="020B0604020202020204" pitchFamily="34" charset="-120"/>
              </a:rPr>
              <a:t>Gesture Demo</a:t>
            </a:r>
            <a:endParaRPr lang="zh-TW" altLang="en-US" sz="12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6" name="橢圓 25"/>
          <p:cNvSpPr/>
          <p:nvPr/>
        </p:nvSpPr>
        <p:spPr>
          <a:xfrm>
            <a:off x="7206024" y="5768849"/>
            <a:ext cx="1537494" cy="91223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200" dirty="0" smtClean="0">
                <a:latin typeface="Arial Unicode MS" panose="020B0604020202020204" pitchFamily="34" charset="-120"/>
                <a:ea typeface="Arial Unicode MS" panose="020B0604020202020204" pitchFamily="34" charset="-120"/>
                <a:cs typeface="Arial Unicode MS" panose="020B0604020202020204" pitchFamily="34" charset="-120"/>
              </a:rPr>
              <a:t>Demonstration Panel</a:t>
            </a:r>
            <a:endParaRPr lang="zh-TW" altLang="en-US" sz="1200" dirty="0">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27" name="向右箭號 26"/>
          <p:cNvSpPr/>
          <p:nvPr/>
        </p:nvSpPr>
        <p:spPr>
          <a:xfrm>
            <a:off x="1769128" y="4001640"/>
            <a:ext cx="542690" cy="295798"/>
          </a:xfrm>
          <a:prstGeom prst="rightArrow">
            <a:avLst/>
          </a:prstGeom>
          <a:ln/>
        </p:spPr>
        <p:style>
          <a:lnRef idx="3">
            <a:schemeClr val="lt1"/>
          </a:lnRef>
          <a:fillRef idx="1">
            <a:schemeClr val="dk1"/>
          </a:fillRef>
          <a:effectRef idx="1">
            <a:schemeClr val="dk1"/>
          </a:effectRef>
          <a:fontRef idx="minor">
            <a:schemeClr val="lt1"/>
          </a:fontRef>
        </p:style>
        <p:txBody>
          <a:bodyPr rtlCol="0" anchor="ctr"/>
          <a:lstStyle/>
          <a:p>
            <a:pPr algn="ctr"/>
            <a:endParaRPr lang="zh-TW" altLang="en-US"/>
          </a:p>
        </p:txBody>
      </p:sp>
      <p:sp>
        <p:nvSpPr>
          <p:cNvPr id="28" name="向右箭號 27"/>
          <p:cNvSpPr/>
          <p:nvPr/>
        </p:nvSpPr>
        <p:spPr>
          <a:xfrm rot="1083285">
            <a:off x="3429895" y="4373009"/>
            <a:ext cx="2478352" cy="374240"/>
          </a:xfrm>
          <a:prstGeom prst="rightArrow">
            <a:avLst/>
          </a:prstGeom>
          <a:ln/>
        </p:spPr>
        <p:style>
          <a:lnRef idx="3">
            <a:schemeClr val="lt1"/>
          </a:lnRef>
          <a:fillRef idx="1">
            <a:schemeClr val="dk1"/>
          </a:fillRef>
          <a:effectRef idx="1">
            <a:schemeClr val="dk1"/>
          </a:effectRef>
          <a:fontRef idx="minor">
            <a:schemeClr val="lt1"/>
          </a:fontRef>
        </p:style>
        <p:txBody>
          <a:bodyPr rtlCol="0" anchor="ctr"/>
          <a:lstStyle/>
          <a:p>
            <a:pPr algn="ctr"/>
            <a:endParaRPr lang="zh-TW" altLang="en-US"/>
          </a:p>
        </p:txBody>
      </p:sp>
      <p:sp>
        <p:nvSpPr>
          <p:cNvPr id="29" name="標題 1"/>
          <p:cNvSpPr>
            <a:spLocks noGrp="1"/>
          </p:cNvSpPr>
          <p:nvPr>
            <p:ph type="title"/>
          </p:nvPr>
        </p:nvSpPr>
        <p:spPr>
          <a:xfrm>
            <a:off x="433858" y="321398"/>
            <a:ext cx="8229600" cy="1143000"/>
          </a:xfrm>
        </p:spPr>
        <p:txBody>
          <a:bodyPr/>
          <a:lstStyle/>
          <a:p>
            <a:r>
              <a:rPr lang="en-US" altLang="zh-TW" dirty="0" smtClean="0"/>
              <a:t>Channel Mapping</a:t>
            </a:r>
            <a:endParaRPr lang="zh-TW" altLang="en-US" dirty="0"/>
          </a:p>
        </p:txBody>
      </p:sp>
      <p:sp>
        <p:nvSpPr>
          <p:cNvPr id="3" name="橢圓 2"/>
          <p:cNvSpPr/>
          <p:nvPr/>
        </p:nvSpPr>
        <p:spPr>
          <a:xfrm>
            <a:off x="5479299" y="4738184"/>
            <a:ext cx="1556842" cy="93282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010975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 to Mapping </a:t>
            </a:r>
            <a:r>
              <a:rPr lang="en-US" altLang="zh-TW" dirty="0" err="1" smtClean="0"/>
              <a:t>func</a:t>
            </a:r>
            <a:r>
              <a:rPr lang="en-US" altLang="zh-TW" dirty="0" smtClean="0"/>
              <a:t>.</a:t>
            </a:r>
            <a:endParaRPr lang="zh-TW" altLang="en-US" dirty="0"/>
          </a:p>
        </p:txBody>
      </p:sp>
      <p:sp>
        <p:nvSpPr>
          <p:cNvPr id="9" name="Rectangle 3"/>
          <p:cNvSpPr txBox="1">
            <a:spLocks noChangeArrowheads="1"/>
          </p:cNvSpPr>
          <p:nvPr/>
        </p:nvSpPr>
        <p:spPr>
          <a:xfrm>
            <a:off x="454372" y="1705161"/>
            <a:ext cx="8019344" cy="2321564"/>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zh-TW" dirty="0" smtClean="0">
                <a:ea typeface="新細明體" panose="02020500000000000000" pitchFamily="18" charset="-120"/>
              </a:rPr>
              <a:t>Select a FW file to load </a:t>
            </a:r>
            <a:r>
              <a:rPr lang="en-US" altLang="zh-TW" dirty="0" err="1" smtClean="0">
                <a:ea typeface="新細明體" panose="02020500000000000000" pitchFamily="18" charset="-120"/>
              </a:rPr>
              <a:t>config</a:t>
            </a:r>
            <a:endParaRPr lang="en-US" altLang="zh-TW" dirty="0" smtClean="0">
              <a:ea typeface="新細明體" panose="02020500000000000000" pitchFamily="18" charset="-120"/>
            </a:endParaRPr>
          </a:p>
          <a:p>
            <a:endParaRPr lang="en-US" altLang="zh-TW" dirty="0" smtClean="0">
              <a:ea typeface="新細明體" panose="02020500000000000000" pitchFamily="18" charset="-120"/>
            </a:endParaRPr>
          </a:p>
          <a:p>
            <a:endParaRPr lang="en-US" altLang="zh-TW" dirty="0" smtClean="0">
              <a:ea typeface="新細明體" panose="02020500000000000000" pitchFamily="18" charset="-120"/>
            </a:endParaRPr>
          </a:p>
          <a:p>
            <a:endParaRPr lang="en-US" altLang="zh-TW" dirty="0" smtClean="0">
              <a:ea typeface="新細明體" panose="02020500000000000000" pitchFamily="18" charset="-120"/>
            </a:endParaRPr>
          </a:p>
          <a:p>
            <a:endParaRPr lang="en-US" altLang="zh-TW" dirty="0" smtClean="0">
              <a:ea typeface="新細明體" panose="02020500000000000000" pitchFamily="18" charset="-120"/>
            </a:endParaRPr>
          </a:p>
          <a:p>
            <a:endParaRPr lang="en-US" altLang="zh-TW" dirty="0" smtClean="0">
              <a:ea typeface="新細明體" panose="02020500000000000000" pitchFamily="18" charset="-120"/>
            </a:endParaRPr>
          </a:p>
        </p:txBody>
      </p:sp>
      <p:sp>
        <p:nvSpPr>
          <p:cNvPr id="11" name="Rectangle 5"/>
          <p:cNvSpPr>
            <a:spLocks noChangeArrowheads="1"/>
          </p:cNvSpPr>
          <p:nvPr/>
        </p:nvSpPr>
        <p:spPr bwMode="auto">
          <a:xfrm>
            <a:off x="3635028" y="3506025"/>
            <a:ext cx="2520950" cy="358775"/>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chemeClr val="accent1">
                    <a:alpha val="0"/>
                  </a:scheme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TW" altLang="en-US"/>
          </a:p>
        </p:txBody>
      </p:sp>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t="7420" r="52415" b="68048"/>
          <a:stretch>
            <a:fillRect/>
          </a:stretch>
        </p:blipFill>
        <p:spPr bwMode="auto">
          <a:xfrm>
            <a:off x="809278" y="2188400"/>
            <a:ext cx="6840537"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19" name="群組 18"/>
          <p:cNvGrpSpPr/>
          <p:nvPr/>
        </p:nvGrpSpPr>
        <p:grpSpPr>
          <a:xfrm>
            <a:off x="2248784" y="2132856"/>
            <a:ext cx="4430519" cy="4572000"/>
            <a:chOff x="4553339" y="1902698"/>
            <a:chExt cx="4430519" cy="4572000"/>
          </a:xfrm>
        </p:grpSpPr>
        <p:grpSp>
          <p:nvGrpSpPr>
            <p:cNvPr id="20" name="群組 19"/>
            <p:cNvGrpSpPr/>
            <p:nvPr/>
          </p:nvGrpSpPr>
          <p:grpSpPr>
            <a:xfrm>
              <a:off x="4553339" y="1902698"/>
              <a:ext cx="4098007" cy="4572000"/>
              <a:chOff x="2483768" y="1988840"/>
              <a:chExt cx="4098007" cy="4572000"/>
            </a:xfrm>
          </p:grpSpPr>
          <p:pic>
            <p:nvPicPr>
              <p:cNvPr id="22" name="圖片 21"/>
              <p:cNvPicPr>
                <a:picLocks noChangeAspect="1"/>
              </p:cNvPicPr>
              <p:nvPr/>
            </p:nvPicPr>
            <p:blipFill>
              <a:blip r:embed="rId4"/>
              <a:stretch>
                <a:fillRect/>
              </a:stretch>
            </p:blipFill>
            <p:spPr>
              <a:xfrm>
                <a:off x="2562225" y="1988840"/>
                <a:ext cx="4019550" cy="4572000"/>
              </a:xfrm>
              <a:prstGeom prst="rect">
                <a:avLst/>
              </a:prstGeom>
            </p:spPr>
          </p:pic>
          <p:sp>
            <p:nvSpPr>
              <p:cNvPr id="23" name="Rectangle 5"/>
              <p:cNvSpPr>
                <a:spLocks noChangeArrowheads="1"/>
              </p:cNvSpPr>
              <p:nvPr/>
            </p:nvSpPr>
            <p:spPr bwMode="auto">
              <a:xfrm>
                <a:off x="4355976" y="2132856"/>
                <a:ext cx="1743075" cy="419100"/>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4" name="Rectangle 4"/>
              <p:cNvSpPr>
                <a:spLocks noChangeArrowheads="1"/>
              </p:cNvSpPr>
              <p:nvPr/>
            </p:nvSpPr>
            <p:spPr bwMode="auto">
              <a:xfrm>
                <a:off x="2483768" y="3662195"/>
                <a:ext cx="571500" cy="1857375"/>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21" name="矩形 20"/>
            <p:cNvSpPr/>
            <p:nvPr/>
          </p:nvSpPr>
          <p:spPr>
            <a:xfrm>
              <a:off x="5610309" y="5149492"/>
              <a:ext cx="3373549" cy="56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Get a </a:t>
              </a:r>
              <a:r>
                <a:rPr lang="en-US" altLang="zh-TW" dirty="0" smtClean="0">
                  <a:solidFill>
                    <a:schemeClr val="tx1"/>
                  </a:solidFill>
                </a:rPr>
                <a:t>Schematic for pin to pin assignment</a:t>
              </a:r>
              <a:endParaRPr lang="zh-TW" altLang="en-US" dirty="0">
                <a:solidFill>
                  <a:schemeClr val="tx1"/>
                </a:solidFill>
              </a:endParaRPr>
            </a:p>
          </p:txBody>
        </p:sp>
      </p:grpSp>
    </p:spTree>
    <p:extLst>
      <p:ext uri="{BB962C8B-B14F-4D97-AF65-F5344CB8AC3E}">
        <p14:creationId xmlns:p14="http://schemas.microsoft.com/office/powerpoint/2010/main" val="1548808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 presetClass="exit" presetSubtype="0" fill="hold" nodeType="after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260" y="1847088"/>
            <a:ext cx="6300788"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3938" name="Rectangle 2"/>
          <p:cNvSpPr>
            <a:spLocks noGrp="1" noChangeArrowheads="1"/>
          </p:cNvSpPr>
          <p:nvPr>
            <p:ph type="title"/>
          </p:nvPr>
        </p:nvSpPr>
        <p:spPr>
          <a:xfrm>
            <a:off x="467544" y="621874"/>
            <a:ext cx="8229600" cy="1143000"/>
          </a:xfrm>
        </p:spPr>
        <p:txBody>
          <a:bodyPr>
            <a:normAutofit/>
          </a:bodyPr>
          <a:lstStyle/>
          <a:p>
            <a:r>
              <a:rPr lang="en-US" altLang="zh-TW" dirty="0">
                <a:ea typeface="新細明體" panose="02020500000000000000" pitchFamily="18" charset="-120"/>
              </a:rPr>
              <a:t>Intro to Mapping </a:t>
            </a:r>
            <a:r>
              <a:rPr lang="en-US" altLang="zh-TW" dirty="0" err="1">
                <a:ea typeface="新細明體" panose="02020500000000000000" pitchFamily="18" charset="-120"/>
              </a:rPr>
              <a:t>func</a:t>
            </a:r>
            <a:r>
              <a:rPr lang="en-US" altLang="zh-TW" dirty="0">
                <a:ea typeface="新細明體" panose="02020500000000000000" pitchFamily="18" charset="-120"/>
              </a:rPr>
              <a:t>.</a:t>
            </a:r>
            <a:endParaRPr lang="en-US" altLang="zh-TW" dirty="0" smtClean="0">
              <a:ea typeface="新細明體" panose="02020500000000000000" pitchFamily="18" charset="-120"/>
            </a:endParaRPr>
          </a:p>
        </p:txBody>
      </p:sp>
      <p:grpSp>
        <p:nvGrpSpPr>
          <p:cNvPr id="4" name="群組 3"/>
          <p:cNvGrpSpPr/>
          <p:nvPr/>
        </p:nvGrpSpPr>
        <p:grpSpPr>
          <a:xfrm>
            <a:off x="652407" y="2306488"/>
            <a:ext cx="8318958" cy="978496"/>
            <a:chOff x="635746" y="2334807"/>
            <a:chExt cx="8318958" cy="978496"/>
          </a:xfrm>
        </p:grpSpPr>
        <p:sp>
          <p:nvSpPr>
            <p:cNvPr id="17" name="Rectangle 5"/>
            <p:cNvSpPr>
              <a:spLocks noChangeArrowheads="1"/>
            </p:cNvSpPr>
            <p:nvPr/>
          </p:nvSpPr>
          <p:spPr bwMode="auto">
            <a:xfrm>
              <a:off x="942099" y="2636912"/>
              <a:ext cx="1234663" cy="196013"/>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rgbClr val="FF0000"/>
                </a:solidFill>
              </a:endParaRPr>
            </a:p>
          </p:txBody>
        </p:sp>
        <p:sp>
          <p:nvSpPr>
            <p:cNvPr id="18" name="Rectangle 6"/>
            <p:cNvSpPr>
              <a:spLocks noChangeArrowheads="1"/>
            </p:cNvSpPr>
            <p:nvPr/>
          </p:nvSpPr>
          <p:spPr bwMode="auto">
            <a:xfrm>
              <a:off x="2627784" y="2636911"/>
              <a:ext cx="2035004" cy="196013"/>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rgbClr val="FF0000"/>
                </a:solidFill>
              </a:endParaRPr>
            </a:p>
          </p:txBody>
        </p:sp>
        <p:sp>
          <p:nvSpPr>
            <p:cNvPr id="13" name="Text Box 8"/>
            <p:cNvSpPr txBox="1">
              <a:spLocks noChangeArrowheads="1"/>
            </p:cNvSpPr>
            <p:nvPr/>
          </p:nvSpPr>
          <p:spPr bwMode="auto">
            <a:xfrm>
              <a:off x="635746" y="2365010"/>
              <a:ext cx="3305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0"/>
                </a:spcBef>
                <a:buClrTx/>
                <a:buSzTx/>
                <a:buFontTx/>
                <a:buNone/>
              </a:pPr>
              <a:r>
                <a:rPr lang="en-US" altLang="zh-TW" sz="2000" u="sng" dirty="0">
                  <a:solidFill>
                    <a:srgbClr val="FF0000"/>
                  </a:solidFill>
                  <a:cs typeface="Arial Unicode MS" panose="020B0604020202020204" pitchFamily="34" charset="-120"/>
                </a:rPr>
                <a:t>1.</a:t>
              </a:r>
            </a:p>
          </p:txBody>
        </p:sp>
        <p:sp>
          <p:nvSpPr>
            <p:cNvPr id="14" name="Text Box 9"/>
            <p:cNvSpPr txBox="1">
              <a:spLocks noChangeArrowheads="1"/>
            </p:cNvSpPr>
            <p:nvPr/>
          </p:nvSpPr>
          <p:spPr bwMode="auto">
            <a:xfrm>
              <a:off x="2339315" y="2334807"/>
              <a:ext cx="3754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0"/>
                </a:spcBef>
                <a:buClrTx/>
                <a:buSzTx/>
                <a:buFontTx/>
                <a:buNone/>
              </a:pPr>
              <a:r>
                <a:rPr lang="en-US" altLang="zh-TW" sz="2000" u="sng" dirty="0">
                  <a:solidFill>
                    <a:srgbClr val="FF0000"/>
                  </a:solidFill>
                  <a:cs typeface="Arial Unicode MS" panose="020B0604020202020204" pitchFamily="34" charset="-120"/>
                </a:rPr>
                <a:t>2.</a:t>
              </a:r>
            </a:p>
          </p:txBody>
        </p:sp>
        <p:sp>
          <p:nvSpPr>
            <p:cNvPr id="20" name="矩形 19"/>
            <p:cNvSpPr/>
            <p:nvPr/>
          </p:nvSpPr>
          <p:spPr>
            <a:xfrm>
              <a:off x="5406568" y="2745431"/>
              <a:ext cx="3548136" cy="56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Select IC type and IC package</a:t>
              </a:r>
              <a:endParaRPr lang="zh-TW" altLang="en-US" dirty="0">
                <a:solidFill>
                  <a:schemeClr val="tx1"/>
                </a:solidFill>
              </a:endParaRPr>
            </a:p>
          </p:txBody>
        </p:sp>
        <p:cxnSp>
          <p:nvCxnSpPr>
            <p:cNvPr id="3" name="直線單箭頭接點 2"/>
            <p:cNvCxnSpPr/>
            <p:nvPr/>
          </p:nvCxnSpPr>
          <p:spPr>
            <a:xfrm>
              <a:off x="4680323" y="2682906"/>
              <a:ext cx="726245" cy="307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 name="群組 5"/>
          <p:cNvGrpSpPr/>
          <p:nvPr/>
        </p:nvGrpSpPr>
        <p:grpSpPr>
          <a:xfrm>
            <a:off x="660128" y="2736775"/>
            <a:ext cx="5169332" cy="1518041"/>
            <a:chOff x="617442" y="2732984"/>
            <a:chExt cx="5169332" cy="1518041"/>
          </a:xfrm>
        </p:grpSpPr>
        <p:sp>
          <p:nvSpPr>
            <p:cNvPr id="19" name="Rectangle 7"/>
            <p:cNvSpPr>
              <a:spLocks noChangeArrowheads="1"/>
            </p:cNvSpPr>
            <p:nvPr/>
          </p:nvSpPr>
          <p:spPr bwMode="auto">
            <a:xfrm>
              <a:off x="942099" y="2850327"/>
              <a:ext cx="1620426" cy="254439"/>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solidFill>
                  <a:srgbClr val="FF0000"/>
                </a:solidFill>
              </a:endParaRPr>
            </a:p>
          </p:txBody>
        </p:sp>
        <p:sp>
          <p:nvSpPr>
            <p:cNvPr id="15" name="Text Box 10"/>
            <p:cNvSpPr txBox="1">
              <a:spLocks noChangeArrowheads="1"/>
            </p:cNvSpPr>
            <p:nvPr/>
          </p:nvSpPr>
          <p:spPr bwMode="auto">
            <a:xfrm>
              <a:off x="617442" y="2732984"/>
              <a:ext cx="3674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0"/>
                </a:spcBef>
                <a:buClrTx/>
                <a:buSzTx/>
                <a:buFontTx/>
                <a:buNone/>
              </a:pPr>
              <a:r>
                <a:rPr lang="en-US" altLang="zh-TW" sz="2000" u="sng" dirty="0">
                  <a:solidFill>
                    <a:srgbClr val="FF0000"/>
                  </a:solidFill>
                  <a:cs typeface="Arial Unicode MS" panose="020B0604020202020204" pitchFamily="34" charset="-120"/>
                </a:rPr>
                <a:t>3.</a:t>
              </a:r>
            </a:p>
          </p:txBody>
        </p:sp>
        <p:sp>
          <p:nvSpPr>
            <p:cNvPr id="21" name="矩形 20"/>
            <p:cNvSpPr/>
            <p:nvPr/>
          </p:nvSpPr>
          <p:spPr>
            <a:xfrm>
              <a:off x="1267845" y="3683153"/>
              <a:ext cx="4518929" cy="567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Fill the X</a:t>
              </a:r>
              <a:r>
                <a:rPr lang="en-US" altLang="zh-TW" dirty="0" smtClean="0">
                  <a:solidFill>
                    <a:schemeClr val="tx1"/>
                  </a:solidFill>
                </a:rPr>
                <a:t>, Y </a:t>
              </a:r>
              <a:r>
                <a:rPr lang="en-US" altLang="zh-TW" dirty="0">
                  <a:solidFill>
                    <a:schemeClr val="tx1"/>
                  </a:solidFill>
                </a:rPr>
                <a:t>and Button numbers</a:t>
              </a:r>
              <a:endParaRPr lang="zh-TW" altLang="en-US" dirty="0">
                <a:solidFill>
                  <a:schemeClr val="tx1"/>
                </a:solidFill>
              </a:endParaRPr>
            </a:p>
          </p:txBody>
        </p:sp>
        <p:cxnSp>
          <p:nvCxnSpPr>
            <p:cNvPr id="25" name="直線單箭頭接點 24"/>
            <p:cNvCxnSpPr/>
            <p:nvPr/>
          </p:nvCxnSpPr>
          <p:spPr>
            <a:xfrm>
              <a:off x="1901539" y="3159712"/>
              <a:ext cx="726245" cy="425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6908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線">
  <a:themeElements>
    <a:clrScheme name="流線">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線">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線">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4047</TotalTime>
  <Words>4127</Words>
  <Application>Microsoft Office PowerPoint</Application>
  <PresentationFormat>如螢幕大小 (4:3)</PresentationFormat>
  <Paragraphs>358</Paragraphs>
  <Slides>29</Slides>
  <Notes>23</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29</vt:i4>
      </vt:variant>
    </vt:vector>
  </HeadingPairs>
  <TitlesOfParts>
    <vt:vector size="37" baseType="lpstr">
      <vt:lpstr>Arial Unicode MS</vt:lpstr>
      <vt:lpstr>微軟正黑體</vt:lpstr>
      <vt:lpstr>新細明體</vt:lpstr>
      <vt:lpstr>Calibri</vt:lpstr>
      <vt:lpstr>Constantia</vt:lpstr>
      <vt:lpstr>Wingdings</vt:lpstr>
      <vt:lpstr>Wingdings 2</vt:lpstr>
      <vt:lpstr>流線</vt:lpstr>
      <vt:lpstr>Working Experience of Himax</vt:lpstr>
      <vt:lpstr>Outline</vt:lpstr>
      <vt:lpstr>Overview</vt:lpstr>
      <vt:lpstr>Outline</vt:lpstr>
      <vt:lpstr>Program &amp; Load FW</vt:lpstr>
      <vt:lpstr>Outline</vt:lpstr>
      <vt:lpstr>Channel Mapping</vt:lpstr>
      <vt:lpstr>Intro to Mapping func.</vt:lpstr>
      <vt:lpstr>Intro to Mapping func.</vt:lpstr>
      <vt:lpstr>Intro to Mapping func.</vt:lpstr>
      <vt:lpstr>Intro to Mapping func.</vt:lpstr>
      <vt:lpstr>Intro.to Mapping func.</vt:lpstr>
      <vt:lpstr>Intro.to Mapping func.</vt:lpstr>
      <vt:lpstr>Intro to Mapping func.</vt:lpstr>
      <vt:lpstr>Outline</vt:lpstr>
      <vt:lpstr>PowerPoint 簡報</vt:lpstr>
      <vt:lpstr>Intro to Data Observation</vt:lpstr>
      <vt:lpstr>Intro to Data Observation</vt:lpstr>
      <vt:lpstr>Intro to Data Observation</vt:lpstr>
      <vt:lpstr>Intro To Fine Tune</vt:lpstr>
      <vt:lpstr>Intro. To Fine Tune</vt:lpstr>
      <vt:lpstr>Intro. to Fine Tune</vt:lpstr>
      <vt:lpstr>Intro. to Fine Tune</vt:lpstr>
      <vt:lpstr>Intro. To Fine Tune</vt:lpstr>
      <vt:lpstr>Outline</vt:lpstr>
      <vt:lpstr>Intro to Register Editor</vt:lpstr>
      <vt:lpstr>Outline</vt:lpstr>
      <vt:lpstr>Intro. To Bridge Board</vt:lpstr>
      <vt:lpstr>Q&amp;A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MediaTek</dc:title>
  <dc:creator>weichuan</dc:creator>
  <cp:lastModifiedBy>PeiKuan</cp:lastModifiedBy>
  <cp:revision>300</cp:revision>
  <dcterms:created xsi:type="dcterms:W3CDTF">2013-10-20T08:15:27Z</dcterms:created>
  <dcterms:modified xsi:type="dcterms:W3CDTF">2015-01-30T08:18:04Z</dcterms:modified>
</cp:coreProperties>
</file>