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332" r:id="rId1"/>
  </p:sldMasterIdLst>
  <p:notesMasterIdLst>
    <p:notesMasterId r:id="rId15"/>
  </p:notesMasterIdLst>
  <p:sldIdLst>
    <p:sldId id="256" r:id="rId2"/>
    <p:sldId id="320" r:id="rId3"/>
    <p:sldId id="322" r:id="rId4"/>
    <p:sldId id="323" r:id="rId5"/>
    <p:sldId id="314" r:id="rId6"/>
    <p:sldId id="324" r:id="rId7"/>
    <p:sldId id="325" r:id="rId8"/>
    <p:sldId id="326" r:id="rId9"/>
    <p:sldId id="315" r:id="rId10"/>
    <p:sldId id="316" r:id="rId11"/>
    <p:sldId id="317" r:id="rId12"/>
    <p:sldId id="319" r:id="rId13"/>
    <p:sldId id="265" r:id="rId14"/>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預設章節" id="{2D54BBE1-1129-4DAC-A2B2-74A482CA2757}">
          <p14:sldIdLst>
            <p14:sldId id="256"/>
            <p14:sldId id="320"/>
            <p14:sldId id="322"/>
            <p14:sldId id="323"/>
            <p14:sldId id="314"/>
            <p14:sldId id="324"/>
            <p14:sldId id="325"/>
            <p14:sldId id="326"/>
            <p14:sldId id="315"/>
            <p14:sldId id="316"/>
            <p14:sldId id="317"/>
            <p14:sldId id="319"/>
            <p14:sldId id="265"/>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63AB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38" autoAdjust="0"/>
    <p:restoredTop sz="85432" autoAdjust="0"/>
  </p:normalViewPr>
  <p:slideViewPr>
    <p:cSldViewPr>
      <p:cViewPr varScale="1">
        <p:scale>
          <a:sx n="63" d="100"/>
          <a:sy n="63" d="100"/>
        </p:scale>
        <p:origin x="1596" y="78"/>
      </p:cViewPr>
      <p:guideLst>
        <p:guide orient="horz" pos="2160"/>
        <p:guide pos="2880"/>
      </p:guideLst>
    </p:cSldViewPr>
  </p:slideViewPr>
  <p:outlineViewPr>
    <p:cViewPr>
      <p:scale>
        <a:sx n="33" d="100"/>
        <a:sy n="33" d="100"/>
      </p:scale>
      <p:origin x="0" y="-5550"/>
    </p:cViewPr>
  </p:outlineViewPr>
  <p:notesTextViewPr>
    <p:cViewPr>
      <p:scale>
        <a:sx n="100" d="100"/>
        <a:sy n="100" d="100"/>
      </p:scale>
      <p:origin x="0" y="0"/>
    </p:cViewPr>
  </p:notesTextViewPr>
  <p:sorterViewPr>
    <p:cViewPr>
      <p:scale>
        <a:sx n="100" d="100"/>
        <a:sy n="100" d="100"/>
      </p:scale>
      <p:origin x="0" y="-1488"/>
    </p:cViewPr>
  </p:sorterViewPr>
  <p:notesViewPr>
    <p:cSldViewPr>
      <p:cViewPr varScale="1">
        <p:scale>
          <a:sx n="56" d="100"/>
          <a:sy n="56" d="100"/>
        </p:scale>
        <p:origin x="2826" y="4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CBCC30A-790D-4293-A534-51598E7C3A99}" type="datetimeFigureOut">
              <a:rPr lang="zh-TW" altLang="en-US" smtClean="0"/>
              <a:pPr/>
              <a:t>2015/2/11</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8623963-9C81-463E-A948-74E433FB96A1}" type="slidenum">
              <a:rPr lang="zh-TW" altLang="en-US" smtClean="0"/>
              <a:pPr/>
              <a:t>‹#›</a:t>
            </a:fld>
            <a:endParaRPr lang="zh-TW" altLang="en-US"/>
          </a:p>
        </p:txBody>
      </p:sp>
    </p:spTree>
    <p:extLst>
      <p:ext uri="{BB962C8B-B14F-4D97-AF65-F5344CB8AC3E}">
        <p14:creationId xmlns:p14="http://schemas.microsoft.com/office/powerpoint/2010/main" val="9314812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endParaRPr lang="zh-TW" altLang="en-US" dirty="0"/>
          </a:p>
        </p:txBody>
      </p:sp>
      <p:sp>
        <p:nvSpPr>
          <p:cNvPr id="4" name="投影片編號版面配置區 3"/>
          <p:cNvSpPr>
            <a:spLocks noGrp="1"/>
          </p:cNvSpPr>
          <p:nvPr>
            <p:ph type="sldNum" sz="quarter" idx="10"/>
          </p:nvPr>
        </p:nvSpPr>
        <p:spPr/>
        <p:txBody>
          <a:bodyPr/>
          <a:lstStyle/>
          <a:p>
            <a:fld id="{C8623963-9C81-463E-A948-74E433FB96A1}" type="slidenum">
              <a:rPr lang="zh-TW" altLang="en-US" smtClean="0"/>
              <a:pPr/>
              <a:t>3</a:t>
            </a:fld>
            <a:endParaRPr lang="zh-TW" altLang="en-US"/>
          </a:p>
        </p:txBody>
      </p:sp>
    </p:spTree>
    <p:extLst>
      <p:ext uri="{BB962C8B-B14F-4D97-AF65-F5344CB8AC3E}">
        <p14:creationId xmlns:p14="http://schemas.microsoft.com/office/powerpoint/2010/main" val="24707374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In the following,</a:t>
            </a:r>
            <a:r>
              <a:rPr lang="en-US" altLang="zh-TW" baseline="0" dirty="0" smtClean="0"/>
              <a:t> I want to introduce how to observe the raw data and coordinate data. After finish the mapping function, if we put one finger on the touch panel, we could see that the signal show on the screen and move in the same direction as the finger.</a:t>
            </a:r>
          </a:p>
          <a:p>
            <a:endParaRPr lang="en-US" altLang="zh-TW" baseline="0" dirty="0" smtClean="0"/>
          </a:p>
          <a:p>
            <a:r>
              <a:rPr lang="en-US" altLang="zh-TW" baseline="0" dirty="0" smtClean="0"/>
              <a:t>But we may have other problems and expect to improve its performance. For example, the line could be broken in the middle while we have our finger move along. This is because the finger signal is not big enough in the middle of its path. So the line is disconnected.</a:t>
            </a:r>
          </a:p>
          <a:p>
            <a:endParaRPr lang="en-US" altLang="zh-TW" baseline="0" dirty="0" smtClean="0"/>
          </a:p>
          <a:p>
            <a:r>
              <a:rPr lang="en-US" altLang="zh-TW" baseline="0" dirty="0" smtClean="0"/>
              <a:t>As for other problems, such as the report rate is too long and it can not meet the customer’s requirement.</a:t>
            </a:r>
          </a:p>
          <a:p>
            <a:endParaRPr lang="en-US" altLang="zh-TW" baseline="0" dirty="0" smtClean="0"/>
          </a:p>
          <a:p>
            <a:r>
              <a:rPr lang="en-US" altLang="zh-TW" baseline="0" dirty="0" smtClean="0"/>
              <a:t>Therefore, we have to tune several parameters in order to achieve a satisfied performance.</a:t>
            </a:r>
            <a:endParaRPr lang="zh-TW" altLang="en-US" dirty="0"/>
          </a:p>
        </p:txBody>
      </p:sp>
      <p:sp>
        <p:nvSpPr>
          <p:cNvPr id="4" name="投影片編號版面配置區 3"/>
          <p:cNvSpPr>
            <a:spLocks noGrp="1"/>
          </p:cNvSpPr>
          <p:nvPr>
            <p:ph type="sldNum" sz="quarter" idx="10"/>
          </p:nvPr>
        </p:nvSpPr>
        <p:spPr/>
        <p:txBody>
          <a:bodyPr/>
          <a:lstStyle/>
          <a:p>
            <a:fld id="{C8623963-9C81-463E-A948-74E433FB96A1}" type="slidenum">
              <a:rPr lang="zh-TW" altLang="en-US" smtClean="0"/>
              <a:pPr/>
              <a:t>4</a:t>
            </a:fld>
            <a:endParaRPr lang="zh-TW" altLang="en-US"/>
          </a:p>
        </p:txBody>
      </p:sp>
    </p:spTree>
    <p:extLst>
      <p:ext uri="{BB962C8B-B14F-4D97-AF65-F5344CB8AC3E}">
        <p14:creationId xmlns:p14="http://schemas.microsoft.com/office/powerpoint/2010/main" val="3148194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r>
              <a:rPr lang="en-US" altLang="zh-TW" baseline="0" dirty="0" smtClean="0"/>
              <a:t>This is the outlook of the </a:t>
            </a:r>
            <a:r>
              <a:rPr lang="en-US" altLang="zh-TW" baseline="0" dirty="0" err="1" smtClean="0"/>
              <a:t>hiTouch</a:t>
            </a:r>
            <a:r>
              <a:rPr lang="en-US" altLang="zh-TW" baseline="0" dirty="0" smtClean="0"/>
              <a:t> Designer. At the bottom shows the connected status</a:t>
            </a:r>
          </a:p>
          <a:p>
            <a:endParaRPr lang="en-US" altLang="zh-TW" baseline="0" dirty="0" smtClean="0"/>
          </a:p>
          <a:p>
            <a:r>
              <a:rPr lang="en-US" altLang="zh-TW" baseline="0" dirty="0" smtClean="0">
                <a:solidFill>
                  <a:srgbClr val="FF0000"/>
                </a:solidFill>
              </a:rPr>
              <a:t>Connected status : If we connected the Touch IC into the computer, a series of initialization would be launched, such as bridge board FW checking, Touch IC FW version checking, and IC type recognition.</a:t>
            </a:r>
          </a:p>
          <a:p>
            <a:endParaRPr lang="en-US" altLang="zh-TW" baseline="0" dirty="0" smtClean="0"/>
          </a:p>
          <a:p>
            <a:r>
              <a:rPr lang="en-US" altLang="zh-TW" baseline="0" dirty="0" smtClean="0"/>
              <a:t>On the right-handed side was VCCA/VCCD setting panel .We could adjust the voltage of the digital and analog by click the </a:t>
            </a:r>
            <a:r>
              <a:rPr lang="en-US" altLang="zh-TW" baseline="0" dirty="0" err="1" smtClean="0"/>
              <a:t>combobox</a:t>
            </a:r>
            <a:r>
              <a:rPr lang="en-US" altLang="zh-TW" baseline="0" dirty="0" smtClean="0"/>
              <a:t> and then click the apply Button and the desired voltage would be set.</a:t>
            </a:r>
          </a:p>
          <a:p>
            <a:endParaRPr lang="en-US" altLang="zh-TW" baseline="0" dirty="0" smtClean="0"/>
          </a:p>
          <a:p>
            <a:r>
              <a:rPr lang="en-US" altLang="zh-TW" baseline="0" dirty="0" smtClean="0"/>
              <a:t>On the left-hand side is a FW management panel. In this tool, there is a directory called FW and there are many sub-folder which consists of many FW files. For example, there is a sub-folder called D-chip, and if we click this node. It will show every FW files of this sub-folder in the middle panel and they are all corresponding to the D-chip. </a:t>
            </a:r>
          </a:p>
          <a:p>
            <a:endParaRPr lang="en-US" altLang="zh-TW" baseline="0" dirty="0" smtClean="0"/>
          </a:p>
          <a:p>
            <a:r>
              <a:rPr lang="en-US" altLang="zh-TW" baseline="0" dirty="0" smtClean="0"/>
              <a:t>After the members of FW teams finish developing the FW,  they will release the latest FW to me, so that I could compress it and the tool together and release the compressed file to the other FAE or colleagues.</a:t>
            </a:r>
          </a:p>
          <a:p>
            <a:endParaRPr lang="en-US" altLang="zh-TW" baseline="0" dirty="0" smtClean="0"/>
          </a:p>
          <a:p>
            <a:endParaRPr lang="en-US" altLang="zh-TW" baseline="0" dirty="0" smtClean="0"/>
          </a:p>
          <a:p>
            <a:endParaRPr lang="zh-TW" altLang="en-US" dirty="0"/>
          </a:p>
        </p:txBody>
      </p:sp>
      <p:sp>
        <p:nvSpPr>
          <p:cNvPr id="4" name="投影片編號版面配置區 3"/>
          <p:cNvSpPr>
            <a:spLocks noGrp="1"/>
          </p:cNvSpPr>
          <p:nvPr>
            <p:ph type="sldNum" sz="quarter" idx="10"/>
          </p:nvPr>
        </p:nvSpPr>
        <p:spPr/>
        <p:txBody>
          <a:bodyPr/>
          <a:lstStyle/>
          <a:p>
            <a:fld id="{C8623963-9C81-463E-A948-74E433FB96A1}" type="slidenum">
              <a:rPr lang="zh-TW" altLang="en-US" smtClean="0"/>
              <a:pPr/>
              <a:t>6</a:t>
            </a:fld>
            <a:endParaRPr lang="zh-TW" altLang="en-US"/>
          </a:p>
        </p:txBody>
      </p:sp>
    </p:spTree>
    <p:extLst>
      <p:ext uri="{BB962C8B-B14F-4D97-AF65-F5344CB8AC3E}">
        <p14:creationId xmlns:p14="http://schemas.microsoft.com/office/powerpoint/2010/main" val="1414314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As</a:t>
            </a:r>
            <a:r>
              <a:rPr lang="en-US" altLang="zh-TW" baseline="0" dirty="0" smtClean="0"/>
              <a:t> for the observation panel, we have multiple way to present the capacity difference.</a:t>
            </a:r>
          </a:p>
          <a:p>
            <a:endParaRPr lang="en-US" altLang="zh-TW" baseline="0" dirty="0" smtClean="0"/>
          </a:p>
          <a:p>
            <a:r>
              <a:rPr lang="en-US" altLang="zh-TW" baseline="0" dirty="0" smtClean="0"/>
              <a:t>At first, the capacity difference shows as digital value and presented as a two-</a:t>
            </a:r>
            <a:r>
              <a:rPr lang="en-US" altLang="zh-TW" baseline="0" dirty="0" err="1" smtClean="0"/>
              <a:t>dimentional</a:t>
            </a:r>
            <a:r>
              <a:rPr lang="en-US" altLang="zh-TW" baseline="0" dirty="0" smtClean="0"/>
              <a:t> array.</a:t>
            </a:r>
          </a:p>
          <a:p>
            <a:endParaRPr lang="en-US" altLang="zh-TW" baseline="0" dirty="0" smtClean="0"/>
          </a:p>
          <a:p>
            <a:r>
              <a:rPr lang="en-US" altLang="zh-TW" baseline="0" dirty="0" smtClean="0"/>
              <a:t>Then, we could transform the digital values into the 3D model so that users could see </a:t>
            </a:r>
            <a:r>
              <a:rPr lang="en-US" altLang="zh-TW" baseline="0" smtClean="0"/>
              <a:t>the signal it </a:t>
            </a:r>
            <a:r>
              <a:rPr lang="en-US" altLang="zh-TW" baseline="0" dirty="0" smtClean="0"/>
              <a:t>in the different way.</a:t>
            </a:r>
          </a:p>
          <a:p>
            <a:endParaRPr lang="en-US" altLang="zh-TW" baseline="0" dirty="0" smtClean="0"/>
          </a:p>
          <a:p>
            <a:r>
              <a:rPr lang="en-US" altLang="zh-TW" baseline="0" dirty="0" smtClean="0"/>
              <a:t>We also could observe it in the histogram view and waveform view.</a:t>
            </a:r>
          </a:p>
          <a:p>
            <a:endParaRPr lang="en-US" altLang="zh-TW" baseline="0" dirty="0" smtClean="0"/>
          </a:p>
          <a:p>
            <a:r>
              <a:rPr lang="en-US" altLang="zh-TW" baseline="0" dirty="0" smtClean="0"/>
              <a:t>At last, since we are develop the touch firmware, its purpose is to report coordinate of the finger to the baseband. So we could treat the panel as a canvas and try to draw with our finger.</a:t>
            </a:r>
          </a:p>
          <a:p>
            <a:endParaRPr lang="en-US" altLang="zh-TW" baseline="0" dirty="0" smtClean="0"/>
          </a:p>
          <a:p>
            <a:r>
              <a:rPr lang="en-US" altLang="zh-TW" baseline="0" dirty="0" smtClean="0"/>
              <a:t>At the bottom, the report rate is indicated here and each X-Y tuple for each point is show at there.</a:t>
            </a:r>
          </a:p>
          <a:p>
            <a:endParaRPr lang="zh-TW" altLang="en-US" dirty="0"/>
          </a:p>
        </p:txBody>
      </p:sp>
      <p:sp>
        <p:nvSpPr>
          <p:cNvPr id="4" name="投影片編號版面配置區 3"/>
          <p:cNvSpPr>
            <a:spLocks noGrp="1"/>
          </p:cNvSpPr>
          <p:nvPr>
            <p:ph type="sldNum" sz="quarter" idx="10"/>
          </p:nvPr>
        </p:nvSpPr>
        <p:spPr/>
        <p:txBody>
          <a:bodyPr/>
          <a:lstStyle/>
          <a:p>
            <a:fld id="{C8623963-9C81-463E-A948-74E433FB96A1}" type="slidenum">
              <a:rPr lang="zh-TW" altLang="en-US" smtClean="0"/>
              <a:pPr/>
              <a:t>7</a:t>
            </a:fld>
            <a:endParaRPr lang="zh-TW" altLang="en-US"/>
          </a:p>
        </p:txBody>
      </p:sp>
    </p:spTree>
    <p:extLst>
      <p:ext uri="{BB962C8B-B14F-4D97-AF65-F5344CB8AC3E}">
        <p14:creationId xmlns:p14="http://schemas.microsoft.com/office/powerpoint/2010/main" val="13815884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fontScale="85000" lnSpcReduction="10000"/>
          </a:bodyPr>
          <a:lstStyle/>
          <a:p>
            <a:pPr marL="228600" indent="-228600">
              <a:buAutoNum type="arabicPeriod"/>
            </a:pPr>
            <a:r>
              <a:rPr lang="zh-TW" altLang="en-US" dirty="0" smtClean="0"/>
              <a:t>再來是介紹參數微調的部份，我們會針對某些 </a:t>
            </a:r>
            <a:r>
              <a:rPr lang="en-US" altLang="zh-TW" dirty="0" smtClean="0"/>
              <a:t>item </a:t>
            </a:r>
            <a:r>
              <a:rPr lang="zh-TW" altLang="en-US" dirty="0" smtClean="0"/>
              <a:t>的 </a:t>
            </a:r>
            <a:r>
              <a:rPr lang="en-US" altLang="zh-TW" dirty="0" smtClean="0"/>
              <a:t>performance</a:t>
            </a:r>
            <a:r>
              <a:rPr lang="en-US" altLang="zh-TW" baseline="0" dirty="0" smtClean="0"/>
              <a:t> </a:t>
            </a:r>
            <a:r>
              <a:rPr lang="zh-TW" altLang="en-US" baseline="0" dirty="0" smtClean="0"/>
              <a:t>不滿意或是遇到問題，例如說</a:t>
            </a:r>
            <a:r>
              <a:rPr lang="en-US" altLang="zh-TW" baseline="0" dirty="0" smtClean="0"/>
              <a:t>…</a:t>
            </a:r>
            <a:r>
              <a:rPr lang="zh-TW" altLang="en-US" baseline="0" dirty="0" smtClean="0"/>
              <a:t>雜訊太大，手指訊號太少，劃線不夠直，劃線會斷線</a:t>
            </a:r>
            <a:r>
              <a:rPr lang="en-US" altLang="zh-TW" baseline="0" dirty="0" smtClean="0"/>
              <a:t>…</a:t>
            </a:r>
            <a:r>
              <a:rPr lang="zh-TW" altLang="en-US" baseline="0" dirty="0" smtClean="0"/>
              <a:t>等等 </a:t>
            </a:r>
            <a:r>
              <a:rPr lang="en-US" altLang="zh-TW" baseline="0" dirty="0" smtClean="0"/>
              <a:t>… </a:t>
            </a:r>
            <a:r>
              <a:rPr lang="zh-TW" altLang="en-US" baseline="0" dirty="0" smtClean="0"/>
              <a:t>就必須找相對應的參數作調整。</a:t>
            </a:r>
            <a:endParaRPr lang="en-US" altLang="zh-TW" baseline="0" dirty="0" smtClean="0"/>
          </a:p>
          <a:p>
            <a:pPr marL="228600" indent="-228600">
              <a:buAutoNum type="arabicPeriod"/>
            </a:pPr>
            <a:r>
              <a:rPr lang="zh-TW" altLang="en-US" baseline="0" dirty="0" smtClean="0"/>
              <a:t>這個時候，就來使用右手邊這個 </a:t>
            </a:r>
            <a:r>
              <a:rPr lang="en-US" altLang="zh-TW" baseline="0" dirty="0" smtClean="0"/>
              <a:t>panel  </a:t>
            </a:r>
            <a:r>
              <a:rPr lang="zh-TW" altLang="en-US" baseline="0" dirty="0" smtClean="0"/>
              <a:t>並找到相對應的參數，作調整，如果調完之後，那就再到下面按下 </a:t>
            </a:r>
            <a:r>
              <a:rPr lang="en-US" altLang="zh-TW" baseline="0" dirty="0" smtClean="0"/>
              <a:t>apply </a:t>
            </a:r>
            <a:r>
              <a:rPr lang="zh-TW" altLang="en-US" baseline="0" dirty="0" smtClean="0"/>
              <a:t>，應用目前的設定值。看觀查剛剛遇到的問題有無改善。</a:t>
            </a:r>
            <a:endParaRPr lang="en-US" altLang="zh-TW" baseline="0" dirty="0" smtClean="0"/>
          </a:p>
          <a:p>
            <a:pPr marL="228600" indent="-228600">
              <a:buAutoNum type="arabicPeriod"/>
            </a:pPr>
            <a:r>
              <a:rPr lang="zh-TW" altLang="en-US" baseline="0" dirty="0" smtClean="0"/>
              <a:t>這一個  </a:t>
            </a:r>
            <a:r>
              <a:rPr lang="en-US" altLang="zh-TW" baseline="0" dirty="0" smtClean="0"/>
              <a:t>item </a:t>
            </a:r>
            <a:r>
              <a:rPr lang="zh-TW" altLang="en-US" baseline="0" dirty="0" smtClean="0"/>
              <a:t>調整到滿意之後，再換下一個進行調適，一直到整體表現都尚可滿意為止。</a:t>
            </a:r>
            <a:endParaRPr lang="en-US" altLang="zh-TW" baseline="0" dirty="0" smtClean="0"/>
          </a:p>
          <a:p>
            <a:pPr marL="228600" indent="-228600">
              <a:buAutoNum type="arabicPeriod"/>
            </a:pPr>
            <a:r>
              <a:rPr lang="zh-TW" altLang="en-US" baseline="0" dirty="0" smtClean="0"/>
              <a:t>最後再把所有設定值都在存成另一個新的 </a:t>
            </a:r>
            <a:r>
              <a:rPr lang="en-US" altLang="zh-TW" baseline="0" dirty="0" smtClean="0"/>
              <a:t>FW </a:t>
            </a:r>
            <a:r>
              <a:rPr lang="zh-TW" altLang="en-US" baseline="0" dirty="0" smtClean="0"/>
              <a:t>。有點像打</a:t>
            </a:r>
            <a:r>
              <a:rPr lang="en-US" altLang="zh-TW" baseline="0" dirty="0" smtClean="0"/>
              <a:t>RPG </a:t>
            </a:r>
            <a:r>
              <a:rPr lang="zh-TW" altLang="en-US" baseline="0" dirty="0" smtClean="0"/>
              <a:t>遊戲一樣，最後進行存檔，以方便之後的調閱和調適。</a:t>
            </a:r>
            <a:endParaRPr lang="en-US" altLang="zh-TW" baseline="0" dirty="0" smtClean="0"/>
          </a:p>
          <a:p>
            <a:pPr marL="0" indent="0">
              <a:buNone/>
            </a:pPr>
            <a:endParaRPr lang="en-US" altLang="zh-TW" baseline="0" dirty="0" smtClean="0"/>
          </a:p>
          <a:p>
            <a:pPr marL="0" indent="0">
              <a:buNone/>
            </a:pPr>
            <a:r>
              <a:rPr lang="en-US" altLang="zh-TW" baseline="0" dirty="0" smtClean="0"/>
              <a:t>We may have some performance problem while we try to use our finger moving on the panel. Such as, if we want to draw a straight line on the panel, but the line is not straight enough or it will be broken in the middle. In the moment, we have to tune some parameter to improve its performance.</a:t>
            </a:r>
          </a:p>
          <a:p>
            <a:pPr marL="0" indent="0">
              <a:buNone/>
            </a:pPr>
            <a:endParaRPr lang="en-US" altLang="zh-TW" baseline="0" dirty="0" smtClean="0"/>
          </a:p>
          <a:p>
            <a:pPr marL="0" indent="0">
              <a:buNone/>
            </a:pPr>
            <a:r>
              <a:rPr lang="en-US" altLang="zh-TW" baseline="0" dirty="0" smtClean="0"/>
              <a:t>For example, there is a test item called jitter on the machine test. The machine arm will keep punch the touch panel at the same point and see whether the IC will report the same X-Y coordinate or not. If the signal is not strong enough or is interfered by any noise, the touch IC would not report the same X-Y coordinate as the previous point. Then the test is won’t be passed. Therefore, the FW team have one workaround to solve the issue.</a:t>
            </a:r>
          </a:p>
          <a:p>
            <a:pPr marL="0" indent="0">
              <a:buNone/>
            </a:pPr>
            <a:endParaRPr lang="en-US" altLang="zh-TW" baseline="0" dirty="0" smtClean="0"/>
          </a:p>
          <a:p>
            <a:pPr marL="0" indent="0">
              <a:buNone/>
            </a:pPr>
            <a:r>
              <a:rPr lang="en-US" altLang="zh-TW" baseline="0" dirty="0" smtClean="0"/>
              <a:t>Which is they pull one parameter call “ tap distance range”. It means that if the distance between the current point and the previous point is less the “TAP </a:t>
            </a:r>
            <a:r>
              <a:rPr lang="en-US" altLang="zh-TW" baseline="0" dirty="0" err="1" smtClean="0"/>
              <a:t>DISTANCe</a:t>
            </a:r>
            <a:r>
              <a:rPr lang="en-US" altLang="zh-TW" baseline="0" dirty="0" smtClean="0"/>
              <a:t> RANGE”, the touch IC will still report the previous point in order to have the test pass.</a:t>
            </a:r>
          </a:p>
          <a:p>
            <a:pPr marL="0" indent="0">
              <a:buNone/>
            </a:pPr>
            <a:endParaRPr lang="en-US" altLang="zh-TW" baseline="0" dirty="0" smtClean="0"/>
          </a:p>
          <a:p>
            <a:pPr marL="0" indent="0">
              <a:buNone/>
            </a:pPr>
            <a:r>
              <a:rPr lang="en-US" altLang="zh-TW" baseline="0" dirty="0" smtClean="0"/>
              <a:t>After tuning the parameter and click the “ apply setting “ button, users could see the efficacy on the left panel. If test item is pass, the FASE will keep tuning other parameters until the overall performance is satisfied.</a:t>
            </a:r>
          </a:p>
          <a:p>
            <a:pPr marL="0" indent="0">
              <a:buNone/>
            </a:pPr>
            <a:endParaRPr lang="en-US" altLang="zh-TW" baseline="0" dirty="0" smtClean="0"/>
          </a:p>
          <a:p>
            <a:pPr marL="0" indent="0">
              <a:buNone/>
            </a:pPr>
            <a:r>
              <a:rPr lang="en-US" altLang="zh-TW" baseline="0" dirty="0" smtClean="0"/>
              <a:t>At the end, we could click the “save setting” button to reserve the above new parameter into another exported FW.</a:t>
            </a:r>
          </a:p>
          <a:p>
            <a:pPr marL="0" indent="0">
              <a:buNone/>
            </a:pPr>
            <a:endParaRPr lang="en-US" altLang="zh-TW" baseline="0" dirty="0" smtClean="0"/>
          </a:p>
          <a:p>
            <a:pPr marL="228600" indent="-228600">
              <a:buAutoNum type="arabicPeriod"/>
            </a:pPr>
            <a:endParaRPr lang="zh-TW" altLang="en-US" dirty="0"/>
          </a:p>
        </p:txBody>
      </p:sp>
      <p:sp>
        <p:nvSpPr>
          <p:cNvPr id="4" name="投影片編號版面配置區 3"/>
          <p:cNvSpPr>
            <a:spLocks noGrp="1"/>
          </p:cNvSpPr>
          <p:nvPr>
            <p:ph type="sldNum" sz="quarter" idx="10"/>
          </p:nvPr>
        </p:nvSpPr>
        <p:spPr/>
        <p:txBody>
          <a:bodyPr/>
          <a:lstStyle/>
          <a:p>
            <a:fld id="{C8623963-9C81-463E-A948-74E433FB96A1}" type="slidenum">
              <a:rPr lang="zh-TW" altLang="en-US" smtClean="0"/>
              <a:pPr/>
              <a:t>8</a:t>
            </a:fld>
            <a:endParaRPr lang="zh-TW" altLang="en-US"/>
          </a:p>
        </p:txBody>
      </p:sp>
    </p:spTree>
    <p:extLst>
      <p:ext uri="{BB962C8B-B14F-4D97-AF65-F5344CB8AC3E}">
        <p14:creationId xmlns:p14="http://schemas.microsoft.com/office/powerpoint/2010/main" val="14995760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bg>
      <p:bgRef idx="1002">
        <a:schemeClr val="bg2"/>
      </p:bgRef>
    </p:bg>
    <p:spTree>
      <p:nvGrpSpPr>
        <p:cNvPr id="1" name=""/>
        <p:cNvGrpSpPr/>
        <p:nvPr/>
      </p:nvGrpSpPr>
      <p:grpSpPr>
        <a:xfrm>
          <a:off x="0" y="0"/>
          <a:ext cx="0" cy="0"/>
          <a:chOff x="0" y="0"/>
          <a:chExt cx="0" cy="0"/>
        </a:xfrm>
      </p:grpSpPr>
      <p:sp>
        <p:nvSpPr>
          <p:cNvPr id="9" name="標題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zh-TW" altLang="en-US" smtClean="0"/>
              <a:t>按一下以編輯母片標題樣式</a:t>
            </a:r>
            <a:endParaRPr kumimoji="0" lang="en-US"/>
          </a:p>
        </p:txBody>
      </p:sp>
      <p:sp>
        <p:nvSpPr>
          <p:cNvPr id="17" name="副標題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TW" altLang="en-US" smtClean="0"/>
              <a:t>按一下以編輯母片副標題樣式</a:t>
            </a:r>
            <a:endParaRPr kumimoji="0" lang="en-US"/>
          </a:p>
        </p:txBody>
      </p:sp>
      <p:sp>
        <p:nvSpPr>
          <p:cNvPr id="30" name="日期版面配置區 29"/>
          <p:cNvSpPr>
            <a:spLocks noGrp="1"/>
          </p:cNvSpPr>
          <p:nvPr>
            <p:ph type="dt" sz="half" idx="10"/>
          </p:nvPr>
        </p:nvSpPr>
        <p:spPr/>
        <p:txBody>
          <a:bodyPr/>
          <a:lstStyle/>
          <a:p>
            <a:fld id="{78D03949-049B-4CF6-AE0E-DD5CA42560A0}" type="datetimeFigureOut">
              <a:rPr lang="zh-TW" altLang="en-US" smtClean="0"/>
              <a:pPr/>
              <a:t>2015/2/11</a:t>
            </a:fld>
            <a:endParaRPr lang="zh-TW" altLang="en-US"/>
          </a:p>
        </p:txBody>
      </p:sp>
      <p:sp>
        <p:nvSpPr>
          <p:cNvPr id="19" name="頁尾版面配置區 18"/>
          <p:cNvSpPr>
            <a:spLocks noGrp="1"/>
          </p:cNvSpPr>
          <p:nvPr>
            <p:ph type="ftr" sz="quarter" idx="11"/>
          </p:nvPr>
        </p:nvSpPr>
        <p:spPr/>
        <p:txBody>
          <a:bodyPr/>
          <a:lstStyle/>
          <a:p>
            <a:endParaRPr lang="zh-TW" altLang="en-US"/>
          </a:p>
        </p:txBody>
      </p:sp>
      <p:sp>
        <p:nvSpPr>
          <p:cNvPr id="27" name="投影片編號版面配置區 26"/>
          <p:cNvSpPr>
            <a:spLocks noGrp="1"/>
          </p:cNvSpPr>
          <p:nvPr>
            <p:ph type="sldNum" sz="quarter" idx="12"/>
          </p:nvPr>
        </p:nvSpPr>
        <p:spPr/>
        <p:txBody>
          <a:bodyPr/>
          <a:lstStyle/>
          <a:p>
            <a:fld id="{8FD5B0CE-BEAC-46BE-AA31-2835B7A6E731}" type="slidenum">
              <a:rPr lang="zh-TW" altLang="en-US" smtClean="0"/>
              <a:pPr/>
              <a:t>‹#›</a:t>
            </a:fld>
            <a:endParaRPr lang="zh-TW"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0" lang="zh-TW" altLang="en-US" smtClean="0"/>
              <a:t>按一下以編輯母片標題樣式</a:t>
            </a:r>
            <a:endParaRPr kumimoji="0" lang="en-US"/>
          </a:p>
        </p:txBody>
      </p:sp>
      <p:sp>
        <p:nvSpPr>
          <p:cNvPr id="3" name="直排文字版面配置區 2"/>
          <p:cNvSpPr>
            <a:spLocks noGrp="1"/>
          </p:cNvSpPr>
          <p:nvPr>
            <p:ph type="body" orient="vert" idx="1"/>
          </p:nvPr>
        </p:nvSpPr>
        <p:spPr/>
        <p:txBody>
          <a:bodyPr vert="eaVert"/>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4" name="日期版面配置區 3"/>
          <p:cNvSpPr>
            <a:spLocks noGrp="1"/>
          </p:cNvSpPr>
          <p:nvPr>
            <p:ph type="dt" sz="half" idx="10"/>
          </p:nvPr>
        </p:nvSpPr>
        <p:spPr/>
        <p:txBody>
          <a:bodyPr/>
          <a:lstStyle/>
          <a:p>
            <a:fld id="{78D03949-049B-4CF6-AE0E-DD5CA42560A0}" type="datetimeFigureOut">
              <a:rPr lang="zh-TW" altLang="en-US" smtClean="0"/>
              <a:pPr/>
              <a:t>2015/2/11</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8FD5B0CE-BEAC-46BE-AA31-2835B7A6E731}" type="slidenum">
              <a:rPr lang="zh-TW" altLang="en-US" smtClean="0"/>
              <a:pPr/>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914401"/>
            <a:ext cx="2057400" cy="5211763"/>
          </a:xfrm>
        </p:spPr>
        <p:txBody>
          <a:bodyPr vert="eaVert"/>
          <a:lstStyle/>
          <a:p>
            <a:r>
              <a:rPr kumimoji="0" lang="zh-TW" altLang="en-US" smtClean="0"/>
              <a:t>按一下以編輯母片標題樣式</a:t>
            </a:r>
            <a:endParaRPr kumimoji="0" lang="en-US"/>
          </a:p>
        </p:txBody>
      </p:sp>
      <p:sp>
        <p:nvSpPr>
          <p:cNvPr id="3" name="直排文字版面配置區 2"/>
          <p:cNvSpPr>
            <a:spLocks noGrp="1"/>
          </p:cNvSpPr>
          <p:nvPr>
            <p:ph type="body" orient="vert" idx="1"/>
          </p:nvPr>
        </p:nvSpPr>
        <p:spPr>
          <a:xfrm>
            <a:off x="457200" y="914401"/>
            <a:ext cx="6019800" cy="5211763"/>
          </a:xfrm>
        </p:spPr>
        <p:txBody>
          <a:bodyPr vert="eaVert"/>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4" name="日期版面配置區 3"/>
          <p:cNvSpPr>
            <a:spLocks noGrp="1"/>
          </p:cNvSpPr>
          <p:nvPr>
            <p:ph type="dt" sz="half" idx="10"/>
          </p:nvPr>
        </p:nvSpPr>
        <p:spPr/>
        <p:txBody>
          <a:bodyPr/>
          <a:lstStyle/>
          <a:p>
            <a:fld id="{78D03949-049B-4CF6-AE0E-DD5CA42560A0}" type="datetimeFigureOut">
              <a:rPr lang="zh-TW" altLang="en-US" smtClean="0"/>
              <a:pPr/>
              <a:t>2015/2/11</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8FD5B0CE-BEAC-46BE-AA31-2835B7A6E731}" type="slidenum">
              <a:rPr lang="zh-TW" altLang="en-US" smtClean="0"/>
              <a:pPr/>
              <a:t>‹#›</a:t>
            </a:fld>
            <a:endParaRPr lang="zh-TW"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標題及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文字版面配置區 2"/>
          <p:cNvSpPr>
            <a:spLocks noGrp="1"/>
          </p:cNvSpPr>
          <p:nvPr>
            <p:ph type="body"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20A11A08-CA47-4BC2-A709-5B48D16FF075}" type="datetimeFigureOut">
              <a:rPr lang="zh-TW" altLang="en-US" smtClean="0"/>
              <a:t>2015/2/11</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62DBB362-2159-46E1-85F6-50B9AB04F419}" type="slidenum">
              <a:rPr lang="zh-TW" altLang="en-US" smtClean="0"/>
              <a:t>‹#›</a:t>
            </a:fld>
            <a:endParaRPr lang="zh-TW" altLang="en-US"/>
          </a:p>
        </p:txBody>
      </p:sp>
    </p:spTree>
    <p:extLst>
      <p:ext uri="{BB962C8B-B14F-4D97-AF65-F5344CB8AC3E}">
        <p14:creationId xmlns:p14="http://schemas.microsoft.com/office/powerpoint/2010/main" val="36123038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0" lang="zh-TW" altLang="en-US" smtClean="0"/>
              <a:t>按一下以編輯母片標題樣式</a:t>
            </a:r>
            <a:endParaRPr kumimoji="0" lang="en-US"/>
          </a:p>
        </p:txBody>
      </p:sp>
      <p:sp>
        <p:nvSpPr>
          <p:cNvPr id="3" name="內容版面配置區 2"/>
          <p:cNvSpPr>
            <a:spLocks noGrp="1"/>
          </p:cNvSpPr>
          <p:nvPr>
            <p:ph idx="1"/>
          </p:nvPr>
        </p:nvSpPr>
        <p:spPr/>
        <p:txBody>
          <a:bodyPr/>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4" name="日期版面配置區 3"/>
          <p:cNvSpPr>
            <a:spLocks noGrp="1"/>
          </p:cNvSpPr>
          <p:nvPr>
            <p:ph type="dt" sz="half" idx="10"/>
          </p:nvPr>
        </p:nvSpPr>
        <p:spPr/>
        <p:txBody>
          <a:bodyPr/>
          <a:lstStyle/>
          <a:p>
            <a:fld id="{78D03949-049B-4CF6-AE0E-DD5CA42560A0}" type="datetimeFigureOut">
              <a:rPr lang="zh-TW" altLang="en-US" smtClean="0"/>
              <a:pPr/>
              <a:t>2015/2/11</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8FD5B0CE-BEAC-46BE-AA31-2835B7A6E731}" type="slidenum">
              <a:rPr lang="zh-TW" altLang="en-US" smtClean="0"/>
              <a:pPr/>
              <a:t>‹#›</a:t>
            </a:fld>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bg>
      <p:bgRef idx="1002">
        <a:schemeClr val="bg2"/>
      </p:bgRef>
    </p:bg>
    <p:spTree>
      <p:nvGrpSpPr>
        <p:cNvPr id="1" name=""/>
        <p:cNvGrpSpPr/>
        <p:nvPr/>
      </p:nvGrpSpPr>
      <p:grpSpPr>
        <a:xfrm>
          <a:off x="0" y="0"/>
          <a:ext cx="0" cy="0"/>
          <a:chOff x="0" y="0"/>
          <a:chExt cx="0" cy="0"/>
        </a:xfrm>
      </p:grpSpPr>
      <p:sp>
        <p:nvSpPr>
          <p:cNvPr id="2" name="標題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zh-TW" altLang="en-US" smtClean="0"/>
              <a:t>按一下以編輯母片標題樣式</a:t>
            </a:r>
            <a:endParaRPr kumimoji="0" lang="en-US"/>
          </a:p>
        </p:txBody>
      </p:sp>
      <p:sp>
        <p:nvSpPr>
          <p:cNvPr id="3" name="文字版面配置區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TW" altLang="en-US" smtClean="0"/>
              <a:t>按一下以編輯母片文字樣式</a:t>
            </a:r>
          </a:p>
        </p:txBody>
      </p:sp>
      <p:sp>
        <p:nvSpPr>
          <p:cNvPr id="4" name="日期版面配置區 3"/>
          <p:cNvSpPr>
            <a:spLocks noGrp="1"/>
          </p:cNvSpPr>
          <p:nvPr>
            <p:ph type="dt" sz="half" idx="10"/>
          </p:nvPr>
        </p:nvSpPr>
        <p:spPr/>
        <p:txBody>
          <a:bodyPr/>
          <a:lstStyle/>
          <a:p>
            <a:fld id="{78D03949-049B-4CF6-AE0E-DD5CA42560A0}" type="datetimeFigureOut">
              <a:rPr lang="zh-TW" altLang="en-US" smtClean="0"/>
              <a:pPr/>
              <a:t>2015/2/11</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8FD5B0CE-BEAC-46BE-AA31-2835B7A6E731}" type="slidenum">
              <a:rPr lang="zh-TW" altLang="en-US" smtClean="0"/>
              <a:pPr/>
              <a:t>‹#›</a:t>
            </a:fld>
            <a:endParaRPr lang="zh-TW"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a:xfrm>
            <a:off x="457200" y="704088"/>
            <a:ext cx="8229600" cy="1143000"/>
          </a:xfrm>
        </p:spPr>
        <p:txBody>
          <a:bodyPr/>
          <a:lstStyle/>
          <a:p>
            <a:r>
              <a:rPr kumimoji="0" lang="zh-TW" altLang="en-US" smtClean="0"/>
              <a:t>按一下以編輯母片標題樣式</a:t>
            </a:r>
            <a:endParaRPr kumimoji="0" lang="en-US"/>
          </a:p>
        </p:txBody>
      </p:sp>
      <p:sp>
        <p:nvSpPr>
          <p:cNvPr id="3" name="內容版面配置區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4" name="內容版面配置區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5" name="日期版面配置區 4"/>
          <p:cNvSpPr>
            <a:spLocks noGrp="1"/>
          </p:cNvSpPr>
          <p:nvPr>
            <p:ph type="dt" sz="half" idx="10"/>
          </p:nvPr>
        </p:nvSpPr>
        <p:spPr/>
        <p:txBody>
          <a:bodyPr/>
          <a:lstStyle/>
          <a:p>
            <a:fld id="{78D03949-049B-4CF6-AE0E-DD5CA42560A0}" type="datetimeFigureOut">
              <a:rPr lang="zh-TW" altLang="en-US" smtClean="0"/>
              <a:pPr/>
              <a:t>2015/2/11</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8FD5B0CE-BEAC-46BE-AA31-2835B7A6E731}" type="slidenum">
              <a:rPr lang="zh-TW" altLang="en-US" smtClean="0"/>
              <a:pPr/>
              <a:t>‹#›</a:t>
            </a:fld>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457200" y="704088"/>
            <a:ext cx="8229600" cy="1143000"/>
          </a:xfrm>
        </p:spPr>
        <p:txBody>
          <a:bodyPr tIns="45720" anchor="b"/>
          <a:lstStyle>
            <a:lvl1pPr>
              <a:defRPr/>
            </a:lvl1pPr>
          </a:lstStyle>
          <a:p>
            <a:r>
              <a:rPr kumimoji="0" lang="zh-TW" altLang="en-US" smtClean="0"/>
              <a:t>按一下以編輯母片標題樣式</a:t>
            </a:r>
            <a:endParaRPr kumimoji="0" lang="en-US"/>
          </a:p>
        </p:txBody>
      </p:sp>
      <p:sp>
        <p:nvSpPr>
          <p:cNvPr id="3" name="文字版面配置區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zh-TW" altLang="en-US" smtClean="0"/>
              <a:t>按一下以編輯母片文字樣式</a:t>
            </a:r>
          </a:p>
        </p:txBody>
      </p:sp>
      <p:sp>
        <p:nvSpPr>
          <p:cNvPr id="4" name="文字版面配置區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zh-TW" altLang="en-US" smtClean="0"/>
              <a:t>按一下以編輯母片文字樣式</a:t>
            </a:r>
          </a:p>
        </p:txBody>
      </p:sp>
      <p:sp>
        <p:nvSpPr>
          <p:cNvPr id="5" name="內容版面配置區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6" name="內容版面配置區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7" name="日期版面配置區 6"/>
          <p:cNvSpPr>
            <a:spLocks noGrp="1"/>
          </p:cNvSpPr>
          <p:nvPr>
            <p:ph type="dt" sz="half" idx="10"/>
          </p:nvPr>
        </p:nvSpPr>
        <p:spPr/>
        <p:txBody>
          <a:bodyPr/>
          <a:lstStyle/>
          <a:p>
            <a:fld id="{78D03949-049B-4CF6-AE0E-DD5CA42560A0}" type="datetimeFigureOut">
              <a:rPr lang="zh-TW" altLang="en-US" smtClean="0"/>
              <a:pPr/>
              <a:t>2015/2/11</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8FD5B0CE-BEAC-46BE-AA31-2835B7A6E731}" type="slidenum">
              <a:rPr lang="zh-TW" altLang="en-US" smtClean="0"/>
              <a:pPr/>
              <a:t>‹#›</a:t>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zh-TW" altLang="en-US" smtClean="0"/>
              <a:t>按一下以編輯母片標題樣式</a:t>
            </a:r>
            <a:endParaRPr kumimoji="0" lang="en-US"/>
          </a:p>
        </p:txBody>
      </p:sp>
      <p:sp>
        <p:nvSpPr>
          <p:cNvPr id="3" name="日期版面配置區 2"/>
          <p:cNvSpPr>
            <a:spLocks noGrp="1"/>
          </p:cNvSpPr>
          <p:nvPr>
            <p:ph type="dt" sz="half" idx="10"/>
          </p:nvPr>
        </p:nvSpPr>
        <p:spPr/>
        <p:txBody>
          <a:bodyPr/>
          <a:lstStyle/>
          <a:p>
            <a:fld id="{78D03949-049B-4CF6-AE0E-DD5CA42560A0}" type="datetimeFigureOut">
              <a:rPr lang="zh-TW" altLang="en-US" smtClean="0"/>
              <a:pPr/>
              <a:t>2015/2/11</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8FD5B0CE-BEAC-46BE-AA31-2835B7A6E731}" type="slidenum">
              <a:rPr lang="zh-TW" altLang="en-US" smtClean="0"/>
              <a:pPr/>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78D03949-049B-4CF6-AE0E-DD5CA42560A0}" type="datetimeFigureOut">
              <a:rPr lang="zh-TW" altLang="en-US" smtClean="0"/>
              <a:pPr/>
              <a:t>2015/2/11</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8FD5B0CE-BEAC-46BE-AA31-2835B7A6E731}" type="slidenum">
              <a:rPr lang="zh-TW" altLang="en-US" smtClean="0"/>
              <a:pPr/>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zh-TW" altLang="en-US" smtClean="0"/>
              <a:t>按一下以編輯母片標題樣式</a:t>
            </a:r>
            <a:endParaRPr kumimoji="0" lang="en-US"/>
          </a:p>
        </p:txBody>
      </p:sp>
      <p:sp>
        <p:nvSpPr>
          <p:cNvPr id="3" name="文字版面配置區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zh-TW" altLang="en-US" smtClean="0"/>
              <a:t>按一下以編輯母片文字樣式</a:t>
            </a:r>
          </a:p>
        </p:txBody>
      </p:sp>
      <p:sp>
        <p:nvSpPr>
          <p:cNvPr id="4" name="內容版面配置區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5" name="日期版面配置區 4"/>
          <p:cNvSpPr>
            <a:spLocks noGrp="1"/>
          </p:cNvSpPr>
          <p:nvPr>
            <p:ph type="dt" sz="half" idx="10"/>
          </p:nvPr>
        </p:nvSpPr>
        <p:spPr/>
        <p:txBody>
          <a:bodyPr/>
          <a:lstStyle/>
          <a:p>
            <a:fld id="{78D03949-049B-4CF6-AE0E-DD5CA42560A0}" type="datetimeFigureOut">
              <a:rPr lang="zh-TW" altLang="en-US" smtClean="0"/>
              <a:pPr/>
              <a:t>2015/2/11</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8FD5B0CE-BEAC-46BE-AA31-2835B7A6E731}" type="slidenum">
              <a:rPr lang="zh-TW" altLang="en-US" smtClean="0"/>
              <a:pPr/>
              <a:t>‹#›</a:t>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含標題的圖片">
    <p:spTree>
      <p:nvGrpSpPr>
        <p:cNvPr id="1" name=""/>
        <p:cNvGrpSpPr/>
        <p:nvPr/>
      </p:nvGrpSpPr>
      <p:grpSpPr>
        <a:xfrm>
          <a:off x="0" y="0"/>
          <a:ext cx="0" cy="0"/>
          <a:chOff x="0" y="0"/>
          <a:chExt cx="0" cy="0"/>
        </a:xfrm>
      </p:grpSpPr>
      <p:sp>
        <p:nvSpPr>
          <p:cNvPr id="9" name="剪去並圓角化單一角落矩形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直角三角形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標題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zh-TW" altLang="en-US" smtClean="0"/>
              <a:t>按一下以編輯母片標題樣式</a:t>
            </a:r>
            <a:endParaRPr kumimoji="0" lang="en-US"/>
          </a:p>
        </p:txBody>
      </p:sp>
      <p:sp>
        <p:nvSpPr>
          <p:cNvPr id="4" name="文字版面配置區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zh-TW" altLang="en-US" smtClean="0"/>
              <a:t>按一下以編輯母片文字樣式</a:t>
            </a:r>
          </a:p>
        </p:txBody>
      </p:sp>
      <p:sp>
        <p:nvSpPr>
          <p:cNvPr id="5" name="日期版面配置區 4"/>
          <p:cNvSpPr>
            <a:spLocks noGrp="1"/>
          </p:cNvSpPr>
          <p:nvPr>
            <p:ph type="dt" sz="half" idx="10"/>
          </p:nvPr>
        </p:nvSpPr>
        <p:spPr/>
        <p:txBody>
          <a:bodyPr/>
          <a:lstStyle/>
          <a:p>
            <a:fld id="{78D03949-049B-4CF6-AE0E-DD5CA42560A0}" type="datetimeFigureOut">
              <a:rPr lang="zh-TW" altLang="en-US" smtClean="0"/>
              <a:pPr/>
              <a:t>2015/2/11</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a:xfrm>
            <a:off x="8077200" y="6356350"/>
            <a:ext cx="609600" cy="365125"/>
          </a:xfrm>
        </p:spPr>
        <p:txBody>
          <a:bodyPr/>
          <a:lstStyle/>
          <a:p>
            <a:fld id="{8FD5B0CE-BEAC-46BE-AA31-2835B7A6E731}" type="slidenum">
              <a:rPr lang="zh-TW" altLang="en-US" smtClean="0"/>
              <a:pPr/>
              <a:t>‹#›</a:t>
            </a:fld>
            <a:endParaRPr lang="zh-TW" altLang="en-US"/>
          </a:p>
        </p:txBody>
      </p:sp>
      <p:sp>
        <p:nvSpPr>
          <p:cNvPr id="3" name="圖片版面配置區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zh-TW" altLang="en-US" smtClean="0"/>
              <a:t>按一下圖示以新增圖片</a:t>
            </a:r>
            <a:endParaRPr kumimoji="0" lang="en-US" dirty="0"/>
          </a:p>
        </p:txBody>
      </p:sp>
      <p:sp>
        <p:nvSpPr>
          <p:cNvPr id="10" name="手繪多邊形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手繪多邊形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手繪多邊形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手繪多邊形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標題版面配置區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zh-TW" altLang="en-US" smtClean="0"/>
              <a:t>按一下以編輯母片標題樣式</a:t>
            </a:r>
            <a:endParaRPr kumimoji="0" lang="en-US"/>
          </a:p>
        </p:txBody>
      </p:sp>
      <p:sp>
        <p:nvSpPr>
          <p:cNvPr id="30" name="文字版面配置區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zh-TW" altLang="en-US" smtClean="0"/>
              <a:t>按一下以編輯母片文字樣式</a:t>
            </a:r>
          </a:p>
          <a:p>
            <a:pPr lvl="1" eaLnBrk="1" latinLnBrk="0" hangingPunct="1"/>
            <a:r>
              <a:rPr kumimoji="0" lang="zh-TW" altLang="en-US" smtClean="0"/>
              <a:t>第二層</a:t>
            </a:r>
          </a:p>
          <a:p>
            <a:pPr lvl="2" eaLnBrk="1" latinLnBrk="0" hangingPunct="1"/>
            <a:r>
              <a:rPr kumimoji="0" lang="zh-TW" altLang="en-US" smtClean="0"/>
              <a:t>第三層</a:t>
            </a:r>
          </a:p>
          <a:p>
            <a:pPr lvl="3" eaLnBrk="1" latinLnBrk="0" hangingPunct="1"/>
            <a:r>
              <a:rPr kumimoji="0" lang="zh-TW" altLang="en-US" smtClean="0"/>
              <a:t>第四層</a:t>
            </a:r>
          </a:p>
          <a:p>
            <a:pPr lvl="4" eaLnBrk="1" latinLnBrk="0" hangingPunct="1"/>
            <a:r>
              <a:rPr kumimoji="0" lang="zh-TW" altLang="en-US" smtClean="0"/>
              <a:t>第五層</a:t>
            </a:r>
            <a:endParaRPr kumimoji="0" lang="en-US"/>
          </a:p>
        </p:txBody>
      </p:sp>
      <p:sp>
        <p:nvSpPr>
          <p:cNvPr id="10" name="日期版面配置區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78D03949-049B-4CF6-AE0E-DD5CA42560A0}" type="datetimeFigureOut">
              <a:rPr lang="zh-TW" altLang="en-US" smtClean="0"/>
              <a:pPr/>
              <a:t>2015/2/11</a:t>
            </a:fld>
            <a:endParaRPr lang="zh-TW" altLang="en-US"/>
          </a:p>
        </p:txBody>
      </p:sp>
      <p:sp>
        <p:nvSpPr>
          <p:cNvPr id="22" name="頁尾版面配置區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zh-TW" altLang="en-US"/>
          </a:p>
        </p:txBody>
      </p:sp>
      <p:sp>
        <p:nvSpPr>
          <p:cNvPr id="18" name="投影片編號版面配置區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8FD5B0CE-BEAC-46BE-AA31-2835B7A6E731}" type="slidenum">
              <a:rPr lang="zh-TW" altLang="en-US" smtClean="0"/>
              <a:pPr/>
              <a:t>‹#›</a:t>
            </a:fld>
            <a:endParaRPr lang="zh-TW" altLang="en-US"/>
          </a:p>
        </p:txBody>
      </p:sp>
      <p:grpSp>
        <p:nvGrpSpPr>
          <p:cNvPr id="2" name="群組 1"/>
          <p:cNvGrpSpPr/>
          <p:nvPr/>
        </p:nvGrpSpPr>
        <p:grpSpPr>
          <a:xfrm>
            <a:off x="-19017" y="202408"/>
            <a:ext cx="9180548" cy="649224"/>
            <a:chOff x="-19045" y="216550"/>
            <a:chExt cx="9180548" cy="649224"/>
          </a:xfrm>
        </p:grpSpPr>
        <p:sp>
          <p:nvSpPr>
            <p:cNvPr id="12" name="手繪多邊形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手繪多邊形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4333" r:id="rId1"/>
    <p:sldLayoutId id="2147484334" r:id="rId2"/>
    <p:sldLayoutId id="2147484335" r:id="rId3"/>
    <p:sldLayoutId id="2147484336" r:id="rId4"/>
    <p:sldLayoutId id="2147484337" r:id="rId5"/>
    <p:sldLayoutId id="2147484338" r:id="rId6"/>
    <p:sldLayoutId id="2147484339" r:id="rId7"/>
    <p:sldLayoutId id="2147484340" r:id="rId8"/>
    <p:sldLayoutId id="2147484341" r:id="rId9"/>
    <p:sldLayoutId id="2147484342" r:id="rId10"/>
    <p:sldLayoutId id="2147484343" r:id="rId11"/>
    <p:sldLayoutId id="2147484344" r:id="rId12"/>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kwang997@gmail.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r>
              <a:rPr lang="en-US" altLang="zh-TW" smtClean="0"/>
              <a:t>MediaTek</a:t>
            </a:r>
            <a:endParaRPr lang="zh-TW" altLang="en-US" dirty="0"/>
          </a:p>
        </p:txBody>
      </p:sp>
      <p:sp>
        <p:nvSpPr>
          <p:cNvPr id="3" name="副標題 2"/>
          <p:cNvSpPr>
            <a:spLocks noGrp="1"/>
          </p:cNvSpPr>
          <p:nvPr>
            <p:ph type="subTitle" idx="1"/>
          </p:nvPr>
        </p:nvSpPr>
        <p:spPr/>
        <p:txBody>
          <a:bodyPr>
            <a:normAutofit/>
          </a:bodyPr>
          <a:lstStyle/>
          <a:p>
            <a:r>
              <a:rPr lang="en-US" altLang="zh-TW" dirty="0" smtClean="0"/>
              <a:t>PeiKuan Lin</a:t>
            </a:r>
          </a:p>
          <a:p>
            <a:r>
              <a:rPr lang="en-US" altLang="zh-TW" dirty="0" smtClean="0">
                <a:hlinkClick r:id="rId2"/>
              </a:rPr>
              <a:t>kwang997@gmail.com</a:t>
            </a:r>
            <a:endParaRPr lang="en-US" altLang="zh-TW" dirty="0" smtClean="0"/>
          </a:p>
          <a:p>
            <a:r>
              <a:rPr lang="en-US" altLang="zh-TW" dirty="0" smtClean="0"/>
              <a:t>0912768499</a:t>
            </a:r>
            <a:endParaRPr lang="zh-TW" alt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Windows-based application </a:t>
            </a:r>
            <a:endParaRPr lang="en-US" altLang="zh-TW" dirty="0"/>
          </a:p>
        </p:txBody>
      </p:sp>
      <p:sp>
        <p:nvSpPr>
          <p:cNvPr id="3" name="文字版面配置區 2"/>
          <p:cNvSpPr>
            <a:spLocks noGrp="1"/>
          </p:cNvSpPr>
          <p:nvPr>
            <p:ph type="body" idx="1"/>
          </p:nvPr>
        </p:nvSpPr>
        <p:spPr/>
        <p:txBody>
          <a:bodyPr/>
          <a:lstStyle/>
          <a:p>
            <a:pPr lvl="0"/>
            <a:r>
              <a:rPr lang="en-US" altLang="zh-TW" dirty="0"/>
              <a:t>Incorporate </a:t>
            </a:r>
            <a:r>
              <a:rPr lang="en-US" altLang="zh-TW" dirty="0" err="1"/>
              <a:t>Himax</a:t>
            </a:r>
            <a:r>
              <a:rPr lang="en-US" altLang="zh-TW" dirty="0"/>
              <a:t> IC and Silicon lab chip to work on Win 8 environment</a:t>
            </a:r>
          </a:p>
          <a:p>
            <a:pPr lvl="1"/>
            <a:r>
              <a:rPr lang="en-US" altLang="zh-TW" dirty="0"/>
              <a:t>Modified from "</a:t>
            </a:r>
            <a:r>
              <a:rPr lang="en-US" altLang="zh-TW" dirty="0" err="1"/>
              <a:t>USBPcap</a:t>
            </a:r>
            <a:r>
              <a:rPr lang="en-US" altLang="zh-TW" dirty="0"/>
              <a:t>" open source project to catch the USB packet from USB hub and compose it as a two dimension array.</a:t>
            </a:r>
          </a:p>
          <a:p>
            <a:pPr lvl="1"/>
            <a:r>
              <a:rPr lang="en-US" altLang="zh-TW" dirty="0" smtClean="0"/>
              <a:t>Windows-based </a:t>
            </a:r>
            <a:r>
              <a:rPr lang="en-US" altLang="zh-TW" dirty="0"/>
              <a:t>multi-thread program</a:t>
            </a:r>
            <a:r>
              <a:rPr lang="en-US" altLang="zh-TW" dirty="0" smtClean="0"/>
              <a:t>.</a:t>
            </a:r>
          </a:p>
          <a:p>
            <a:r>
              <a:rPr lang="en-US" altLang="zh-TW" dirty="0" smtClean="0"/>
              <a:t>BCB program </a:t>
            </a:r>
          </a:p>
          <a:p>
            <a:pPr lvl="1"/>
            <a:r>
              <a:rPr lang="en-US" altLang="zh-TW" dirty="0" smtClean="0"/>
              <a:t>Modified from “simple HID” open source project</a:t>
            </a:r>
          </a:p>
          <a:p>
            <a:pPr lvl="1"/>
            <a:r>
              <a:rPr lang="en-US" altLang="zh-TW" dirty="0"/>
              <a:t>Has capability to do flash programming and register R/W</a:t>
            </a:r>
          </a:p>
          <a:p>
            <a:pPr lvl="1"/>
            <a:endParaRPr lang="en-US" altLang="zh-TW" dirty="0"/>
          </a:p>
        </p:txBody>
      </p:sp>
    </p:spTree>
    <p:extLst>
      <p:ext uri="{BB962C8B-B14F-4D97-AF65-F5344CB8AC3E}">
        <p14:creationId xmlns:p14="http://schemas.microsoft.com/office/powerpoint/2010/main" val="420323758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2</a:t>
            </a:r>
            <a:r>
              <a:rPr lang="en-US" altLang="zh-TW" baseline="30000" dirty="0" smtClean="0"/>
              <a:t>nd</a:t>
            </a:r>
            <a:r>
              <a:rPr lang="en-US" altLang="zh-TW" dirty="0" smtClean="0"/>
              <a:t> generation bridge </a:t>
            </a:r>
            <a:r>
              <a:rPr lang="en-US" altLang="zh-TW" dirty="0"/>
              <a:t>board FW</a:t>
            </a:r>
          </a:p>
        </p:txBody>
      </p:sp>
      <p:sp>
        <p:nvSpPr>
          <p:cNvPr id="3" name="文字版面配置區 2"/>
          <p:cNvSpPr>
            <a:spLocks noGrp="1"/>
          </p:cNvSpPr>
          <p:nvPr>
            <p:ph type="body" idx="1"/>
          </p:nvPr>
        </p:nvSpPr>
        <p:spPr/>
        <p:txBody>
          <a:bodyPr/>
          <a:lstStyle/>
          <a:p>
            <a:pPr lvl="0"/>
            <a:r>
              <a:rPr lang="en-US" altLang="zh-TW" dirty="0"/>
              <a:t>Porting FW code from Cypress FX2 platform into Silicon Lab chip</a:t>
            </a:r>
          </a:p>
          <a:p>
            <a:pPr lvl="1"/>
            <a:r>
              <a:rPr lang="en-US" altLang="zh-TW" dirty="0"/>
              <a:t>Since the change of High speed device to full speed device, the composing and dividing operation is necessary.</a:t>
            </a:r>
          </a:p>
          <a:p>
            <a:pPr lvl="1"/>
            <a:r>
              <a:rPr lang="en-US" altLang="zh-TW" dirty="0"/>
              <a:t>Modify the code of the </a:t>
            </a:r>
            <a:r>
              <a:rPr lang="en-US" altLang="zh-TW" dirty="0" smtClean="0"/>
              <a:t>Host AP </a:t>
            </a:r>
            <a:r>
              <a:rPr lang="en-US" altLang="zh-TW" dirty="0"/>
              <a:t>and FW, so that the interaction would be compatible.</a:t>
            </a:r>
          </a:p>
          <a:p>
            <a:pPr lvl="1"/>
            <a:r>
              <a:rPr lang="en-US" altLang="zh-TW" dirty="0"/>
              <a:t>1-4 flash programming by SW I2C manipulation.</a:t>
            </a:r>
          </a:p>
          <a:p>
            <a:pPr lvl="1"/>
            <a:r>
              <a:rPr lang="en-US" altLang="zh-TW" dirty="0"/>
              <a:t>Program Touch FW by HW button click without connecting to PC.</a:t>
            </a:r>
          </a:p>
        </p:txBody>
      </p:sp>
    </p:spTree>
    <p:extLst>
      <p:ext uri="{BB962C8B-B14F-4D97-AF65-F5344CB8AC3E}">
        <p14:creationId xmlns:p14="http://schemas.microsoft.com/office/powerpoint/2010/main" val="224006221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a:t>Bridge Board Verification tool</a:t>
            </a:r>
          </a:p>
        </p:txBody>
      </p:sp>
      <p:sp>
        <p:nvSpPr>
          <p:cNvPr id="3" name="文字版面配置區 2"/>
          <p:cNvSpPr>
            <a:spLocks noGrp="1"/>
          </p:cNvSpPr>
          <p:nvPr>
            <p:ph type="body" idx="1"/>
          </p:nvPr>
        </p:nvSpPr>
        <p:spPr/>
        <p:txBody>
          <a:bodyPr/>
          <a:lstStyle/>
          <a:p>
            <a:pPr lvl="0"/>
            <a:r>
              <a:rPr lang="en-US" altLang="zh-TW" dirty="0" err="1"/>
              <a:t>HiBridge</a:t>
            </a:r>
            <a:r>
              <a:rPr lang="en-US" altLang="zh-TW" dirty="0"/>
              <a:t> Tool :</a:t>
            </a:r>
          </a:p>
          <a:p>
            <a:pPr lvl="1"/>
            <a:r>
              <a:rPr lang="en-US" altLang="zh-TW" dirty="0"/>
              <a:t>Verification of the voltage setting of analog and digital </a:t>
            </a:r>
            <a:r>
              <a:rPr lang="en-US" altLang="zh-TW" dirty="0" smtClean="0"/>
              <a:t>by connecting </a:t>
            </a:r>
            <a:r>
              <a:rPr lang="en-US" altLang="zh-TW" dirty="0"/>
              <a:t>with the digital-</a:t>
            </a:r>
            <a:r>
              <a:rPr lang="en-US" altLang="zh-TW" dirty="0" err="1"/>
              <a:t>Multimeter</a:t>
            </a:r>
            <a:endParaRPr lang="en-US" altLang="zh-TW" dirty="0"/>
          </a:p>
        </p:txBody>
      </p:sp>
      <p:pic>
        <p:nvPicPr>
          <p:cNvPr id="4" name="圖片 3"/>
          <p:cNvPicPr>
            <a:picLocks noChangeAspect="1"/>
          </p:cNvPicPr>
          <p:nvPr/>
        </p:nvPicPr>
        <p:blipFill>
          <a:blip r:embed="rId2"/>
          <a:stretch>
            <a:fillRect/>
          </a:stretch>
        </p:blipFill>
        <p:spPr>
          <a:xfrm>
            <a:off x="1259632" y="3445384"/>
            <a:ext cx="6278409" cy="2967608"/>
          </a:xfrm>
          <a:prstGeom prst="rect">
            <a:avLst/>
          </a:prstGeom>
        </p:spPr>
      </p:pic>
    </p:spTree>
    <p:extLst>
      <p:ext uri="{BB962C8B-B14F-4D97-AF65-F5344CB8AC3E}">
        <p14:creationId xmlns:p14="http://schemas.microsoft.com/office/powerpoint/2010/main" val="354909791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Q&amp;A</a:t>
            </a:r>
            <a:endParaRPr lang="zh-TW" alt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Outline</a:t>
            </a:r>
            <a:endParaRPr lang="zh-TW" altLang="en-US" dirty="0"/>
          </a:p>
        </p:txBody>
      </p:sp>
      <p:sp>
        <p:nvSpPr>
          <p:cNvPr id="3" name="內容版面配置區 2"/>
          <p:cNvSpPr>
            <a:spLocks noGrp="1"/>
          </p:cNvSpPr>
          <p:nvPr>
            <p:ph idx="1"/>
          </p:nvPr>
        </p:nvSpPr>
        <p:spPr/>
        <p:txBody>
          <a:bodyPr/>
          <a:lstStyle/>
          <a:p>
            <a:r>
              <a:rPr lang="en-US" altLang="zh-TW" dirty="0"/>
              <a:t>Hi Touch Designer</a:t>
            </a:r>
          </a:p>
          <a:p>
            <a:r>
              <a:rPr lang="en-US" altLang="zh-TW" dirty="0"/>
              <a:t>Bridge Board FW</a:t>
            </a:r>
          </a:p>
          <a:p>
            <a:r>
              <a:rPr lang="en-US" altLang="zh-TW" smtClean="0"/>
              <a:t>Windows-based application</a:t>
            </a:r>
            <a:endParaRPr lang="en-US" altLang="zh-TW" dirty="0"/>
          </a:p>
          <a:p>
            <a:r>
              <a:rPr lang="en-US" altLang="zh-TW" dirty="0"/>
              <a:t>2nd bridge board FW</a:t>
            </a:r>
          </a:p>
          <a:p>
            <a:r>
              <a:rPr lang="en-US" altLang="zh-TW" dirty="0"/>
              <a:t>Bridge Board Verification tool</a:t>
            </a:r>
          </a:p>
          <a:p>
            <a:endParaRPr lang="zh-TW" altLang="en-US" dirty="0"/>
          </a:p>
        </p:txBody>
      </p:sp>
    </p:spTree>
    <p:extLst>
      <p:ext uri="{BB962C8B-B14F-4D97-AF65-F5344CB8AC3E}">
        <p14:creationId xmlns:p14="http://schemas.microsoft.com/office/powerpoint/2010/main" val="133689221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dirty="0" smtClean="0"/>
              <a:t/>
            </a:r>
            <a:br>
              <a:rPr lang="en-US" altLang="zh-TW" dirty="0" smtClean="0"/>
            </a:br>
            <a:r>
              <a:rPr lang="en-US" altLang="zh-TW" dirty="0" smtClean="0"/>
              <a:t>Hi Touch Designer</a:t>
            </a:r>
            <a:endParaRPr lang="zh-TW" altLang="en-US" dirty="0"/>
          </a:p>
        </p:txBody>
      </p:sp>
      <p:sp>
        <p:nvSpPr>
          <p:cNvPr id="4" name="圓角矩形 3"/>
          <p:cNvSpPr/>
          <p:nvPr/>
        </p:nvSpPr>
        <p:spPr>
          <a:xfrm>
            <a:off x="1475656" y="6165304"/>
            <a:ext cx="5040560" cy="432048"/>
          </a:xfrm>
          <a:prstGeom prst="round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solidFill>
                  <a:schemeClr val="tx1"/>
                </a:solidFill>
              </a:rPr>
              <a:t>Touch IC </a:t>
            </a:r>
            <a:endParaRPr lang="zh-TW" altLang="en-US" dirty="0">
              <a:solidFill>
                <a:schemeClr val="tx1"/>
              </a:solidFill>
            </a:endParaRPr>
          </a:p>
        </p:txBody>
      </p:sp>
      <p:cxnSp>
        <p:nvCxnSpPr>
          <p:cNvPr id="6" name="直線接點 5"/>
          <p:cNvCxnSpPr/>
          <p:nvPr/>
        </p:nvCxnSpPr>
        <p:spPr>
          <a:xfrm>
            <a:off x="323528" y="5085184"/>
            <a:ext cx="5400600" cy="0"/>
          </a:xfrm>
          <a:prstGeom prst="line">
            <a:avLst/>
          </a:prstGeom>
          <a:ln w="2222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7" name="圓角矩形 6"/>
          <p:cNvSpPr/>
          <p:nvPr/>
        </p:nvSpPr>
        <p:spPr>
          <a:xfrm>
            <a:off x="1475656" y="5373216"/>
            <a:ext cx="5040560" cy="432048"/>
          </a:xfrm>
          <a:prstGeom prst="round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solidFill>
                  <a:schemeClr val="tx1"/>
                </a:solidFill>
              </a:rPr>
              <a:t>Bridge board</a:t>
            </a:r>
            <a:endParaRPr lang="zh-TW" altLang="en-US" dirty="0">
              <a:solidFill>
                <a:schemeClr val="tx1"/>
              </a:solidFill>
            </a:endParaRPr>
          </a:p>
        </p:txBody>
      </p:sp>
      <p:cxnSp>
        <p:nvCxnSpPr>
          <p:cNvPr id="10" name="直線接點 9"/>
          <p:cNvCxnSpPr/>
          <p:nvPr/>
        </p:nvCxnSpPr>
        <p:spPr>
          <a:xfrm flipV="1">
            <a:off x="331912" y="5999094"/>
            <a:ext cx="6040288" cy="30578"/>
          </a:xfrm>
          <a:prstGeom prst="line">
            <a:avLst/>
          </a:prstGeom>
          <a:ln w="2222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2" name="圓角矩形 11"/>
          <p:cNvSpPr/>
          <p:nvPr/>
        </p:nvSpPr>
        <p:spPr>
          <a:xfrm>
            <a:off x="2987823" y="4365104"/>
            <a:ext cx="1944217" cy="432048"/>
          </a:xfrm>
          <a:prstGeom prst="round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solidFill>
                  <a:schemeClr val="tx1"/>
                </a:solidFill>
              </a:rPr>
              <a:t>USB interface</a:t>
            </a:r>
            <a:endParaRPr lang="zh-TW" altLang="en-US" dirty="0">
              <a:solidFill>
                <a:schemeClr val="tx1"/>
              </a:solidFill>
            </a:endParaRPr>
          </a:p>
        </p:txBody>
      </p:sp>
      <p:cxnSp>
        <p:nvCxnSpPr>
          <p:cNvPr id="13" name="直線接點 12"/>
          <p:cNvCxnSpPr/>
          <p:nvPr/>
        </p:nvCxnSpPr>
        <p:spPr>
          <a:xfrm flipV="1">
            <a:off x="467544" y="4113076"/>
            <a:ext cx="5040560" cy="36004"/>
          </a:xfrm>
          <a:prstGeom prst="line">
            <a:avLst/>
          </a:prstGeom>
          <a:ln w="2222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4" name="圓角矩形 13"/>
          <p:cNvSpPr/>
          <p:nvPr/>
        </p:nvSpPr>
        <p:spPr>
          <a:xfrm>
            <a:off x="2411760" y="3429000"/>
            <a:ext cx="3456384" cy="432048"/>
          </a:xfrm>
          <a:prstGeom prst="round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smtClean="0">
                <a:solidFill>
                  <a:schemeClr val="tx1"/>
                </a:solidFill>
              </a:rPr>
              <a:t>Host</a:t>
            </a:r>
            <a:endParaRPr lang="zh-TW" altLang="en-US" sz="1600" dirty="0">
              <a:solidFill>
                <a:schemeClr val="tx1"/>
              </a:solidFill>
            </a:endParaRPr>
          </a:p>
        </p:txBody>
      </p:sp>
      <p:sp>
        <p:nvSpPr>
          <p:cNvPr id="16" name="圓角矩形 15"/>
          <p:cNvSpPr/>
          <p:nvPr/>
        </p:nvSpPr>
        <p:spPr>
          <a:xfrm>
            <a:off x="3419872" y="2420888"/>
            <a:ext cx="1368152" cy="432048"/>
          </a:xfrm>
          <a:prstGeom prst="round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400" dirty="0" smtClean="0">
                <a:solidFill>
                  <a:schemeClr val="tx1"/>
                </a:solidFill>
              </a:rPr>
              <a:t>Hi Touch Designer</a:t>
            </a:r>
            <a:endParaRPr lang="zh-TW" altLang="en-US" sz="1400" dirty="0">
              <a:solidFill>
                <a:schemeClr val="tx1"/>
              </a:solidFill>
            </a:endParaRPr>
          </a:p>
        </p:txBody>
      </p:sp>
      <p:cxnSp>
        <p:nvCxnSpPr>
          <p:cNvPr id="21" name="直線接點 20"/>
          <p:cNvCxnSpPr>
            <a:stCxn id="7" idx="2"/>
            <a:endCxn id="4" idx="0"/>
          </p:cNvCxnSpPr>
          <p:nvPr/>
        </p:nvCxnSpPr>
        <p:spPr>
          <a:xfrm>
            <a:off x="3995936" y="5805264"/>
            <a:ext cx="0" cy="36004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9" name="直線接點 28"/>
          <p:cNvCxnSpPr/>
          <p:nvPr/>
        </p:nvCxnSpPr>
        <p:spPr>
          <a:xfrm>
            <a:off x="3995936" y="4797152"/>
            <a:ext cx="0" cy="576064"/>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4" name="直線接點 33"/>
          <p:cNvCxnSpPr>
            <a:stCxn id="14" idx="2"/>
          </p:cNvCxnSpPr>
          <p:nvPr/>
        </p:nvCxnSpPr>
        <p:spPr>
          <a:xfrm>
            <a:off x="4139952" y="3861048"/>
            <a:ext cx="0" cy="504056"/>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8" name="直線接點 37"/>
          <p:cNvCxnSpPr>
            <a:stCxn id="16" idx="2"/>
            <a:endCxn id="14" idx="0"/>
          </p:cNvCxnSpPr>
          <p:nvPr/>
        </p:nvCxnSpPr>
        <p:spPr>
          <a:xfrm>
            <a:off x="4103948" y="2852936"/>
            <a:ext cx="36004" cy="576064"/>
          </a:xfrm>
          <a:prstGeom prst="line">
            <a:avLst/>
          </a:prstGeom>
          <a:ln w="25400"/>
        </p:spPr>
        <p:style>
          <a:lnRef idx="1">
            <a:schemeClr val="accent1"/>
          </a:lnRef>
          <a:fillRef idx="0">
            <a:schemeClr val="accent1"/>
          </a:fillRef>
          <a:effectRef idx="0">
            <a:schemeClr val="accent1"/>
          </a:effectRef>
          <a:fontRef idx="minor">
            <a:schemeClr val="tx1"/>
          </a:fontRef>
        </p:style>
      </p:cxnSp>
      <p:grpSp>
        <p:nvGrpSpPr>
          <p:cNvPr id="31" name="群組 30"/>
          <p:cNvGrpSpPr/>
          <p:nvPr/>
        </p:nvGrpSpPr>
        <p:grpSpPr>
          <a:xfrm>
            <a:off x="5808353" y="3744844"/>
            <a:ext cx="2098194" cy="736464"/>
            <a:chOff x="6516216" y="5644864"/>
            <a:chExt cx="2098194" cy="736464"/>
          </a:xfrm>
        </p:grpSpPr>
        <p:sp>
          <p:nvSpPr>
            <p:cNvPr id="40" name="文字方塊 39"/>
            <p:cNvSpPr txBox="1"/>
            <p:nvPr/>
          </p:nvSpPr>
          <p:spPr>
            <a:xfrm>
              <a:off x="6956648" y="5831395"/>
              <a:ext cx="1657762" cy="307777"/>
            </a:xfrm>
            <a:prstGeom prst="rect">
              <a:avLst/>
            </a:prstGeom>
            <a:noFill/>
          </p:spPr>
          <p:txBody>
            <a:bodyPr wrap="none" rtlCol="0">
              <a:spAutoFit/>
            </a:bodyPr>
            <a:lstStyle/>
            <a:p>
              <a:r>
                <a:rPr lang="en-US" altLang="zh-TW" sz="1400" dirty="0" smtClean="0">
                  <a:solidFill>
                    <a:schemeClr val="accent4">
                      <a:lumMod val="75000"/>
                    </a:schemeClr>
                  </a:solidFill>
                </a:rPr>
                <a:t>Cypress library API</a:t>
              </a:r>
              <a:endParaRPr lang="zh-TW" altLang="en-US" sz="1400" dirty="0">
                <a:solidFill>
                  <a:schemeClr val="accent4">
                    <a:lumMod val="75000"/>
                  </a:schemeClr>
                </a:solidFill>
              </a:endParaRPr>
            </a:p>
          </p:txBody>
        </p:sp>
        <p:cxnSp>
          <p:nvCxnSpPr>
            <p:cNvPr id="42" name="直線接點 41"/>
            <p:cNvCxnSpPr/>
            <p:nvPr/>
          </p:nvCxnSpPr>
          <p:spPr>
            <a:xfrm flipV="1">
              <a:off x="6516216" y="5644864"/>
              <a:ext cx="879423" cy="288032"/>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cxnSp>
          <p:nvCxnSpPr>
            <p:cNvPr id="44" name="直線接點 43"/>
            <p:cNvCxnSpPr/>
            <p:nvPr/>
          </p:nvCxnSpPr>
          <p:spPr>
            <a:xfrm>
              <a:off x="6516216" y="6093295"/>
              <a:ext cx="864095" cy="288033"/>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grpSp>
      <p:grpSp>
        <p:nvGrpSpPr>
          <p:cNvPr id="41" name="群組 40"/>
          <p:cNvGrpSpPr/>
          <p:nvPr/>
        </p:nvGrpSpPr>
        <p:grpSpPr>
          <a:xfrm>
            <a:off x="6672149" y="5646151"/>
            <a:ext cx="1214875" cy="736464"/>
            <a:chOff x="6516216" y="5644864"/>
            <a:chExt cx="1214875" cy="736464"/>
          </a:xfrm>
        </p:grpSpPr>
        <p:sp>
          <p:nvSpPr>
            <p:cNvPr id="43" name="文字方塊 42"/>
            <p:cNvSpPr txBox="1"/>
            <p:nvPr/>
          </p:nvSpPr>
          <p:spPr>
            <a:xfrm>
              <a:off x="6956648" y="5831395"/>
              <a:ext cx="774443" cy="307777"/>
            </a:xfrm>
            <a:prstGeom prst="rect">
              <a:avLst/>
            </a:prstGeom>
            <a:noFill/>
          </p:spPr>
          <p:txBody>
            <a:bodyPr wrap="none" rtlCol="0">
              <a:spAutoFit/>
            </a:bodyPr>
            <a:lstStyle/>
            <a:p>
              <a:r>
                <a:rPr lang="en-US" altLang="zh-TW" sz="1400" dirty="0" smtClean="0">
                  <a:solidFill>
                    <a:schemeClr val="accent4">
                      <a:lumMod val="75000"/>
                    </a:schemeClr>
                  </a:solidFill>
                </a:rPr>
                <a:t>I2C Bus</a:t>
              </a:r>
              <a:endParaRPr lang="zh-TW" altLang="en-US" sz="1400" dirty="0">
                <a:solidFill>
                  <a:schemeClr val="accent4">
                    <a:lumMod val="75000"/>
                  </a:schemeClr>
                </a:solidFill>
              </a:endParaRPr>
            </a:p>
          </p:txBody>
        </p:sp>
        <p:cxnSp>
          <p:nvCxnSpPr>
            <p:cNvPr id="47" name="直線接點 46"/>
            <p:cNvCxnSpPr/>
            <p:nvPr/>
          </p:nvCxnSpPr>
          <p:spPr>
            <a:xfrm flipV="1">
              <a:off x="6516216" y="5644864"/>
              <a:ext cx="879423" cy="288032"/>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cxnSp>
          <p:nvCxnSpPr>
            <p:cNvPr id="48" name="直線接點 47"/>
            <p:cNvCxnSpPr/>
            <p:nvPr/>
          </p:nvCxnSpPr>
          <p:spPr>
            <a:xfrm>
              <a:off x="6516216" y="6093295"/>
              <a:ext cx="864095" cy="288033"/>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grpSp>
      <p:grpSp>
        <p:nvGrpSpPr>
          <p:cNvPr id="49" name="群組 48"/>
          <p:cNvGrpSpPr/>
          <p:nvPr/>
        </p:nvGrpSpPr>
        <p:grpSpPr>
          <a:xfrm>
            <a:off x="6028569" y="4716952"/>
            <a:ext cx="1643134" cy="736464"/>
            <a:chOff x="6516216" y="5644864"/>
            <a:chExt cx="1643134" cy="736464"/>
          </a:xfrm>
        </p:grpSpPr>
        <p:sp>
          <p:nvSpPr>
            <p:cNvPr id="50" name="文字方塊 49"/>
            <p:cNvSpPr txBox="1"/>
            <p:nvPr/>
          </p:nvSpPr>
          <p:spPr>
            <a:xfrm>
              <a:off x="6956648" y="5831395"/>
              <a:ext cx="1202702" cy="307777"/>
            </a:xfrm>
            <a:prstGeom prst="rect">
              <a:avLst/>
            </a:prstGeom>
            <a:noFill/>
          </p:spPr>
          <p:txBody>
            <a:bodyPr wrap="none" rtlCol="0">
              <a:spAutoFit/>
            </a:bodyPr>
            <a:lstStyle/>
            <a:p>
              <a:r>
                <a:rPr lang="en-US" altLang="zh-TW" sz="1400" dirty="0" smtClean="0">
                  <a:solidFill>
                    <a:schemeClr val="accent4">
                      <a:lumMod val="75000"/>
                    </a:schemeClr>
                  </a:solidFill>
                </a:rPr>
                <a:t>USB </a:t>
              </a:r>
              <a:r>
                <a:rPr lang="en-US" altLang="zh-TW" sz="1400" dirty="0" err="1" smtClean="0">
                  <a:solidFill>
                    <a:schemeClr val="accent4">
                      <a:lumMod val="75000"/>
                    </a:schemeClr>
                  </a:solidFill>
                </a:rPr>
                <a:t>protocal</a:t>
              </a:r>
              <a:endParaRPr lang="zh-TW" altLang="en-US" sz="1400" dirty="0">
                <a:solidFill>
                  <a:schemeClr val="accent4">
                    <a:lumMod val="75000"/>
                  </a:schemeClr>
                </a:solidFill>
              </a:endParaRPr>
            </a:p>
          </p:txBody>
        </p:sp>
        <p:cxnSp>
          <p:nvCxnSpPr>
            <p:cNvPr id="51" name="直線接點 50"/>
            <p:cNvCxnSpPr/>
            <p:nvPr/>
          </p:nvCxnSpPr>
          <p:spPr>
            <a:xfrm flipV="1">
              <a:off x="6516216" y="5644864"/>
              <a:ext cx="879423" cy="288032"/>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cxnSp>
          <p:nvCxnSpPr>
            <p:cNvPr id="52" name="直線接點 51"/>
            <p:cNvCxnSpPr/>
            <p:nvPr/>
          </p:nvCxnSpPr>
          <p:spPr>
            <a:xfrm>
              <a:off x="6516216" y="6093295"/>
              <a:ext cx="864095" cy="288033"/>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30821220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橢圓 3"/>
          <p:cNvSpPr/>
          <p:nvPr/>
        </p:nvSpPr>
        <p:spPr>
          <a:xfrm>
            <a:off x="2660888" y="1462780"/>
            <a:ext cx="3775541" cy="1133255"/>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TW" dirty="0" smtClean="0"/>
              <a:t>Hi Touch Designer</a:t>
            </a:r>
            <a:endParaRPr lang="zh-TW" altLang="en-US" dirty="0"/>
          </a:p>
        </p:txBody>
      </p:sp>
      <p:cxnSp>
        <p:nvCxnSpPr>
          <p:cNvPr id="6" name="直線接點 5"/>
          <p:cNvCxnSpPr/>
          <p:nvPr/>
        </p:nvCxnSpPr>
        <p:spPr>
          <a:xfrm>
            <a:off x="323528" y="3267452"/>
            <a:ext cx="0" cy="3232940"/>
          </a:xfrm>
          <a:prstGeom prst="line">
            <a:avLst/>
          </a:prstGeom>
          <a:ln w="28575">
            <a:prstDash val="sysDot"/>
          </a:ln>
        </p:spPr>
        <p:style>
          <a:lnRef idx="1">
            <a:schemeClr val="accent1"/>
          </a:lnRef>
          <a:fillRef idx="0">
            <a:schemeClr val="accent1"/>
          </a:fillRef>
          <a:effectRef idx="0">
            <a:schemeClr val="accent1"/>
          </a:effectRef>
          <a:fontRef idx="minor">
            <a:schemeClr val="tx1"/>
          </a:fontRef>
        </p:style>
      </p:cxnSp>
      <p:cxnSp>
        <p:nvCxnSpPr>
          <p:cNvPr id="9" name="直線接點 8"/>
          <p:cNvCxnSpPr/>
          <p:nvPr/>
        </p:nvCxnSpPr>
        <p:spPr>
          <a:xfrm>
            <a:off x="2022917" y="3267452"/>
            <a:ext cx="0" cy="3232940"/>
          </a:xfrm>
          <a:prstGeom prst="line">
            <a:avLst/>
          </a:prstGeom>
          <a:ln w="28575">
            <a:prstDash val="sysDot"/>
          </a:ln>
        </p:spPr>
        <p:style>
          <a:lnRef idx="1">
            <a:schemeClr val="accent1"/>
          </a:lnRef>
          <a:fillRef idx="0">
            <a:schemeClr val="accent1"/>
          </a:fillRef>
          <a:effectRef idx="0">
            <a:schemeClr val="accent1"/>
          </a:effectRef>
          <a:fontRef idx="minor">
            <a:schemeClr val="tx1"/>
          </a:fontRef>
        </p:style>
      </p:cxnSp>
      <p:cxnSp>
        <p:nvCxnSpPr>
          <p:cNvPr id="11" name="直線接點 10"/>
          <p:cNvCxnSpPr/>
          <p:nvPr/>
        </p:nvCxnSpPr>
        <p:spPr>
          <a:xfrm>
            <a:off x="5421694" y="3267452"/>
            <a:ext cx="0" cy="3232940"/>
          </a:xfrm>
          <a:prstGeom prst="line">
            <a:avLst/>
          </a:prstGeom>
          <a:ln w="28575">
            <a:prstDash val="sysDot"/>
          </a:ln>
        </p:spPr>
        <p:style>
          <a:lnRef idx="1">
            <a:schemeClr val="accent1"/>
          </a:lnRef>
          <a:fillRef idx="0">
            <a:schemeClr val="accent1"/>
          </a:fillRef>
          <a:effectRef idx="0">
            <a:schemeClr val="accent1"/>
          </a:effectRef>
          <a:fontRef idx="minor">
            <a:schemeClr val="tx1"/>
          </a:fontRef>
        </p:style>
      </p:cxnSp>
      <p:cxnSp>
        <p:nvCxnSpPr>
          <p:cNvPr id="12" name="直線接點 11"/>
          <p:cNvCxnSpPr/>
          <p:nvPr/>
        </p:nvCxnSpPr>
        <p:spPr>
          <a:xfrm>
            <a:off x="7121082" y="3267452"/>
            <a:ext cx="0" cy="3232940"/>
          </a:xfrm>
          <a:prstGeom prst="line">
            <a:avLst/>
          </a:prstGeom>
          <a:ln w="28575">
            <a:prstDash val="sysDot"/>
          </a:ln>
        </p:spPr>
        <p:style>
          <a:lnRef idx="1">
            <a:schemeClr val="accent1"/>
          </a:lnRef>
          <a:fillRef idx="0">
            <a:schemeClr val="accent1"/>
          </a:fillRef>
          <a:effectRef idx="0">
            <a:schemeClr val="accent1"/>
          </a:effectRef>
          <a:fontRef idx="minor">
            <a:schemeClr val="tx1"/>
          </a:fontRef>
        </p:style>
      </p:cxnSp>
      <p:cxnSp>
        <p:nvCxnSpPr>
          <p:cNvPr id="13" name="直線接點 12"/>
          <p:cNvCxnSpPr/>
          <p:nvPr/>
        </p:nvCxnSpPr>
        <p:spPr>
          <a:xfrm>
            <a:off x="8820472" y="3267452"/>
            <a:ext cx="0" cy="3232940"/>
          </a:xfrm>
          <a:prstGeom prst="line">
            <a:avLst/>
          </a:prstGeom>
          <a:ln w="28575">
            <a:prstDash val="sysDot"/>
          </a:ln>
        </p:spPr>
        <p:style>
          <a:lnRef idx="1">
            <a:schemeClr val="accent1"/>
          </a:lnRef>
          <a:fillRef idx="0">
            <a:schemeClr val="accent1"/>
          </a:fillRef>
          <a:effectRef idx="0">
            <a:schemeClr val="accent1"/>
          </a:effectRef>
          <a:fontRef idx="minor">
            <a:schemeClr val="tx1"/>
          </a:fontRef>
        </p:style>
      </p:cxnSp>
      <p:sp>
        <p:nvSpPr>
          <p:cNvPr id="14" name="文字方塊 13"/>
          <p:cNvSpPr txBox="1"/>
          <p:nvPr/>
        </p:nvSpPr>
        <p:spPr>
          <a:xfrm>
            <a:off x="362787" y="2827618"/>
            <a:ext cx="1638429" cy="428898"/>
          </a:xfrm>
          <a:prstGeom prst="rect">
            <a:avLst/>
          </a:prstGeom>
          <a:noFill/>
        </p:spPr>
        <p:txBody>
          <a:bodyPr wrap="none" rtlCol="0">
            <a:spAutoFit/>
          </a:bodyPr>
          <a:lstStyle/>
          <a:p>
            <a:r>
              <a:rPr lang="en-US" altLang="zh-TW" sz="1600" dirty="0" smtClean="0">
                <a:latin typeface="Arial Unicode MS" panose="020B0604020202020204" pitchFamily="34" charset="-120"/>
                <a:ea typeface="Arial Unicode MS" panose="020B0604020202020204" pitchFamily="34" charset="-120"/>
                <a:cs typeface="Arial Unicode MS" panose="020B0604020202020204" pitchFamily="34" charset="-120"/>
              </a:rPr>
              <a:t>Load </a:t>
            </a:r>
            <a:r>
              <a:rPr lang="en-US" altLang="zh-TW" sz="1600" dirty="0" err="1" smtClean="0">
                <a:latin typeface="Arial Unicode MS" panose="020B0604020202020204" pitchFamily="34" charset="-120"/>
                <a:ea typeface="Arial Unicode MS" panose="020B0604020202020204" pitchFamily="34" charset="-120"/>
                <a:cs typeface="Arial Unicode MS" panose="020B0604020202020204" pitchFamily="34" charset="-120"/>
              </a:rPr>
              <a:t>Config</a:t>
            </a:r>
            <a:r>
              <a:rPr lang="en-US" altLang="zh-TW" sz="1600" dirty="0" smtClean="0">
                <a:latin typeface="Arial Unicode MS" panose="020B0604020202020204" pitchFamily="34" charset="-120"/>
                <a:ea typeface="Arial Unicode MS" panose="020B0604020202020204" pitchFamily="34" charset="-120"/>
                <a:cs typeface="Arial Unicode MS" panose="020B0604020202020204" pitchFamily="34" charset="-120"/>
              </a:rPr>
              <a:t>.</a:t>
            </a:r>
            <a:endParaRPr lang="zh-TW" altLang="en-US" sz="1600" dirty="0">
              <a:latin typeface="Arial Unicode MS" panose="020B0604020202020204" pitchFamily="34" charset="-120"/>
              <a:ea typeface="Arial Unicode MS" panose="020B0604020202020204" pitchFamily="34" charset="-120"/>
              <a:cs typeface="Arial Unicode MS" panose="020B0604020202020204" pitchFamily="34" charset="-120"/>
            </a:endParaRPr>
          </a:p>
        </p:txBody>
      </p:sp>
      <p:sp>
        <p:nvSpPr>
          <p:cNvPr id="15" name="文字方塊 14"/>
          <p:cNvSpPr txBox="1"/>
          <p:nvPr/>
        </p:nvSpPr>
        <p:spPr>
          <a:xfrm>
            <a:off x="2893868" y="2838554"/>
            <a:ext cx="1513625" cy="428898"/>
          </a:xfrm>
          <a:prstGeom prst="rect">
            <a:avLst/>
          </a:prstGeom>
          <a:noFill/>
        </p:spPr>
        <p:txBody>
          <a:bodyPr wrap="none" rtlCol="0">
            <a:spAutoFit/>
          </a:bodyPr>
          <a:lstStyle/>
          <a:p>
            <a:r>
              <a:rPr lang="en-US" altLang="zh-TW" sz="1600" dirty="0" smtClean="0">
                <a:latin typeface="Arial Unicode MS" panose="020B0604020202020204" pitchFamily="34" charset="-120"/>
                <a:ea typeface="Arial Unicode MS" panose="020B0604020202020204" pitchFamily="34" charset="-120"/>
                <a:cs typeface="Arial Unicode MS" panose="020B0604020202020204" pitchFamily="34" charset="-120"/>
              </a:rPr>
              <a:t>Edit </a:t>
            </a:r>
            <a:r>
              <a:rPr lang="en-US" altLang="zh-TW" sz="1600" dirty="0" err="1" smtClean="0">
                <a:latin typeface="Arial Unicode MS" panose="020B0604020202020204" pitchFamily="34" charset="-120"/>
                <a:ea typeface="Arial Unicode MS" panose="020B0604020202020204" pitchFamily="34" charset="-120"/>
                <a:cs typeface="Arial Unicode MS" panose="020B0604020202020204" pitchFamily="34" charset="-120"/>
              </a:rPr>
              <a:t>Config</a:t>
            </a:r>
            <a:r>
              <a:rPr lang="en-US" altLang="zh-TW" sz="1600" dirty="0" smtClean="0">
                <a:latin typeface="Arial Unicode MS" panose="020B0604020202020204" pitchFamily="34" charset="-120"/>
                <a:ea typeface="Arial Unicode MS" panose="020B0604020202020204" pitchFamily="34" charset="-120"/>
                <a:cs typeface="Arial Unicode MS" panose="020B0604020202020204" pitchFamily="34" charset="-120"/>
              </a:rPr>
              <a:t>.</a:t>
            </a:r>
            <a:endParaRPr lang="zh-TW" altLang="en-US" sz="1600" dirty="0">
              <a:latin typeface="Arial Unicode MS" panose="020B0604020202020204" pitchFamily="34" charset="-120"/>
              <a:ea typeface="Arial Unicode MS" panose="020B0604020202020204" pitchFamily="34" charset="-120"/>
              <a:cs typeface="Arial Unicode MS" panose="020B0604020202020204" pitchFamily="34" charset="-120"/>
            </a:endParaRPr>
          </a:p>
        </p:txBody>
      </p:sp>
      <p:sp>
        <p:nvSpPr>
          <p:cNvPr id="16" name="文字方塊 15"/>
          <p:cNvSpPr txBox="1"/>
          <p:nvPr/>
        </p:nvSpPr>
        <p:spPr>
          <a:xfrm>
            <a:off x="5295094" y="2827618"/>
            <a:ext cx="1652078" cy="428898"/>
          </a:xfrm>
          <a:prstGeom prst="rect">
            <a:avLst/>
          </a:prstGeom>
          <a:noFill/>
        </p:spPr>
        <p:txBody>
          <a:bodyPr wrap="none" rtlCol="0">
            <a:spAutoFit/>
          </a:bodyPr>
          <a:lstStyle/>
          <a:p>
            <a:r>
              <a:rPr lang="en-US" altLang="zh-TW" sz="1600" dirty="0" smtClean="0">
                <a:latin typeface="Arial Unicode MS" panose="020B0604020202020204" pitchFamily="34" charset="-120"/>
                <a:ea typeface="Arial Unicode MS" panose="020B0604020202020204" pitchFamily="34" charset="-120"/>
                <a:cs typeface="Arial Unicode MS" panose="020B0604020202020204" pitchFamily="34" charset="-120"/>
              </a:rPr>
              <a:t>Save </a:t>
            </a:r>
            <a:r>
              <a:rPr lang="en-US" altLang="zh-TW" sz="1600" dirty="0" err="1" smtClean="0">
                <a:latin typeface="Arial Unicode MS" panose="020B0604020202020204" pitchFamily="34" charset="-120"/>
                <a:ea typeface="Arial Unicode MS" panose="020B0604020202020204" pitchFamily="34" charset="-120"/>
                <a:cs typeface="Arial Unicode MS" panose="020B0604020202020204" pitchFamily="34" charset="-120"/>
              </a:rPr>
              <a:t>Config</a:t>
            </a:r>
            <a:r>
              <a:rPr lang="en-US" altLang="zh-TW" sz="1600" dirty="0" smtClean="0">
                <a:latin typeface="Arial Unicode MS" panose="020B0604020202020204" pitchFamily="34" charset="-120"/>
                <a:ea typeface="Arial Unicode MS" panose="020B0604020202020204" pitchFamily="34" charset="-120"/>
                <a:cs typeface="Arial Unicode MS" panose="020B0604020202020204" pitchFamily="34" charset="-120"/>
              </a:rPr>
              <a:t>.</a:t>
            </a:r>
            <a:endParaRPr lang="zh-TW" altLang="en-US" sz="1600" dirty="0">
              <a:latin typeface="Arial Unicode MS" panose="020B0604020202020204" pitchFamily="34" charset="-120"/>
              <a:ea typeface="Arial Unicode MS" panose="020B0604020202020204" pitchFamily="34" charset="-120"/>
              <a:cs typeface="Arial Unicode MS" panose="020B0604020202020204" pitchFamily="34" charset="-120"/>
            </a:endParaRPr>
          </a:p>
        </p:txBody>
      </p:sp>
      <p:sp>
        <p:nvSpPr>
          <p:cNvPr id="17" name="文字方塊 16"/>
          <p:cNvSpPr txBox="1"/>
          <p:nvPr/>
        </p:nvSpPr>
        <p:spPr>
          <a:xfrm>
            <a:off x="7566923" y="2838554"/>
            <a:ext cx="807709" cy="428898"/>
          </a:xfrm>
          <a:prstGeom prst="rect">
            <a:avLst/>
          </a:prstGeom>
          <a:noFill/>
        </p:spPr>
        <p:txBody>
          <a:bodyPr wrap="none" rtlCol="0">
            <a:spAutoFit/>
          </a:bodyPr>
          <a:lstStyle/>
          <a:p>
            <a:r>
              <a:rPr lang="en-US" altLang="zh-TW" sz="1600" dirty="0" smtClean="0">
                <a:latin typeface="Arial Unicode MS" panose="020B0604020202020204" pitchFamily="34" charset="-120"/>
                <a:ea typeface="Arial Unicode MS" panose="020B0604020202020204" pitchFamily="34" charset="-120"/>
                <a:cs typeface="Arial Unicode MS" panose="020B0604020202020204" pitchFamily="34" charset="-120"/>
              </a:rPr>
              <a:t>Misc.</a:t>
            </a:r>
            <a:endParaRPr lang="zh-TW" altLang="en-US" sz="1600" dirty="0">
              <a:latin typeface="Arial Unicode MS" panose="020B0604020202020204" pitchFamily="34" charset="-120"/>
              <a:ea typeface="Arial Unicode MS" panose="020B0604020202020204" pitchFamily="34" charset="-120"/>
              <a:cs typeface="Arial Unicode MS" panose="020B0604020202020204" pitchFamily="34" charset="-120"/>
            </a:endParaRPr>
          </a:p>
        </p:txBody>
      </p:sp>
      <p:sp>
        <p:nvSpPr>
          <p:cNvPr id="18" name="橢圓 17"/>
          <p:cNvSpPr/>
          <p:nvPr/>
        </p:nvSpPr>
        <p:spPr>
          <a:xfrm>
            <a:off x="413254" y="3305989"/>
            <a:ext cx="1537494" cy="912236"/>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TW" sz="1200" dirty="0" smtClean="0">
                <a:latin typeface="Arial Unicode MS" panose="020B0604020202020204" pitchFamily="34" charset="-120"/>
                <a:ea typeface="Arial Unicode MS" panose="020B0604020202020204" pitchFamily="34" charset="-120"/>
                <a:cs typeface="Arial Unicode MS" panose="020B0604020202020204" pitchFamily="34" charset="-120"/>
              </a:rPr>
              <a:t>Program &amp; Load configuration</a:t>
            </a:r>
            <a:endParaRPr lang="zh-TW" altLang="en-US" sz="1200" dirty="0">
              <a:latin typeface="Arial Unicode MS" panose="020B0604020202020204" pitchFamily="34" charset="-120"/>
              <a:ea typeface="Arial Unicode MS" panose="020B0604020202020204" pitchFamily="34" charset="-120"/>
              <a:cs typeface="Arial Unicode MS" panose="020B0604020202020204" pitchFamily="34" charset="-120"/>
            </a:endParaRPr>
          </a:p>
        </p:txBody>
      </p:sp>
      <p:sp>
        <p:nvSpPr>
          <p:cNvPr id="20" name="橢圓 19"/>
          <p:cNvSpPr/>
          <p:nvPr/>
        </p:nvSpPr>
        <p:spPr>
          <a:xfrm>
            <a:off x="2065139" y="3305989"/>
            <a:ext cx="1537494" cy="912236"/>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TW" sz="1200" dirty="0" smtClean="0">
                <a:latin typeface="Arial Unicode MS" panose="020B0604020202020204" pitchFamily="34" charset="-120"/>
                <a:ea typeface="Arial Unicode MS" panose="020B0604020202020204" pitchFamily="34" charset="-120"/>
                <a:cs typeface="Arial Unicode MS" panose="020B0604020202020204" pitchFamily="34" charset="-120"/>
              </a:rPr>
              <a:t>IC &amp; Channel Mapping</a:t>
            </a:r>
            <a:endParaRPr lang="zh-TW" altLang="en-US" sz="1200" dirty="0">
              <a:latin typeface="Arial Unicode MS" panose="020B0604020202020204" pitchFamily="34" charset="-120"/>
              <a:ea typeface="Arial Unicode MS" panose="020B0604020202020204" pitchFamily="34" charset="-120"/>
              <a:cs typeface="Arial Unicode MS" panose="020B0604020202020204" pitchFamily="34" charset="-120"/>
            </a:endParaRPr>
          </a:p>
        </p:txBody>
      </p:sp>
      <p:sp>
        <p:nvSpPr>
          <p:cNvPr id="21" name="橢圓 20"/>
          <p:cNvSpPr/>
          <p:nvPr/>
        </p:nvSpPr>
        <p:spPr>
          <a:xfrm>
            <a:off x="2142590" y="4427804"/>
            <a:ext cx="1537494" cy="912236"/>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TW" sz="1200" dirty="0" smtClean="0">
                <a:latin typeface="Arial Unicode MS" panose="020B0604020202020204" pitchFamily="34" charset="-120"/>
                <a:ea typeface="Arial Unicode MS" panose="020B0604020202020204" pitchFamily="34" charset="-120"/>
                <a:cs typeface="Arial Unicode MS" panose="020B0604020202020204" pitchFamily="34" charset="-120"/>
              </a:rPr>
              <a:t>Instant Performance Fine Tune</a:t>
            </a:r>
            <a:endParaRPr lang="zh-TW" altLang="en-US" sz="1200" dirty="0">
              <a:latin typeface="Arial Unicode MS" panose="020B0604020202020204" pitchFamily="34" charset="-120"/>
              <a:ea typeface="Arial Unicode MS" panose="020B0604020202020204" pitchFamily="34" charset="-120"/>
              <a:cs typeface="Arial Unicode MS" panose="020B0604020202020204" pitchFamily="34" charset="-120"/>
            </a:endParaRPr>
          </a:p>
        </p:txBody>
      </p:sp>
      <p:sp>
        <p:nvSpPr>
          <p:cNvPr id="22" name="橢圓 21"/>
          <p:cNvSpPr/>
          <p:nvPr/>
        </p:nvSpPr>
        <p:spPr>
          <a:xfrm>
            <a:off x="3779912" y="4407216"/>
            <a:ext cx="1537494" cy="912236"/>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TW" sz="1200" dirty="0" smtClean="0">
                <a:latin typeface="Arial Unicode MS" panose="020B0604020202020204" pitchFamily="34" charset="-120"/>
                <a:ea typeface="Arial Unicode MS" panose="020B0604020202020204" pitchFamily="34" charset="-120"/>
                <a:cs typeface="Arial Unicode MS" panose="020B0604020202020204" pitchFamily="34" charset="-120"/>
              </a:rPr>
              <a:t>Observe Raw Data &amp; Performance</a:t>
            </a:r>
            <a:endParaRPr lang="zh-TW" altLang="en-US" sz="1200" dirty="0">
              <a:latin typeface="Arial Unicode MS" panose="020B0604020202020204" pitchFamily="34" charset="-120"/>
              <a:ea typeface="Arial Unicode MS" panose="020B0604020202020204" pitchFamily="34" charset="-120"/>
              <a:cs typeface="Arial Unicode MS" panose="020B0604020202020204" pitchFamily="34" charset="-120"/>
            </a:endParaRPr>
          </a:p>
        </p:txBody>
      </p:sp>
      <p:sp>
        <p:nvSpPr>
          <p:cNvPr id="23" name="橢圓 22"/>
          <p:cNvSpPr/>
          <p:nvPr/>
        </p:nvSpPr>
        <p:spPr>
          <a:xfrm>
            <a:off x="5479299" y="4407216"/>
            <a:ext cx="1537494" cy="912236"/>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TW" sz="1200" dirty="0" smtClean="0">
                <a:latin typeface="Arial Unicode MS" panose="020B0604020202020204" pitchFamily="34" charset="-120"/>
                <a:ea typeface="Arial Unicode MS" panose="020B0604020202020204" pitchFamily="34" charset="-120"/>
                <a:cs typeface="Arial Unicode MS" panose="020B0604020202020204" pitchFamily="34" charset="-120"/>
              </a:rPr>
              <a:t>Save Configuration</a:t>
            </a:r>
            <a:endParaRPr lang="zh-TW" altLang="en-US" sz="1200" dirty="0">
              <a:latin typeface="Arial Unicode MS" panose="020B0604020202020204" pitchFamily="34" charset="-120"/>
              <a:ea typeface="Arial Unicode MS" panose="020B0604020202020204" pitchFamily="34" charset="-120"/>
              <a:cs typeface="Arial Unicode MS" panose="020B0604020202020204" pitchFamily="34" charset="-120"/>
            </a:endParaRPr>
          </a:p>
        </p:txBody>
      </p:sp>
      <p:sp>
        <p:nvSpPr>
          <p:cNvPr id="24" name="橢圓 23"/>
          <p:cNvSpPr/>
          <p:nvPr/>
        </p:nvSpPr>
        <p:spPr>
          <a:xfrm>
            <a:off x="7225372" y="3305989"/>
            <a:ext cx="1537494" cy="912236"/>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TW" sz="1200" dirty="0" smtClean="0">
                <a:latin typeface="Arial Unicode MS" panose="020B0604020202020204" pitchFamily="34" charset="-120"/>
                <a:ea typeface="Arial Unicode MS" panose="020B0604020202020204" pitchFamily="34" charset="-120"/>
                <a:cs typeface="Arial Unicode MS" panose="020B0604020202020204" pitchFamily="34" charset="-120"/>
              </a:rPr>
              <a:t>Register Editor</a:t>
            </a:r>
            <a:endParaRPr lang="zh-TW" altLang="en-US" sz="1200" dirty="0">
              <a:latin typeface="Arial Unicode MS" panose="020B0604020202020204" pitchFamily="34" charset="-120"/>
              <a:ea typeface="Arial Unicode MS" panose="020B0604020202020204" pitchFamily="34" charset="-120"/>
              <a:cs typeface="Arial Unicode MS" panose="020B0604020202020204" pitchFamily="34" charset="-120"/>
            </a:endParaRPr>
          </a:p>
        </p:txBody>
      </p:sp>
      <p:sp>
        <p:nvSpPr>
          <p:cNvPr id="25" name="橢圓 24"/>
          <p:cNvSpPr/>
          <p:nvPr/>
        </p:nvSpPr>
        <p:spPr>
          <a:xfrm>
            <a:off x="7225372" y="4371935"/>
            <a:ext cx="1537494" cy="912236"/>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TW" sz="1200" dirty="0" smtClean="0">
                <a:latin typeface="Arial Unicode MS" panose="020B0604020202020204" pitchFamily="34" charset="-120"/>
                <a:ea typeface="Arial Unicode MS" panose="020B0604020202020204" pitchFamily="34" charset="-120"/>
                <a:cs typeface="Arial Unicode MS" panose="020B0604020202020204" pitchFamily="34" charset="-120"/>
              </a:rPr>
              <a:t>Gesture Demo</a:t>
            </a:r>
            <a:endParaRPr lang="zh-TW" altLang="en-US" sz="1200" dirty="0">
              <a:latin typeface="Arial Unicode MS" panose="020B0604020202020204" pitchFamily="34" charset="-120"/>
              <a:ea typeface="Arial Unicode MS" panose="020B0604020202020204" pitchFamily="34" charset="-120"/>
              <a:cs typeface="Arial Unicode MS" panose="020B0604020202020204" pitchFamily="34" charset="-120"/>
            </a:endParaRPr>
          </a:p>
        </p:txBody>
      </p:sp>
      <p:sp>
        <p:nvSpPr>
          <p:cNvPr id="26" name="橢圓 25"/>
          <p:cNvSpPr/>
          <p:nvPr/>
        </p:nvSpPr>
        <p:spPr>
          <a:xfrm>
            <a:off x="7206024" y="5437881"/>
            <a:ext cx="1537494" cy="912236"/>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TW" sz="1200" dirty="0" smtClean="0">
                <a:latin typeface="Arial Unicode MS" panose="020B0604020202020204" pitchFamily="34" charset="-120"/>
                <a:ea typeface="Arial Unicode MS" panose="020B0604020202020204" pitchFamily="34" charset="-120"/>
                <a:cs typeface="Arial Unicode MS" panose="020B0604020202020204" pitchFamily="34" charset="-120"/>
              </a:rPr>
              <a:t>Deme Panel</a:t>
            </a:r>
            <a:endParaRPr lang="zh-TW" altLang="en-US" sz="1200" dirty="0">
              <a:latin typeface="Arial Unicode MS" panose="020B0604020202020204" pitchFamily="34" charset="-120"/>
              <a:ea typeface="Arial Unicode MS" panose="020B0604020202020204" pitchFamily="34" charset="-120"/>
              <a:cs typeface="Arial Unicode MS" panose="020B0604020202020204" pitchFamily="34" charset="-120"/>
            </a:endParaRPr>
          </a:p>
        </p:txBody>
      </p:sp>
      <p:grpSp>
        <p:nvGrpSpPr>
          <p:cNvPr id="2" name="群組 1"/>
          <p:cNvGrpSpPr/>
          <p:nvPr/>
        </p:nvGrpSpPr>
        <p:grpSpPr>
          <a:xfrm>
            <a:off x="1561663" y="3809445"/>
            <a:ext cx="4112301" cy="2051630"/>
            <a:chOff x="1561663" y="3809445"/>
            <a:chExt cx="4112301" cy="2051630"/>
          </a:xfrm>
        </p:grpSpPr>
        <p:sp>
          <p:nvSpPr>
            <p:cNvPr id="27" name="向右箭號 26"/>
            <p:cNvSpPr/>
            <p:nvPr/>
          </p:nvSpPr>
          <p:spPr>
            <a:xfrm rot="2489508">
              <a:off x="1561663" y="4208573"/>
              <a:ext cx="1008112" cy="287820"/>
            </a:xfrm>
            <a:prstGeom prst="rightArrow">
              <a:avLst/>
            </a:prstGeom>
            <a:ln/>
          </p:spPr>
          <p:style>
            <a:lnRef idx="3">
              <a:schemeClr val="lt1"/>
            </a:lnRef>
            <a:fillRef idx="1">
              <a:schemeClr val="dk1"/>
            </a:fillRef>
            <a:effectRef idx="1">
              <a:schemeClr val="dk1"/>
            </a:effectRef>
            <a:fontRef idx="minor">
              <a:schemeClr val="lt1"/>
            </a:fontRef>
          </p:style>
          <p:txBody>
            <a:bodyPr rtlCol="0" anchor="ctr"/>
            <a:lstStyle/>
            <a:p>
              <a:pPr algn="ctr"/>
              <a:endParaRPr lang="zh-TW" altLang="en-US"/>
            </a:p>
          </p:txBody>
        </p:sp>
        <p:sp>
          <p:nvSpPr>
            <p:cNvPr id="29" name="圓形箭號 28"/>
            <p:cNvSpPr/>
            <p:nvPr/>
          </p:nvSpPr>
          <p:spPr>
            <a:xfrm>
              <a:off x="2921121" y="3809445"/>
              <a:ext cx="1522893" cy="1286332"/>
            </a:xfrm>
            <a:prstGeom prst="circularArrow">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zh-TW" altLang="en-US">
                <a:solidFill>
                  <a:schemeClr val="tx1"/>
                </a:solidFill>
              </a:endParaRPr>
            </a:p>
          </p:txBody>
        </p:sp>
        <p:sp>
          <p:nvSpPr>
            <p:cNvPr id="32" name="圓形箭號 31"/>
            <p:cNvSpPr/>
            <p:nvPr/>
          </p:nvSpPr>
          <p:spPr>
            <a:xfrm rot="10800000">
              <a:off x="2947440" y="4574743"/>
              <a:ext cx="1522893" cy="1286332"/>
            </a:xfrm>
            <a:prstGeom prst="circularArrow">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zh-TW" altLang="en-US">
                <a:solidFill>
                  <a:schemeClr val="tx1"/>
                </a:solidFill>
              </a:endParaRPr>
            </a:p>
          </p:txBody>
        </p:sp>
        <p:sp>
          <p:nvSpPr>
            <p:cNvPr id="33" name="向右箭號 32"/>
            <p:cNvSpPr/>
            <p:nvPr/>
          </p:nvSpPr>
          <p:spPr>
            <a:xfrm>
              <a:off x="5222545" y="4779591"/>
              <a:ext cx="451419" cy="233609"/>
            </a:xfrm>
            <a:prstGeom prst="rightArrow">
              <a:avLst/>
            </a:prstGeom>
            <a:ln/>
          </p:spPr>
          <p:style>
            <a:lnRef idx="3">
              <a:schemeClr val="lt1"/>
            </a:lnRef>
            <a:fillRef idx="1">
              <a:schemeClr val="dk1"/>
            </a:fillRef>
            <a:effectRef idx="1">
              <a:schemeClr val="dk1"/>
            </a:effectRef>
            <a:fontRef idx="minor">
              <a:schemeClr val="lt1"/>
            </a:fontRef>
          </p:style>
          <p:txBody>
            <a:bodyPr rtlCol="0" anchor="ctr"/>
            <a:lstStyle/>
            <a:p>
              <a:pPr algn="ctr"/>
              <a:endParaRPr lang="zh-TW" altLang="en-US"/>
            </a:p>
          </p:txBody>
        </p:sp>
      </p:grpSp>
      <p:grpSp>
        <p:nvGrpSpPr>
          <p:cNvPr id="34" name="群組 33"/>
          <p:cNvGrpSpPr/>
          <p:nvPr/>
        </p:nvGrpSpPr>
        <p:grpSpPr>
          <a:xfrm>
            <a:off x="1762099" y="3586913"/>
            <a:ext cx="4139119" cy="745609"/>
            <a:chOff x="6710843" y="3978308"/>
            <a:chExt cx="4139119" cy="745609"/>
          </a:xfrm>
        </p:grpSpPr>
        <p:sp>
          <p:nvSpPr>
            <p:cNvPr id="35" name="向右箭號 34"/>
            <p:cNvSpPr/>
            <p:nvPr/>
          </p:nvSpPr>
          <p:spPr>
            <a:xfrm>
              <a:off x="6710843" y="3978308"/>
              <a:ext cx="542690" cy="295798"/>
            </a:xfrm>
            <a:prstGeom prst="rightArrow">
              <a:avLst/>
            </a:prstGeom>
            <a:ln/>
          </p:spPr>
          <p:style>
            <a:lnRef idx="3">
              <a:schemeClr val="lt1"/>
            </a:lnRef>
            <a:fillRef idx="1">
              <a:schemeClr val="dk1"/>
            </a:fillRef>
            <a:effectRef idx="1">
              <a:schemeClr val="dk1"/>
            </a:effectRef>
            <a:fontRef idx="minor">
              <a:schemeClr val="lt1"/>
            </a:fontRef>
          </p:style>
          <p:txBody>
            <a:bodyPr rtlCol="0" anchor="ctr"/>
            <a:lstStyle/>
            <a:p>
              <a:pPr algn="ctr"/>
              <a:endParaRPr lang="zh-TW" altLang="en-US"/>
            </a:p>
          </p:txBody>
        </p:sp>
        <p:sp>
          <p:nvSpPr>
            <p:cNvPr id="36" name="向右箭號 35"/>
            <p:cNvSpPr/>
            <p:nvPr/>
          </p:nvSpPr>
          <p:spPr>
            <a:xfrm rot="1083285">
              <a:off x="8371610" y="4349677"/>
              <a:ext cx="2478352" cy="374240"/>
            </a:xfrm>
            <a:prstGeom prst="rightArrow">
              <a:avLst/>
            </a:prstGeom>
            <a:ln/>
          </p:spPr>
          <p:style>
            <a:lnRef idx="3">
              <a:schemeClr val="lt1"/>
            </a:lnRef>
            <a:fillRef idx="1">
              <a:schemeClr val="dk1"/>
            </a:fillRef>
            <a:effectRef idx="1">
              <a:schemeClr val="dk1"/>
            </a:effectRef>
            <a:fontRef idx="minor">
              <a:schemeClr val="lt1"/>
            </a:fontRef>
          </p:style>
          <p:txBody>
            <a:bodyPr rtlCol="0" anchor="ctr"/>
            <a:lstStyle/>
            <a:p>
              <a:pPr algn="ctr"/>
              <a:endParaRPr lang="zh-TW" altLang="en-US"/>
            </a:p>
          </p:txBody>
        </p:sp>
      </p:grpSp>
      <p:grpSp>
        <p:nvGrpSpPr>
          <p:cNvPr id="37" name="群組 36"/>
          <p:cNvGrpSpPr/>
          <p:nvPr/>
        </p:nvGrpSpPr>
        <p:grpSpPr>
          <a:xfrm>
            <a:off x="4929486" y="1157084"/>
            <a:ext cx="3970784" cy="2520280"/>
            <a:chOff x="5060603" y="2159340"/>
            <a:chExt cx="3970784" cy="2520280"/>
          </a:xfrm>
        </p:grpSpPr>
        <p:grpSp>
          <p:nvGrpSpPr>
            <p:cNvPr id="38" name="群組 37"/>
            <p:cNvGrpSpPr/>
            <p:nvPr/>
          </p:nvGrpSpPr>
          <p:grpSpPr>
            <a:xfrm>
              <a:off x="5060603" y="2159340"/>
              <a:ext cx="3970784" cy="2520280"/>
              <a:chOff x="6407532" y="2159857"/>
              <a:chExt cx="3970784" cy="2520280"/>
            </a:xfrm>
          </p:grpSpPr>
          <p:sp>
            <p:nvSpPr>
              <p:cNvPr id="40" name="矩形 39"/>
              <p:cNvSpPr/>
              <p:nvPr/>
            </p:nvSpPr>
            <p:spPr>
              <a:xfrm>
                <a:off x="6407532" y="2159857"/>
                <a:ext cx="3970784" cy="252028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41" name="群組 40"/>
              <p:cNvGrpSpPr/>
              <p:nvPr/>
            </p:nvGrpSpPr>
            <p:grpSpPr>
              <a:xfrm>
                <a:off x="6696856" y="2365683"/>
                <a:ext cx="956654" cy="2086642"/>
                <a:chOff x="5055506" y="2638502"/>
                <a:chExt cx="956654" cy="2086642"/>
              </a:xfrm>
            </p:grpSpPr>
            <p:grpSp>
              <p:nvGrpSpPr>
                <p:cNvPr id="47" name="群組 46"/>
                <p:cNvGrpSpPr/>
                <p:nvPr/>
              </p:nvGrpSpPr>
              <p:grpSpPr>
                <a:xfrm>
                  <a:off x="5055506" y="2638502"/>
                  <a:ext cx="956654" cy="2086642"/>
                  <a:chOff x="5055506" y="2638502"/>
                  <a:chExt cx="792088" cy="1911636"/>
                </a:xfrm>
              </p:grpSpPr>
              <p:sp>
                <p:nvSpPr>
                  <p:cNvPr id="49" name="矩形 48"/>
                  <p:cNvSpPr/>
                  <p:nvPr/>
                </p:nvSpPr>
                <p:spPr>
                  <a:xfrm>
                    <a:off x="5055506" y="2638502"/>
                    <a:ext cx="792088" cy="1911636"/>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0" name="矩形 49"/>
                  <p:cNvSpPr/>
                  <p:nvPr/>
                </p:nvSpPr>
                <p:spPr>
                  <a:xfrm>
                    <a:off x="5148064" y="3284984"/>
                    <a:ext cx="576064" cy="11324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FW</a:t>
                    </a:r>
                    <a:endParaRPr lang="zh-TW" altLang="en-US" dirty="0"/>
                  </a:p>
                </p:txBody>
              </p:sp>
            </p:grpSp>
            <p:sp>
              <p:nvSpPr>
                <p:cNvPr id="48" name="矩形 47"/>
                <p:cNvSpPr/>
                <p:nvPr/>
              </p:nvSpPr>
              <p:spPr>
                <a:xfrm>
                  <a:off x="5180594" y="2685156"/>
                  <a:ext cx="682448" cy="599827"/>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CFG</a:t>
                  </a:r>
                  <a:endParaRPr lang="zh-TW" altLang="en-US" dirty="0"/>
                </a:p>
              </p:txBody>
            </p:sp>
          </p:grpSp>
          <p:grpSp>
            <p:nvGrpSpPr>
              <p:cNvPr id="42" name="群組 41"/>
              <p:cNvGrpSpPr/>
              <p:nvPr/>
            </p:nvGrpSpPr>
            <p:grpSpPr>
              <a:xfrm>
                <a:off x="9144000" y="2365683"/>
                <a:ext cx="956654" cy="2086642"/>
                <a:chOff x="5055506" y="2638502"/>
                <a:chExt cx="956654" cy="2086642"/>
              </a:xfrm>
            </p:grpSpPr>
            <p:grpSp>
              <p:nvGrpSpPr>
                <p:cNvPr id="43" name="群組 42"/>
                <p:cNvGrpSpPr/>
                <p:nvPr/>
              </p:nvGrpSpPr>
              <p:grpSpPr>
                <a:xfrm>
                  <a:off x="5055506" y="2638502"/>
                  <a:ext cx="956654" cy="2086642"/>
                  <a:chOff x="5055506" y="2638502"/>
                  <a:chExt cx="792088" cy="1911636"/>
                </a:xfrm>
              </p:grpSpPr>
              <p:sp>
                <p:nvSpPr>
                  <p:cNvPr id="45" name="矩形 44"/>
                  <p:cNvSpPr/>
                  <p:nvPr/>
                </p:nvSpPr>
                <p:spPr>
                  <a:xfrm>
                    <a:off x="5055506" y="2638502"/>
                    <a:ext cx="792088" cy="1911636"/>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6" name="矩形 45"/>
                  <p:cNvSpPr/>
                  <p:nvPr/>
                </p:nvSpPr>
                <p:spPr>
                  <a:xfrm>
                    <a:off x="5148064" y="3284984"/>
                    <a:ext cx="576064" cy="11324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FW</a:t>
                    </a:r>
                    <a:endParaRPr lang="zh-TW" altLang="en-US" dirty="0"/>
                  </a:p>
                </p:txBody>
              </p:sp>
            </p:grpSp>
            <p:sp>
              <p:nvSpPr>
                <p:cNvPr id="44" name="矩形 43"/>
                <p:cNvSpPr/>
                <p:nvPr/>
              </p:nvSpPr>
              <p:spPr>
                <a:xfrm>
                  <a:off x="5180594" y="2685156"/>
                  <a:ext cx="682448" cy="599827"/>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CFG</a:t>
                  </a:r>
                  <a:endParaRPr lang="zh-TW" altLang="en-US" dirty="0"/>
                </a:p>
              </p:txBody>
            </p:sp>
          </p:grpSp>
        </p:grpSp>
        <p:cxnSp>
          <p:nvCxnSpPr>
            <p:cNvPr id="39" name="直線單箭頭接點 38"/>
            <p:cNvCxnSpPr/>
            <p:nvPr/>
          </p:nvCxnSpPr>
          <p:spPr>
            <a:xfrm>
              <a:off x="6351638" y="2678112"/>
              <a:ext cx="138871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2552331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fade">
                                      <p:cBhvr>
                                        <p:cTn id="7" dur="500"/>
                                        <p:tgtEl>
                                          <p:spTgt spid="37"/>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xit" presetSubtype="21" fill="hold" nodeType="clickEffect">
                                  <p:stCondLst>
                                    <p:cond delay="0"/>
                                  </p:stCondLst>
                                  <p:childTnLst>
                                    <p:animEffect transition="out" filter="barn(inVertical)">
                                      <p:cBhvr>
                                        <p:cTn id="11" dur="500"/>
                                        <p:tgtEl>
                                          <p:spTgt spid="37"/>
                                        </p:tgtEl>
                                      </p:cBhvr>
                                    </p:animEffect>
                                    <p:set>
                                      <p:cBhvr>
                                        <p:cTn id="12" dur="1" fill="hold">
                                          <p:stCondLst>
                                            <p:cond delay="499"/>
                                          </p:stCondLst>
                                        </p:cTn>
                                        <p:tgtEl>
                                          <p:spTgt spid="37"/>
                                        </p:tgtEl>
                                        <p:attrNameLst>
                                          <p:attrName>style.visibility</p:attrName>
                                        </p:attrNameLst>
                                      </p:cBhvr>
                                      <p:to>
                                        <p:strVal val="hidden"/>
                                      </p:to>
                                    </p:set>
                                  </p:childTnLst>
                                </p:cTn>
                              </p:par>
                              <p:par>
                                <p:cTn id="13" presetID="1" presetClass="entr" presetSubtype="0" fill="hold" nodeType="withEffect">
                                  <p:stCondLst>
                                    <p:cond delay="0"/>
                                  </p:stCondLst>
                                  <p:childTnLst>
                                    <p:set>
                                      <p:cBhvr>
                                        <p:cTn id="14" dur="1" fill="hold">
                                          <p:stCondLst>
                                            <p:cond delay="0"/>
                                          </p:stCondLst>
                                        </p:cTn>
                                        <p:tgtEl>
                                          <p:spTgt spid="3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6" presetClass="exit" presetSubtype="21" fill="hold" nodeType="clickEffect">
                                  <p:stCondLst>
                                    <p:cond delay="0"/>
                                  </p:stCondLst>
                                  <p:childTnLst>
                                    <p:animEffect transition="out" filter="barn(inVertical)">
                                      <p:cBhvr>
                                        <p:cTn id="18" dur="500"/>
                                        <p:tgtEl>
                                          <p:spTgt spid="34"/>
                                        </p:tgtEl>
                                      </p:cBhvr>
                                    </p:animEffect>
                                    <p:set>
                                      <p:cBhvr>
                                        <p:cTn id="19" dur="1" fill="hold">
                                          <p:stCondLst>
                                            <p:cond delay="499"/>
                                          </p:stCondLst>
                                        </p:cTn>
                                        <p:tgtEl>
                                          <p:spTgt spid="34"/>
                                        </p:tgtEl>
                                        <p:attrNameLst>
                                          <p:attrName>style.visibility</p:attrName>
                                        </p:attrNameLst>
                                      </p:cBhvr>
                                      <p:to>
                                        <p:strVal val="hidden"/>
                                      </p:to>
                                    </p:set>
                                  </p:childTnLst>
                                </p:cTn>
                              </p:par>
                              <p:par>
                                <p:cTn id="20" presetID="1" presetClass="entr" presetSubtype="0" fill="hold" nodeType="withEffect">
                                  <p:stCondLst>
                                    <p:cond delay="0"/>
                                  </p:stCondLst>
                                  <p:childTnLst>
                                    <p:set>
                                      <p:cBhvr>
                                        <p:cTn id="21"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Hi Touch Designer</a:t>
            </a:r>
          </a:p>
        </p:txBody>
      </p:sp>
      <p:sp>
        <p:nvSpPr>
          <p:cNvPr id="3" name="文字版面配置區 2"/>
          <p:cNvSpPr>
            <a:spLocks noGrp="1"/>
          </p:cNvSpPr>
          <p:nvPr>
            <p:ph type="body" idx="1"/>
          </p:nvPr>
        </p:nvSpPr>
        <p:spPr/>
        <p:txBody>
          <a:bodyPr/>
          <a:lstStyle/>
          <a:p>
            <a:pPr lvl="0"/>
            <a:r>
              <a:rPr lang="en-US" altLang="zh-TW"/>
              <a:t>Developed and maintained a large-scale windows-based program.</a:t>
            </a:r>
          </a:p>
          <a:p>
            <a:pPr lvl="1"/>
            <a:r>
              <a:rPr lang="en-US" altLang="zh-TW"/>
              <a:t>Communicate with the bridge board</a:t>
            </a:r>
          </a:p>
          <a:p>
            <a:pPr lvl="1"/>
            <a:r>
              <a:rPr lang="en-US" altLang="zh-TW"/>
              <a:t>Set the voltage and launch register r/w command.</a:t>
            </a:r>
          </a:p>
          <a:p>
            <a:pPr lvl="1"/>
            <a:r>
              <a:rPr lang="en-US" altLang="zh-TW"/>
              <a:t>Get touch IC data from the bridge board for observation</a:t>
            </a:r>
          </a:p>
          <a:p>
            <a:pPr lvl="1"/>
            <a:r>
              <a:rPr lang="en-US" altLang="zh-TW"/>
              <a:t>Fine-tune the parameter and save it into exported firmware.</a:t>
            </a:r>
          </a:p>
          <a:p>
            <a:pPr lvl="1"/>
            <a:r>
              <a:rPr lang="en-US" altLang="zh-TW"/>
              <a:t>Refractor and rework for different IC type and FW version.</a:t>
            </a:r>
          </a:p>
        </p:txBody>
      </p:sp>
    </p:spTree>
    <p:extLst>
      <p:ext uri="{BB962C8B-B14F-4D97-AF65-F5344CB8AC3E}">
        <p14:creationId xmlns:p14="http://schemas.microsoft.com/office/powerpoint/2010/main" val="58928418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Hi Touch Designer</a:t>
            </a:r>
            <a:endParaRPr lang="zh-TW" altLang="en-US" dirty="0"/>
          </a:p>
        </p:txBody>
      </p:sp>
      <p:sp>
        <p:nvSpPr>
          <p:cNvPr id="3" name="內容版面配置區 2"/>
          <p:cNvSpPr>
            <a:spLocks noGrp="1"/>
          </p:cNvSpPr>
          <p:nvPr>
            <p:ph idx="1"/>
          </p:nvPr>
        </p:nvSpPr>
        <p:spPr/>
        <p:txBody>
          <a:bodyPr/>
          <a:lstStyle/>
          <a:p>
            <a:r>
              <a:rPr lang="en-US" altLang="zh-TW" dirty="0" smtClean="0"/>
              <a:t>The outlook of Program &amp; Load FW page</a:t>
            </a:r>
            <a:endParaRPr lang="zh-TW" altLang="en-US" dirty="0"/>
          </a:p>
        </p:txBody>
      </p:sp>
      <p:pic>
        <p:nvPicPr>
          <p:cNvPr id="5" name="圖片 4"/>
          <p:cNvPicPr>
            <a:picLocks noChangeAspect="1"/>
          </p:cNvPicPr>
          <p:nvPr/>
        </p:nvPicPr>
        <p:blipFill>
          <a:blip r:embed="rId3"/>
          <a:stretch>
            <a:fillRect/>
          </a:stretch>
        </p:blipFill>
        <p:spPr>
          <a:xfrm>
            <a:off x="515333" y="2419722"/>
            <a:ext cx="8171467" cy="4178796"/>
          </a:xfrm>
          <a:prstGeom prst="rect">
            <a:avLst/>
          </a:prstGeom>
        </p:spPr>
      </p:pic>
    </p:spTree>
    <p:extLst>
      <p:ext uri="{BB962C8B-B14F-4D97-AF65-F5344CB8AC3E}">
        <p14:creationId xmlns:p14="http://schemas.microsoft.com/office/powerpoint/2010/main" val="49395067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Hi Touch Designer</a:t>
            </a:r>
            <a:endParaRPr lang="zh-TW" altLang="en-US" dirty="0"/>
          </a:p>
        </p:txBody>
      </p:sp>
      <p:pic>
        <p:nvPicPr>
          <p:cNvPr id="4" name="圖片 3"/>
          <p:cNvPicPr>
            <a:picLocks noChangeAspect="1"/>
          </p:cNvPicPr>
          <p:nvPr/>
        </p:nvPicPr>
        <p:blipFill>
          <a:blip r:embed="rId3"/>
          <a:stretch>
            <a:fillRect/>
          </a:stretch>
        </p:blipFill>
        <p:spPr>
          <a:xfrm>
            <a:off x="459589" y="2215280"/>
            <a:ext cx="8130799" cy="4139967"/>
          </a:xfrm>
          <a:prstGeom prst="rect">
            <a:avLst/>
          </a:prstGeom>
        </p:spPr>
      </p:pic>
      <p:grpSp>
        <p:nvGrpSpPr>
          <p:cNvPr id="10" name="群組 9"/>
          <p:cNvGrpSpPr/>
          <p:nvPr/>
        </p:nvGrpSpPr>
        <p:grpSpPr>
          <a:xfrm>
            <a:off x="457200" y="2215280"/>
            <a:ext cx="8133188" cy="4238056"/>
            <a:chOff x="257625" y="1847088"/>
            <a:chExt cx="8628750" cy="4922962"/>
          </a:xfrm>
        </p:grpSpPr>
        <p:pic>
          <p:nvPicPr>
            <p:cNvPr id="5" name="圖片 4"/>
            <p:cNvPicPr>
              <a:picLocks noChangeAspect="1"/>
            </p:cNvPicPr>
            <p:nvPr/>
          </p:nvPicPr>
          <p:blipFill>
            <a:blip r:embed="rId4"/>
            <a:stretch>
              <a:fillRect/>
            </a:stretch>
          </p:blipFill>
          <p:spPr>
            <a:xfrm>
              <a:off x="257625" y="1847088"/>
              <a:ext cx="8628750" cy="4922962"/>
            </a:xfrm>
            <a:prstGeom prst="rect">
              <a:avLst/>
            </a:prstGeom>
          </p:spPr>
        </p:pic>
        <p:sp>
          <p:nvSpPr>
            <p:cNvPr id="12" name="矩形 11"/>
            <p:cNvSpPr/>
            <p:nvPr/>
          </p:nvSpPr>
          <p:spPr>
            <a:xfrm>
              <a:off x="4860032" y="5515826"/>
              <a:ext cx="2160240" cy="56787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solidFill>
                    <a:schemeClr val="tx1"/>
                  </a:solidFill>
                </a:rPr>
                <a:t>3D Model View</a:t>
              </a:r>
              <a:endParaRPr lang="zh-TW" altLang="en-US" dirty="0">
                <a:solidFill>
                  <a:schemeClr val="tx1"/>
                </a:solidFill>
              </a:endParaRPr>
            </a:p>
          </p:txBody>
        </p:sp>
      </p:grpSp>
      <p:grpSp>
        <p:nvGrpSpPr>
          <p:cNvPr id="15" name="群組 14"/>
          <p:cNvGrpSpPr/>
          <p:nvPr/>
        </p:nvGrpSpPr>
        <p:grpSpPr>
          <a:xfrm>
            <a:off x="457201" y="2183255"/>
            <a:ext cx="8229600" cy="4414098"/>
            <a:chOff x="133025" y="1847088"/>
            <a:chExt cx="8998487" cy="4763905"/>
          </a:xfrm>
        </p:grpSpPr>
        <p:pic>
          <p:nvPicPr>
            <p:cNvPr id="13" name="圖片 12"/>
            <p:cNvPicPr>
              <a:picLocks noChangeAspect="1"/>
            </p:cNvPicPr>
            <p:nvPr/>
          </p:nvPicPr>
          <p:blipFill>
            <a:blip r:embed="rId5"/>
            <a:stretch>
              <a:fillRect/>
            </a:stretch>
          </p:blipFill>
          <p:spPr>
            <a:xfrm>
              <a:off x="133025" y="1847088"/>
              <a:ext cx="8998487" cy="4763905"/>
            </a:xfrm>
            <a:prstGeom prst="rect">
              <a:avLst/>
            </a:prstGeom>
          </p:spPr>
        </p:pic>
        <p:sp>
          <p:nvSpPr>
            <p:cNvPr id="14" name="矩形 13"/>
            <p:cNvSpPr/>
            <p:nvPr/>
          </p:nvSpPr>
          <p:spPr>
            <a:xfrm>
              <a:off x="3936797" y="5539345"/>
              <a:ext cx="2160240" cy="56787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solidFill>
                    <a:schemeClr val="tx1"/>
                  </a:solidFill>
                </a:rPr>
                <a:t>Histogram View</a:t>
              </a:r>
              <a:endParaRPr lang="zh-TW" altLang="en-US" dirty="0">
                <a:solidFill>
                  <a:schemeClr val="tx1"/>
                </a:solidFill>
              </a:endParaRPr>
            </a:p>
          </p:txBody>
        </p:sp>
      </p:grpSp>
      <p:grpSp>
        <p:nvGrpSpPr>
          <p:cNvPr id="18" name="群組 17"/>
          <p:cNvGrpSpPr/>
          <p:nvPr/>
        </p:nvGrpSpPr>
        <p:grpSpPr>
          <a:xfrm>
            <a:off x="323529" y="2099943"/>
            <a:ext cx="8639942" cy="4497409"/>
            <a:chOff x="323528" y="2099943"/>
            <a:chExt cx="8839677" cy="4646191"/>
          </a:xfrm>
        </p:grpSpPr>
        <p:pic>
          <p:nvPicPr>
            <p:cNvPr id="16" name="圖片 15"/>
            <p:cNvPicPr>
              <a:picLocks noChangeAspect="1"/>
            </p:cNvPicPr>
            <p:nvPr/>
          </p:nvPicPr>
          <p:blipFill>
            <a:blip r:embed="rId6"/>
            <a:stretch>
              <a:fillRect/>
            </a:stretch>
          </p:blipFill>
          <p:spPr>
            <a:xfrm>
              <a:off x="323528" y="2099943"/>
              <a:ext cx="8839677" cy="4646191"/>
            </a:xfrm>
            <a:prstGeom prst="rect">
              <a:avLst/>
            </a:prstGeom>
          </p:spPr>
        </p:pic>
        <p:sp>
          <p:nvSpPr>
            <p:cNvPr id="17" name="矩形 16"/>
            <p:cNvSpPr/>
            <p:nvPr/>
          </p:nvSpPr>
          <p:spPr>
            <a:xfrm>
              <a:off x="4010639" y="5377912"/>
              <a:ext cx="2160240" cy="56787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solidFill>
                    <a:schemeClr val="tx1"/>
                  </a:solidFill>
                </a:rPr>
                <a:t>Waveform View</a:t>
              </a:r>
              <a:endParaRPr lang="zh-TW" altLang="en-US" dirty="0">
                <a:solidFill>
                  <a:schemeClr val="tx1"/>
                </a:solidFill>
              </a:endParaRPr>
            </a:p>
          </p:txBody>
        </p:sp>
      </p:grpSp>
      <p:grpSp>
        <p:nvGrpSpPr>
          <p:cNvPr id="21" name="群組 20"/>
          <p:cNvGrpSpPr/>
          <p:nvPr/>
        </p:nvGrpSpPr>
        <p:grpSpPr>
          <a:xfrm>
            <a:off x="17513" y="1964184"/>
            <a:ext cx="9126487" cy="4633168"/>
            <a:chOff x="17513" y="1964184"/>
            <a:chExt cx="9126487" cy="4633168"/>
          </a:xfrm>
        </p:grpSpPr>
        <p:pic>
          <p:nvPicPr>
            <p:cNvPr id="19" name="圖片 18"/>
            <p:cNvPicPr>
              <a:picLocks noChangeAspect="1"/>
            </p:cNvPicPr>
            <p:nvPr/>
          </p:nvPicPr>
          <p:blipFill>
            <a:blip r:embed="rId7"/>
            <a:stretch>
              <a:fillRect/>
            </a:stretch>
          </p:blipFill>
          <p:spPr>
            <a:xfrm>
              <a:off x="17513" y="1964184"/>
              <a:ext cx="9126487" cy="4633168"/>
            </a:xfrm>
            <a:prstGeom prst="rect">
              <a:avLst/>
            </a:prstGeom>
          </p:spPr>
        </p:pic>
        <p:sp>
          <p:nvSpPr>
            <p:cNvPr id="20" name="矩形 19"/>
            <p:cNvSpPr/>
            <p:nvPr/>
          </p:nvSpPr>
          <p:spPr>
            <a:xfrm>
              <a:off x="6132240" y="3801600"/>
              <a:ext cx="2160240" cy="56787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solidFill>
                    <a:schemeClr val="tx1"/>
                  </a:solidFill>
                </a:rPr>
                <a:t>Draw Mode</a:t>
              </a:r>
              <a:endParaRPr lang="zh-TW" altLang="en-US" dirty="0">
                <a:solidFill>
                  <a:schemeClr val="tx1"/>
                </a:solidFill>
              </a:endParaRPr>
            </a:p>
          </p:txBody>
        </p:sp>
      </p:grpSp>
    </p:spTree>
    <p:extLst>
      <p:ext uri="{BB962C8B-B14F-4D97-AF65-F5344CB8AC3E}">
        <p14:creationId xmlns:p14="http://schemas.microsoft.com/office/powerpoint/2010/main" val="453756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fade">
                                      <p:cBhvr>
                                        <p:cTn id="17" dur="500"/>
                                        <p:tgtEl>
                                          <p:spTgt spid="1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fade">
                                      <p:cBhvr>
                                        <p:cTn id="22"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Hi Touch Designer</a:t>
            </a:r>
            <a:endParaRPr lang="zh-TW" altLang="en-US" dirty="0"/>
          </a:p>
        </p:txBody>
      </p:sp>
      <p:sp>
        <p:nvSpPr>
          <p:cNvPr id="3" name="內容版面配置區 2"/>
          <p:cNvSpPr>
            <a:spLocks noGrp="1"/>
          </p:cNvSpPr>
          <p:nvPr>
            <p:ph idx="1"/>
          </p:nvPr>
        </p:nvSpPr>
        <p:spPr/>
        <p:txBody>
          <a:bodyPr/>
          <a:lstStyle/>
          <a:p>
            <a:endParaRPr lang="zh-TW" altLang="en-US"/>
          </a:p>
        </p:txBody>
      </p:sp>
      <p:grpSp>
        <p:nvGrpSpPr>
          <p:cNvPr id="6" name="群組 5"/>
          <p:cNvGrpSpPr/>
          <p:nvPr/>
        </p:nvGrpSpPr>
        <p:grpSpPr>
          <a:xfrm>
            <a:off x="179512" y="1867350"/>
            <a:ext cx="8628750" cy="4457250"/>
            <a:chOff x="61994" y="1867350"/>
            <a:chExt cx="8628750" cy="4457250"/>
          </a:xfrm>
        </p:grpSpPr>
        <p:pic>
          <p:nvPicPr>
            <p:cNvPr id="4" name="圖片 3"/>
            <p:cNvPicPr>
              <a:picLocks noChangeAspect="1"/>
            </p:cNvPicPr>
            <p:nvPr/>
          </p:nvPicPr>
          <p:blipFill>
            <a:blip r:embed="rId3"/>
            <a:stretch>
              <a:fillRect/>
            </a:stretch>
          </p:blipFill>
          <p:spPr>
            <a:xfrm>
              <a:off x="61994" y="1867350"/>
              <a:ext cx="8628750" cy="4393509"/>
            </a:xfrm>
            <a:prstGeom prst="rect">
              <a:avLst/>
            </a:prstGeom>
          </p:spPr>
        </p:pic>
        <p:sp>
          <p:nvSpPr>
            <p:cNvPr id="5" name="矩形 4"/>
            <p:cNvSpPr/>
            <p:nvPr/>
          </p:nvSpPr>
          <p:spPr>
            <a:xfrm>
              <a:off x="7092280" y="2564904"/>
              <a:ext cx="1594520" cy="3759696"/>
            </a:xfrm>
            <a:prstGeom prst="rect">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grpSp>
        <p:nvGrpSpPr>
          <p:cNvPr id="14" name="群組 13"/>
          <p:cNvGrpSpPr/>
          <p:nvPr/>
        </p:nvGrpSpPr>
        <p:grpSpPr>
          <a:xfrm>
            <a:off x="5993980" y="3265670"/>
            <a:ext cx="2520280" cy="1171537"/>
            <a:chOff x="6012160" y="2883599"/>
            <a:chExt cx="2520280" cy="1171537"/>
          </a:xfrm>
        </p:grpSpPr>
        <p:sp>
          <p:nvSpPr>
            <p:cNvPr id="7" name="矩形 6"/>
            <p:cNvSpPr/>
            <p:nvPr/>
          </p:nvSpPr>
          <p:spPr>
            <a:xfrm>
              <a:off x="6012160" y="3487264"/>
              <a:ext cx="2160240" cy="56787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400" dirty="0" smtClean="0">
                  <a:solidFill>
                    <a:srgbClr val="FF0000"/>
                  </a:solidFill>
                </a:rPr>
                <a:t>Step 1.</a:t>
              </a:r>
              <a:r>
                <a:rPr lang="en-US" altLang="zh-TW" sz="1400" dirty="0" smtClean="0">
                  <a:solidFill>
                    <a:schemeClr val="tx1"/>
                  </a:solidFill>
                </a:rPr>
                <a:t> Tune the specific item.</a:t>
              </a:r>
              <a:endParaRPr lang="zh-TW" altLang="en-US" sz="1400" dirty="0">
                <a:solidFill>
                  <a:schemeClr val="tx1"/>
                </a:solidFill>
              </a:endParaRPr>
            </a:p>
          </p:txBody>
        </p:sp>
        <p:sp>
          <p:nvSpPr>
            <p:cNvPr id="8" name="矩形 7"/>
            <p:cNvSpPr/>
            <p:nvPr/>
          </p:nvSpPr>
          <p:spPr>
            <a:xfrm>
              <a:off x="7308304" y="2883599"/>
              <a:ext cx="1224136" cy="504056"/>
            </a:xfrm>
            <a:prstGeom prst="rect">
              <a:avLst/>
            </a:prstGeom>
            <a:noFill/>
            <a:ln w="38100">
              <a:solidFill>
                <a:srgbClr val="FFC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10" name="直線單箭頭接點 9"/>
            <p:cNvCxnSpPr/>
            <p:nvPr/>
          </p:nvCxnSpPr>
          <p:spPr>
            <a:xfrm>
              <a:off x="7878625" y="3284984"/>
              <a:ext cx="309358" cy="0"/>
            </a:xfrm>
            <a:prstGeom prst="straightConnector1">
              <a:avLst/>
            </a:prstGeom>
            <a:ln>
              <a:solidFill>
                <a:srgbClr val="E63AB9"/>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線單箭頭接點 12"/>
            <p:cNvCxnSpPr/>
            <p:nvPr/>
          </p:nvCxnSpPr>
          <p:spPr>
            <a:xfrm flipH="1">
              <a:off x="7467903" y="3284984"/>
              <a:ext cx="324036" cy="0"/>
            </a:xfrm>
            <a:prstGeom prst="straightConnector1">
              <a:avLst/>
            </a:prstGeom>
            <a:ln>
              <a:solidFill>
                <a:srgbClr val="E63AB9"/>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7" name="群組 16"/>
          <p:cNvGrpSpPr/>
          <p:nvPr/>
        </p:nvGrpSpPr>
        <p:grpSpPr>
          <a:xfrm>
            <a:off x="5474206" y="5136975"/>
            <a:ext cx="2452976" cy="1121401"/>
            <a:chOff x="5503400" y="5130280"/>
            <a:chExt cx="2452976" cy="1121401"/>
          </a:xfrm>
        </p:grpSpPr>
        <p:sp>
          <p:nvSpPr>
            <p:cNvPr id="15" name="矩形 14"/>
            <p:cNvSpPr/>
            <p:nvPr/>
          </p:nvSpPr>
          <p:spPr>
            <a:xfrm>
              <a:off x="7287691" y="5874907"/>
              <a:ext cx="668685" cy="376774"/>
            </a:xfrm>
            <a:prstGeom prst="rect">
              <a:avLst/>
            </a:prstGeom>
            <a:noFill/>
            <a:ln w="38100">
              <a:solidFill>
                <a:srgbClr val="FFC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 name="矩形 15"/>
            <p:cNvSpPr/>
            <p:nvPr/>
          </p:nvSpPr>
          <p:spPr>
            <a:xfrm>
              <a:off x="5503400" y="5130280"/>
              <a:ext cx="2160240" cy="56787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400" dirty="0" smtClean="0">
                  <a:solidFill>
                    <a:srgbClr val="FF0000"/>
                  </a:solidFill>
                </a:rPr>
                <a:t>Step 2.</a:t>
              </a:r>
              <a:r>
                <a:rPr lang="en-US" altLang="zh-TW" sz="1400" dirty="0" smtClean="0">
                  <a:solidFill>
                    <a:schemeClr val="tx1"/>
                  </a:solidFill>
                </a:rPr>
                <a:t> Click the apply setting.</a:t>
              </a:r>
              <a:endParaRPr lang="zh-TW" altLang="en-US" sz="1400" dirty="0">
                <a:solidFill>
                  <a:schemeClr val="tx1"/>
                </a:solidFill>
              </a:endParaRPr>
            </a:p>
          </p:txBody>
        </p:sp>
      </p:grpSp>
      <p:sp>
        <p:nvSpPr>
          <p:cNvPr id="18" name="矩形 17"/>
          <p:cNvSpPr/>
          <p:nvPr/>
        </p:nvSpPr>
        <p:spPr>
          <a:xfrm>
            <a:off x="2411760" y="4130040"/>
            <a:ext cx="2160240" cy="56787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400" dirty="0" smtClean="0">
                <a:solidFill>
                  <a:srgbClr val="FF0000"/>
                </a:solidFill>
              </a:rPr>
              <a:t>Step 3.</a:t>
            </a:r>
            <a:r>
              <a:rPr lang="en-US" altLang="zh-TW" sz="1400" dirty="0" smtClean="0">
                <a:solidFill>
                  <a:schemeClr val="tx1"/>
                </a:solidFill>
              </a:rPr>
              <a:t> Check its efficacy.</a:t>
            </a:r>
            <a:endParaRPr lang="zh-TW" altLang="en-US" sz="1400" dirty="0">
              <a:solidFill>
                <a:schemeClr val="tx1"/>
              </a:solidFill>
            </a:endParaRPr>
          </a:p>
        </p:txBody>
      </p:sp>
      <p:sp>
        <p:nvSpPr>
          <p:cNvPr id="19" name="圓形箭號 18"/>
          <p:cNvSpPr/>
          <p:nvPr/>
        </p:nvSpPr>
        <p:spPr>
          <a:xfrm rot="6090694">
            <a:off x="4496067" y="3442722"/>
            <a:ext cx="1682266" cy="1665282"/>
          </a:xfrm>
          <a:prstGeom prst="circularArrow">
            <a:avLst>
              <a:gd name="adj1" fmla="val 10980"/>
              <a:gd name="adj2" fmla="val 1142322"/>
              <a:gd name="adj3" fmla="val 4500000"/>
              <a:gd name="adj4" fmla="val 10800000"/>
              <a:gd name="adj5" fmla="val 12500"/>
            </a:avLst>
          </a:prstGeom>
          <a:ln/>
        </p:spPr>
        <p:style>
          <a:lnRef idx="3">
            <a:schemeClr val="lt1"/>
          </a:lnRef>
          <a:fillRef idx="1">
            <a:schemeClr val="dk1"/>
          </a:fillRef>
          <a:effectRef idx="1">
            <a:schemeClr val="dk1"/>
          </a:effectRef>
          <a:fontRef idx="minor">
            <a:schemeClr val="lt1"/>
          </a:fontRef>
        </p:style>
      </p:sp>
    </p:spTree>
    <p:extLst>
      <p:ext uri="{BB962C8B-B14F-4D97-AF65-F5344CB8AC3E}">
        <p14:creationId xmlns:p14="http://schemas.microsoft.com/office/powerpoint/2010/main" val="366902845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a:t>Bridge Board FW</a:t>
            </a:r>
          </a:p>
        </p:txBody>
      </p:sp>
      <p:sp>
        <p:nvSpPr>
          <p:cNvPr id="3" name="文字版面配置區 2"/>
          <p:cNvSpPr>
            <a:spLocks noGrp="1"/>
          </p:cNvSpPr>
          <p:nvPr>
            <p:ph type="body" idx="1"/>
          </p:nvPr>
        </p:nvSpPr>
        <p:spPr/>
        <p:txBody>
          <a:bodyPr/>
          <a:lstStyle/>
          <a:p>
            <a:pPr lvl="0"/>
            <a:r>
              <a:rPr lang="en-US" altLang="zh-TW" dirty="0"/>
              <a:t>Maintain and develop Cypress FX2 firmware</a:t>
            </a:r>
          </a:p>
          <a:p>
            <a:pPr lvl="1"/>
            <a:r>
              <a:rPr lang="en-US" altLang="zh-TW" dirty="0"/>
              <a:t>Reduce code size down to 8k so for getting rid of the external </a:t>
            </a:r>
            <a:r>
              <a:rPr lang="en-US" altLang="zh-TW" dirty="0" smtClean="0"/>
              <a:t>ram</a:t>
            </a:r>
          </a:p>
          <a:p>
            <a:pPr lvl="1"/>
            <a:r>
              <a:rPr lang="en-US" altLang="zh-TW" dirty="0" smtClean="0"/>
              <a:t>Auto-polling slave address.</a:t>
            </a:r>
            <a:endParaRPr lang="en-US" altLang="zh-TW" dirty="0"/>
          </a:p>
          <a:p>
            <a:pPr lvl="1"/>
            <a:r>
              <a:rPr lang="en-US" altLang="zh-TW" dirty="0"/>
              <a:t>Polling PC command from PC and transfer them into I2C signal</a:t>
            </a:r>
          </a:p>
          <a:p>
            <a:pPr lvl="1"/>
            <a:r>
              <a:rPr lang="en-US" altLang="zh-TW" dirty="0"/>
              <a:t>By monitor interrupt pin, receive Touch IC data and send them into host application.</a:t>
            </a:r>
          </a:p>
          <a:p>
            <a:pPr lvl="1"/>
            <a:r>
              <a:rPr lang="en-US" altLang="zh-TW" dirty="0"/>
              <a:t>Become HID device by modifying the descriptor table</a:t>
            </a:r>
          </a:p>
        </p:txBody>
      </p:sp>
    </p:spTree>
    <p:extLst>
      <p:ext uri="{BB962C8B-B14F-4D97-AF65-F5344CB8AC3E}">
        <p14:creationId xmlns:p14="http://schemas.microsoft.com/office/powerpoint/2010/main" val="294909948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流線">
  <a:themeElements>
    <a:clrScheme name="流線">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流線">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流線">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4491</TotalTime>
  <Words>1336</Words>
  <Application>Microsoft Office PowerPoint</Application>
  <PresentationFormat>如螢幕大小 (4:3)</PresentationFormat>
  <Paragraphs>125</Paragraphs>
  <Slides>13</Slides>
  <Notes>5</Notes>
  <HiddenSlides>0</HiddenSlides>
  <MMClips>0</MMClips>
  <ScaleCrop>false</ScaleCrop>
  <HeadingPairs>
    <vt:vector size="6" baseType="variant">
      <vt:variant>
        <vt:lpstr>使用字型</vt:lpstr>
      </vt:variant>
      <vt:variant>
        <vt:i4>6</vt:i4>
      </vt:variant>
      <vt:variant>
        <vt:lpstr>佈景主題</vt:lpstr>
      </vt:variant>
      <vt:variant>
        <vt:i4>1</vt:i4>
      </vt:variant>
      <vt:variant>
        <vt:lpstr>投影片標題</vt:lpstr>
      </vt:variant>
      <vt:variant>
        <vt:i4>13</vt:i4>
      </vt:variant>
    </vt:vector>
  </HeadingPairs>
  <TitlesOfParts>
    <vt:vector size="20" baseType="lpstr">
      <vt:lpstr>Arial Unicode MS</vt:lpstr>
      <vt:lpstr>微軟正黑體</vt:lpstr>
      <vt:lpstr>新細明體</vt:lpstr>
      <vt:lpstr>Calibri</vt:lpstr>
      <vt:lpstr>Constantia</vt:lpstr>
      <vt:lpstr>Wingdings 2</vt:lpstr>
      <vt:lpstr>流線</vt:lpstr>
      <vt:lpstr>MediaTek</vt:lpstr>
      <vt:lpstr>Outline</vt:lpstr>
      <vt:lpstr> Hi Touch Designer</vt:lpstr>
      <vt:lpstr>PowerPoint 簡報</vt:lpstr>
      <vt:lpstr>Hi Touch Designer</vt:lpstr>
      <vt:lpstr>Hi Touch Designer</vt:lpstr>
      <vt:lpstr>Hi Touch Designer</vt:lpstr>
      <vt:lpstr>Hi Touch Designer</vt:lpstr>
      <vt:lpstr>Bridge Board FW</vt:lpstr>
      <vt:lpstr>Windows-based application </vt:lpstr>
      <vt:lpstr>2nd generation bridge board FW</vt:lpstr>
      <vt:lpstr>Bridge Board Verification tool</vt:lpstr>
      <vt:lpstr>Q&amp;A</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MediaTek</dc:title>
  <dc:creator>weichuan</dc:creator>
  <cp:lastModifiedBy>PeiKuan</cp:lastModifiedBy>
  <cp:revision>334</cp:revision>
  <dcterms:created xsi:type="dcterms:W3CDTF">2013-10-20T08:15:27Z</dcterms:created>
  <dcterms:modified xsi:type="dcterms:W3CDTF">2015-02-11T08:06:29Z</dcterms:modified>
</cp:coreProperties>
</file>