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4"/>
  </p:notesMasterIdLst>
  <p:sldIdLst>
    <p:sldId id="256" r:id="rId2"/>
    <p:sldId id="278" r:id="rId3"/>
    <p:sldId id="258" r:id="rId4"/>
    <p:sldId id="282" r:id="rId5"/>
    <p:sldId id="284" r:id="rId6"/>
    <p:sldId id="277" r:id="rId7"/>
    <p:sldId id="281" r:id="rId8"/>
    <p:sldId id="261" r:id="rId9"/>
    <p:sldId id="267" r:id="rId10"/>
    <p:sldId id="274" r:id="rId11"/>
    <p:sldId id="28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11FD61-1C6F-4B4B-BCA4-175B8B059114}">
          <p14:sldIdLst>
            <p14:sldId id="256"/>
          </p14:sldIdLst>
        </p14:section>
        <p14:section name="Intro" id="{91310861-1994-49DA-9E85-27DFB680EBC2}">
          <p14:sldIdLst>
            <p14:sldId id="278"/>
            <p14:sldId id="258"/>
            <p14:sldId id="282"/>
            <p14:sldId id="284"/>
            <p14:sldId id="277"/>
            <p14:sldId id="281"/>
          </p14:sldIdLst>
        </p14:section>
        <p14:section name="Exploration" id="{F457BEEE-5DCF-442D-BE16-B40C77239F8C}">
          <p14:sldIdLst>
            <p14:sldId id="261"/>
            <p14:sldId id="267"/>
          </p14:sldIdLst>
        </p14:section>
        <p14:section name="ProductionTest" id="{97484EC8-95FF-4CD3-8903-473B1608EF91}">
          <p14:sldIdLst>
            <p14:sldId id="274"/>
            <p14:sldId id="28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FBA36-15F7-4319-9034-4CA499827D4E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3C89-61F8-4AF4-9EDB-1C51CBBC8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9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zh-TW" dirty="0"/>
              <a:t>Adv : </a:t>
            </a:r>
          </a:p>
          <a:p>
            <a:pPr marL="685800" lvl="1" indent="-228600">
              <a:buAutoNum type="arabicParenR"/>
            </a:pPr>
            <a:r>
              <a:rPr lang="zh-TW" altLang="en-US" dirty="0"/>
              <a:t>開發便利，方便多人開發</a:t>
            </a:r>
            <a:endParaRPr lang="en-US" altLang="zh-TW" dirty="0"/>
          </a:p>
          <a:p>
            <a:pPr marL="685800" lvl="1" indent="-228600">
              <a:buAutoNum type="arabicParenR"/>
            </a:pPr>
            <a:r>
              <a:rPr lang="zh-TW" altLang="en-US" dirty="0"/>
              <a:t>提供彈性，如不需要某個</a:t>
            </a:r>
            <a:r>
              <a:rPr lang="en-US" altLang="zh-TW" dirty="0"/>
              <a:t> tab, </a:t>
            </a:r>
            <a:r>
              <a:rPr lang="zh-TW" altLang="en-US" dirty="0"/>
              <a:t>直接不去載入就好 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err="1"/>
              <a:t>Himax</a:t>
            </a:r>
            <a:r>
              <a:rPr lang="en-US" altLang="zh-TW" dirty="0"/>
              <a:t> approach : use partial class -&gt; </a:t>
            </a:r>
            <a:r>
              <a:rPr lang="zh-TW" altLang="en-US" dirty="0"/>
              <a:t>最後把所有 </a:t>
            </a:r>
            <a:r>
              <a:rPr lang="en-US" altLang="zh-TW" dirty="0" err="1"/>
              <a:t>cs</a:t>
            </a:r>
            <a:r>
              <a:rPr lang="en-US" altLang="zh-TW" dirty="0"/>
              <a:t> file </a:t>
            </a:r>
            <a:r>
              <a:rPr lang="zh-TW" altLang="en-US" dirty="0"/>
              <a:t>串起來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Interaction : </a:t>
            </a:r>
          </a:p>
          <a:p>
            <a:pPr marL="457200" lvl="1" indent="0">
              <a:buNone/>
            </a:pPr>
            <a:r>
              <a:rPr lang="en-US" altLang="zh-TW" dirty="0"/>
              <a:t>  1) </a:t>
            </a:r>
            <a:r>
              <a:rPr lang="en-US" altLang="zh-TW" dirty="0" err="1"/>
              <a:t>dsEvent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2) </a:t>
            </a:r>
            <a:r>
              <a:rPr lang="en-US" altLang="zh-TW" dirty="0" err="1"/>
              <a:t>UIEventService</a:t>
            </a:r>
            <a:endParaRPr lang="en-US" altLang="zh-TW" dirty="0"/>
          </a:p>
          <a:p>
            <a:pPr marL="228600" indent="-228600">
              <a:buAutoNum type="arabicParenR"/>
            </a:pPr>
            <a:r>
              <a:rPr lang="en-US" altLang="zh-TW" dirty="0"/>
              <a:t>Example :</a:t>
            </a:r>
          </a:p>
          <a:p>
            <a:pPr marL="228600" indent="-228600">
              <a:buAutoNum type="arabicParenR"/>
            </a:pPr>
            <a:r>
              <a:rPr lang="en-US" altLang="zh-TW" dirty="0"/>
              <a:t>Connection, update other panel </a:t>
            </a:r>
          </a:p>
          <a:p>
            <a:pPr marL="228600" indent="-228600">
              <a:buAutoNum type="arabicParenR"/>
            </a:pPr>
            <a:r>
              <a:rPr lang="en-US" altLang="zh-TW" dirty="0" err="1"/>
              <a:t>Reflash</a:t>
            </a:r>
            <a:r>
              <a:rPr lang="en-US" altLang="zh-TW" dirty="0"/>
              <a:t>, update other panel</a:t>
            </a:r>
          </a:p>
          <a:p>
            <a:pPr marL="228600" indent="-228600">
              <a:buAutoNum type="arabicParenR"/>
            </a:pPr>
            <a:r>
              <a:rPr lang="en-US" altLang="zh-TW" dirty="0"/>
              <a:t>Interrupt, update other panel, such as SNR/Jitter/ … </a:t>
            </a:r>
          </a:p>
          <a:p>
            <a:pPr marL="228600" indent="-228600">
              <a:buAutoNum type="arabicParenR"/>
            </a:pPr>
            <a:r>
              <a:rPr lang="en-US" altLang="zh-TW" dirty="0"/>
              <a:t>Ctrl f is clicked …</a:t>
            </a:r>
          </a:p>
          <a:p>
            <a:pPr marL="228600" indent="-228600">
              <a:buAutoNum type="arabicParenR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57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Connect </a:t>
            </a:r>
          </a:p>
          <a:p>
            <a:pPr marL="685800" lvl="1" indent="-228600">
              <a:buAutoNum type="arabicPeriod"/>
            </a:pPr>
            <a:r>
              <a:rPr lang="zh-TW" altLang="en-US" dirty="0"/>
              <a:t>上電到</a:t>
            </a:r>
            <a:r>
              <a:rPr lang="en-US" altLang="zh-TW" dirty="0"/>
              <a:t> IC </a:t>
            </a:r>
          </a:p>
          <a:p>
            <a:pPr marL="685800" lvl="1" indent="-228600">
              <a:buAutoNum type="arabicPeriod"/>
            </a:pPr>
            <a:r>
              <a:rPr lang="zh-TW" altLang="en-US" dirty="0"/>
              <a:t>作</a:t>
            </a:r>
            <a:r>
              <a:rPr lang="en-US" altLang="zh-TW" dirty="0"/>
              <a:t> RMI Function </a:t>
            </a:r>
            <a:r>
              <a:rPr lang="zh-TW" altLang="en-US" dirty="0"/>
              <a:t>的</a:t>
            </a:r>
            <a:r>
              <a:rPr lang="en-US" altLang="zh-TW" dirty="0"/>
              <a:t> discovery</a:t>
            </a:r>
          </a:p>
          <a:p>
            <a:pPr marL="685800" lvl="1" indent="-228600">
              <a:buAutoNum type="arabicPeriod"/>
            </a:pPr>
            <a:r>
              <a:rPr lang="zh-TW" altLang="en-US" dirty="0"/>
              <a:t>讀</a:t>
            </a:r>
            <a:r>
              <a:rPr lang="en-US" altLang="zh-TW" dirty="0"/>
              <a:t> RMI Function </a:t>
            </a:r>
            <a:r>
              <a:rPr lang="zh-TW" altLang="en-US" dirty="0"/>
              <a:t>，且 </a:t>
            </a:r>
            <a:r>
              <a:rPr lang="en-US" altLang="zh-TW" dirty="0"/>
              <a:t>update</a:t>
            </a:r>
            <a:r>
              <a:rPr lang="zh-TW" altLang="en-US" dirty="0"/>
              <a:t> 到 </a:t>
            </a:r>
            <a:r>
              <a:rPr lang="en-US" altLang="zh-TW" dirty="0"/>
              <a:t>GUI</a:t>
            </a:r>
            <a:r>
              <a:rPr lang="zh-TW" altLang="en-US" dirty="0"/>
              <a:t> 和其他 </a:t>
            </a:r>
            <a:r>
              <a:rPr lang="en-US" altLang="zh-TW" dirty="0"/>
              <a:t>plugin </a:t>
            </a:r>
            <a:r>
              <a:rPr lang="zh-TW" altLang="en-US" dirty="0"/>
              <a:t>上</a:t>
            </a:r>
            <a:endParaRPr lang="en-US" altLang="zh-TW" dirty="0"/>
          </a:p>
          <a:p>
            <a:pPr marL="685800" lvl="1" indent="-228600">
              <a:buAutoNum type="arabicPeriod"/>
            </a:pPr>
            <a:r>
              <a:rPr lang="zh-TW" altLang="en-US" dirty="0"/>
              <a:t>實際的作法是 </a:t>
            </a:r>
            <a:r>
              <a:rPr lang="en-US" altLang="zh-TW" dirty="0"/>
              <a:t>DS5 </a:t>
            </a:r>
            <a:r>
              <a:rPr lang="zh-TW" altLang="en-US" dirty="0"/>
              <a:t>會 </a:t>
            </a:r>
            <a:r>
              <a:rPr lang="en-US" altLang="zh-TW" dirty="0"/>
              <a:t>launch Connection </a:t>
            </a:r>
            <a:r>
              <a:rPr lang="zh-TW" altLang="en-US" dirty="0"/>
              <a:t>的 </a:t>
            </a:r>
            <a:r>
              <a:rPr lang="en-US" altLang="zh-TW" dirty="0"/>
              <a:t>event start and event finish</a:t>
            </a:r>
          </a:p>
          <a:p>
            <a:pPr marL="685800" lvl="1" indent="-228600">
              <a:buAutoNum type="arabicPeriod"/>
            </a:pPr>
            <a:r>
              <a:rPr lang="zh-TW" altLang="en-US" dirty="0"/>
              <a:t>當</a:t>
            </a:r>
            <a:r>
              <a:rPr lang="en-US" altLang="zh-TW" dirty="0"/>
              <a:t> finished </a:t>
            </a:r>
            <a:r>
              <a:rPr lang="zh-TW" altLang="en-US" dirty="0"/>
              <a:t>時，其他有被 </a:t>
            </a: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plugin </a:t>
            </a:r>
            <a:r>
              <a:rPr lang="zh-TW" altLang="en-US" dirty="0"/>
              <a:t>會試著去更新他們自己的 </a:t>
            </a:r>
            <a:r>
              <a:rPr lang="en-US" altLang="zh-TW" dirty="0"/>
              <a:t>UI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User guide </a:t>
            </a:r>
          </a:p>
          <a:p>
            <a:pPr marL="457200" lvl="1" indent="0">
              <a:buNone/>
            </a:pPr>
            <a:r>
              <a:rPr lang="en-US" altLang="zh-TW" dirty="0"/>
              <a:t>  1) from left to right</a:t>
            </a:r>
          </a:p>
          <a:p>
            <a:pPr marL="457200" lvl="1" indent="0">
              <a:buNone/>
            </a:pPr>
            <a:r>
              <a:rPr lang="en-US" altLang="zh-TW" dirty="0"/>
              <a:t>  2) home : connect, protocol, FW/lib/</a:t>
            </a:r>
            <a:r>
              <a:rPr lang="en-US" altLang="zh-TW" dirty="0" err="1"/>
              <a:t>dll</a:t>
            </a:r>
            <a:r>
              <a:rPr lang="en-US" altLang="zh-TW" dirty="0"/>
              <a:t> version, </a:t>
            </a:r>
            <a:r>
              <a:rPr lang="en-US" altLang="zh-TW" dirty="0" err="1"/>
              <a:t>reflash</a:t>
            </a:r>
            <a:r>
              <a:rPr lang="en-US" altLang="zh-TW" dirty="0"/>
              <a:t>/solution</a:t>
            </a:r>
          </a:p>
          <a:p>
            <a:pPr marL="457200" lvl="1" indent="0">
              <a:buNone/>
            </a:pPr>
            <a:r>
              <a:rPr lang="en-US" altLang="zh-TW" dirty="0"/>
              <a:t>  3) requirement : what the customer need </a:t>
            </a:r>
          </a:p>
          <a:p>
            <a:pPr marL="457200" lvl="1" indent="0">
              <a:buNone/>
            </a:pPr>
            <a:r>
              <a:rPr lang="en-US" altLang="zh-TW" dirty="0"/>
              <a:t>  4) configuration : tuning wizard, tune config, import/export config as excel or single file/html file, </a:t>
            </a:r>
            <a:r>
              <a:rPr lang="en-US" altLang="zh-TW" dirty="0" err="1"/>
              <a:t>writeToFlash</a:t>
            </a:r>
            <a:r>
              <a:rPr lang="en-US" altLang="zh-TW" dirty="0"/>
              <a:t> or </a:t>
            </a:r>
            <a:r>
              <a:rPr lang="en-US" altLang="zh-TW" dirty="0" err="1"/>
              <a:t>WriteToRam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5) exploration : check x-y coordinate, baseline or delta raw data, each kind of analog data, save one frame as a photo/txt file</a:t>
            </a:r>
          </a:p>
          <a:p>
            <a:pPr marL="457200" lvl="1" indent="0">
              <a:buNone/>
            </a:pPr>
            <a:r>
              <a:rPr lang="en-US" altLang="zh-TW" dirty="0"/>
              <a:t>  6) preproduction : make a recipe for the </a:t>
            </a:r>
            <a:r>
              <a:rPr lang="en-US" altLang="zh-TW" dirty="0" err="1"/>
              <a:t>test_solution</a:t>
            </a:r>
            <a:r>
              <a:rPr lang="en-US" altLang="zh-TW" dirty="0"/>
              <a:t>, tune the test limit and check the result for test engineers</a:t>
            </a:r>
          </a:p>
          <a:p>
            <a:pPr marL="457200" lvl="1" indent="0">
              <a:buNone/>
            </a:pPr>
            <a:r>
              <a:rPr lang="en-US" altLang="zh-TW" dirty="0"/>
              <a:t>  7) </a:t>
            </a:r>
            <a:r>
              <a:rPr lang="en-US" altLang="zh-TW" dirty="0" err="1"/>
              <a:t>productionTest</a:t>
            </a:r>
            <a:r>
              <a:rPr lang="en-US" altLang="zh-TW" dirty="0"/>
              <a:t> : test a bunch of test items sequentially and show the outcome. The page is the same in </a:t>
            </a:r>
            <a:r>
              <a:rPr lang="en-US" altLang="zh-TW" dirty="0" err="1"/>
              <a:t>TSLite</a:t>
            </a:r>
            <a:endParaRPr lang="en-US" altLang="zh-TW" dirty="0"/>
          </a:p>
          <a:p>
            <a:pPr marL="685800" lvl="1" indent="-228600"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50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用 </a:t>
            </a:r>
            <a:r>
              <a:rPr lang="en-US" altLang="zh-TW" dirty="0" err="1"/>
              <a:t>sqlite</a:t>
            </a:r>
            <a:r>
              <a:rPr lang="zh-TW" altLang="en-US" dirty="0"/>
              <a:t> 來存各個 </a:t>
            </a:r>
            <a:r>
              <a:rPr lang="en-US" altLang="zh-TW" dirty="0"/>
              <a:t>knob</a:t>
            </a:r>
            <a:r>
              <a:rPr lang="zh-TW" altLang="en-US" dirty="0"/>
              <a:t> 。如果某些不需要，直接改另一個 </a:t>
            </a:r>
            <a:r>
              <a:rPr lang="en-US" altLang="zh-TW" dirty="0" err="1"/>
              <a:t>knob.sql</a:t>
            </a:r>
            <a:r>
              <a:rPr lang="en-US" altLang="zh-TW" dirty="0"/>
              <a:t> </a:t>
            </a:r>
            <a:r>
              <a:rPr lang="zh-TW" altLang="en-US" dirty="0"/>
              <a:t>就可以決定他是否存在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提供一個人性化的介面，給</a:t>
            </a:r>
            <a:r>
              <a:rPr lang="en-US" altLang="zh-TW" dirty="0"/>
              <a:t> AE </a:t>
            </a:r>
            <a:r>
              <a:rPr lang="zh-TW" altLang="en-US" dirty="0"/>
              <a:t>或客戶來調每一個 </a:t>
            </a:r>
            <a:r>
              <a:rPr lang="en-US" altLang="zh-TW" dirty="0"/>
              <a:t>FW </a:t>
            </a:r>
            <a:r>
              <a:rPr lang="zh-TW" altLang="en-US" dirty="0"/>
              <a:t>的 </a:t>
            </a:r>
            <a:r>
              <a:rPr lang="en-US" altLang="zh-TW" dirty="0"/>
              <a:t>parameter</a:t>
            </a:r>
          </a:p>
          <a:p>
            <a:pPr marL="228600" indent="-228600">
              <a:buAutoNum type="arabicPeriod"/>
            </a:pPr>
            <a:r>
              <a:rPr lang="zh-TW" altLang="en-US" dirty="0"/>
              <a:t>調完之後可以選擇 </a:t>
            </a:r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Ram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Flash,</a:t>
            </a:r>
            <a:r>
              <a:rPr lang="zh-TW" altLang="en-US" dirty="0"/>
              <a:t> 之後再來看結果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在作完</a:t>
            </a:r>
            <a:r>
              <a:rPr lang="en-US" altLang="zh-TW" dirty="0"/>
              <a:t> </a:t>
            </a:r>
            <a:r>
              <a:rPr lang="en-US" altLang="zh-TW" dirty="0" err="1"/>
              <a:t>writeToFlash</a:t>
            </a:r>
            <a:r>
              <a:rPr lang="zh-TW" altLang="en-US" dirty="0"/>
              <a:t> 時，</a:t>
            </a:r>
            <a:r>
              <a:rPr lang="en-US" altLang="zh-TW" dirty="0"/>
              <a:t>DS5 </a:t>
            </a:r>
            <a:r>
              <a:rPr lang="zh-TW" altLang="en-US" dirty="0"/>
              <a:t>會 </a:t>
            </a:r>
            <a:r>
              <a:rPr lang="en-US" altLang="zh-TW" dirty="0"/>
              <a:t>launch </a:t>
            </a:r>
            <a:r>
              <a:rPr lang="en-US" altLang="zh-TW" dirty="0" err="1"/>
              <a:t>DSOperation</a:t>
            </a:r>
            <a:r>
              <a:rPr lang="en-US" altLang="zh-TW" dirty="0"/>
              <a:t> Event, start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Finished</a:t>
            </a:r>
          </a:p>
          <a:p>
            <a:pPr marL="685800" lvl="1" indent="-228600">
              <a:buAutoNum type="arabicPeriod"/>
            </a:pPr>
            <a:r>
              <a:rPr lang="en-US" altLang="zh-TW" dirty="0"/>
              <a:t>Start </a:t>
            </a:r>
            <a:r>
              <a:rPr lang="zh-TW" altLang="en-US" dirty="0"/>
              <a:t>時當然整個</a:t>
            </a:r>
            <a:r>
              <a:rPr lang="en-US" altLang="zh-TW" dirty="0"/>
              <a:t> tool </a:t>
            </a:r>
            <a:r>
              <a:rPr lang="zh-TW" altLang="en-US" dirty="0"/>
              <a:t>是被 </a:t>
            </a:r>
            <a:r>
              <a:rPr lang="en-US" altLang="zh-TW" dirty="0"/>
              <a:t>disable </a:t>
            </a:r>
            <a:r>
              <a:rPr lang="zh-TW" altLang="en-US" dirty="0"/>
              <a:t>的，以防使用者不小心亂動到</a:t>
            </a:r>
            <a:endParaRPr lang="en-US" altLang="zh-TW" dirty="0"/>
          </a:p>
          <a:p>
            <a:pPr marL="685800" lvl="1" indent="-228600"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 Finished </a:t>
            </a:r>
            <a:r>
              <a:rPr lang="zh-TW" altLang="en-US" dirty="0"/>
              <a:t>時</a:t>
            </a:r>
            <a:r>
              <a:rPr lang="en-US" altLang="zh-TW" dirty="0"/>
              <a:t>. DS5 </a:t>
            </a:r>
            <a:r>
              <a:rPr lang="zh-TW" altLang="en-US" dirty="0"/>
              <a:t>會</a:t>
            </a:r>
            <a:r>
              <a:rPr lang="en-US" altLang="zh-TW" dirty="0"/>
              <a:t> launch </a:t>
            </a:r>
            <a:r>
              <a:rPr lang="zh-TW" altLang="en-US" dirty="0"/>
              <a:t>一個</a:t>
            </a:r>
            <a:r>
              <a:rPr lang="en-US" altLang="zh-TW" dirty="0"/>
              <a:t> </a:t>
            </a:r>
            <a:r>
              <a:rPr lang="en-US" altLang="zh-TW" dirty="0" err="1"/>
              <a:t>WriteToFlash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Event </a:t>
            </a:r>
            <a:r>
              <a:rPr lang="zh-TW" altLang="en-US" dirty="0"/>
              <a:t>來 </a:t>
            </a:r>
            <a:r>
              <a:rPr lang="en-US" altLang="zh-TW" dirty="0"/>
              <a:t>IPC </a:t>
            </a:r>
            <a:r>
              <a:rPr lang="zh-TW" altLang="en-US" dirty="0"/>
              <a:t>其他</a:t>
            </a:r>
            <a:r>
              <a:rPr lang="en-US" altLang="zh-TW" dirty="0"/>
              <a:t> plugin </a:t>
            </a:r>
            <a:r>
              <a:rPr lang="zh-TW" altLang="en-US" dirty="0"/>
              <a:t>去更新他們的 </a:t>
            </a:r>
            <a:r>
              <a:rPr lang="en-US" altLang="zh-TW" dirty="0"/>
              <a:t>UI</a:t>
            </a:r>
          </a:p>
          <a:p>
            <a:pPr marL="685800" lvl="1" indent="-228600">
              <a:buAutoNum type="arabicPeriod"/>
            </a:pPr>
            <a:endParaRPr lang="en-US" altLang="zh-TW" dirty="0"/>
          </a:p>
          <a:p>
            <a:pPr marL="685800" lvl="1" indent="-228600">
              <a:buAutoNum type="arabicPeriod"/>
            </a:pPr>
            <a:br>
              <a:rPr lang="en-US" altLang="zh-TW" dirty="0"/>
            </a:br>
            <a:endParaRPr lang="en-US" altLang="zh-TW" dirty="0"/>
          </a:p>
          <a:p>
            <a:pPr marL="685800" lvl="1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1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這一頁的效果是用 </a:t>
            </a:r>
            <a:r>
              <a:rPr lang="en-US" altLang="zh-TW" dirty="0" err="1"/>
              <a:t>ChartDirector</a:t>
            </a:r>
            <a:r>
              <a:rPr lang="en-US" altLang="zh-TW" dirty="0"/>
              <a:t> </a:t>
            </a:r>
            <a:r>
              <a:rPr lang="zh-TW" altLang="en-US" dirty="0"/>
              <a:t>這個 </a:t>
            </a:r>
            <a:r>
              <a:rPr lang="en-US" altLang="zh-TW" dirty="0"/>
              <a:t>library </a:t>
            </a:r>
            <a:r>
              <a:rPr lang="zh-TW" altLang="en-US" dirty="0"/>
              <a:t>達成的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按下</a:t>
            </a:r>
            <a:r>
              <a:rPr lang="en-US" altLang="zh-TW" dirty="0"/>
              <a:t> start </a:t>
            </a:r>
            <a:r>
              <a:rPr lang="zh-TW" altLang="en-US" dirty="0"/>
              <a:t>之後，會 </a:t>
            </a:r>
            <a:r>
              <a:rPr lang="en-US" altLang="zh-TW" dirty="0"/>
              <a:t>sense on Chip </a:t>
            </a:r>
            <a:r>
              <a:rPr lang="zh-TW" altLang="en-US" dirty="0"/>
              <a:t>，叫他丟 </a:t>
            </a:r>
            <a:r>
              <a:rPr lang="en-US" altLang="zh-TW" dirty="0"/>
              <a:t>Function 54 </a:t>
            </a:r>
            <a:r>
              <a:rPr lang="zh-TW" altLang="en-US" dirty="0"/>
              <a:t>的</a:t>
            </a:r>
            <a:r>
              <a:rPr lang="en-US" altLang="zh-TW" dirty="0"/>
              <a:t> 2D data </a:t>
            </a:r>
            <a:r>
              <a:rPr lang="zh-TW" altLang="en-US" dirty="0"/>
              <a:t>出來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除了 </a:t>
            </a:r>
            <a:r>
              <a:rPr lang="en-US" altLang="zh-TW" dirty="0"/>
              <a:t>2D</a:t>
            </a:r>
            <a:r>
              <a:rPr lang="zh-TW" altLang="en-US" dirty="0"/>
              <a:t> 之外「還有 </a:t>
            </a:r>
            <a:r>
              <a:rPr lang="en-US" altLang="zh-TW" dirty="0"/>
              <a:t>3D</a:t>
            </a:r>
            <a:r>
              <a:rPr lang="zh-TW" altLang="en-US" dirty="0"/>
              <a:t> 和 </a:t>
            </a:r>
            <a:r>
              <a:rPr lang="en-US" altLang="zh-TW" dirty="0"/>
              <a:t>numeric</a:t>
            </a:r>
            <a:r>
              <a:rPr lang="zh-TW" altLang="en-US" dirty="0"/>
              <a:t> 的可以呈現出來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除了 </a:t>
            </a:r>
            <a:r>
              <a:rPr lang="en-US" altLang="zh-TW" dirty="0"/>
              <a:t>delta</a:t>
            </a:r>
            <a:r>
              <a:rPr lang="zh-TW" altLang="en-US" dirty="0"/>
              <a:t> 和 </a:t>
            </a:r>
            <a:r>
              <a:rPr lang="en-US" altLang="zh-TW" dirty="0"/>
              <a:t>baseline</a:t>
            </a:r>
            <a:r>
              <a:rPr lang="zh-TW" altLang="en-US" dirty="0"/>
              <a:t> 之外的 </a:t>
            </a:r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</a:p>
          <a:p>
            <a:pPr marL="228600" indent="-228600">
              <a:buAutoNum type="arabicPeriod"/>
            </a:pPr>
            <a:r>
              <a:rPr lang="zh-TW" altLang="en-US" dirty="0"/>
              <a:t>還可以選其他的 </a:t>
            </a:r>
            <a:r>
              <a:rPr lang="en-US" altLang="zh-TW" dirty="0"/>
              <a:t>report type, </a:t>
            </a:r>
            <a:r>
              <a:rPr lang="zh-TW" altLang="en-US" dirty="0"/>
              <a:t>這一些就不是 </a:t>
            </a:r>
            <a:r>
              <a:rPr lang="en-US" altLang="zh-TW" dirty="0"/>
              <a:t>2D</a:t>
            </a:r>
            <a:r>
              <a:rPr lang="zh-TW" altLang="en-US" dirty="0"/>
              <a:t> </a:t>
            </a:r>
            <a:r>
              <a:rPr lang="en-US" altLang="zh-TW" dirty="0"/>
              <a:t>– array , </a:t>
            </a:r>
            <a:r>
              <a:rPr lang="zh-TW" altLang="en-US" dirty="0"/>
              <a:t>而有一些可能是 </a:t>
            </a:r>
            <a:r>
              <a:rPr lang="en-US" altLang="zh-TW" dirty="0"/>
              <a:t>RX + TX </a:t>
            </a:r>
          </a:p>
          <a:p>
            <a:pPr marL="228600" indent="-228600">
              <a:buAutoNum type="arabicPeriod"/>
            </a:pPr>
            <a:r>
              <a:rPr lang="zh-TW" altLang="en-US" dirty="0"/>
              <a:t>用</a:t>
            </a:r>
            <a:r>
              <a:rPr lang="en-US" altLang="zh-TW" dirty="0"/>
              <a:t> abstract </a:t>
            </a:r>
            <a:r>
              <a:rPr lang="zh-TW" altLang="en-US" dirty="0"/>
              <a:t>的</a:t>
            </a:r>
            <a:r>
              <a:rPr lang="en-US" altLang="zh-TW" dirty="0"/>
              <a:t> </a:t>
            </a:r>
            <a:r>
              <a:rPr lang="zh-TW" altLang="en-US" dirty="0"/>
              <a:t>方法去讓 </a:t>
            </a:r>
            <a:r>
              <a:rPr lang="en-US" altLang="zh-TW" dirty="0"/>
              <a:t>derived class </a:t>
            </a:r>
            <a:r>
              <a:rPr lang="zh-TW" altLang="en-US" dirty="0"/>
              <a:t>去實作他們得到 </a:t>
            </a:r>
            <a:r>
              <a:rPr lang="en-US" altLang="zh-TW" dirty="0"/>
              <a:t>raw data </a:t>
            </a:r>
            <a:r>
              <a:rPr lang="zh-TW" altLang="en-US" dirty="0"/>
              <a:t>的方法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這樣的好處是很好加新的 </a:t>
            </a:r>
            <a:r>
              <a:rPr lang="en-US" altLang="zh-TW" dirty="0"/>
              <a:t>processor </a:t>
            </a:r>
          </a:p>
          <a:p>
            <a:pPr marL="228600" indent="-228600">
              <a:buAutoNum type="arabicPeriod"/>
            </a:pPr>
            <a:r>
              <a:rPr lang="zh-TW" altLang="en-US" dirty="0"/>
              <a:t>曾在這個頁面新增一個</a:t>
            </a:r>
            <a:r>
              <a:rPr lang="en-US" altLang="zh-TW" dirty="0"/>
              <a:t> 1D area </a:t>
            </a:r>
            <a:r>
              <a:rPr lang="zh-TW" altLang="en-US" dirty="0"/>
              <a:t>可以看到  </a:t>
            </a:r>
            <a:r>
              <a:rPr lang="en-US" altLang="zh-TW" dirty="0"/>
              <a:t>1D </a:t>
            </a:r>
            <a:r>
              <a:rPr lang="zh-TW" altLang="en-US" dirty="0"/>
              <a:t>地區的 </a:t>
            </a:r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變化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之前都沒有人作，是我第一個作出來的。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47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曾在 </a:t>
            </a:r>
            <a:r>
              <a:rPr lang="en-US" altLang="zh-TW" dirty="0"/>
              <a:t>based on</a:t>
            </a:r>
            <a:r>
              <a:rPr lang="zh-TW" altLang="en-US" dirty="0"/>
              <a:t> 這個 </a:t>
            </a:r>
            <a:r>
              <a:rPr lang="en-US" altLang="zh-TW" dirty="0"/>
              <a:t>panel</a:t>
            </a:r>
            <a:r>
              <a:rPr lang="zh-TW" altLang="en-US" dirty="0"/>
              <a:t> ，去修改出一個 </a:t>
            </a:r>
            <a:r>
              <a:rPr lang="en-US" altLang="zh-TW" dirty="0"/>
              <a:t>draw line test </a:t>
            </a:r>
            <a:r>
              <a:rPr lang="zh-TW" altLang="en-US" dirty="0"/>
              <a:t>可以使客人</a:t>
            </a:r>
            <a:endParaRPr lang="en-US" altLang="zh-TW" dirty="0"/>
          </a:p>
          <a:p>
            <a:r>
              <a:rPr lang="zh-TW" altLang="en-US" dirty="0"/>
              <a:t>得知他們</a:t>
            </a:r>
            <a:r>
              <a:rPr lang="en-US" altLang="zh-TW" dirty="0"/>
              <a:t>  defect </a:t>
            </a:r>
            <a:r>
              <a:rPr lang="zh-TW" altLang="en-US" dirty="0"/>
              <a:t>的</a:t>
            </a:r>
            <a:r>
              <a:rPr lang="en-US" altLang="zh-TW" dirty="0"/>
              <a:t> panel </a:t>
            </a:r>
            <a:r>
              <a:rPr lang="zh-TW" altLang="en-US" dirty="0"/>
              <a:t>是哪些</a:t>
            </a:r>
            <a:r>
              <a:rPr lang="en-US" altLang="zh-TW" dirty="0"/>
              <a:t> block </a:t>
            </a:r>
            <a:r>
              <a:rPr lang="zh-TW" altLang="en-US" dirty="0"/>
              <a:t>有問題。</a:t>
            </a:r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/>
              <a:t>在支援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My achievement</a:t>
            </a:r>
          </a:p>
          <a:p>
            <a:r>
              <a:rPr lang="en-US" altLang="zh-TW" dirty="0"/>
              <a:t>My unique ability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8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用這種方式有兩個優點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可以快速新增、修改或移除任何一個 </a:t>
            </a:r>
            <a:r>
              <a:rPr lang="en-US" altLang="zh-TW" dirty="0"/>
              <a:t>test item 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可以確保每一個 </a:t>
            </a:r>
            <a:r>
              <a:rPr lang="en-US" altLang="zh-TW" dirty="0"/>
              <a:t>test </a:t>
            </a:r>
            <a:r>
              <a:rPr lang="zh-TW" altLang="en-US" dirty="0"/>
              <a:t>在運作時， </a:t>
            </a:r>
            <a:r>
              <a:rPr lang="en-US" altLang="zh-TW" dirty="0"/>
              <a:t>base condition </a:t>
            </a:r>
            <a:r>
              <a:rPr lang="zh-TW" altLang="en-US" dirty="0"/>
              <a:t>是一樣的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1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customer support </a:t>
            </a:r>
            <a:r>
              <a:rPr lang="zh-TW" altLang="en-US" dirty="0"/>
              <a:t>的部份，我們需要幫助客人去找出 </a:t>
            </a:r>
            <a:r>
              <a:rPr lang="en-US" altLang="zh-TW" dirty="0"/>
              <a:t>defect </a:t>
            </a:r>
            <a:r>
              <a:rPr lang="zh-TW" altLang="en-US" dirty="0"/>
              <a:t>的 </a:t>
            </a:r>
            <a:r>
              <a:rPr lang="en-US" altLang="zh-TW" dirty="0"/>
              <a:t>touch panel </a:t>
            </a:r>
          </a:p>
          <a:p>
            <a:pPr marL="228600" indent="-228600">
              <a:buAutoNum type="arabicPeriod"/>
            </a:pPr>
            <a:r>
              <a:rPr lang="zh-TW" altLang="en-US" dirty="0"/>
              <a:t>所以在這個頁面，我們修改了很多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需要和</a:t>
            </a:r>
            <a:r>
              <a:rPr lang="en-US" altLang="zh-TW" dirty="0"/>
              <a:t> test engineer </a:t>
            </a:r>
            <a:r>
              <a:rPr lang="zh-TW" altLang="en-US" dirty="0"/>
              <a:t>討論 </a:t>
            </a:r>
            <a:r>
              <a:rPr lang="en-US" altLang="zh-TW" dirty="0"/>
              <a:t>test flow </a:t>
            </a:r>
            <a:r>
              <a:rPr lang="zh-TW" altLang="en-US" dirty="0"/>
              <a:t>上的缺點，這些缺點會讓工廠找不到 </a:t>
            </a:r>
            <a:r>
              <a:rPr lang="en-US" altLang="zh-TW" dirty="0"/>
              <a:t>defect </a:t>
            </a:r>
            <a:r>
              <a:rPr lang="zh-TW" altLang="en-US" dirty="0"/>
              <a:t>的 </a:t>
            </a:r>
            <a:r>
              <a:rPr lang="en-US" altLang="zh-TW" dirty="0"/>
              <a:t>touch panel</a:t>
            </a:r>
          </a:p>
          <a:p>
            <a:pPr marL="228600" indent="-228600">
              <a:buAutoNum type="arabicPeriod"/>
            </a:pPr>
            <a:r>
              <a:rPr lang="en-US" altLang="zh-TW" dirty="0"/>
              <a:t>Test engineer </a:t>
            </a:r>
            <a:r>
              <a:rPr lang="zh-TW" altLang="en-US" dirty="0"/>
              <a:t>會試著去微調參數，來建講 </a:t>
            </a:r>
            <a:r>
              <a:rPr lang="en-US" altLang="zh-TW" dirty="0"/>
              <a:t>test flow, </a:t>
            </a:r>
            <a:r>
              <a:rPr lang="zh-TW" altLang="en-US" dirty="0"/>
              <a:t>再由我們 </a:t>
            </a:r>
            <a:r>
              <a:rPr lang="en-US" altLang="zh-TW" dirty="0"/>
              <a:t>software engineer implement </a:t>
            </a:r>
            <a:r>
              <a:rPr lang="zh-TW" altLang="en-US" dirty="0"/>
              <a:t>出來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Test limit read from a excel file </a:t>
            </a:r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3C89-61F8-4AF4-9EDB-1C51CBBC8AE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5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1093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2452-2790-4C28-B3E0-E453158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BFB8-2712-4685-947B-6AC56605C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5826E-152D-4542-B941-ADD5C0C7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70DC1-4051-4DAA-BC06-CD076D0706B6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601-03F4-4406-8243-13C7AE71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DDB5-D343-498A-BABA-DFDF6D3F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20F6-4FF8-43A9-A802-F1C0B0ACB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81824"/>
            <a:ext cx="9601200" cy="850007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3139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8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0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4263A3-3593-421B-8139-1BC6E2829590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4E2E9E3-BC58-4168-A188-5FD22E6B9D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241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Lin’s work experiences in </a:t>
            </a:r>
            <a:r>
              <a:rPr lang="en-US" dirty="0" err="1"/>
              <a:t>synaptics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971" y="463153"/>
            <a:ext cx="5261429" cy="683476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 of </a:t>
            </a:r>
            <a:r>
              <a:rPr lang="en-US" dirty="0" err="1"/>
              <a:t>BaseTest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81589-1EF7-44FD-8F54-FE36A28E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114" y="177421"/>
            <a:ext cx="9765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738925"/>
            <a:ext cx="9601200" cy="683476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61514"/>
            <a:ext cx="9601200" cy="3810586"/>
          </a:xfrm>
        </p:spPr>
        <p:txBody>
          <a:bodyPr/>
          <a:lstStyle/>
          <a:p>
            <a:r>
              <a:rPr lang="en-US" dirty="0"/>
              <a:t>Pre-run the test flow to see whether the defect block would be detected or not</a:t>
            </a:r>
          </a:p>
          <a:p>
            <a:pPr lvl="1"/>
            <a:r>
              <a:rPr lang="en-US" dirty="0"/>
              <a:t>Load the test limit and could dynamically modify  and save it at run time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85" y="2713397"/>
            <a:ext cx="6734629" cy="36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5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D97F-6BCB-4802-965B-139422D4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828" y="264885"/>
            <a:ext cx="6632222" cy="11711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Software Release  Life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E1C47-7F15-4810-AB02-52E1E8BD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33" y="996874"/>
            <a:ext cx="8508855" cy="58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5273-BF49-40FB-8678-E43BE39B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 Responsibility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7CCDC-CFA4-4069-A757-3B6ECCD8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02191"/>
            <a:ext cx="9601200" cy="4165209"/>
          </a:xfrm>
        </p:spPr>
        <p:txBody>
          <a:bodyPr/>
          <a:lstStyle/>
          <a:p>
            <a:pPr lvl="0"/>
            <a:r>
              <a:rPr lang="en-US" altLang="zh-TW" dirty="0"/>
              <a:t>Develop application for touch controller, which is used by entire ecosystem. Key features include flash programming, configuration tuning, diagnostic, performance evaluation and production test (</a:t>
            </a:r>
            <a:r>
              <a:rPr lang="en-US" altLang="zh-TW" dirty="0" err="1"/>
              <a:t>WinForm</a:t>
            </a:r>
            <a:r>
              <a:rPr lang="en-US" altLang="zh-TW" dirty="0"/>
              <a:t>/C# and C++)</a:t>
            </a:r>
          </a:p>
          <a:p>
            <a:pPr lvl="0"/>
            <a:endParaRPr lang="en-US" altLang="zh-TW" dirty="0"/>
          </a:p>
          <a:p>
            <a:pPr lvl="0"/>
            <a:r>
              <a:rPr lang="en-US" altLang="zh-TW" dirty="0"/>
              <a:t>Design and develop in-system firmware update and test application regarding LTS(Large Touch Screen) projects. (C++)</a:t>
            </a:r>
          </a:p>
          <a:p>
            <a:pPr marL="0" lvl="0" indent="0">
              <a:buNone/>
            </a:pPr>
            <a:endParaRPr lang="en-US" altLang="zh-TW" dirty="0"/>
          </a:p>
          <a:p>
            <a:pPr lvl="0"/>
            <a:r>
              <a:rPr lang="en-US" altLang="zh-TW" dirty="0"/>
              <a:t>Design and develop windows library to communicate with touch controller firmware through Socket, I2C, SPI, HID and USB interface (C++)</a:t>
            </a:r>
          </a:p>
        </p:txBody>
      </p:sp>
    </p:spTree>
    <p:extLst>
      <p:ext uri="{BB962C8B-B14F-4D97-AF65-F5344CB8AC3E}">
        <p14:creationId xmlns:p14="http://schemas.microsoft.com/office/powerpoint/2010/main" val="259970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889" y="465158"/>
            <a:ext cx="9601200" cy="850007"/>
          </a:xfrm>
        </p:spPr>
        <p:txBody>
          <a:bodyPr/>
          <a:lstStyle/>
          <a:p>
            <a:r>
              <a:rPr lang="en-US" dirty="0"/>
              <a:t>My Responsibility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64701-BE23-4389-83A8-B16EF828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607904"/>
              </p:ext>
            </p:extLst>
          </p:nvPr>
        </p:nvGraphicFramePr>
        <p:xfrm>
          <a:off x="1650273" y="2569724"/>
          <a:ext cx="9753601" cy="327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836">
                  <a:extLst>
                    <a:ext uri="{9D8B030D-6E8A-4147-A177-3AD203B41FA5}">
                      <a16:colId xmlns:a16="http://schemas.microsoft.com/office/drawing/2014/main" val="381477078"/>
                    </a:ext>
                  </a:extLst>
                </a:gridCol>
                <a:gridCol w="1901582">
                  <a:extLst>
                    <a:ext uri="{9D8B030D-6E8A-4147-A177-3AD203B41FA5}">
                      <a16:colId xmlns:a16="http://schemas.microsoft.com/office/drawing/2014/main" val="3821243572"/>
                    </a:ext>
                  </a:extLst>
                </a:gridCol>
                <a:gridCol w="2235445">
                  <a:extLst>
                    <a:ext uri="{9D8B030D-6E8A-4147-A177-3AD203B41FA5}">
                      <a16:colId xmlns:a16="http://schemas.microsoft.com/office/drawing/2014/main" val="3090076981"/>
                    </a:ext>
                  </a:extLst>
                </a:gridCol>
                <a:gridCol w="1716369">
                  <a:extLst>
                    <a:ext uri="{9D8B030D-6E8A-4147-A177-3AD203B41FA5}">
                      <a16:colId xmlns:a16="http://schemas.microsoft.com/office/drawing/2014/main" val="1850747101"/>
                    </a:ext>
                  </a:extLst>
                </a:gridCol>
                <a:gridCol w="1716369">
                  <a:extLst>
                    <a:ext uri="{9D8B030D-6E8A-4147-A177-3AD203B41FA5}">
                      <a16:colId xmlns:a16="http://schemas.microsoft.com/office/drawing/2014/main" val="3281251178"/>
                    </a:ext>
                  </a:extLst>
                </a:gridCol>
              </a:tblGrid>
              <a:tr h="718295">
                <a:tc>
                  <a:txBody>
                    <a:bodyPr/>
                    <a:lstStyle/>
                    <a:p>
                      <a:r>
                        <a:rPr lang="en-US" altLang="zh-TW" dirty="0"/>
                        <a:t>DS4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TSLite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Customer issues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643128"/>
                  </a:ext>
                </a:extLst>
              </a:tr>
              <a:tr h="2210816">
                <a:tc>
                  <a:txBody>
                    <a:bodyPr/>
                    <a:lstStyle/>
                    <a:p>
                      <a:r>
                        <a:rPr lang="en-US" altLang="zh-TW" dirty="0"/>
                        <a:t>DS4 3.5.5</a:t>
                      </a:r>
                    </a:p>
                    <a:p>
                      <a:r>
                        <a:rPr lang="en-US" altLang="zh-TW" dirty="0"/>
                        <a:t>DS4 3.5.6</a:t>
                      </a:r>
                    </a:p>
                    <a:p>
                      <a:r>
                        <a:rPr lang="en-US" altLang="zh-TW" dirty="0"/>
                        <a:t>DS4 4.1.0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 dirty="0"/>
                        <a:t>DS5 7.0.0</a:t>
                      </a:r>
                    </a:p>
                    <a:p>
                      <a:r>
                        <a:rPr lang="fr-FR" altLang="zh-TW" dirty="0"/>
                        <a:t>DS5 7.1.0</a:t>
                      </a:r>
                    </a:p>
                    <a:p>
                      <a:r>
                        <a:rPr lang="fr-FR" altLang="zh-TW" dirty="0"/>
                        <a:t>DS5 7.2.0</a:t>
                      </a:r>
                    </a:p>
                    <a:p>
                      <a:r>
                        <a:rPr lang="fr-FR" altLang="zh-TW" dirty="0"/>
                        <a:t>DS5 9.1.0</a:t>
                      </a:r>
                    </a:p>
                    <a:p>
                      <a:r>
                        <a:rPr lang="fr-FR" altLang="zh-TW" dirty="0"/>
                        <a:t>DS5 15.3.0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dirty="0"/>
                        <a:t>DS5 12.5.0</a:t>
                      </a:r>
                    </a:p>
                    <a:p>
                      <a:r>
                        <a:rPr lang="fr-FR" altLang="zh-TW" dirty="0"/>
                        <a:t>DS5 17.1.0</a:t>
                      </a:r>
                    </a:p>
                    <a:p>
                      <a:r>
                        <a:rPr lang="fr-FR" altLang="zh-TW" dirty="0"/>
                        <a:t>DS5 17.2.0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DS6 1.0.0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TSLite</a:t>
                      </a:r>
                      <a:r>
                        <a:rPr lang="en-US" altLang="zh-TW" dirty="0"/>
                        <a:t> 3.1.0.0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TSLite</a:t>
                      </a:r>
                      <a:r>
                        <a:rPr lang="en-US" altLang="zh-TW" dirty="0"/>
                        <a:t> 3.2.0.0</a:t>
                      </a:r>
                      <a:endParaRPr lang="zh-TW" alt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TSLite</a:t>
                      </a:r>
                      <a:r>
                        <a:rPr lang="en-US" altLang="zh-TW" dirty="0"/>
                        <a:t> 3.3.0.0</a:t>
                      </a:r>
                      <a:endParaRPr lang="zh-TW" alt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DS4/5 X.X.X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1170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18A0E49-2C95-4D49-A9F3-6F0C70C74A0F}"/>
              </a:ext>
            </a:extLst>
          </p:cNvPr>
          <p:cNvGrpSpPr/>
          <p:nvPr/>
        </p:nvGrpSpPr>
        <p:grpSpPr>
          <a:xfrm>
            <a:off x="1869024" y="1588868"/>
            <a:ext cx="9755438" cy="907262"/>
            <a:chOff x="1869024" y="1179435"/>
            <a:chExt cx="9755438" cy="9072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20690B-D4DE-42F5-94E7-D44D21D16050}"/>
                </a:ext>
              </a:extLst>
            </p:cNvPr>
            <p:cNvGrpSpPr/>
            <p:nvPr/>
          </p:nvGrpSpPr>
          <p:grpSpPr>
            <a:xfrm>
              <a:off x="1869024" y="1776965"/>
              <a:ext cx="9448087" cy="309732"/>
              <a:chOff x="1869024" y="1776965"/>
              <a:chExt cx="9448087" cy="309732"/>
            </a:xfrm>
          </p:grpSpPr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354407C3-3972-4F6A-BBCD-2242B82E4FFA}"/>
                  </a:ext>
                </a:extLst>
              </p:cNvPr>
              <p:cNvSpPr/>
              <p:nvPr/>
            </p:nvSpPr>
            <p:spPr>
              <a:xfrm rot="5400000">
                <a:off x="5498401" y="-1852412"/>
                <a:ext cx="309731" cy="75684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A79CF949-9CF5-4489-A382-3EB41172D309}"/>
                  </a:ext>
                </a:extLst>
              </p:cNvPr>
              <p:cNvSpPr/>
              <p:nvPr/>
            </p:nvSpPr>
            <p:spPr>
              <a:xfrm rot="5400000">
                <a:off x="10369202" y="1138789"/>
                <a:ext cx="309731" cy="15860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1189578-ADDB-462D-9972-692D73965586}"/>
                </a:ext>
              </a:extLst>
            </p:cNvPr>
            <p:cNvSpPr/>
            <p:nvPr/>
          </p:nvSpPr>
          <p:spPr>
            <a:xfrm>
              <a:off x="4316661" y="1191194"/>
              <a:ext cx="2673209" cy="58577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Platform releases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F51D3E-1615-4663-AE86-D0C5D3C1E7B1}"/>
                </a:ext>
              </a:extLst>
            </p:cNvPr>
            <p:cNvSpPr/>
            <p:nvPr/>
          </p:nvSpPr>
          <p:spPr>
            <a:xfrm>
              <a:off x="9423672" y="1179435"/>
              <a:ext cx="2200790" cy="585771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Customer support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39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23BC-45C2-4A67-8B5D-BA37551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29" y="539750"/>
            <a:ext cx="3592285" cy="901700"/>
          </a:xfrm>
        </p:spPr>
        <p:txBody>
          <a:bodyPr/>
          <a:lstStyle/>
          <a:p>
            <a:r>
              <a:rPr lang="en-US" altLang="zh-TW" dirty="0"/>
              <a:t>DS5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76414-29FF-4B31-AC87-BC3C53AE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6" y="336375"/>
            <a:ext cx="8424267" cy="63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0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23BC-45C2-4A67-8B5D-BA37551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29" y="1187450"/>
            <a:ext cx="2193471" cy="9017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Loading UI Plugins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B91BC-9D32-4FD9-8C60-CD0FEF50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54" y="159657"/>
            <a:ext cx="822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1248-632A-4422-A407-DDE698F5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8810"/>
            <a:ext cx="9601200" cy="827662"/>
          </a:xfrm>
        </p:spPr>
        <p:txBody>
          <a:bodyPr>
            <a:normAutofit/>
          </a:bodyPr>
          <a:lstStyle/>
          <a:p>
            <a:r>
              <a:rPr lang="en-US" altLang="zh-TW" dirty="0"/>
              <a:t>The look of DS5</a:t>
            </a:r>
            <a:endParaRPr lang="zh-TW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D28C9F-7B6D-4B4B-940D-503FAC11030C}"/>
              </a:ext>
            </a:extLst>
          </p:cNvPr>
          <p:cNvGrpSpPr/>
          <p:nvPr/>
        </p:nvGrpSpPr>
        <p:grpSpPr>
          <a:xfrm>
            <a:off x="1485900" y="1631563"/>
            <a:ext cx="10058763" cy="4617627"/>
            <a:chOff x="1625600" y="1631563"/>
            <a:chExt cx="10058763" cy="461762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C9A32F-D840-444D-A8B1-397DF79EB066}"/>
                </a:ext>
              </a:extLst>
            </p:cNvPr>
            <p:cNvGrpSpPr/>
            <p:nvPr/>
          </p:nvGrpSpPr>
          <p:grpSpPr>
            <a:xfrm>
              <a:off x="1625600" y="1631563"/>
              <a:ext cx="10058763" cy="4617627"/>
              <a:chOff x="1371600" y="2608105"/>
              <a:chExt cx="10058763" cy="4617627"/>
            </a:xfrm>
          </p:grpSpPr>
          <p:pic>
            <p:nvPicPr>
              <p:cNvPr id="4" name="图片 5">
                <a:extLst>
                  <a:ext uri="{FF2B5EF4-FFF2-40B4-BE49-F238E27FC236}">
                    <a16:creationId xmlns:a16="http://schemas.microsoft.com/office/drawing/2014/main" id="{6FEFAFC0-B7B5-421C-9A2A-6573D723D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1600" y="2608105"/>
                <a:ext cx="10058763" cy="4617627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A82A1E-2D11-43DE-AD51-32C3837FBBD5}"/>
                  </a:ext>
                </a:extLst>
              </p:cNvPr>
              <p:cNvSpPr/>
              <p:nvPr/>
            </p:nvSpPr>
            <p:spPr>
              <a:xfrm>
                <a:off x="1371600" y="3742006"/>
                <a:ext cx="2173459" cy="3483726"/>
              </a:xfrm>
              <a:prstGeom prst="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E7A869-8F40-4EBF-B42A-D5EB597469B9}"/>
                  </a:ext>
                </a:extLst>
              </p:cNvPr>
              <p:cNvSpPr/>
              <p:nvPr/>
            </p:nvSpPr>
            <p:spPr>
              <a:xfrm>
                <a:off x="3545059" y="6107342"/>
                <a:ext cx="7885304" cy="1118390"/>
              </a:xfrm>
              <a:prstGeom prst="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6EC09F-C3B1-47E7-B98E-796691F7C28A}"/>
                </a:ext>
              </a:extLst>
            </p:cNvPr>
            <p:cNvSpPr/>
            <p:nvPr/>
          </p:nvSpPr>
          <p:spPr>
            <a:xfrm>
              <a:off x="8331199" y="2921000"/>
              <a:ext cx="2966917" cy="18890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/>
                <a:t>* Side : dashboard</a:t>
              </a:r>
            </a:p>
            <a:p>
              <a:r>
                <a:rPr lang="en-US" altLang="zh-TW"/>
                <a:t>* Bottom : activity panel</a:t>
              </a:r>
            </a:p>
            <a:p>
              <a:r>
                <a:rPr lang="en-US" altLang="zh-TW"/>
                <a:t>* Middle : main function</a:t>
              </a:r>
            </a:p>
            <a:p>
              <a:r>
                <a:rPr lang="en-US" altLang="zh-TW"/>
                <a:t>* Top : Ribbon buttons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398560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880-C413-4674-B312-51E854D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1823"/>
            <a:ext cx="9601200" cy="850007"/>
          </a:xfrm>
        </p:spPr>
        <p:txBody>
          <a:bodyPr/>
          <a:lstStyle/>
          <a:p>
            <a:r>
              <a:rPr lang="en-US" altLang="zh-TW" dirty="0"/>
              <a:t>Touch Configuration – Advance 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D49D-0D9A-4B1C-A911-177AA587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3634"/>
            <a:ext cx="9601200" cy="3581400"/>
          </a:xfrm>
        </p:spPr>
        <p:txBody>
          <a:bodyPr/>
          <a:lstStyle/>
          <a:p>
            <a:r>
              <a:rPr lang="en-US" altLang="zh-TW" dirty="0"/>
              <a:t>Tune specific knobs and save it by “</a:t>
            </a:r>
            <a:r>
              <a:rPr lang="en-US" altLang="zh-TW" dirty="0" err="1"/>
              <a:t>WriteToRam</a:t>
            </a:r>
            <a:r>
              <a:rPr lang="en-US" altLang="zh-TW" dirty="0"/>
              <a:t>” or “</a:t>
            </a:r>
            <a:r>
              <a:rPr lang="en-US" altLang="zh-TW" dirty="0" err="1"/>
              <a:t>WriteToFlash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sqlite</a:t>
            </a:r>
            <a:r>
              <a:rPr lang="en-US" altLang="zh-TW" dirty="0"/>
              <a:t> to determine the existence of each knob</a:t>
            </a:r>
            <a:endParaRPr lang="zh-TW" alt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EFF9838-40E6-4E5A-A3B6-85524A899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87" y="2322244"/>
            <a:ext cx="8329613" cy="45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710812"/>
            <a:ext cx="9601200" cy="850007"/>
          </a:xfrm>
        </p:spPr>
        <p:txBody>
          <a:bodyPr/>
          <a:lstStyle/>
          <a:p>
            <a:r>
              <a:rPr lang="en-US" dirty="0"/>
              <a:t>Raw Data Diagnostics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27200"/>
            <a:ext cx="9601200" cy="4140200"/>
          </a:xfrm>
        </p:spPr>
        <p:txBody>
          <a:bodyPr/>
          <a:lstStyle/>
          <a:p>
            <a:r>
              <a:rPr lang="en-US" dirty="0"/>
              <a:t>Get report data from Function 54 through polling mode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F40CF-6284-4A5B-8F2E-5866C26C0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89" y="2283320"/>
            <a:ext cx="7474421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9" y="420643"/>
            <a:ext cx="9601200" cy="850007"/>
          </a:xfrm>
        </p:spPr>
        <p:txBody>
          <a:bodyPr/>
          <a:lstStyle/>
          <a:p>
            <a:r>
              <a:rPr lang="en-US" dirty="0"/>
              <a:t>2D Finger position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70650"/>
            <a:ext cx="9601200" cy="3844345"/>
          </a:xfrm>
        </p:spPr>
        <p:txBody>
          <a:bodyPr/>
          <a:lstStyle/>
          <a:p>
            <a:r>
              <a:rPr lang="en-US" dirty="0"/>
              <a:t>Get 2D finger touch position from Function12 through interrupt mode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29108-75A2-4D78-9DC2-2E110EA58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77" y="1736919"/>
            <a:ext cx="819264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259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4630</TotalTime>
  <Words>922</Words>
  <Application>Microsoft Office PowerPoint</Application>
  <PresentationFormat>Widescreen</PresentationFormat>
  <Paragraphs>120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Calibri</vt:lpstr>
      <vt:lpstr>Franklin Gothic Book</vt:lpstr>
      <vt:lpstr>Crop</vt:lpstr>
      <vt:lpstr>Introduction</vt:lpstr>
      <vt:lpstr>My Responsibility</vt:lpstr>
      <vt:lpstr>My Responsibility</vt:lpstr>
      <vt:lpstr>DS5 Structure</vt:lpstr>
      <vt:lpstr>Loading UI Plugins</vt:lpstr>
      <vt:lpstr>The look of DS5</vt:lpstr>
      <vt:lpstr>Touch Configuration – Advance View</vt:lpstr>
      <vt:lpstr>Raw Data Diagnostics</vt:lpstr>
      <vt:lpstr>2D Finger position</vt:lpstr>
      <vt:lpstr>inheritance of BaseTest</vt:lpstr>
      <vt:lpstr>Preproduction</vt:lpstr>
      <vt:lpstr>Software Release  Life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Rafael Lin</dc:creator>
  <cp:lastModifiedBy>Rafael Lin</cp:lastModifiedBy>
  <cp:revision>88</cp:revision>
  <dcterms:created xsi:type="dcterms:W3CDTF">2017-05-07T05:24:33Z</dcterms:created>
  <dcterms:modified xsi:type="dcterms:W3CDTF">2017-12-18T08:18:17Z</dcterms:modified>
</cp:coreProperties>
</file>