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768" r:id="rId4"/>
  </p:sldMasterIdLst>
  <p:notesMasterIdLst>
    <p:notesMasterId r:id="rId36"/>
  </p:notesMasterIdLst>
  <p:handoutMasterIdLst>
    <p:handoutMasterId r:id="rId37"/>
  </p:handoutMasterIdLst>
  <p:sldIdLst>
    <p:sldId id="397" r:id="rId5"/>
    <p:sldId id="386" r:id="rId6"/>
    <p:sldId id="398" r:id="rId7"/>
    <p:sldId id="368" r:id="rId8"/>
    <p:sldId id="367" r:id="rId9"/>
    <p:sldId id="393" r:id="rId10"/>
    <p:sldId id="380" r:id="rId11"/>
    <p:sldId id="378" r:id="rId12"/>
    <p:sldId id="374" r:id="rId13"/>
    <p:sldId id="394" r:id="rId14"/>
    <p:sldId id="381" r:id="rId15"/>
    <p:sldId id="395" r:id="rId16"/>
    <p:sldId id="379" r:id="rId17"/>
    <p:sldId id="383" r:id="rId18"/>
    <p:sldId id="382" r:id="rId19"/>
    <p:sldId id="377" r:id="rId20"/>
    <p:sldId id="396" r:id="rId21"/>
    <p:sldId id="369" r:id="rId22"/>
    <p:sldId id="370" r:id="rId23"/>
    <p:sldId id="384" r:id="rId24"/>
    <p:sldId id="389" r:id="rId25"/>
    <p:sldId id="371" r:id="rId26"/>
    <p:sldId id="390" r:id="rId27"/>
    <p:sldId id="391" r:id="rId28"/>
    <p:sldId id="392" r:id="rId29"/>
    <p:sldId id="385" r:id="rId30"/>
    <p:sldId id="372" r:id="rId31"/>
    <p:sldId id="373" r:id="rId32"/>
    <p:sldId id="399" r:id="rId33"/>
    <p:sldId id="400" r:id="rId34"/>
    <p:sldId id="298" r:id="rId35"/>
  </p:sldIdLst>
  <p:sldSz cx="9144000" cy="5143500" type="screen16x9"/>
  <p:notesSz cx="9601200" cy="73152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Consolas" panose="020B0609020204030204" pitchFamily="49" charset="0"/>
      <p:regular r:id="rId42"/>
      <p:bold r:id="rId43"/>
      <p:italic r:id="rId44"/>
      <p:boldItalic r:id="rId45"/>
    </p:embeddedFont>
  </p:embeddedFont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9">
          <p15:clr>
            <a:srgbClr val="A4A3A4"/>
          </p15:clr>
        </p15:guide>
        <p15:guide id="2" pos="4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F238D"/>
    <a:srgbClr val="FFAF8B"/>
    <a:srgbClr val="FFA279"/>
    <a:srgbClr val="FF7F45"/>
    <a:srgbClr val="1C7DDB"/>
    <a:srgbClr val="34AA34"/>
    <a:srgbClr val="FF7800"/>
    <a:srgbClr val="FED100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8529" autoAdjust="0"/>
  </p:normalViewPr>
  <p:slideViewPr>
    <p:cSldViewPr showGuides="1">
      <p:cViewPr>
        <p:scale>
          <a:sx n="150" d="100"/>
          <a:sy n="150" d="100"/>
        </p:scale>
        <p:origin x="-492" y="-192"/>
      </p:cViewPr>
      <p:guideLst>
        <p:guide orient="horz" pos="409"/>
        <p:guide pos="4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-2502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2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FCD8DF2-53D4-4BF6-8978-143C17340C4B}" type="datetimeFigureOut">
              <a:rPr lang="en-US"/>
              <a:pPr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2329EE4-9E7B-4DC4-A0B9-464292B802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1673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8AA24D4-C142-4AD4-AFCF-F7BB80872E9B}" type="datetimeFigureOut">
              <a:rPr lang="en-US"/>
              <a:pPr/>
              <a:t>3/14/2019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76975FB5-9214-4EFA-B591-A6F1A7368D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7464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 descr="bg_darkblu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Afbeelding 7" descr="powerpoint_pres1920_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00400" y="2905497"/>
            <a:ext cx="5306510" cy="25702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50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Name of the presenter 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0400" y="3195874"/>
            <a:ext cx="5306510" cy="269678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Date  /  place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2228442"/>
            <a:ext cx="5306510" cy="277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 of this presentation</a:t>
            </a:r>
          </a:p>
        </p:txBody>
      </p:sp>
      <p:sp>
        <p:nvSpPr>
          <p:cNvPr id="28" name="Freeform 27"/>
          <p:cNvSpPr/>
          <p:nvPr userDrawn="1"/>
        </p:nvSpPr>
        <p:spPr>
          <a:xfrm>
            <a:off x="6834277" y="1361500"/>
            <a:ext cx="417231" cy="446740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 28"/>
          <p:cNvSpPr/>
          <p:nvPr userDrawn="1"/>
        </p:nvSpPr>
        <p:spPr>
          <a:xfrm>
            <a:off x="7648693" y="1361015"/>
            <a:ext cx="508209" cy="446742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Freeform 29"/>
          <p:cNvSpPr/>
          <p:nvPr userDrawn="1"/>
        </p:nvSpPr>
        <p:spPr>
          <a:xfrm>
            <a:off x="8218855" y="1361983"/>
            <a:ext cx="285565" cy="445289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 30"/>
          <p:cNvSpPr/>
          <p:nvPr userDrawn="1"/>
        </p:nvSpPr>
        <p:spPr>
          <a:xfrm>
            <a:off x="7278612" y="1451041"/>
            <a:ext cx="330600" cy="365922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2" name="Freeform 31"/>
          <p:cNvSpPr/>
          <p:nvPr userDrawn="1"/>
        </p:nvSpPr>
        <p:spPr>
          <a:xfrm>
            <a:off x="7284854" y="1348704"/>
            <a:ext cx="290370" cy="168163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16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SM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305800" y="13335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731520" y="347472"/>
            <a:ext cx="7365588" cy="55702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title, Arial </a:t>
            </a:r>
            <a:r>
              <a:rPr lang="en-US" dirty="0" err="1"/>
              <a:t>24pt</a:t>
            </a:r>
            <a:r>
              <a:rPr lang="en-US" dirty="0"/>
              <a:t> dark gray</a:t>
            </a:r>
            <a:br>
              <a:rPr lang="en-US" dirty="0"/>
            </a:b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097280" y="1069848"/>
            <a:ext cx="6999828" cy="371170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03225" indent="-173038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/>
              <a:defRPr sz="1600">
                <a:solidFill>
                  <a:schemeClr val="tx2"/>
                </a:solidFill>
              </a:defRPr>
            </a:lvl2pPr>
            <a:lvl3pPr marL="741363" indent="-173038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/>
              <a:t>Text, Arial </a:t>
            </a:r>
            <a:r>
              <a:rPr lang="en-US" dirty="0" err="1"/>
              <a:t>18pt</a:t>
            </a:r>
            <a:r>
              <a:rPr lang="en-US" dirty="0"/>
              <a:t> middle blue</a:t>
            </a:r>
          </a:p>
          <a:p>
            <a:pPr lvl="1"/>
            <a:r>
              <a:rPr lang="en-US" dirty="0"/>
              <a:t>Second level, </a:t>
            </a:r>
            <a:r>
              <a:rPr lang="en-US" dirty="0" err="1"/>
              <a:t>16pt</a:t>
            </a:r>
            <a:r>
              <a:rPr lang="en-US" dirty="0"/>
              <a:t> middle blue</a:t>
            </a:r>
          </a:p>
          <a:p>
            <a:pPr lvl="2"/>
            <a:r>
              <a:rPr lang="en-US" dirty="0"/>
              <a:t>Third level, </a:t>
            </a:r>
            <a:r>
              <a:rPr lang="en-US" dirty="0" err="1"/>
              <a:t>14pt</a:t>
            </a:r>
            <a:r>
              <a:rPr lang="en-US" dirty="0"/>
              <a:t> middle blue</a:t>
            </a:r>
          </a:p>
        </p:txBody>
      </p:sp>
      <p:sp>
        <p:nvSpPr>
          <p:cNvPr id="31" name="Freeform 30"/>
          <p:cNvSpPr/>
          <p:nvPr userDrawn="1"/>
        </p:nvSpPr>
        <p:spPr>
          <a:xfrm>
            <a:off x="8320087" y="164783"/>
            <a:ext cx="170905" cy="182992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2" name="Freeform 31"/>
          <p:cNvSpPr/>
          <p:nvPr userDrawn="1"/>
        </p:nvSpPr>
        <p:spPr>
          <a:xfrm>
            <a:off x="8653685" y="164584"/>
            <a:ext cx="208171" cy="182993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3" name="Freeform 32"/>
          <p:cNvSpPr/>
          <p:nvPr userDrawn="1"/>
        </p:nvSpPr>
        <p:spPr>
          <a:xfrm>
            <a:off x="8887233" y="164981"/>
            <a:ext cx="116972" cy="182397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4" name="Freeform 33"/>
          <p:cNvSpPr/>
          <p:nvPr userDrawn="1"/>
        </p:nvSpPr>
        <p:spPr>
          <a:xfrm>
            <a:off x="8502102" y="201462"/>
            <a:ext cx="135419" cy="149888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5" name="Freeform 34"/>
          <p:cNvSpPr/>
          <p:nvPr userDrawn="1"/>
        </p:nvSpPr>
        <p:spPr>
          <a:xfrm>
            <a:off x="8504651" y="159540"/>
            <a:ext cx="118940" cy="68882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8252230" y="862398"/>
            <a:ext cx="751973" cy="914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 userDrawn="1">
            <p:ph type="ftr" sz="quarter" idx="12"/>
          </p:nvPr>
        </p:nvSpPr>
        <p:spPr>
          <a:xfrm>
            <a:off x="8252229" y="563395"/>
            <a:ext cx="751973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21" name="Slide Number Placeholder 5"/>
          <p:cNvSpPr>
            <a:spLocks noGrp="1"/>
          </p:cNvSpPr>
          <p:nvPr userDrawn="1">
            <p:ph type="sldNum" sz="quarter" idx="13"/>
          </p:nvPr>
        </p:nvSpPr>
        <p:spPr>
          <a:xfrm>
            <a:off x="8252230" y="733787"/>
            <a:ext cx="751249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Slide </a:t>
            </a:r>
            <a:fld id="{2BF23E3A-8558-42B9-AEEE-59D910584A1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00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8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SML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463040" y="1463040"/>
            <a:ext cx="6634068" cy="316611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tx2"/>
                </a:solidFill>
              </a:defRPr>
            </a:lvl1pPr>
            <a:lvl2pPr marL="230188" indent="-230188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/>
              <a:defRPr sz="2400">
                <a:solidFill>
                  <a:schemeClr val="tx2"/>
                </a:solidFill>
              </a:defRPr>
            </a:lvl2pPr>
            <a:lvl3pPr marL="741363" indent="-173038">
              <a:spcBef>
                <a:spcPts val="0"/>
              </a:spcBef>
              <a:spcAft>
                <a:spcPts val="600"/>
              </a:spcAft>
              <a:defRPr sz="2800">
                <a:solidFill>
                  <a:schemeClr val="tx2"/>
                </a:solidFill>
              </a:defRPr>
            </a:lvl3pPr>
          </a:lstStyle>
          <a:p>
            <a:pPr lvl="1"/>
            <a:r>
              <a:rPr lang="en-US" dirty="0"/>
              <a:t>Agenda items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097280" y="1069848"/>
            <a:ext cx="2362200" cy="2827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8305800" y="13335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sp>
        <p:nvSpPr>
          <p:cNvPr id="39" name="Freeform 38"/>
          <p:cNvSpPr/>
          <p:nvPr userDrawn="1"/>
        </p:nvSpPr>
        <p:spPr>
          <a:xfrm>
            <a:off x="8320087" y="164783"/>
            <a:ext cx="170905" cy="182992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0" name="Freeform 39"/>
          <p:cNvSpPr/>
          <p:nvPr userDrawn="1"/>
        </p:nvSpPr>
        <p:spPr>
          <a:xfrm>
            <a:off x="8653685" y="164584"/>
            <a:ext cx="208171" cy="182993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Freeform 40"/>
          <p:cNvSpPr/>
          <p:nvPr userDrawn="1"/>
        </p:nvSpPr>
        <p:spPr>
          <a:xfrm>
            <a:off x="8887233" y="164981"/>
            <a:ext cx="116972" cy="182397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2" name="Freeform 41"/>
          <p:cNvSpPr/>
          <p:nvPr userDrawn="1"/>
        </p:nvSpPr>
        <p:spPr>
          <a:xfrm>
            <a:off x="8502102" y="201462"/>
            <a:ext cx="135419" cy="149888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3" name="Freeform 42"/>
          <p:cNvSpPr/>
          <p:nvPr userDrawn="1"/>
        </p:nvSpPr>
        <p:spPr>
          <a:xfrm>
            <a:off x="8504651" y="159540"/>
            <a:ext cx="118940" cy="68882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0050" cy="5143500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8252230" y="862398"/>
            <a:ext cx="751973" cy="914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8252229" y="563395"/>
            <a:ext cx="751973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252230" y="733787"/>
            <a:ext cx="751249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Slide </a:t>
            </a:r>
            <a:fld id="{2BF23E3A-8558-42B9-AEEE-59D910584A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1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97280" y="2011680"/>
            <a:ext cx="4572000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Chapter item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8305800" y="13335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sp>
        <p:nvSpPr>
          <p:cNvPr id="36" name="Freeform 35"/>
          <p:cNvSpPr/>
          <p:nvPr userDrawn="1"/>
        </p:nvSpPr>
        <p:spPr>
          <a:xfrm>
            <a:off x="8320087" y="164783"/>
            <a:ext cx="170905" cy="182992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7" name="Freeform 36"/>
          <p:cNvSpPr/>
          <p:nvPr userDrawn="1"/>
        </p:nvSpPr>
        <p:spPr>
          <a:xfrm>
            <a:off x="8653685" y="164584"/>
            <a:ext cx="208171" cy="182993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8" name="Freeform 37"/>
          <p:cNvSpPr/>
          <p:nvPr userDrawn="1"/>
        </p:nvSpPr>
        <p:spPr>
          <a:xfrm>
            <a:off x="8887233" y="164981"/>
            <a:ext cx="116972" cy="182397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Freeform 38"/>
          <p:cNvSpPr/>
          <p:nvPr userDrawn="1"/>
        </p:nvSpPr>
        <p:spPr>
          <a:xfrm>
            <a:off x="8502102" y="201462"/>
            <a:ext cx="135419" cy="149888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0" name="Freeform 39"/>
          <p:cNvSpPr/>
          <p:nvPr userDrawn="1"/>
        </p:nvSpPr>
        <p:spPr>
          <a:xfrm>
            <a:off x="8504651" y="159540"/>
            <a:ext cx="118940" cy="68882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>
          <a:xfrm>
            <a:off x="8252230" y="862398"/>
            <a:ext cx="751973" cy="914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252229" y="563395"/>
            <a:ext cx="751973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252230" y="733787"/>
            <a:ext cx="751249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Slide </a:t>
            </a:r>
            <a:fld id="{2BF23E3A-8558-42B9-AEEE-59D910584A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0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Fig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731520" y="347472"/>
            <a:ext cx="7315200" cy="55702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title, Arial </a:t>
            </a:r>
            <a:r>
              <a:rPr lang="en-US" dirty="0" err="1"/>
              <a:t>24pt</a:t>
            </a:r>
            <a:r>
              <a:rPr lang="en-US" dirty="0"/>
              <a:t> dark gray</a:t>
            </a:r>
            <a:br>
              <a:rPr lang="en-US" dirty="0"/>
            </a:b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733425" y="1069848"/>
            <a:ext cx="7267575" cy="3787902"/>
          </a:xfrm>
          <a:prstGeom prst="rect">
            <a:avLst/>
          </a:prstGeom>
          <a:effectLst>
            <a:outerShdw blurRad="127000" dist="50800" dir="2700000" algn="tl" rotWithShape="0">
              <a:schemeClr val="accent3">
                <a:alpha val="80000"/>
              </a:schemeClr>
            </a:outerShdw>
            <a:reflection blurRad="6350" stA="52000" endA="300" endPos="35000" dir="5400000" sy="-100000" algn="bl" rotWithShape="0"/>
          </a:effectLst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8305800" y="13335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sp>
        <p:nvSpPr>
          <p:cNvPr id="38" name="Freeform 37"/>
          <p:cNvSpPr/>
          <p:nvPr userDrawn="1"/>
        </p:nvSpPr>
        <p:spPr>
          <a:xfrm>
            <a:off x="8320087" y="164783"/>
            <a:ext cx="170905" cy="182992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Freeform 38"/>
          <p:cNvSpPr/>
          <p:nvPr userDrawn="1"/>
        </p:nvSpPr>
        <p:spPr>
          <a:xfrm>
            <a:off x="8653685" y="164584"/>
            <a:ext cx="208171" cy="182993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0" name="Freeform 39"/>
          <p:cNvSpPr/>
          <p:nvPr userDrawn="1"/>
        </p:nvSpPr>
        <p:spPr>
          <a:xfrm>
            <a:off x="8887233" y="164981"/>
            <a:ext cx="116972" cy="182397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Freeform 40"/>
          <p:cNvSpPr/>
          <p:nvPr userDrawn="1"/>
        </p:nvSpPr>
        <p:spPr>
          <a:xfrm>
            <a:off x="8502102" y="201462"/>
            <a:ext cx="135419" cy="149888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2" name="Freeform 41"/>
          <p:cNvSpPr/>
          <p:nvPr userDrawn="1"/>
        </p:nvSpPr>
        <p:spPr>
          <a:xfrm>
            <a:off x="8504651" y="159540"/>
            <a:ext cx="118940" cy="68882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0050" cy="5143500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8252230" y="862398"/>
            <a:ext cx="751973" cy="914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252229" y="563395"/>
            <a:ext cx="751973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252230" y="733787"/>
            <a:ext cx="751249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Slide </a:t>
            </a:r>
            <a:fld id="{2BF23E3A-8558-42B9-AEEE-59D910584A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1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Picture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sp>
        <p:nvSpPr>
          <p:cNvPr id="13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02336" y="1"/>
            <a:ext cx="7754112" cy="5148072"/>
          </a:xfrm>
          <a:prstGeom prst="rect">
            <a:avLst/>
          </a:prstGeom>
          <a:noFill/>
          <a:effectLst/>
        </p:spPr>
        <p:txBody>
          <a:bodyPr wrap="none" lIns="0" tIns="0" rIns="0" bIns="0" anchor="ctr" anchorCtr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731520" y="347472"/>
            <a:ext cx="7315200" cy="5486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title, Arial </a:t>
            </a:r>
            <a:r>
              <a:rPr lang="en-US" dirty="0" err="1"/>
              <a:t>24pt</a:t>
            </a:r>
            <a:r>
              <a:rPr lang="en-US" dirty="0"/>
              <a:t> dark gray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8305800" y="13335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 userDrawn="1"/>
        </p:nvSpPr>
        <p:spPr>
          <a:xfrm>
            <a:off x="8320087" y="164783"/>
            <a:ext cx="170905" cy="182992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8" name="Freeform 37"/>
          <p:cNvSpPr/>
          <p:nvPr userDrawn="1"/>
        </p:nvSpPr>
        <p:spPr>
          <a:xfrm>
            <a:off x="8653685" y="164584"/>
            <a:ext cx="208171" cy="182993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Freeform 38"/>
          <p:cNvSpPr/>
          <p:nvPr userDrawn="1"/>
        </p:nvSpPr>
        <p:spPr>
          <a:xfrm>
            <a:off x="8887233" y="164981"/>
            <a:ext cx="116972" cy="182397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0" name="Freeform 39"/>
          <p:cNvSpPr/>
          <p:nvPr userDrawn="1"/>
        </p:nvSpPr>
        <p:spPr>
          <a:xfrm>
            <a:off x="8502102" y="201462"/>
            <a:ext cx="135419" cy="149888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Freeform 40"/>
          <p:cNvSpPr/>
          <p:nvPr userDrawn="1"/>
        </p:nvSpPr>
        <p:spPr>
          <a:xfrm>
            <a:off x="8504651" y="159540"/>
            <a:ext cx="118940" cy="68882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0050" cy="5143500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8252230" y="862398"/>
            <a:ext cx="751973" cy="914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252229" y="563395"/>
            <a:ext cx="751973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252230" y="733787"/>
            <a:ext cx="751249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Slide </a:t>
            </a:r>
            <a:fld id="{2BF23E3A-8558-42B9-AEEE-59D910584A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 descr="bg_bac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7" name="Freeform 26"/>
          <p:cNvSpPr/>
          <p:nvPr userDrawn="1"/>
        </p:nvSpPr>
        <p:spPr>
          <a:xfrm>
            <a:off x="504443" y="2938356"/>
            <a:ext cx="542378" cy="580739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8" name="Freeform 27"/>
          <p:cNvSpPr/>
          <p:nvPr userDrawn="1"/>
        </p:nvSpPr>
        <p:spPr>
          <a:xfrm>
            <a:off x="1563140" y="2937726"/>
            <a:ext cx="660645" cy="580741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 28"/>
          <p:cNvSpPr/>
          <p:nvPr userDrawn="1"/>
        </p:nvSpPr>
        <p:spPr>
          <a:xfrm>
            <a:off x="2304321" y="2938984"/>
            <a:ext cx="371220" cy="578852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Freeform 29"/>
          <p:cNvSpPr/>
          <p:nvPr userDrawn="1"/>
        </p:nvSpPr>
        <p:spPr>
          <a:xfrm>
            <a:off x="1082055" y="3054754"/>
            <a:ext cx="429762" cy="475680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 30"/>
          <p:cNvSpPr/>
          <p:nvPr userDrawn="1"/>
        </p:nvSpPr>
        <p:spPr>
          <a:xfrm>
            <a:off x="1090169" y="2921722"/>
            <a:ext cx="377466" cy="218603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44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39908" cy="857250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Rectangle 4"/>
          <p:cNvSpPr/>
          <p:nvPr userDrawn="1"/>
        </p:nvSpPr>
        <p:spPr>
          <a:xfrm>
            <a:off x="8305800" y="13335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sp>
        <p:nvSpPr>
          <p:cNvPr id="9" name="Freeform 30"/>
          <p:cNvSpPr/>
          <p:nvPr userDrawn="1"/>
        </p:nvSpPr>
        <p:spPr>
          <a:xfrm>
            <a:off x="8320087" y="164783"/>
            <a:ext cx="170905" cy="182992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Freeform 31"/>
          <p:cNvSpPr/>
          <p:nvPr userDrawn="1"/>
        </p:nvSpPr>
        <p:spPr>
          <a:xfrm>
            <a:off x="8653685" y="164584"/>
            <a:ext cx="208171" cy="182993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Freeform 32"/>
          <p:cNvSpPr/>
          <p:nvPr userDrawn="1"/>
        </p:nvSpPr>
        <p:spPr>
          <a:xfrm>
            <a:off x="8887233" y="164981"/>
            <a:ext cx="116972" cy="182397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Freeform 33"/>
          <p:cNvSpPr/>
          <p:nvPr userDrawn="1"/>
        </p:nvSpPr>
        <p:spPr>
          <a:xfrm>
            <a:off x="8502102" y="201462"/>
            <a:ext cx="135419" cy="149888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Freeform 34"/>
          <p:cNvSpPr/>
          <p:nvPr userDrawn="1"/>
        </p:nvSpPr>
        <p:spPr>
          <a:xfrm>
            <a:off x="8504651" y="159540"/>
            <a:ext cx="118940" cy="68882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Date Placeholder 3"/>
          <p:cNvSpPr txBox="1">
            <a:spLocks/>
          </p:cNvSpPr>
          <p:nvPr userDrawn="1"/>
        </p:nvSpPr>
        <p:spPr>
          <a:xfrm>
            <a:off x="8252230" y="862398"/>
            <a:ext cx="751973" cy="914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9pPr>
          </a:lstStyle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8252229" y="563395"/>
            <a:ext cx="751973" cy="9144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800" b="1" kern="1200">
                <a:solidFill>
                  <a:schemeClr val="tx2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9pPr>
          </a:lstStyle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252230" y="733787"/>
            <a:ext cx="751249" cy="9144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9pPr>
          </a:lstStyle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00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2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36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0" r:id="rId2"/>
    <p:sldLayoutId id="2147483780" r:id="rId3"/>
    <p:sldLayoutId id="2147483771" r:id="rId4"/>
    <p:sldLayoutId id="2147483773" r:id="rId5"/>
    <p:sldLayoutId id="2147483774" r:id="rId6"/>
    <p:sldLayoutId id="2147483778" r:id="rId7"/>
    <p:sldLayoutId id="2147483781" r:id="rId8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01 Oct 2014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200400" y="1920240"/>
            <a:ext cx="5306510" cy="369332"/>
          </a:xfrm>
        </p:spPr>
        <p:txBody>
          <a:bodyPr/>
          <a:lstStyle/>
          <a:p>
            <a:r>
              <a:rPr lang="en-US" dirty="0"/>
              <a:t>Adjustment Tasks 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BLIQ, BKUU</a:t>
            </a:r>
          </a:p>
        </p:txBody>
      </p:sp>
    </p:spTree>
    <p:extLst>
      <p:ext uri="{BB962C8B-B14F-4D97-AF65-F5344CB8AC3E}">
        <p14:creationId xmlns:p14="http://schemas.microsoft.com/office/powerpoint/2010/main" val="1067835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76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66800" y="819150"/>
            <a:ext cx="6999828" cy="371170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Windows Presentation Foundation (WPF)</a:t>
            </a:r>
          </a:p>
          <a:p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sz="1200" dirty="0">
                <a:solidFill>
                  <a:schemeClr val="bg2"/>
                </a:solidFill>
              </a:rPr>
              <a:t>“Next-generation presentation system for building Windows client applications”</a:t>
            </a:r>
          </a:p>
          <a:p>
            <a:endParaRPr lang="en-US" sz="1200" dirty="0"/>
          </a:p>
          <a:p>
            <a:r>
              <a:rPr lang="en-US" dirty="0" err="1"/>
              <a:t>Caliburn</a:t>
            </a:r>
            <a:r>
              <a:rPr lang="en-US" dirty="0"/>
              <a:t> Micro MVVM framework</a:t>
            </a:r>
          </a:p>
          <a:p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sz="1200" dirty="0">
                <a:solidFill>
                  <a:schemeClr val="bg2"/>
                </a:solidFill>
              </a:rPr>
              <a:t>Bootstrapping UI, Conventions to link view to </a:t>
            </a:r>
            <a:r>
              <a:rPr lang="en-US" sz="1200" dirty="0" err="1">
                <a:solidFill>
                  <a:schemeClr val="bg2"/>
                </a:solidFill>
              </a:rPr>
              <a:t>ViewModels</a:t>
            </a:r>
            <a:endParaRPr lang="en-US" sz="1200" dirty="0">
              <a:solidFill>
                <a:schemeClr val="bg2"/>
              </a:solidFill>
            </a:endParaRPr>
          </a:p>
          <a:p>
            <a:endParaRPr lang="en-US" sz="1200" dirty="0"/>
          </a:p>
          <a:p>
            <a:r>
              <a:rPr lang="en-US" dirty="0"/>
              <a:t>Windows Communication Foundation (WCF)</a:t>
            </a:r>
          </a:p>
          <a:p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sz="1200" dirty="0">
                <a:solidFill>
                  <a:schemeClr val="bg2"/>
                </a:solidFill>
              </a:rPr>
              <a:t>Communication between client and service processes based on contracts</a:t>
            </a:r>
          </a:p>
          <a:p>
            <a:endParaRPr lang="en-US" sz="1200" dirty="0"/>
          </a:p>
          <a:p>
            <a:r>
              <a:rPr lang="en-US" dirty="0" err="1"/>
              <a:t>AutoFac</a:t>
            </a:r>
            <a:endParaRPr lang="en-US" dirty="0"/>
          </a:p>
          <a:p>
            <a:r>
              <a:rPr lang="en-US" sz="1200" dirty="0">
                <a:solidFill>
                  <a:schemeClr val="bg2"/>
                </a:solidFill>
              </a:rPr>
              <a:t>	Inversion of Control, Dependency Injection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75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Adjustment Task Framework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66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Adjustment Task Framework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task and 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Task (model) to UI (</a:t>
            </a:r>
            <a:r>
              <a:rPr lang="en-US" dirty="0" err="1"/>
              <a:t>ViewModel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</a:t>
            </a:r>
            <a:r>
              <a:rPr lang="en-US" dirty="0" err="1"/>
              <a:t>ViewModels</a:t>
            </a:r>
            <a:r>
              <a:rPr lang="en-US" dirty="0"/>
              <a:t> to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an easy way to test the task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98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6788150" y="3855002"/>
            <a:ext cx="76200" cy="164548"/>
          </a:xfrm>
          <a:prstGeom prst="rect">
            <a:avLst/>
          </a:prstGeom>
          <a:solidFill>
            <a:schemeClr val="accent4"/>
          </a:solidFill>
          <a:ln cap="sq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788150" y="3523170"/>
            <a:ext cx="76200" cy="253904"/>
          </a:xfrm>
          <a:prstGeom prst="rect">
            <a:avLst/>
          </a:prstGeom>
          <a:solidFill>
            <a:schemeClr val="accent4"/>
          </a:solidFill>
          <a:ln cap="sq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endCxn id="71" idx="0"/>
          </p:cNvCxnSpPr>
          <p:nvPr/>
        </p:nvCxnSpPr>
        <p:spPr>
          <a:xfrm>
            <a:off x="4229100" y="3523170"/>
            <a:ext cx="2597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6" idx="1"/>
          </p:cNvCxnSpPr>
          <p:nvPr/>
        </p:nvCxnSpPr>
        <p:spPr>
          <a:xfrm flipV="1">
            <a:off x="1371600" y="1238250"/>
            <a:ext cx="4800600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895600" y="3485430"/>
            <a:ext cx="1333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895600" y="3943350"/>
            <a:ext cx="13335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9" idx="2"/>
          </p:cNvCxnSpPr>
          <p:nvPr/>
        </p:nvCxnSpPr>
        <p:spPr>
          <a:xfrm>
            <a:off x="2895600" y="2418630"/>
            <a:ext cx="0" cy="2439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39908" cy="460771"/>
          </a:xfrm>
        </p:spPr>
        <p:txBody>
          <a:bodyPr/>
          <a:lstStyle/>
          <a:p>
            <a:r>
              <a:rPr lang="en-US" sz="2400" dirty="0"/>
              <a:t>Adjustment Task Framework</a:t>
            </a:r>
          </a:p>
        </p:txBody>
      </p:sp>
      <p:sp>
        <p:nvSpPr>
          <p:cNvPr id="4" name="Rectangle 3"/>
          <p:cNvSpPr/>
          <p:nvPr/>
        </p:nvSpPr>
        <p:spPr>
          <a:xfrm>
            <a:off x="800100" y="666750"/>
            <a:ext cx="1143000" cy="381000"/>
          </a:xfrm>
          <a:prstGeom prst="rect">
            <a:avLst/>
          </a:prstGeom>
          <a:solidFill>
            <a:schemeClr val="accent4">
              <a:alpha val="70000"/>
            </a:schemeClr>
          </a:solidFill>
          <a:ln cap="sq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Framework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1739900"/>
            <a:ext cx="1143000" cy="381000"/>
          </a:xfrm>
          <a:prstGeom prst="rect">
            <a:avLst/>
          </a:prstGeom>
          <a:solidFill>
            <a:schemeClr val="accent4">
              <a:alpha val="70000"/>
            </a:schemeClr>
          </a:solidFill>
          <a:ln cap="sq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ViewModel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6172200" y="1047750"/>
            <a:ext cx="1143000" cy="381000"/>
          </a:xfrm>
          <a:prstGeom prst="rect">
            <a:avLst/>
          </a:prstGeom>
          <a:solidFill>
            <a:schemeClr val="accent4">
              <a:alpha val="70000"/>
            </a:schemeClr>
          </a:solidFill>
          <a:ln cap="sq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Task</a:t>
            </a:r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1371600" y="1047750"/>
            <a:ext cx="0" cy="2971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</p:cNvCxnSpPr>
          <p:nvPr/>
        </p:nvCxnSpPr>
        <p:spPr>
          <a:xfrm>
            <a:off x="4229100" y="2120900"/>
            <a:ext cx="0" cy="27368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2"/>
          </p:cNvCxnSpPr>
          <p:nvPr/>
        </p:nvCxnSpPr>
        <p:spPr>
          <a:xfrm>
            <a:off x="6743700" y="1428750"/>
            <a:ext cx="0" cy="2590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91000" y="2800350"/>
            <a:ext cx="76200" cy="285750"/>
          </a:xfrm>
          <a:prstGeom prst="rect">
            <a:avLst/>
          </a:prstGeom>
          <a:solidFill>
            <a:schemeClr val="accent4"/>
          </a:solidFill>
          <a:ln cap="sq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33500" y="1238250"/>
            <a:ext cx="81318" cy="3619500"/>
          </a:xfrm>
          <a:prstGeom prst="rect">
            <a:avLst/>
          </a:prstGeom>
          <a:solidFill>
            <a:schemeClr val="accent4"/>
          </a:solidFill>
          <a:ln cap="sq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09700" y="1581150"/>
            <a:ext cx="5295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15201" y="1352550"/>
            <a:ext cx="88485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Start(input)</a:t>
            </a:r>
          </a:p>
        </p:txBody>
      </p:sp>
      <p:sp>
        <p:nvSpPr>
          <p:cNvPr id="3" name="Rectangle 2"/>
          <p:cNvSpPr/>
          <p:nvPr/>
        </p:nvSpPr>
        <p:spPr>
          <a:xfrm>
            <a:off x="6705600" y="1581150"/>
            <a:ext cx="45719" cy="3365956"/>
          </a:xfrm>
          <a:prstGeom prst="rect">
            <a:avLst/>
          </a:prstGeom>
          <a:solidFill>
            <a:schemeClr val="accent4"/>
          </a:solidFill>
          <a:ln cap="sq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409700" y="4857750"/>
            <a:ext cx="53340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25698" y="4947106"/>
            <a:ext cx="53700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Output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781800" y="2876550"/>
            <a:ext cx="76200" cy="190500"/>
          </a:xfrm>
          <a:prstGeom prst="rect">
            <a:avLst/>
          </a:prstGeom>
          <a:solidFill>
            <a:schemeClr val="accent4"/>
          </a:solidFill>
          <a:ln cap="sq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414818" y="2800350"/>
            <a:ext cx="27761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5" idx="0"/>
          </p:cNvCxnSpPr>
          <p:nvPr/>
        </p:nvCxnSpPr>
        <p:spPr>
          <a:xfrm>
            <a:off x="4267200" y="2876550"/>
            <a:ext cx="2552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27888" y="2647950"/>
            <a:ext cx="132247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Start(</a:t>
            </a:r>
            <a:r>
              <a:rPr lang="en-US" sz="1400" dirty="0" err="1">
                <a:solidFill>
                  <a:schemeClr val="tx2"/>
                </a:solidFill>
                <a:latin typeface="+mn-lt"/>
              </a:rPr>
              <a:t>params</a:t>
            </a:r>
            <a:r>
              <a:rPr lang="en-US" sz="1400" dirty="0">
                <a:solidFill>
                  <a:schemeClr val="tx2"/>
                </a:solidFill>
                <a:latin typeface="+mn-lt"/>
              </a:rPr>
              <a:t>…)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191000" y="4400550"/>
            <a:ext cx="76200" cy="285750"/>
          </a:xfrm>
          <a:prstGeom prst="rect">
            <a:avLst/>
          </a:prstGeom>
          <a:solidFill>
            <a:schemeClr val="accent4"/>
          </a:solidFill>
          <a:ln cap="sq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781800" y="4552950"/>
            <a:ext cx="76200" cy="190500"/>
          </a:xfrm>
          <a:prstGeom prst="rect">
            <a:avLst/>
          </a:prstGeom>
          <a:solidFill>
            <a:schemeClr val="accent4"/>
          </a:solidFill>
          <a:ln cap="sq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414818" y="4400550"/>
            <a:ext cx="27761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02342" y="4185106"/>
            <a:ext cx="8463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Deactivate</a:t>
            </a:r>
          </a:p>
        </p:txBody>
      </p:sp>
      <p:cxnSp>
        <p:nvCxnSpPr>
          <p:cNvPr id="37" name="Straight Arrow Connector 36"/>
          <p:cNvCxnSpPr>
            <a:stCxn id="33" idx="3"/>
            <a:endCxn id="34" idx="0"/>
          </p:cNvCxnSpPr>
          <p:nvPr/>
        </p:nvCxnSpPr>
        <p:spPr>
          <a:xfrm>
            <a:off x="4267200" y="4543425"/>
            <a:ext cx="255270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27888" y="4261306"/>
            <a:ext cx="4873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Stop()</a:t>
            </a:r>
          </a:p>
        </p:txBody>
      </p:sp>
      <p:cxnSp>
        <p:nvCxnSpPr>
          <p:cNvPr id="41" name="Straight Arrow Connector 40"/>
          <p:cNvCxnSpPr>
            <a:stCxn id="71" idx="1"/>
          </p:cNvCxnSpPr>
          <p:nvPr/>
        </p:nvCxnSpPr>
        <p:spPr>
          <a:xfrm flipH="1">
            <a:off x="4229100" y="3650122"/>
            <a:ext cx="255905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5" idx="0"/>
          </p:cNvCxnSpPr>
          <p:nvPr/>
        </p:nvCxnSpPr>
        <p:spPr>
          <a:xfrm flipH="1">
            <a:off x="4229100" y="3855002"/>
            <a:ext cx="259715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679321" y="3155950"/>
            <a:ext cx="4454041" cy="954823"/>
          </a:xfrm>
          <a:prstGeom prst="rect">
            <a:avLst/>
          </a:prstGeom>
          <a:solidFill>
            <a:schemeClr val="bg1">
              <a:alpha val="70000"/>
            </a:schemeClr>
          </a:solidFill>
          <a:ln w="6350" cap="sq">
            <a:solidFill>
              <a:srgbClr val="0F238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632200" y="3200724"/>
            <a:ext cx="182261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Callback &amp; Commands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324100" y="2037630"/>
            <a:ext cx="1143000" cy="381000"/>
          </a:xfrm>
          <a:prstGeom prst="rect">
            <a:avLst/>
          </a:prstGeom>
          <a:solidFill>
            <a:schemeClr val="accent4">
              <a:alpha val="70000"/>
            </a:schemeClr>
          </a:solidFill>
          <a:ln cap="sq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View</a:t>
            </a:r>
          </a:p>
        </p:txBody>
      </p:sp>
      <p:cxnSp>
        <p:nvCxnSpPr>
          <p:cNvPr id="44" name="Straight Arrow Connector 43"/>
          <p:cNvCxnSpPr>
            <a:endCxn id="5" idx="1"/>
          </p:cNvCxnSpPr>
          <p:nvPr/>
        </p:nvCxnSpPr>
        <p:spPr>
          <a:xfrm>
            <a:off x="1409700" y="1930400"/>
            <a:ext cx="2247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9" idx="1"/>
          </p:cNvCxnSpPr>
          <p:nvPr/>
        </p:nvCxnSpPr>
        <p:spPr>
          <a:xfrm flipV="1">
            <a:off x="1414818" y="2228130"/>
            <a:ext cx="909282" cy="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2342" y="2571750"/>
            <a:ext cx="185082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Activate(</a:t>
            </a:r>
            <a:r>
              <a:rPr lang="en-US" sz="1400" dirty="0" err="1">
                <a:solidFill>
                  <a:schemeClr val="tx2"/>
                </a:solidFill>
                <a:latin typeface="+mn-lt"/>
              </a:rPr>
              <a:t>ITaskContract</a:t>
            </a:r>
            <a:r>
              <a:rPr lang="en-US" sz="1400" dirty="0">
                <a:solidFill>
                  <a:schemeClr val="tx2"/>
                </a:solidFill>
                <a:latin typeface="+mn-lt"/>
              </a:rPr>
              <a:t>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906342" y="1047750"/>
            <a:ext cx="53700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3932988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Adjustment Task Framework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what the Framework does for you: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server side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WCF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task </a:t>
            </a:r>
            <a:r>
              <a:rPr lang="en-US" dirty="0" err="1"/>
              <a:t>ViewModels</a:t>
            </a:r>
            <a:r>
              <a:rPr lang="en-US" dirty="0"/>
              <a:t> and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WCF clients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45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Adjustment Task Framework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what you have to do: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contract and callback contract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task which implements contract and task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task to </a:t>
            </a:r>
            <a:r>
              <a:rPr lang="en-US" dirty="0" err="1"/>
              <a:t>SensingTaskDefinitions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UI registration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Task </a:t>
            </a:r>
            <a:r>
              <a:rPr lang="en-US" dirty="0" err="1"/>
              <a:t>ViewModel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Task 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33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Lets create an adjustment task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44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ular Callout 16"/>
          <p:cNvSpPr/>
          <p:nvPr/>
        </p:nvSpPr>
        <p:spPr>
          <a:xfrm>
            <a:off x="5852311" y="3839349"/>
            <a:ext cx="2243634" cy="381000"/>
          </a:xfrm>
          <a:prstGeom prst="wedgeRectCallout">
            <a:avLst>
              <a:gd name="adj1" fmla="val -103218"/>
              <a:gd name="adj2" fmla="val -25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6449212" y="1352550"/>
            <a:ext cx="1634033" cy="381000"/>
          </a:xfrm>
          <a:prstGeom prst="wedgeRectCallout">
            <a:avLst>
              <a:gd name="adj1" fmla="val -103218"/>
              <a:gd name="adj2" fmla="val -25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ular Callout 15"/>
          <p:cNvSpPr/>
          <p:nvPr/>
        </p:nvSpPr>
        <p:spPr>
          <a:xfrm>
            <a:off x="6144411" y="2557849"/>
            <a:ext cx="2243634" cy="381000"/>
          </a:xfrm>
          <a:prstGeom prst="wedgeRectCallout">
            <a:avLst>
              <a:gd name="adj1" fmla="val -103218"/>
              <a:gd name="adj2" fmla="val -25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Contract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85800" y="971550"/>
            <a:ext cx="6903720" cy="4016502"/>
          </a:xfrm>
        </p:spPr>
        <p:txBody>
          <a:bodyPr>
            <a:normAutofit fontScale="32500" lnSpcReduction="20000"/>
          </a:bodyPr>
          <a:lstStyle/>
          <a:p>
            <a:r>
              <a:rPr lang="en-US" sz="3100" dirty="0">
                <a:latin typeface="Consolas"/>
              </a:rPr>
              <a:t>[</a:t>
            </a:r>
            <a:r>
              <a:rPr lang="en-US" sz="3100" dirty="0" err="1">
                <a:solidFill>
                  <a:srgbClr val="2B91AF"/>
                </a:solidFill>
                <a:latin typeface="Consolas"/>
              </a:rPr>
              <a:t>ServiceContract</a:t>
            </a:r>
            <a:r>
              <a:rPr lang="en-US" sz="3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3100" dirty="0" err="1">
                <a:solidFill>
                  <a:prstClr val="black"/>
                </a:solidFill>
                <a:latin typeface="Consolas"/>
              </a:rPr>
              <a:t>CallbackContract</a:t>
            </a:r>
            <a:r>
              <a:rPr lang="en-US" sz="3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3100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sz="3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3100" dirty="0" err="1">
                <a:solidFill>
                  <a:srgbClr val="2B91AF"/>
                </a:solidFill>
                <a:latin typeface="Consolas"/>
              </a:rPr>
              <a:t>ISensorTiltAndHeightContractCallback</a:t>
            </a:r>
            <a:r>
              <a:rPr lang="en-US" sz="3100" dirty="0">
                <a:solidFill>
                  <a:prstClr val="black"/>
                </a:solidFill>
                <a:latin typeface="Consolas"/>
              </a:rPr>
              <a:t>))]</a:t>
            </a:r>
          </a:p>
          <a:p>
            <a:r>
              <a:rPr lang="en-US" sz="31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3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100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sz="3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100" dirty="0" err="1">
                <a:solidFill>
                  <a:srgbClr val="2B91AF"/>
                </a:solidFill>
                <a:latin typeface="Consolas"/>
              </a:rPr>
              <a:t>ISensorTiltAndHeightAdjustmentContract</a:t>
            </a:r>
            <a:endParaRPr lang="en-US" sz="3100" dirty="0">
              <a:solidFill>
                <a:srgbClr val="2B91AF"/>
              </a:solidFill>
              <a:latin typeface="Consolas"/>
            </a:endParaRPr>
          </a:p>
          <a:p>
            <a:r>
              <a:rPr lang="en-US" sz="3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31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3100" dirty="0" err="1">
                <a:solidFill>
                  <a:srgbClr val="2B91AF"/>
                </a:solidFill>
                <a:latin typeface="Consolas"/>
              </a:rPr>
              <a:t>OperationContract</a:t>
            </a:r>
            <a:r>
              <a:rPr lang="en-US" sz="31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3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3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3100" dirty="0">
                <a:solidFill>
                  <a:prstClr val="black"/>
                </a:solidFill>
                <a:latin typeface="Consolas"/>
              </a:rPr>
              <a:t> Subscribe(</a:t>
            </a:r>
            <a:r>
              <a:rPr lang="en-US" sz="31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3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100" dirty="0" err="1">
                <a:solidFill>
                  <a:prstClr val="black"/>
                </a:solidFill>
                <a:latin typeface="Consolas"/>
              </a:rPr>
              <a:t>minInterval</a:t>
            </a:r>
            <a:r>
              <a:rPr lang="en-US" sz="3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3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3100" dirty="0"/>
          </a:p>
          <a:p>
            <a:r>
              <a:rPr lang="en-US" sz="3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3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000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sz="3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000" dirty="0" err="1">
                <a:solidFill>
                  <a:srgbClr val="2B91AF"/>
                </a:solidFill>
                <a:latin typeface="Consolas"/>
              </a:rPr>
              <a:t>ISensorTiltAndHeightContractCallback</a:t>
            </a:r>
            <a:endParaRPr lang="en-US" sz="3000" dirty="0">
              <a:solidFill>
                <a:prstClr val="black"/>
              </a:solidFill>
              <a:latin typeface="Consolas"/>
            </a:endParaRPr>
          </a:p>
          <a:p>
            <a:r>
              <a:rPr lang="en-US" sz="3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30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3000" dirty="0" err="1">
                <a:solidFill>
                  <a:srgbClr val="2B91AF"/>
                </a:solidFill>
                <a:latin typeface="Consolas"/>
              </a:rPr>
              <a:t>OperationContract</a:t>
            </a:r>
            <a:r>
              <a:rPr lang="en-US" sz="3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3000" dirty="0" err="1">
                <a:solidFill>
                  <a:prstClr val="black"/>
                </a:solidFill>
                <a:latin typeface="Consolas"/>
              </a:rPr>
              <a:t>IsOneWay</a:t>
            </a:r>
            <a:r>
              <a:rPr lang="en-US" sz="3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30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3000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sz="3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3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3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Consolas"/>
              </a:rPr>
              <a:t>OnNewMeasurementData</a:t>
            </a:r>
            <a:r>
              <a:rPr lang="en-US" sz="3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3000" dirty="0" err="1">
                <a:solidFill>
                  <a:srgbClr val="2B91AF"/>
                </a:solidFill>
                <a:latin typeface="Consolas"/>
              </a:rPr>
              <a:t>SensorTiltAndHeightMeasurementData</a:t>
            </a:r>
            <a:r>
              <a:rPr lang="en-US" sz="3000" dirty="0">
                <a:solidFill>
                  <a:prstClr val="black"/>
                </a:solidFill>
                <a:latin typeface="Consolas"/>
              </a:rPr>
              <a:t> result);</a:t>
            </a:r>
          </a:p>
          <a:p>
            <a:r>
              <a:rPr lang="en-US" sz="3000" dirty="0">
                <a:solidFill>
                  <a:prstClr val="black"/>
                </a:solidFill>
                <a:latin typeface="Consolas"/>
              </a:rPr>
              <a:t>}</a:t>
            </a:r>
            <a:r>
              <a:rPr lang="en-US" sz="1200" dirty="0">
                <a:latin typeface="Consolas"/>
              </a:rPr>
              <a:t> </a:t>
            </a:r>
          </a:p>
          <a:p>
            <a:endParaRPr lang="en-US" sz="1200" dirty="0">
              <a:latin typeface="Consolas"/>
            </a:endParaRPr>
          </a:p>
          <a:p>
            <a:r>
              <a:rPr lang="en-US" sz="3100" dirty="0">
                <a:latin typeface="Consolas"/>
              </a:rPr>
              <a:t>[</a:t>
            </a:r>
            <a:r>
              <a:rPr lang="en-US" sz="3100" dirty="0" err="1">
                <a:solidFill>
                  <a:srgbClr val="2B91AF"/>
                </a:solidFill>
                <a:latin typeface="Consolas"/>
              </a:rPr>
              <a:t>DataContract</a:t>
            </a:r>
            <a:r>
              <a:rPr lang="en-US" sz="31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31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3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1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3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100" dirty="0" err="1">
                <a:solidFill>
                  <a:srgbClr val="2B91AF"/>
                </a:solidFill>
                <a:latin typeface="Consolas"/>
              </a:rPr>
              <a:t>TaskState</a:t>
            </a:r>
            <a:endParaRPr lang="en-US" sz="3100" dirty="0">
              <a:solidFill>
                <a:prstClr val="black"/>
              </a:solidFill>
              <a:latin typeface="Consolas"/>
            </a:endParaRPr>
          </a:p>
          <a:p>
            <a:r>
              <a:rPr lang="en-US" sz="3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31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3100" dirty="0" err="1">
                <a:solidFill>
                  <a:srgbClr val="2B91AF"/>
                </a:solidFill>
                <a:latin typeface="Consolas"/>
              </a:rPr>
              <a:t>EnumMember</a:t>
            </a:r>
            <a:r>
              <a:rPr lang="en-US" sz="31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3100" dirty="0">
                <a:solidFill>
                  <a:prstClr val="black"/>
                </a:solidFill>
                <a:latin typeface="Consolas"/>
              </a:rPr>
              <a:t>    Preparing,</a:t>
            </a:r>
          </a:p>
          <a:p>
            <a:r>
              <a:rPr lang="en-US" sz="31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3100" dirty="0" err="1">
                <a:solidFill>
                  <a:srgbClr val="2B91AF"/>
                </a:solidFill>
                <a:latin typeface="Consolas"/>
              </a:rPr>
              <a:t>EnumMember</a:t>
            </a:r>
            <a:r>
              <a:rPr lang="en-US" sz="31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3100" dirty="0">
                <a:solidFill>
                  <a:prstClr val="black"/>
                </a:solidFill>
                <a:latin typeface="Consolas"/>
              </a:rPr>
              <a:t>    Running,</a:t>
            </a:r>
          </a:p>
          <a:p>
            <a:r>
              <a:rPr lang="en-US" sz="31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34200" y="1404550"/>
            <a:ext cx="8720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800" dirty="0">
                <a:solidFill>
                  <a:schemeClr val="tx2"/>
                </a:solidFill>
                <a:latin typeface="+mn-lt"/>
              </a:rPr>
              <a:t>Contract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55722" y="2609849"/>
            <a:ext cx="182101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800" dirty="0">
                <a:solidFill>
                  <a:schemeClr val="tx2"/>
                </a:solidFill>
                <a:latin typeface="+mn-lt"/>
              </a:rPr>
              <a:t>Callback Contract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55562" y="3839349"/>
            <a:ext cx="116288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dirty="0">
                <a:solidFill>
                  <a:schemeClr val="tx2"/>
                </a:solidFill>
                <a:latin typeface="+mn-lt"/>
              </a:rPr>
              <a:t>Data Types</a:t>
            </a:r>
            <a:endParaRPr lang="en-US" sz="18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5344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18292" y="819150"/>
            <a:ext cx="7487508" cy="4267200"/>
          </a:xfrm>
        </p:spPr>
        <p:txBody>
          <a:bodyPr>
            <a:noAutofit/>
          </a:bodyPr>
          <a:lstStyle/>
          <a:p>
            <a:r>
              <a:rPr lang="en-US" sz="800" dirty="0">
                <a:latin typeface="Consolas"/>
              </a:rPr>
              <a:t>[</a:t>
            </a:r>
            <a:r>
              <a:rPr lang="en-US" sz="800" dirty="0" err="1">
                <a:solidFill>
                  <a:srgbClr val="2B91AF"/>
                </a:solidFill>
                <a:latin typeface="Consolas"/>
              </a:rPr>
              <a:t>ServiceBehavior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800" dirty="0" err="1">
                <a:solidFill>
                  <a:prstClr val="black"/>
                </a:solidFill>
                <a:latin typeface="Consolas"/>
              </a:rPr>
              <a:t>InstanceContextMode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800" dirty="0" err="1">
                <a:solidFill>
                  <a:srgbClr val="2B91AF"/>
                </a:solidFill>
                <a:latin typeface="Consolas"/>
              </a:rPr>
              <a:t>InstanceContextMode</a:t>
            </a:r>
            <a:r>
              <a:rPr lang="en-US" sz="800" dirty="0" err="1">
                <a:solidFill>
                  <a:prstClr val="black"/>
                </a:solidFill>
                <a:latin typeface="Consolas"/>
              </a:rPr>
              <a:t>.Single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latin typeface="Consolas"/>
              </a:rPr>
              <a:t>SensorTiltAndHeightAdjustment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 : </a:t>
            </a:r>
          </a:p>
          <a:p>
            <a:r>
              <a:rPr lang="en-US" sz="8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800" dirty="0" err="1">
                <a:solidFill>
                  <a:srgbClr val="2B91AF"/>
                </a:solidFill>
                <a:latin typeface="Consolas"/>
              </a:rPr>
              <a:t>GenericInOutTask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800" dirty="0" err="1">
                <a:solidFill>
                  <a:srgbClr val="2B91AF"/>
                </a:solidFill>
                <a:latin typeface="Consolas"/>
              </a:rPr>
              <a:t>SensorTiltAndHeightInput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800" dirty="0" err="1">
                <a:solidFill>
                  <a:srgbClr val="2B91AF"/>
                </a:solidFill>
                <a:latin typeface="Consolas"/>
              </a:rPr>
              <a:t>SensorTiltAndHeightOutput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&gt;, </a:t>
            </a:r>
            <a:r>
              <a:rPr lang="en-US" sz="800" dirty="0" err="1">
                <a:solidFill>
                  <a:srgbClr val="2B91AF"/>
                </a:solidFill>
                <a:latin typeface="Consolas"/>
              </a:rPr>
              <a:t>ISensorTiltAndHeightAdjustmentContract</a:t>
            </a:r>
            <a:endParaRPr lang="en-US" sz="800" dirty="0">
              <a:solidFill>
                <a:prstClr val="black"/>
              </a:solidFill>
              <a:latin typeface="Consolas"/>
            </a:endParaRPr>
          </a:p>
          <a:p>
            <a:r>
              <a:rPr lang="en-US" sz="800" dirty="0">
                <a:solidFill>
                  <a:prstClr val="black"/>
                </a:solidFill>
                <a:latin typeface="Consolas"/>
              </a:rPr>
              <a:t>{ </a:t>
            </a:r>
          </a:p>
          <a:p>
            <a:r>
              <a:rPr lang="en-US" sz="800" dirty="0">
                <a:latin typeface="Consolas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800" dirty="0" err="1">
                <a:solidFill>
                  <a:prstClr val="black"/>
                </a:solidFill>
                <a:latin typeface="Consolas"/>
              </a:rPr>
              <a:t>SensorTiltAndHeightAdjustment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800" dirty="0" err="1">
                <a:solidFill>
                  <a:srgbClr val="2B91AF"/>
                </a:solidFill>
                <a:latin typeface="Consolas"/>
              </a:rPr>
              <a:t>ITaskFactoryInfo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800" dirty="0" err="1">
                <a:solidFill>
                  <a:prstClr val="black"/>
                </a:solidFill>
                <a:latin typeface="Consolas"/>
              </a:rPr>
              <a:t>factoryInfo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800" dirty="0" err="1">
                <a:solidFill>
                  <a:srgbClr val="2B91AF"/>
                </a:solidFill>
                <a:latin typeface="Consolas"/>
              </a:rPr>
              <a:t>SensorTiltAndHeightMeasurer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 measurer, </a:t>
            </a:r>
          </a:p>
          <a:p>
            <a:r>
              <a:rPr lang="en-US" sz="800" dirty="0">
                <a:solidFill>
                  <a:prstClr val="black"/>
                </a:solidFill>
                <a:latin typeface="Consolas"/>
              </a:rPr>
              <a:t>                          </a:t>
            </a:r>
            <a:r>
              <a:rPr lang="en-US" sz="800" dirty="0" err="1">
                <a:solidFill>
                  <a:srgbClr val="2B91AF"/>
                </a:solidFill>
                <a:latin typeface="Consolas"/>
              </a:rPr>
              <a:t>ICallbackChannelFactory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800" dirty="0" err="1">
                <a:solidFill>
                  <a:srgbClr val="2B91AF"/>
                </a:solidFill>
                <a:latin typeface="Consolas"/>
              </a:rPr>
              <a:t>ISensorTiltAndHeightContractCallback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800" dirty="0" err="1">
                <a:solidFill>
                  <a:prstClr val="black"/>
                </a:solidFill>
                <a:latin typeface="Consolas"/>
              </a:rPr>
              <a:t>callbackChannelFactory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) : 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base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800" dirty="0" err="1">
                <a:solidFill>
                  <a:prstClr val="black"/>
                </a:solidFill>
                <a:latin typeface="Consolas"/>
              </a:rPr>
              <a:t>factoryInfo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8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800" dirty="0" err="1">
                <a:solidFill>
                  <a:prstClr val="black"/>
                </a:solidFill>
                <a:latin typeface="Consolas"/>
              </a:rPr>
              <a:t>m_Measurer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 = measurer;</a:t>
            </a:r>
          </a:p>
          <a:p>
            <a:r>
              <a:rPr lang="en-US" sz="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800" dirty="0" err="1">
                <a:solidFill>
                  <a:prstClr val="black"/>
                </a:solidFill>
                <a:latin typeface="Consolas"/>
              </a:rPr>
              <a:t>m_CallbackChannelFactory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800" dirty="0" err="1">
                <a:solidFill>
                  <a:prstClr val="black"/>
                </a:solidFill>
                <a:latin typeface="Consolas"/>
              </a:rPr>
              <a:t>callbackChannelFactory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8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en-US" sz="800" dirty="0">
              <a:solidFill>
                <a:prstClr val="black"/>
              </a:solidFill>
              <a:latin typeface="Consolas"/>
            </a:endParaRPr>
          </a:p>
          <a:p>
            <a:r>
              <a:rPr lang="en-US" sz="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800" dirty="0" err="1">
                <a:solidFill>
                  <a:prstClr val="black"/>
                </a:solidFill>
                <a:latin typeface="Consolas"/>
              </a:rPr>
              <a:t>PerformStartWithInOut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800" dirty="0" err="1">
                <a:solidFill>
                  <a:srgbClr val="2B91AF"/>
                </a:solidFill>
                <a:latin typeface="Consolas"/>
              </a:rPr>
              <a:t>IStarsContext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 context)</a:t>
            </a:r>
          </a:p>
          <a:p>
            <a:r>
              <a:rPr lang="en-US" sz="8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800" dirty="0" err="1">
                <a:solidFill>
                  <a:prstClr val="black"/>
                </a:solidFill>
                <a:latin typeface="Consolas"/>
              </a:rPr>
              <a:t>m_Output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800" dirty="0" err="1">
                <a:solidFill>
                  <a:prstClr val="black"/>
                </a:solidFill>
                <a:latin typeface="Consolas"/>
              </a:rPr>
              <a:t>m_Measurer.Measure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(context, Input, </a:t>
            </a:r>
            <a:r>
              <a:rPr lang="en-US" sz="800" dirty="0" err="1">
                <a:solidFill>
                  <a:prstClr val="black"/>
                </a:solidFill>
                <a:latin typeface="Consolas"/>
              </a:rPr>
              <a:t>m_Callback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8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en-US" sz="800" dirty="0">
              <a:solidFill>
                <a:prstClr val="black"/>
              </a:solidFill>
              <a:latin typeface="Consolas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 Subscribe(</a:t>
            </a:r>
            <a:r>
              <a:rPr lang="en-US" sz="8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800" dirty="0" err="1">
                <a:solidFill>
                  <a:prstClr val="black"/>
                </a:solidFill>
                <a:latin typeface="Consolas"/>
              </a:rPr>
              <a:t>minInterval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8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8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 callback = </a:t>
            </a:r>
            <a:r>
              <a:rPr lang="en-US" sz="800" dirty="0" err="1">
                <a:solidFill>
                  <a:prstClr val="black"/>
                </a:solidFill>
                <a:latin typeface="Consolas"/>
              </a:rPr>
              <a:t>m_CallbackChannelFactory.GetFromOperationContext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8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800" dirty="0">
                <a:solidFill>
                  <a:prstClr val="black"/>
                </a:solidFill>
                <a:latin typeface="Consolas"/>
              </a:rPr>
              <a:t>}</a:t>
            </a:r>
            <a:endParaRPr lang="en-US" sz="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5105400" y="3790950"/>
            <a:ext cx="2396034" cy="381000"/>
          </a:xfrm>
          <a:prstGeom prst="wedgeRectCallout">
            <a:avLst>
              <a:gd name="adj1" fmla="val -114532"/>
              <a:gd name="adj2" fmla="val 208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60417" y="3873728"/>
            <a:ext cx="2286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Implement Task Contract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562600" y="375106"/>
            <a:ext cx="2243634" cy="381000"/>
          </a:xfrm>
          <a:prstGeom prst="wedgeRectCallout">
            <a:avLst>
              <a:gd name="adj1" fmla="val -88784"/>
              <a:gd name="adj2" fmla="val 825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8800" y="457884"/>
            <a:ext cx="2286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Service annotations</a:t>
            </a:r>
          </a:p>
        </p:txBody>
      </p:sp>
    </p:spTree>
    <p:extLst>
      <p:ext uri="{BB962C8B-B14F-4D97-AF65-F5344CB8AC3E}">
        <p14:creationId xmlns:p14="http://schemas.microsoft.com/office/powerpoint/2010/main" val="33225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Adjustment</a:t>
            </a:r>
          </a:p>
          <a:p>
            <a:r>
              <a:rPr lang="en-US" dirty="0"/>
              <a:t> 	</a:t>
            </a:r>
            <a:r>
              <a:rPr lang="en-US" dirty="0">
                <a:solidFill>
                  <a:schemeClr val="bg2"/>
                </a:solidFill>
              </a:rPr>
              <a:t>Adjust the system. User Interface, operator feedback</a:t>
            </a:r>
          </a:p>
          <a:p>
            <a:endParaRPr lang="en-US" dirty="0"/>
          </a:p>
          <a:p>
            <a:r>
              <a:rPr lang="en-US" dirty="0"/>
              <a:t>Calibration</a:t>
            </a:r>
          </a:p>
          <a:p>
            <a:r>
              <a:rPr lang="en-US" dirty="0">
                <a:solidFill>
                  <a:schemeClr val="bg2"/>
                </a:solidFill>
              </a:rPr>
              <a:t>	Calibrate the system. Update equipment constants</a:t>
            </a:r>
          </a:p>
          <a:p>
            <a:endParaRPr lang="en-US" dirty="0"/>
          </a:p>
          <a:p>
            <a:r>
              <a:rPr lang="en-US" dirty="0"/>
              <a:t>Performance</a:t>
            </a:r>
          </a:p>
          <a:p>
            <a:r>
              <a:rPr lang="en-US" dirty="0">
                <a:solidFill>
                  <a:schemeClr val="bg2"/>
                </a:solidFill>
              </a:rPr>
              <a:t>	Measure the performance of the system</a:t>
            </a:r>
          </a:p>
          <a:p>
            <a:endParaRPr lang="en-US" dirty="0"/>
          </a:p>
          <a:p>
            <a:r>
              <a:rPr lang="en-US" dirty="0"/>
              <a:t>The different task types share functionality (Measure, Recognize…)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8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Definition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97280" y="895350"/>
            <a:ext cx="6999828" cy="3711702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How is the task displayed in the </a:t>
            </a:r>
            <a:r>
              <a:rPr lang="en-US" sz="1200" dirty="0" err="1"/>
              <a:t>TestManager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Does the task have a UI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Which objects must be instantiated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Which services must be hosted</a:t>
            </a:r>
          </a:p>
          <a:p>
            <a:endParaRPr lang="en-US" sz="600" dirty="0">
              <a:latin typeface="Consolas"/>
            </a:endParaRPr>
          </a:p>
          <a:p>
            <a:r>
              <a:rPr lang="en-US" sz="600" dirty="0">
                <a:latin typeface="Consolas"/>
              </a:rPr>
              <a:t> </a:t>
            </a:r>
            <a:r>
              <a:rPr lang="en-US" sz="800" dirty="0" err="1">
                <a:latin typeface="Consolas"/>
              </a:rPr>
              <a:t>CreateTaskDefinition</a:t>
            </a:r>
            <a:r>
              <a:rPr lang="en-US" sz="800" dirty="0">
                <a:latin typeface="Consolas"/>
              </a:rPr>
              <a:t>&lt;</a:t>
            </a:r>
            <a:r>
              <a:rPr lang="en-US" sz="800" dirty="0" err="1">
                <a:solidFill>
                  <a:srgbClr val="2B91AF"/>
                </a:solidFill>
                <a:latin typeface="Consolas"/>
              </a:rPr>
              <a:t>AdjustmentTask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800" dirty="0" err="1">
                <a:solidFill>
                  <a:srgbClr val="2B91AF"/>
                </a:solidFill>
                <a:latin typeface="Consolas"/>
              </a:rPr>
              <a:t>TaskInput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800" dirty="0" err="1">
                <a:solidFill>
                  <a:srgbClr val="2B91AF"/>
                </a:solidFill>
                <a:latin typeface="Consolas"/>
              </a:rPr>
              <a:t>TaskOutput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800" dirty="0" err="1">
                <a:solidFill>
                  <a:srgbClr val="2B91AF"/>
                </a:solidFill>
                <a:latin typeface="Consolas"/>
              </a:rPr>
              <a:t>TaskInputFactory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&gt;</a:t>
            </a:r>
          </a:p>
          <a:p>
            <a:r>
              <a:rPr lang="en-US" sz="800" dirty="0">
                <a:solidFill>
                  <a:prstClr val="black"/>
                </a:solidFill>
                <a:latin typeface="Consolas"/>
              </a:rPr>
              <a:t>                    (</a:t>
            </a:r>
            <a:r>
              <a:rPr lang="en-US" sz="800" dirty="0" err="1">
                <a:solidFill>
                  <a:srgbClr val="2B91AF"/>
                </a:solidFill>
                <a:latin typeface="Consolas"/>
              </a:rPr>
              <a:t>SensingTaskNames</a:t>
            </a:r>
            <a:r>
              <a:rPr lang="en-US" sz="800" dirty="0" err="1">
                <a:solidFill>
                  <a:prstClr val="black"/>
                </a:solidFill>
                <a:latin typeface="Consolas"/>
              </a:rPr>
              <a:t>.TaskName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800" dirty="0">
                <a:solidFill>
                  <a:srgbClr val="A31515"/>
                </a:solidFill>
                <a:latin typeface="Consolas"/>
              </a:rPr>
              <a:t>"SEADTA"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800" dirty="0" err="1">
                <a:solidFill>
                  <a:srgbClr val="2B91AF"/>
                </a:solidFill>
                <a:latin typeface="Consolas"/>
              </a:rPr>
              <a:t>ComponentName</a:t>
            </a:r>
            <a:r>
              <a:rPr lang="en-US" sz="800" dirty="0" err="1">
                <a:solidFill>
                  <a:prstClr val="black"/>
                </a:solidFill>
                <a:latin typeface="Consolas"/>
              </a:rPr>
              <a:t>.Sensing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800" dirty="0" err="1">
                <a:solidFill>
                  <a:srgbClr val="2B91AF"/>
                </a:solidFill>
                <a:latin typeface="Consolas"/>
              </a:rPr>
              <a:t>SubComponentName</a:t>
            </a:r>
            <a:r>
              <a:rPr lang="en-US" sz="800" dirty="0" err="1">
                <a:solidFill>
                  <a:prstClr val="black"/>
                </a:solidFill>
                <a:latin typeface="Consolas"/>
              </a:rPr>
              <a:t>.Adjustment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800" dirty="0">
                <a:solidFill>
                  <a:prstClr val="black"/>
                </a:solidFill>
                <a:latin typeface="Consolas"/>
              </a:rPr>
              <a:t>                    .</a:t>
            </a:r>
            <a:r>
              <a:rPr lang="en-US" sz="800" dirty="0" err="1">
                <a:solidFill>
                  <a:prstClr val="black"/>
                </a:solidFill>
                <a:latin typeface="Consolas"/>
              </a:rPr>
              <a:t>WithUserInterfaceModule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800" dirty="0" err="1">
                <a:solidFill>
                  <a:srgbClr val="A31515"/>
                </a:solidFill>
                <a:latin typeface="Consolas"/>
              </a:rPr>
              <a:t>UserInterface</a:t>
            </a:r>
            <a:r>
              <a:rPr lang="en-US" sz="8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8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800" dirty="0" err="1">
                <a:solidFill>
                  <a:srgbClr val="A31515"/>
                </a:solidFill>
                <a:latin typeface="Consolas"/>
              </a:rPr>
              <a:t>SensorTiltAndHeightModule</a:t>
            </a:r>
            <a:r>
              <a:rPr lang="en-US" sz="8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800" dirty="0">
                <a:solidFill>
                  <a:prstClr val="black"/>
                </a:solidFill>
                <a:latin typeface="Consolas"/>
              </a:rPr>
              <a:t>                    .</a:t>
            </a:r>
            <a:r>
              <a:rPr lang="en-US" sz="800" dirty="0" err="1">
                <a:solidFill>
                  <a:prstClr val="black"/>
                </a:solidFill>
                <a:latin typeface="Consolas"/>
              </a:rPr>
              <a:t>WithPrecondition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800" dirty="0" err="1">
                <a:solidFill>
                  <a:srgbClr val="2B91AF"/>
                </a:solidFill>
                <a:latin typeface="Consolas"/>
              </a:rPr>
              <a:t>PreconditionDefinitions</a:t>
            </a:r>
            <a:r>
              <a:rPr lang="en-US" sz="800" dirty="0" err="1">
                <a:solidFill>
                  <a:prstClr val="black"/>
                </a:solidFill>
                <a:latin typeface="Consolas"/>
              </a:rPr>
              <a:t>.SensingInitialized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, </a:t>
            </a:r>
          </a:p>
          <a:p>
            <a:r>
              <a:rPr lang="en-US" sz="800" dirty="0">
                <a:solidFill>
                  <a:prstClr val="black"/>
                </a:solidFill>
                <a:latin typeface="Consolas"/>
              </a:rPr>
              <a:t>                    .</a:t>
            </a:r>
            <a:r>
              <a:rPr lang="en-US" sz="800" dirty="0" err="1">
                <a:solidFill>
                  <a:prstClr val="black"/>
                </a:solidFill>
                <a:latin typeface="Consolas"/>
              </a:rPr>
              <a:t>WithReport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/>
              </a:rPr>
              <a:t>“</a:t>
            </a:r>
            <a:r>
              <a:rPr lang="en-US" sz="800" dirty="0" err="1">
                <a:solidFill>
                  <a:srgbClr val="A31515"/>
                </a:solidFill>
                <a:latin typeface="Consolas"/>
              </a:rPr>
              <a:t>TaskReport.xslt</a:t>
            </a:r>
            <a:r>
              <a:rPr lang="en-US" sz="8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800" dirty="0">
                <a:solidFill>
                  <a:prstClr val="black"/>
                </a:solidFill>
                <a:latin typeface="Consolas"/>
              </a:rPr>
              <a:t>                    .</a:t>
            </a:r>
            <a:r>
              <a:rPr lang="en-US" sz="800" dirty="0" err="1">
                <a:solidFill>
                  <a:prstClr val="black"/>
                </a:solidFill>
                <a:latin typeface="Consolas"/>
              </a:rPr>
              <a:t>WithRegistration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en-US" sz="800" dirty="0">
                <a:solidFill>
                  <a:prstClr val="black"/>
                </a:solidFill>
                <a:latin typeface="Consolas"/>
              </a:rPr>
              <a:t>                        builder =&gt;</a:t>
            </a:r>
          </a:p>
          <a:p>
            <a:r>
              <a:rPr lang="en-US" sz="800" dirty="0">
                <a:solidFill>
                  <a:prstClr val="black"/>
                </a:solidFill>
                <a:latin typeface="Consolas"/>
              </a:rPr>
              <a:t>                        {</a:t>
            </a:r>
          </a:p>
          <a:p>
            <a:r>
              <a:rPr lang="en-US" sz="800" dirty="0">
                <a:solidFill>
                  <a:prstClr val="black"/>
                </a:solidFill>
                <a:latin typeface="Consolas"/>
              </a:rPr>
              <a:t>                            </a:t>
            </a:r>
            <a:r>
              <a:rPr lang="en-US" sz="800" dirty="0" err="1">
                <a:solidFill>
                  <a:prstClr val="black"/>
                </a:solidFill>
                <a:latin typeface="Consolas"/>
              </a:rPr>
              <a:t>builder.RegisterType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800" dirty="0" err="1">
                <a:solidFill>
                  <a:srgbClr val="2B91AF"/>
                </a:solidFill>
                <a:latin typeface="Consolas"/>
              </a:rPr>
              <a:t>SensorTiltAndHeightMeasurer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800" dirty="0">
                <a:solidFill>
                  <a:prstClr val="black"/>
                </a:solidFill>
                <a:latin typeface="Consolas"/>
              </a:rPr>
              <a:t>                            </a:t>
            </a:r>
            <a:r>
              <a:rPr lang="en-US" sz="800" dirty="0" err="1">
                <a:solidFill>
                  <a:prstClr val="black"/>
                </a:solidFill>
                <a:latin typeface="Consolas"/>
              </a:rPr>
              <a:t>builder.RegisterType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800" dirty="0" err="1">
                <a:solidFill>
                  <a:srgbClr val="2B91AF"/>
                </a:solidFill>
                <a:latin typeface="Consolas"/>
              </a:rPr>
              <a:t>SensorTiltAndHeightContinuousAcquirer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&gt;().As&lt;</a:t>
            </a:r>
            <a:r>
              <a:rPr lang="en-US" sz="800" dirty="0" err="1">
                <a:solidFill>
                  <a:srgbClr val="2B91AF"/>
                </a:solidFill>
                <a:latin typeface="Consolas"/>
              </a:rPr>
              <a:t>ISensorTiltAndHeightAcquirer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800" dirty="0">
                <a:solidFill>
                  <a:prstClr val="black"/>
                </a:solidFill>
                <a:latin typeface="Consolas"/>
              </a:rPr>
              <a:t>                        }</a:t>
            </a:r>
          </a:p>
          <a:p>
            <a:r>
              <a:rPr lang="en-US" sz="800" dirty="0">
                <a:solidFill>
                  <a:prstClr val="black"/>
                </a:solidFill>
                <a:latin typeface="Consolas"/>
              </a:rPr>
              <a:t>                    );</a:t>
            </a:r>
          </a:p>
          <a:p>
            <a:endParaRPr lang="en-US" sz="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51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TaskModule</a:t>
            </a:r>
            <a:r>
              <a:rPr lang="en-US" dirty="0"/>
              <a:t>, Register </a:t>
            </a:r>
            <a:r>
              <a:rPr lang="en-US" dirty="0" err="1"/>
              <a:t>ViewModels</a:t>
            </a:r>
            <a:r>
              <a:rPr lang="en-US" dirty="0"/>
              <a:t> and WCF Clients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dirty="0">
              <a:latin typeface="Consolas"/>
            </a:endParaRPr>
          </a:p>
          <a:p>
            <a:r>
              <a:rPr lang="en-US" sz="1200" dirty="0"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SensorTiltAndHeightModule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Autofac.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Module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Load(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ContainerBuilder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builder)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builder.RegisterViewModel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SensorTiltAndHeightViewModel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builder.RegisterClient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ISensorTiltAndHeightAdjustmentContract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651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ViewModel</a:t>
            </a:r>
            <a:r>
              <a:rPr lang="en-US" dirty="0"/>
              <a:t> – </a:t>
            </a:r>
            <a:r>
              <a:rPr lang="en-US" dirty="0" err="1"/>
              <a:t>Bindable</a:t>
            </a:r>
            <a:r>
              <a:rPr lang="en-US" dirty="0"/>
              <a:t> - WCF Duplex Client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97280" y="971550"/>
            <a:ext cx="6999828" cy="4038600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SensorTiltAndHeightViewModel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: 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PropertyChangedBase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ISensorTiltAndHeightViewModel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IAdjustmentRootViewModel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IActivateViewModel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ISensorTiltAndHeightAdjustmentContract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&gt;,  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ISensorTiltAndHeightContractCallback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   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Activate(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ISensorTiltAndHeightAdjustmentContract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service,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DeactivateViewModel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onDeactivate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m_Service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service;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m_Service.Subscribe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.FromMilliseconds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(200));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onDeactivate.Action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() =&gt;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m_Service.Unsubscribe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4876800" y="895350"/>
            <a:ext cx="3943351" cy="1295400"/>
          </a:xfrm>
          <a:prstGeom prst="wedgeRectCallout">
            <a:avLst>
              <a:gd name="adj1" fmla="val -86166"/>
              <a:gd name="adj2" fmla="val -16239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/>
              <a:t>PropertyChangedBase</a:t>
            </a:r>
            <a:r>
              <a:rPr lang="en-US" b="1" dirty="0"/>
              <a:t> (</a:t>
            </a:r>
            <a:r>
              <a:rPr lang="en-US" b="1" dirty="0" err="1"/>
              <a:t>Caliburn.Micro</a:t>
            </a:r>
            <a:r>
              <a:rPr lang="en-US" b="1" dirty="0"/>
              <a:t>)</a:t>
            </a:r>
          </a:p>
          <a:p>
            <a:pPr algn="ctr"/>
            <a:r>
              <a:rPr lang="en-US" dirty="0"/>
              <a:t>Provides functionality for updating the View from the </a:t>
            </a:r>
            <a:r>
              <a:rPr lang="en-US" dirty="0" err="1"/>
              <a:t>ViewModel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4832349" y="895350"/>
            <a:ext cx="4343401" cy="1365250"/>
          </a:xfrm>
          <a:prstGeom prst="wedgeRectCallout">
            <a:avLst>
              <a:gd name="adj1" fmla="val -62828"/>
              <a:gd name="adj2" fmla="val 143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/>
              <a:t>ISensorTiltAndHeightViewModel</a:t>
            </a:r>
            <a:endParaRPr lang="en-US" b="1" dirty="0"/>
          </a:p>
          <a:p>
            <a:pPr algn="ctr"/>
            <a:r>
              <a:rPr lang="en-US" dirty="0"/>
              <a:t>Contains all </a:t>
            </a:r>
            <a:r>
              <a:rPr lang="en-US" dirty="0" err="1"/>
              <a:t>bindable</a:t>
            </a:r>
            <a:r>
              <a:rPr lang="en-US" dirty="0"/>
              <a:t> properties/ methods</a:t>
            </a:r>
          </a:p>
          <a:p>
            <a:pPr algn="ctr"/>
            <a:r>
              <a:rPr lang="en-US" dirty="0"/>
              <a:t>Makes it possible to create a design time </a:t>
            </a:r>
            <a:r>
              <a:rPr lang="en-US" dirty="0" err="1"/>
              <a:t>ViewModel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4876800" y="1543050"/>
            <a:ext cx="3886200" cy="838200"/>
          </a:xfrm>
          <a:prstGeom prst="wedgeRectCallout">
            <a:avLst>
              <a:gd name="adj1" fmla="val -77061"/>
              <a:gd name="adj2" fmla="val -13211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/>
              <a:t>IAdjustmentRootViewModel</a:t>
            </a:r>
            <a:endParaRPr lang="en-US" b="1" dirty="0"/>
          </a:p>
          <a:p>
            <a:pPr algn="ctr"/>
            <a:r>
              <a:rPr lang="en-US" dirty="0"/>
              <a:t>Enables </a:t>
            </a:r>
            <a:r>
              <a:rPr lang="en-US" dirty="0" err="1"/>
              <a:t>autofac</a:t>
            </a:r>
            <a:r>
              <a:rPr lang="en-US" dirty="0"/>
              <a:t> to create the correct </a:t>
            </a:r>
            <a:r>
              <a:rPr lang="en-US" dirty="0" err="1"/>
              <a:t>ViewModel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5213352" y="882650"/>
            <a:ext cx="3702049" cy="1143000"/>
          </a:xfrm>
          <a:prstGeom prst="wedgeRectCallout">
            <a:avLst>
              <a:gd name="adj1" fmla="val -71196"/>
              <a:gd name="adj2" fmla="val 51848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/>
              <a:t>IActivateViewModel</a:t>
            </a:r>
            <a:r>
              <a:rPr lang="en-US" b="1" dirty="0"/>
              <a:t>&lt;</a:t>
            </a:r>
            <a:r>
              <a:rPr lang="en-US" b="1" dirty="0" err="1"/>
              <a:t>IContract</a:t>
            </a:r>
            <a:r>
              <a:rPr lang="en-US" b="1" dirty="0"/>
              <a:t>&gt;</a:t>
            </a:r>
          </a:p>
          <a:p>
            <a:pPr algn="ctr"/>
            <a:r>
              <a:rPr lang="en-US" dirty="0"/>
              <a:t>Enables the framework to create the WCF client which connects to the service  implementing </a:t>
            </a:r>
            <a:r>
              <a:rPr lang="en-US" dirty="0" err="1"/>
              <a:t>IContract</a:t>
            </a:r>
            <a:endParaRPr lang="en-US" dirty="0"/>
          </a:p>
        </p:txBody>
      </p:sp>
      <p:sp>
        <p:nvSpPr>
          <p:cNvPr id="13" name="Rectangular Callout 12"/>
          <p:cNvSpPr/>
          <p:nvPr/>
        </p:nvSpPr>
        <p:spPr>
          <a:xfrm>
            <a:off x="5441949" y="1800225"/>
            <a:ext cx="3625851" cy="1000125"/>
          </a:xfrm>
          <a:prstGeom prst="wedgeRectCallout">
            <a:avLst>
              <a:gd name="adj1" fmla="val -67371"/>
              <a:gd name="adj2" fmla="val 3275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/>
              <a:t>IAdjustmentCallbackContract</a:t>
            </a:r>
            <a:endParaRPr lang="en-US" b="1" dirty="0"/>
          </a:p>
          <a:p>
            <a:pPr algn="ctr"/>
            <a:r>
              <a:rPr lang="en-US" dirty="0"/>
              <a:t>Implementation of the WCF callback contract</a:t>
            </a:r>
          </a:p>
        </p:txBody>
      </p:sp>
    </p:spTree>
    <p:extLst>
      <p:ext uri="{BB962C8B-B14F-4D97-AF65-F5344CB8AC3E}">
        <p14:creationId xmlns:p14="http://schemas.microsoft.com/office/powerpoint/2010/main" val="205513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ViewModel</a:t>
            </a:r>
            <a:r>
              <a:rPr lang="en-US" dirty="0"/>
              <a:t> – Properties / Commands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Bindable</a:t>
            </a:r>
            <a:r>
              <a:rPr lang="en-US" dirty="0"/>
              <a:t> properties</a:t>
            </a:r>
          </a:p>
          <a:p>
            <a:pPr lvl="0"/>
            <a:r>
              <a:rPr lang="en-US" sz="700" dirty="0">
                <a:solidFill>
                  <a:srgbClr val="0000FF"/>
                </a:solidFill>
                <a:latin typeface="Consolas"/>
              </a:rPr>
              <a:t>       private</a:t>
            </a:r>
            <a:r>
              <a:rPr lang="en-US" sz="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700" dirty="0" err="1">
                <a:solidFill>
                  <a:srgbClr val="2B91AF"/>
                </a:solidFill>
                <a:latin typeface="Consolas"/>
              </a:rPr>
              <a:t>BitmapSource</a:t>
            </a:r>
            <a:r>
              <a:rPr lang="en-US" sz="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700" dirty="0" err="1">
                <a:solidFill>
                  <a:prstClr val="black"/>
                </a:solidFill>
                <a:latin typeface="Consolas"/>
              </a:rPr>
              <a:t>m_Image</a:t>
            </a:r>
            <a:r>
              <a:rPr lang="en-US" sz="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0"/>
            <a:r>
              <a:rPr lang="en-US" sz="700" dirty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700" dirty="0" err="1">
                <a:solidFill>
                  <a:srgbClr val="2B91AF"/>
                </a:solidFill>
                <a:latin typeface="Consolas"/>
              </a:rPr>
              <a:t>BitmapSource</a:t>
            </a:r>
            <a:r>
              <a:rPr lang="en-US" sz="700" dirty="0">
                <a:solidFill>
                  <a:prstClr val="black"/>
                </a:solidFill>
                <a:latin typeface="Consolas"/>
              </a:rPr>
              <a:t> Image</a:t>
            </a:r>
          </a:p>
          <a:p>
            <a:pPr lvl="0"/>
            <a:r>
              <a:rPr lang="en-US" sz="700" dirty="0">
                <a:solidFill>
                  <a:prstClr val="black"/>
                </a:solidFill>
                <a:latin typeface="Consolas"/>
              </a:rPr>
              <a:t>       {</a:t>
            </a:r>
          </a:p>
          <a:p>
            <a:pPr lvl="0"/>
            <a:r>
              <a:rPr lang="en-US" sz="7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700" dirty="0">
                <a:solidFill>
                  <a:prstClr val="black"/>
                </a:solidFill>
                <a:latin typeface="Consolas"/>
              </a:rPr>
              <a:t> { </a:t>
            </a:r>
            <a:r>
              <a:rPr lang="en-US" sz="7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700" dirty="0" err="1">
                <a:solidFill>
                  <a:prstClr val="black"/>
                </a:solidFill>
                <a:latin typeface="Consolas"/>
              </a:rPr>
              <a:t>m_Image</a:t>
            </a:r>
            <a:r>
              <a:rPr lang="en-US" sz="700" dirty="0">
                <a:solidFill>
                  <a:prstClr val="black"/>
                </a:solidFill>
                <a:latin typeface="Consolas"/>
              </a:rPr>
              <a:t>; } </a:t>
            </a:r>
          </a:p>
          <a:p>
            <a:pPr lvl="0"/>
            <a:r>
              <a:rPr lang="en-US" sz="7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700" dirty="0">
                <a:solidFill>
                  <a:prstClr val="black"/>
                </a:solidFill>
                <a:latin typeface="Consolas"/>
              </a:rPr>
              <a:t> { </a:t>
            </a:r>
            <a:r>
              <a:rPr lang="en-US" sz="700" dirty="0" err="1">
                <a:solidFill>
                  <a:prstClr val="black"/>
                </a:solidFill>
                <a:latin typeface="Consolas"/>
              </a:rPr>
              <a:t>m_Image</a:t>
            </a:r>
            <a:r>
              <a:rPr lang="en-US" sz="7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700" dirty="0">
                <a:solidFill>
                  <a:srgbClr val="0000FF"/>
                </a:solidFill>
                <a:latin typeface="Consolas"/>
              </a:rPr>
              <a:t>value</a:t>
            </a:r>
            <a:r>
              <a:rPr lang="en-US" sz="7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700" dirty="0" err="1">
                <a:solidFill>
                  <a:prstClr val="black"/>
                </a:solidFill>
                <a:latin typeface="Consolas"/>
              </a:rPr>
              <a:t>NotifyOfPropertyChange</a:t>
            </a:r>
            <a:r>
              <a:rPr lang="en-US" sz="700" dirty="0">
                <a:solidFill>
                  <a:prstClr val="black"/>
                </a:solidFill>
                <a:latin typeface="Consolas"/>
              </a:rPr>
              <a:t>(() =&gt; Image); }</a:t>
            </a:r>
          </a:p>
          <a:p>
            <a:pPr lvl="0"/>
            <a:r>
              <a:rPr lang="en-US" sz="7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pPr lvl="0"/>
            <a:r>
              <a:rPr lang="en-US" sz="700" dirty="0">
                <a:solidFill>
                  <a:srgbClr val="0000FF"/>
                </a:solidFill>
                <a:latin typeface="Consolas"/>
              </a:rPr>
              <a:t>        </a:t>
            </a:r>
            <a:endParaRPr lang="en-US" dirty="0"/>
          </a:p>
          <a:p>
            <a:r>
              <a:rPr lang="en-US" dirty="0" err="1"/>
              <a:t>Bindable</a:t>
            </a:r>
            <a:r>
              <a:rPr lang="en-US" dirty="0"/>
              <a:t> Commands</a:t>
            </a:r>
          </a:p>
          <a:p>
            <a:pPr lvl="0"/>
            <a:r>
              <a:rPr lang="en-US" sz="800" dirty="0">
                <a:solidFill>
                  <a:srgbClr val="0000FF"/>
                </a:solidFill>
                <a:latin typeface="Consolas"/>
              </a:rPr>
              <a:t>        public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800" dirty="0">
                <a:solidFill>
                  <a:srgbClr val="2B91AF"/>
                </a:solidFill>
                <a:latin typeface="Consolas"/>
              </a:rPr>
              <a:t>void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800" dirty="0" err="1">
                <a:solidFill>
                  <a:prstClr val="black"/>
                </a:solidFill>
                <a:latin typeface="Consolas"/>
              </a:rPr>
              <a:t>DoSomething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lvl="0"/>
            <a:r>
              <a:rPr lang="en-US" sz="8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pPr lvl="0"/>
            <a:r>
              <a:rPr lang="en-US" sz="800" dirty="0">
                <a:solidFill>
                  <a:prstClr val="black"/>
                </a:solidFill>
                <a:latin typeface="Consolas"/>
              </a:rPr>
              <a:t>             </a:t>
            </a:r>
            <a:r>
              <a:rPr lang="en-US" sz="800" dirty="0" err="1">
                <a:solidFill>
                  <a:prstClr val="black"/>
                </a:solidFill>
                <a:latin typeface="Consolas"/>
              </a:rPr>
              <a:t>m_Service.DoSomething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lvl="0"/>
            <a:r>
              <a:rPr lang="en-US" sz="8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61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- XAML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Caliburn</a:t>
            </a:r>
            <a:r>
              <a:rPr lang="en-US" dirty="0"/>
              <a:t> makes binding easy!</a:t>
            </a:r>
          </a:p>
          <a:p>
            <a:endParaRPr lang="en-US" dirty="0"/>
          </a:p>
          <a:p>
            <a:r>
              <a:rPr lang="en-US" dirty="0"/>
              <a:t>Bind a image viewer to a </a:t>
            </a:r>
            <a:r>
              <a:rPr lang="en-US" dirty="0" err="1"/>
              <a:t>ViewModel</a:t>
            </a:r>
            <a:r>
              <a:rPr lang="en-US" dirty="0"/>
              <a:t> property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Image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Image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"/&gt;</a:t>
            </a:r>
          </a:p>
          <a:p>
            <a:endParaRPr lang="en-US" dirty="0">
              <a:solidFill>
                <a:srgbClr val="0000FF"/>
              </a:solidFill>
              <a:latin typeface="Consolas"/>
            </a:endParaRPr>
          </a:p>
          <a:p>
            <a:r>
              <a:rPr lang="en-US" dirty="0"/>
              <a:t>Bind a button to a </a:t>
            </a:r>
            <a:r>
              <a:rPr lang="en-US" dirty="0" err="1"/>
              <a:t>ViewModel</a:t>
            </a:r>
            <a:r>
              <a:rPr lang="en-US" dirty="0"/>
              <a:t> method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DoSomething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"/&gt;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46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– XAML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97280" y="1581150"/>
            <a:ext cx="6999828" cy="3200400"/>
          </a:xfrm>
        </p:spPr>
        <p:txBody>
          <a:bodyPr>
            <a:normAutofit fontScale="32500" lnSpcReduction="20000"/>
          </a:bodyPr>
          <a:lstStyle/>
          <a:p>
            <a:r>
              <a:rPr lang="en-US" dirty="0">
                <a:solidFill>
                  <a:srgbClr val="A31515"/>
                </a:solidFill>
                <a:latin typeface="Consolas"/>
              </a:rPr>
              <a:t>                  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adjustmentBarControl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AdjustmentBarControlView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                  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Minimum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="-1.25"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Maximum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="1.25"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                  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ActualValue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="{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Binding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Ry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}"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                  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="1090"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="70"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Fontsize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="12"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Angle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="0"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                  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BorderThickness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="2"&gt;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                                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                    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adjustmentBarControl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AdjustmentBarControlView.Ranges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                        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adjustmentBarControl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Range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Start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="-1.25"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End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="-0.5"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Color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="Gray"/&gt;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                        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adjustmentBarControl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Range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Start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="-0.5"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End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="0.5"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Color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="Green"/&gt;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                        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adjustmentBarControl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Range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Start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="0.5"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End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="1.25"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Color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="Gray"/&gt;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                    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adjustmentBarControl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AdjustmentBarControlView.Ranges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                                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                    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adjustmentBarControl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AdjustmentBarControlView.Ticks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                        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adjustmentBarControl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Tick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 "-1"/&gt;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                        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adjustmentBarControl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Tick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 "-0.5"/&gt;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                        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adjustmentBarControl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Tick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 "0"/&gt;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                        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adjustmentBarControl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Tick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 "0.5"/&gt;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                        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adjustmentBarControl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Tick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 "1"/&gt;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                    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adjustmentBarControl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AdjustmentBarControlView.Ticks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                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adjustmentBarControl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AdjustmentBarControlView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" y="819150"/>
            <a:ext cx="68103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461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Re-use View, </a:t>
            </a:r>
            <a:r>
              <a:rPr lang="en-US" dirty="0" err="1"/>
              <a:t>ViewModel</a:t>
            </a:r>
            <a:r>
              <a:rPr lang="en-US" dirty="0"/>
              <a:t> and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97280" y="2114550"/>
            <a:ext cx="6999828" cy="2667000"/>
          </a:xfrm>
        </p:spPr>
        <p:txBody>
          <a:bodyPr>
            <a:normAutofit fontScale="70000" lnSpcReduction="20000"/>
          </a:bodyPr>
          <a:lstStyle/>
          <a:p>
            <a:r>
              <a:rPr lang="en-US" sz="1500" b="1" u="sng" dirty="0" err="1">
                <a:solidFill>
                  <a:schemeClr val="tx1"/>
                </a:solidFill>
              </a:rPr>
              <a:t>ViewModel</a:t>
            </a:r>
            <a:r>
              <a:rPr lang="en-US" sz="1500" dirty="0">
                <a:solidFill>
                  <a:schemeClr val="tx1"/>
                </a:solidFill>
              </a:rPr>
              <a:t>:</a:t>
            </a:r>
          </a:p>
          <a:p>
            <a:r>
              <a:rPr lang="en-US" sz="1000" dirty="0"/>
              <a:t> public class </a:t>
            </a:r>
            <a:r>
              <a:rPr lang="en-US" sz="1000" dirty="0" err="1"/>
              <a:t>TestViewModel</a:t>
            </a:r>
            <a:r>
              <a:rPr lang="en-US" sz="1000" dirty="0"/>
              <a:t> : 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PropertyChangedBase</a:t>
            </a:r>
            <a:r>
              <a:rPr lang="en-US" sz="1000" dirty="0"/>
              <a:t>, 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IAdjustmentRootViewModel</a:t>
            </a:r>
            <a:r>
              <a:rPr lang="en-US" sz="1000" dirty="0"/>
              <a:t>, 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IActivateViewModel</a:t>
            </a:r>
            <a:r>
              <a:rPr lang="en-US" sz="1000" dirty="0"/>
              <a:t>&lt;</a:t>
            </a:r>
            <a:r>
              <a:rPr lang="en-US" sz="1000" dirty="0" err="1"/>
              <a:t>ITestAdjustmentContract</a:t>
            </a:r>
            <a:r>
              <a:rPr lang="en-US" sz="1000" dirty="0"/>
              <a:t>&gt;, 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ITestAdjustmentContractCallback</a:t>
            </a:r>
            <a:endParaRPr lang="en-US" sz="1000" dirty="0"/>
          </a:p>
          <a:p>
            <a:r>
              <a:rPr lang="en-US" sz="1000" dirty="0"/>
              <a:t>    {</a:t>
            </a:r>
            <a:r>
              <a:rPr lang="en-US" sz="1000" dirty="0">
                <a:latin typeface="Consolas"/>
              </a:rPr>
              <a:t> 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/>
              </a:rPr>
              <a:t>        public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/>
              </a:rPr>
              <a:t>ImageViewerViewModel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ImageViewerViewModel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{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US" sz="1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TestViewModel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srgbClr val="2B91AF"/>
                </a:solidFill>
                <a:latin typeface="Consolas"/>
              </a:rPr>
              <a:t>ImageViewerViewModel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imageViewer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0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ImageViewerViewModel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imageViewer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000" dirty="0">
                <a:solidFill>
                  <a:prstClr val="black"/>
                </a:solidFill>
                <a:latin typeface="Consolas"/>
              </a:rPr>
              <a:t>  } </a:t>
            </a:r>
          </a:p>
          <a:p>
            <a:r>
              <a:rPr lang="en-US" sz="1500" b="1" u="sng" dirty="0">
                <a:solidFill>
                  <a:schemeClr val="tx1"/>
                </a:solidFill>
              </a:rPr>
              <a:t>View</a:t>
            </a:r>
            <a:r>
              <a:rPr lang="en-US" sz="1500" dirty="0">
                <a:solidFill>
                  <a:schemeClr val="tx1"/>
                </a:solidFill>
              </a:rPr>
              <a:t>:</a:t>
            </a:r>
            <a:endParaRPr lang="en-US" sz="1500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sz="10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latin typeface="Consolas"/>
              </a:rPr>
              <a:t>ContentControl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x:Name="ImageViewerViewModel" /&gt;</a:t>
            </a:r>
          </a:p>
          <a:p>
            <a:endParaRPr lang="en-US" sz="1000" dirty="0">
              <a:solidFill>
                <a:prstClr val="black"/>
              </a:solidFill>
              <a:latin typeface="Consolas"/>
            </a:endParaRPr>
          </a:p>
          <a:p>
            <a:endParaRPr lang="en-US" sz="1000" dirty="0">
              <a:solidFill>
                <a:prstClr val="black"/>
              </a:solidFill>
              <a:latin typeface="Consolas"/>
            </a:endParaRPr>
          </a:p>
          <a:p>
            <a:endParaRPr lang="en-US" sz="1000" dirty="0">
              <a:solidFill>
                <a:prstClr val="black"/>
              </a:solidFill>
              <a:latin typeface="Consolas"/>
            </a:endParaRPr>
          </a:p>
          <a:p>
            <a:endParaRPr lang="en-US" sz="1000" dirty="0">
              <a:solidFill>
                <a:prstClr val="black"/>
              </a:solidFill>
              <a:latin typeface="Consolas"/>
            </a:endParaRPr>
          </a:p>
          <a:p>
            <a:endParaRPr lang="en-US" sz="1000" dirty="0">
              <a:solidFill>
                <a:prstClr val="black"/>
              </a:solidFill>
              <a:latin typeface="Consolas"/>
            </a:endParaRPr>
          </a:p>
          <a:p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81366" y="1564772"/>
            <a:ext cx="1323833" cy="307290"/>
          </a:xfrm>
          <a:prstGeom prst="rect">
            <a:avLst/>
          </a:prstGeom>
          <a:solidFill>
            <a:schemeClr val="accent4">
              <a:alpha val="70000"/>
            </a:schemeClr>
          </a:solidFill>
          <a:ln cap="sq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TestViewModel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885967" y="1564772"/>
            <a:ext cx="1143000" cy="307290"/>
          </a:xfrm>
          <a:prstGeom prst="rect">
            <a:avLst/>
          </a:prstGeom>
          <a:solidFill>
            <a:schemeClr val="accent4">
              <a:alpha val="70000"/>
            </a:schemeClr>
          </a:solidFill>
          <a:ln cap="sq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Adj. View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028967" y="1718417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924566" y="1573054"/>
            <a:ext cx="2619234" cy="290726"/>
          </a:xfrm>
          <a:prstGeom prst="rect">
            <a:avLst/>
          </a:prstGeom>
          <a:solidFill>
            <a:schemeClr val="accent4">
              <a:alpha val="70000"/>
            </a:schemeClr>
          </a:solidFill>
          <a:ln cap="sq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AdjustmentTask</a:t>
            </a:r>
            <a:r>
              <a:rPr lang="en-US" sz="1400" dirty="0"/>
              <a:t> (Model)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4005668" y="1618192"/>
            <a:ext cx="209266" cy="200451"/>
          </a:xfrm>
          <a:prstGeom prst="flowChartConnector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214934" y="1718417"/>
            <a:ext cx="709633" cy="1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3" name="Block Arc 12"/>
          <p:cNvSpPr/>
          <p:nvPr/>
        </p:nvSpPr>
        <p:spPr>
          <a:xfrm rot="16200000">
            <a:off x="3876548" y="1605298"/>
            <a:ext cx="233576" cy="226240"/>
          </a:xfrm>
          <a:prstGeom prst="blockArc">
            <a:avLst>
              <a:gd name="adj1" fmla="val 10800000"/>
              <a:gd name="adj2" fmla="val 21516285"/>
              <a:gd name="adj3" fmla="val 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14" name="Straight Connector 13"/>
          <p:cNvCxnSpPr>
            <a:stCxn id="7" idx="3"/>
          </p:cNvCxnSpPr>
          <p:nvPr/>
        </p:nvCxnSpPr>
        <p:spPr>
          <a:xfrm>
            <a:off x="3505199" y="1718417"/>
            <a:ext cx="375017" cy="1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>
            <a:off x="2362200" y="955315"/>
            <a:ext cx="1518016" cy="307290"/>
          </a:xfrm>
          <a:prstGeom prst="rect">
            <a:avLst/>
          </a:prstGeom>
          <a:solidFill>
            <a:schemeClr val="accent4">
              <a:alpha val="70000"/>
            </a:schemeClr>
          </a:solidFill>
          <a:ln cap="sq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ImageViewModel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1066800" y="955315"/>
            <a:ext cx="1143000" cy="307290"/>
          </a:xfrm>
          <a:prstGeom prst="rect">
            <a:avLst/>
          </a:prstGeom>
          <a:solidFill>
            <a:schemeClr val="accent4">
              <a:alpha val="70000"/>
            </a:schemeClr>
          </a:solidFill>
          <a:ln cap="sq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ImageView</a:t>
            </a:r>
            <a:endParaRPr lang="en-US" sz="14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209800" y="110896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86400" y="963597"/>
            <a:ext cx="2590800" cy="290726"/>
          </a:xfrm>
          <a:prstGeom prst="rect">
            <a:avLst/>
          </a:prstGeom>
          <a:solidFill>
            <a:schemeClr val="accent4">
              <a:alpha val="70000"/>
            </a:schemeClr>
          </a:solidFill>
          <a:ln cap="sq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ImageStreamerService</a:t>
            </a:r>
            <a:r>
              <a:rPr lang="en-US" sz="1400" dirty="0"/>
              <a:t>  (Model)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4765232" y="1008735"/>
            <a:ext cx="209266" cy="200451"/>
          </a:xfrm>
          <a:prstGeom prst="flowChartConnector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6"/>
            <a:endCxn id="18" idx="1"/>
          </p:cNvCxnSpPr>
          <p:nvPr/>
        </p:nvCxnSpPr>
        <p:spPr>
          <a:xfrm flipV="1">
            <a:off x="4974498" y="1108960"/>
            <a:ext cx="511902" cy="1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1" name="Block Arc 20"/>
          <p:cNvSpPr/>
          <p:nvPr/>
        </p:nvSpPr>
        <p:spPr>
          <a:xfrm rot="16200000">
            <a:off x="4636112" y="995841"/>
            <a:ext cx="233576" cy="226240"/>
          </a:xfrm>
          <a:prstGeom prst="blockArc">
            <a:avLst>
              <a:gd name="adj1" fmla="val 10800000"/>
              <a:gd name="adj2" fmla="val 21516285"/>
              <a:gd name="adj3" fmla="val 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22" name="Straight Connector 21"/>
          <p:cNvCxnSpPr>
            <a:stCxn id="15" idx="3"/>
          </p:cNvCxnSpPr>
          <p:nvPr/>
        </p:nvCxnSpPr>
        <p:spPr>
          <a:xfrm>
            <a:off x="3880216" y="1108960"/>
            <a:ext cx="759564" cy="1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292494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90600" y="1549146"/>
            <a:ext cx="1264920" cy="435102"/>
          </a:xfrm>
          <a:prstGeom prst="roundRect">
            <a:avLst/>
          </a:prstGeom>
          <a:solidFill>
            <a:schemeClr val="accent4">
              <a:alpha val="70000"/>
            </a:schemeClr>
          </a:solidFill>
          <a:ln cap="sq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Unit Test</a:t>
            </a:r>
          </a:p>
        </p:txBody>
      </p:sp>
      <p:sp>
        <p:nvSpPr>
          <p:cNvPr id="12" name="Text Placeholder 10"/>
          <p:cNvSpPr txBox="1">
            <a:spLocks/>
          </p:cNvSpPr>
          <p:nvPr/>
        </p:nvSpPr>
        <p:spPr>
          <a:xfrm>
            <a:off x="3888544" y="1549146"/>
            <a:ext cx="1264920" cy="435102"/>
          </a:xfrm>
          <a:prstGeom prst="roundRect">
            <a:avLst/>
          </a:prstGeom>
          <a:solidFill>
            <a:schemeClr val="accent4">
              <a:alpha val="70000"/>
            </a:schemeClr>
          </a:solidFill>
          <a:ln w="25400" cap="sq" cmpd="sng" algn="ctr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3225" indent="-173038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1363" indent="-173038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dirty="0" err="1"/>
              <a:t>ViewModel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286000" y="1603248"/>
            <a:ext cx="16025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86000" y="1908048"/>
            <a:ext cx="16025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38400" y="1411006"/>
            <a:ext cx="132568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000" dirty="0" err="1">
                <a:solidFill>
                  <a:schemeClr val="tx2"/>
                </a:solidFill>
                <a:latin typeface="+mn-lt"/>
              </a:rPr>
              <a:t>NotifyPropertyChanged</a:t>
            </a:r>
            <a:endParaRPr lang="en-US" sz="1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0" name="Text Placeholder 10"/>
          <p:cNvSpPr txBox="1">
            <a:spLocks/>
          </p:cNvSpPr>
          <p:nvPr/>
        </p:nvSpPr>
        <p:spPr>
          <a:xfrm>
            <a:off x="996950" y="2898648"/>
            <a:ext cx="1264920" cy="435102"/>
          </a:xfrm>
          <a:prstGeom prst="roundRect">
            <a:avLst/>
          </a:prstGeom>
          <a:solidFill>
            <a:schemeClr val="accent4">
              <a:alpha val="70000"/>
            </a:schemeClr>
          </a:solidFill>
          <a:ln w="25400" cap="sq" cmpd="sng" algn="ctr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3225" indent="-173038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1363" indent="-173038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/>
              <a:t>Unit Test</a:t>
            </a:r>
            <a:endParaRPr lang="en-US" dirty="0"/>
          </a:p>
        </p:txBody>
      </p:sp>
      <p:sp>
        <p:nvSpPr>
          <p:cNvPr id="21" name="Text Placeholder 10"/>
          <p:cNvSpPr txBox="1">
            <a:spLocks/>
          </p:cNvSpPr>
          <p:nvPr/>
        </p:nvSpPr>
        <p:spPr>
          <a:xfrm>
            <a:off x="3894894" y="2898648"/>
            <a:ext cx="1264920" cy="435102"/>
          </a:xfrm>
          <a:prstGeom prst="roundRect">
            <a:avLst/>
          </a:prstGeom>
          <a:solidFill>
            <a:schemeClr val="accent4">
              <a:alpha val="70000"/>
            </a:schemeClr>
          </a:solidFill>
          <a:ln w="25400" cap="sq" cmpd="sng" algn="ctr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3225" indent="-173038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1363" indent="-173038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dirty="0" err="1"/>
              <a:t>ViewModel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292350" y="2952750"/>
            <a:ext cx="16025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92350" y="3257550"/>
            <a:ext cx="16025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44750" y="2760508"/>
            <a:ext cx="132568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000" dirty="0" err="1">
                <a:solidFill>
                  <a:schemeClr val="tx2"/>
                </a:solidFill>
                <a:latin typeface="+mn-lt"/>
              </a:rPr>
              <a:t>NotifyPropertyChanged</a:t>
            </a:r>
            <a:endParaRPr lang="en-US" sz="1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5" name="Text Placeholder 10"/>
          <p:cNvSpPr txBox="1">
            <a:spLocks/>
          </p:cNvSpPr>
          <p:nvPr/>
        </p:nvSpPr>
        <p:spPr>
          <a:xfrm>
            <a:off x="5943600" y="2898648"/>
            <a:ext cx="1264920" cy="435102"/>
          </a:xfrm>
          <a:prstGeom prst="roundRect">
            <a:avLst/>
          </a:prstGeom>
          <a:solidFill>
            <a:schemeClr val="accent4">
              <a:alpha val="70000"/>
            </a:schemeClr>
          </a:solidFill>
          <a:ln w="25400" cap="sq" cmpd="sng" algn="ctr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3225" indent="-173038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1363" indent="-173038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dirty="0"/>
              <a:t>Model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0161" y="1061650"/>
            <a:ext cx="89357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800" dirty="0">
                <a:solidFill>
                  <a:schemeClr val="tx2"/>
                </a:solidFill>
                <a:latin typeface="+mn-lt"/>
              </a:rPr>
              <a:t>Unit Test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3811" y="2483509"/>
            <a:ext cx="117987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800" dirty="0" err="1">
                <a:solidFill>
                  <a:schemeClr val="tx2"/>
                </a:solidFill>
                <a:latin typeface="+mn-lt"/>
              </a:rPr>
              <a:t>TestRunner</a:t>
            </a:r>
            <a:endParaRPr lang="en-US" sz="1800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29" name="Straight Arrow Connector 28"/>
          <p:cNvCxnSpPr>
            <a:stCxn id="21" idx="3"/>
            <a:endCxn id="25" idx="1"/>
          </p:cNvCxnSpPr>
          <p:nvPr/>
        </p:nvCxnSpPr>
        <p:spPr>
          <a:xfrm>
            <a:off x="5159814" y="3116199"/>
            <a:ext cx="78378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10"/>
          <p:cNvSpPr txBox="1">
            <a:spLocks/>
          </p:cNvSpPr>
          <p:nvPr/>
        </p:nvSpPr>
        <p:spPr>
          <a:xfrm>
            <a:off x="7620000" y="2898648"/>
            <a:ext cx="1264920" cy="435102"/>
          </a:xfrm>
          <a:prstGeom prst="roundRect">
            <a:avLst/>
          </a:prstGeom>
          <a:solidFill>
            <a:schemeClr val="accent4">
              <a:alpha val="70000"/>
            </a:schemeClr>
          </a:solidFill>
          <a:ln w="25400" cap="sq" cmpd="sng" algn="ctr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3225" indent="-173038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1363" indent="-173038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dirty="0"/>
              <a:t>Simulation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208520" y="3116199"/>
            <a:ext cx="3918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97051" y="2914396"/>
            <a:ext cx="29335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000" dirty="0">
                <a:solidFill>
                  <a:schemeClr val="tx2"/>
                </a:solidFill>
                <a:latin typeface="+mn-lt"/>
              </a:rPr>
              <a:t>WCF</a:t>
            </a:r>
          </a:p>
        </p:txBody>
      </p:sp>
    </p:spTree>
    <p:extLst>
      <p:ext uri="{BB962C8B-B14F-4D97-AF65-F5344CB8AC3E}">
        <p14:creationId xmlns:p14="http://schemas.microsoft.com/office/powerpoint/2010/main" val="1071086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– </a:t>
            </a:r>
            <a:r>
              <a:rPr lang="en-US" dirty="0" err="1"/>
              <a:t>INotifyPropertyChanged</a:t>
            </a:r>
            <a:r>
              <a:rPr lang="en-US" dirty="0"/>
              <a:t> Extension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400" dirty="0" err="1">
                <a:solidFill>
                  <a:schemeClr val="tx1">
                    <a:lumMod val="50000"/>
                  </a:schemeClr>
                </a:solidFill>
                <a:latin typeface="Consolas"/>
              </a:rPr>
              <a:t>viewModel.TestNotifyProperyChanged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()</a:t>
            </a:r>
          </a:p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      .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  <a:latin typeface="Consolas"/>
              </a:rPr>
              <a:t>ExpectOnce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  <a:latin typeface="Consolas"/>
              </a:rPr>
              <a:t>vm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 =&gt;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  <a:latin typeface="Consolas"/>
              </a:rPr>
              <a:t>vm.Rx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  <a:latin typeface="Consolas"/>
              </a:rPr>
              <a:t>rx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 =&gt;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Assert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.AreEqual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(11,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ExpectNever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vm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=&gt;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vm.Ry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.When(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vm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=&gt;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vm.Rx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11);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002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-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97280" y="819150"/>
            <a:ext cx="6999828" cy="4114800"/>
          </a:xfrm>
        </p:spPr>
        <p:txBody>
          <a:bodyPr>
            <a:normAutofit fontScale="40000" lnSpcReduction="20000"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/>
              </a:rPr>
              <a:t>viewModel.TestNotifyProperyChanged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()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.Expect(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vm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=&gt; vm.DummyProperty1)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    .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OnChange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rx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=&gt;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Assert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.AreEqual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(1.0,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rx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        .Once()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    .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OnNextChange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rx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=&gt;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Assert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.AreEqual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(2.0,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rx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        .Once()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.Expect(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vm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=&gt; vm.DummyProperty2)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    .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OnChange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ry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=&gt;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Assert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.AreEqual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(0.0,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ry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        .Repeat(2)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.Expect(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vm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=&gt; vm.DummyProperty3)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    .Repeat(2)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.Expect(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vm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=&gt; vm.DummyProperty4)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    .Never()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.Expect(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vm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=&gt; vm.DummyProperty5)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    .Once()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.When(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vm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=&gt;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    vm.DummyProperty2 = 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    vm.DummyProperty2 = 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    vm.DummyProperty1 = 1.0;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    vm.DummyProperty1 = 2.0;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    vm.DummyProperty3 = 4;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    vm.DummyProperty3 = 5;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    vm.DummyProperty5 = 1;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} );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Adjustment Task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We need to create a lot of adjustment tasks</a:t>
            </a:r>
          </a:p>
          <a:p>
            <a:endParaRPr lang="en-US" dirty="0"/>
          </a:p>
          <a:p>
            <a:r>
              <a:rPr lang="en-US" dirty="0"/>
              <a:t>It would be nice if we had a framework that enbles us to develop adjustment tasks fast with maximum reuse and minimal effort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52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288280" y="1517650"/>
            <a:ext cx="1341120" cy="5334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ViewModel</a:t>
            </a:r>
            <a:endParaRPr lang="en-US" dirty="0"/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5318760" y="755650"/>
            <a:ext cx="1295400" cy="5334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3225" indent="-173038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1363" indent="-173038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dirty="0"/>
              <a:t>View</a:t>
            </a:r>
          </a:p>
        </p:txBody>
      </p:sp>
      <p:sp>
        <p:nvSpPr>
          <p:cNvPr id="12" name="Text Placeholder 8"/>
          <p:cNvSpPr txBox="1">
            <a:spLocks/>
          </p:cNvSpPr>
          <p:nvPr/>
        </p:nvSpPr>
        <p:spPr>
          <a:xfrm>
            <a:off x="2590800" y="1517650"/>
            <a:ext cx="1447800" cy="5334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3225" indent="-173038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1363" indent="-173038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dirty="0" err="1"/>
              <a:t>Bootstrapper</a:t>
            </a:r>
            <a:endParaRPr lang="en-US" dirty="0"/>
          </a:p>
        </p:txBody>
      </p:sp>
      <p:sp>
        <p:nvSpPr>
          <p:cNvPr id="13" name="Text Placeholder 8"/>
          <p:cNvSpPr txBox="1">
            <a:spLocks/>
          </p:cNvSpPr>
          <p:nvPr/>
        </p:nvSpPr>
        <p:spPr>
          <a:xfrm>
            <a:off x="3346450" y="2495550"/>
            <a:ext cx="1447800" cy="5334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3225" indent="-173038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1363" indent="-173038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dirty="0"/>
              <a:t>Task Module</a:t>
            </a:r>
          </a:p>
        </p:txBody>
      </p:sp>
      <p:sp>
        <p:nvSpPr>
          <p:cNvPr id="14" name="Text Placeholder 8"/>
          <p:cNvSpPr txBox="1">
            <a:spLocks/>
          </p:cNvSpPr>
          <p:nvPr/>
        </p:nvSpPr>
        <p:spPr>
          <a:xfrm>
            <a:off x="5295900" y="3562350"/>
            <a:ext cx="1341120" cy="5334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3225" indent="-173038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1363" indent="-173038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dirty="0"/>
              <a:t>Task</a:t>
            </a:r>
          </a:p>
        </p:txBody>
      </p:sp>
      <p:sp>
        <p:nvSpPr>
          <p:cNvPr id="15" name="Text Placeholder 8"/>
          <p:cNvSpPr txBox="1">
            <a:spLocks/>
          </p:cNvSpPr>
          <p:nvPr/>
        </p:nvSpPr>
        <p:spPr>
          <a:xfrm>
            <a:off x="6964680" y="3562350"/>
            <a:ext cx="1341120" cy="5334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3225" indent="-173038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1363" indent="-173038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dirty="0"/>
              <a:t>….</a:t>
            </a:r>
          </a:p>
        </p:txBody>
      </p:sp>
      <p:sp>
        <p:nvSpPr>
          <p:cNvPr id="16" name="Text Placeholder 8"/>
          <p:cNvSpPr txBox="1">
            <a:spLocks/>
          </p:cNvSpPr>
          <p:nvPr/>
        </p:nvSpPr>
        <p:spPr>
          <a:xfrm>
            <a:off x="342900" y="3562350"/>
            <a:ext cx="1600200" cy="5334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3225" indent="-173038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1363" indent="-173038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dirty="0" err="1"/>
              <a:t>TaskDefinition</a:t>
            </a:r>
            <a:endParaRPr lang="en-US" dirty="0"/>
          </a:p>
        </p:txBody>
      </p:sp>
      <p:sp>
        <p:nvSpPr>
          <p:cNvPr id="17" name="Text Placeholder 8"/>
          <p:cNvSpPr txBox="1">
            <a:spLocks/>
          </p:cNvSpPr>
          <p:nvPr/>
        </p:nvSpPr>
        <p:spPr>
          <a:xfrm>
            <a:off x="2324100" y="3562350"/>
            <a:ext cx="1600200" cy="5334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3225" indent="-173038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1363" indent="-173038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dirty="0" err="1"/>
              <a:t>TaskManager</a:t>
            </a:r>
            <a:endParaRPr lang="en-US" dirty="0"/>
          </a:p>
        </p:txBody>
      </p:sp>
      <p:sp>
        <p:nvSpPr>
          <p:cNvPr id="18" name="Text Placeholder 8"/>
          <p:cNvSpPr txBox="1">
            <a:spLocks/>
          </p:cNvSpPr>
          <p:nvPr/>
        </p:nvSpPr>
        <p:spPr>
          <a:xfrm>
            <a:off x="342900" y="755650"/>
            <a:ext cx="1447800" cy="5334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3225" indent="-173038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1363" indent="-173038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dirty="0" err="1"/>
              <a:t>TestManager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23900" y="1289050"/>
            <a:ext cx="38100" cy="227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7" idx="0"/>
          </p:cNvCxnSpPr>
          <p:nvPr/>
        </p:nvCxnSpPr>
        <p:spPr>
          <a:xfrm>
            <a:off x="3124200" y="31813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3"/>
            <a:endCxn id="14" idx="1"/>
          </p:cNvCxnSpPr>
          <p:nvPr/>
        </p:nvCxnSpPr>
        <p:spPr>
          <a:xfrm>
            <a:off x="3924300" y="382905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076325" y="1276350"/>
            <a:ext cx="9525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76325" y="3181350"/>
            <a:ext cx="2047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524000" y="179705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733800" y="2051050"/>
            <a:ext cx="0" cy="444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3"/>
            <a:endCxn id="9" idx="1"/>
          </p:cNvCxnSpPr>
          <p:nvPr/>
        </p:nvCxnSpPr>
        <p:spPr>
          <a:xfrm>
            <a:off x="4038600" y="1784350"/>
            <a:ext cx="1249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0"/>
            <a:endCxn id="10" idx="2"/>
          </p:cNvCxnSpPr>
          <p:nvPr/>
        </p:nvCxnSpPr>
        <p:spPr>
          <a:xfrm flipV="1">
            <a:off x="5958840" y="1289050"/>
            <a:ext cx="762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8"/>
          <p:cNvSpPr txBox="1">
            <a:spLocks/>
          </p:cNvSpPr>
          <p:nvPr/>
        </p:nvSpPr>
        <p:spPr>
          <a:xfrm>
            <a:off x="6873240" y="1739900"/>
            <a:ext cx="1600200" cy="533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3225" indent="-173038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1363" indent="-173038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dirty="0" err="1"/>
              <a:t>SubViewModel</a:t>
            </a:r>
            <a:endParaRPr lang="en-US" dirty="0"/>
          </a:p>
        </p:txBody>
      </p:sp>
      <p:sp>
        <p:nvSpPr>
          <p:cNvPr id="47" name="Text Placeholder 8"/>
          <p:cNvSpPr txBox="1">
            <a:spLocks/>
          </p:cNvSpPr>
          <p:nvPr/>
        </p:nvSpPr>
        <p:spPr>
          <a:xfrm>
            <a:off x="6858000" y="977900"/>
            <a:ext cx="1600200" cy="5334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3225" indent="-173038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1363" indent="-173038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dirty="0"/>
              <a:t>View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673340" y="1511300"/>
            <a:ext cx="762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3"/>
            <a:endCxn id="45" idx="1"/>
          </p:cNvCxnSpPr>
          <p:nvPr/>
        </p:nvCxnSpPr>
        <p:spPr>
          <a:xfrm>
            <a:off x="6629400" y="1784350"/>
            <a:ext cx="243840" cy="222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4" idx="0"/>
          </p:cNvCxnSpPr>
          <p:nvPr/>
        </p:nvCxnSpPr>
        <p:spPr>
          <a:xfrm flipV="1">
            <a:off x="5966460" y="3371850"/>
            <a:ext cx="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859780" y="3213100"/>
            <a:ext cx="213360" cy="1905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7663180" y="3378200"/>
            <a:ext cx="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556500" y="3219450"/>
            <a:ext cx="213360" cy="1905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45" idx="2"/>
          </p:cNvCxnSpPr>
          <p:nvPr/>
        </p:nvCxnSpPr>
        <p:spPr>
          <a:xfrm>
            <a:off x="7673340" y="2273300"/>
            <a:ext cx="3810" cy="908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9" idx="2"/>
          </p:cNvCxnSpPr>
          <p:nvPr/>
        </p:nvCxnSpPr>
        <p:spPr>
          <a:xfrm>
            <a:off x="5958840" y="2051050"/>
            <a:ext cx="7620" cy="113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6" idx="3"/>
            <a:endCxn id="17" idx="1"/>
          </p:cNvCxnSpPr>
          <p:nvPr/>
        </p:nvCxnSpPr>
        <p:spPr>
          <a:xfrm>
            <a:off x="1943100" y="382905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1524000" y="128905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124200" y="2228850"/>
            <a:ext cx="56746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000" dirty="0">
                <a:solidFill>
                  <a:schemeClr val="tx2"/>
                </a:solidFill>
                <a:latin typeface="+mn-lt"/>
              </a:rPr>
              <a:t>Reflection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467588" y="2776438"/>
            <a:ext cx="87524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000" dirty="0">
                <a:solidFill>
                  <a:schemeClr val="tx2"/>
                </a:solidFill>
                <a:latin typeface="+mn-lt"/>
              </a:rPr>
              <a:t>WCF Contracts</a:t>
            </a:r>
          </a:p>
        </p:txBody>
      </p:sp>
    </p:spTree>
    <p:extLst>
      <p:ext uri="{BB962C8B-B14F-4D97-AF65-F5344CB8AC3E}">
        <p14:creationId xmlns:p14="http://schemas.microsoft.com/office/powerpoint/2010/main" val="3446433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81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Adjustment Task 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97280" y="1069848"/>
            <a:ext cx="6999828" cy="21877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Implementing an adjustment must be easy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control logic and UI logic should be separated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UI controls can be reused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UI is responsive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UI is intuitive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Automatic testing must be possible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5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62000" y="1231935"/>
            <a:ext cx="7467600" cy="914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62000" y="2876550"/>
            <a:ext cx="7467600" cy="914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Adjustment Task in the </a:t>
            </a:r>
            <a:r>
              <a:rPr lang="en-US" dirty="0" err="1"/>
              <a:t>Yieldstar</a:t>
            </a:r>
            <a:r>
              <a:rPr lang="en-US" dirty="0"/>
              <a:t> software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22038" y="1382744"/>
            <a:ext cx="3238500" cy="5770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dirty="0">
                <a:solidFill>
                  <a:schemeClr val="tx2"/>
                </a:solidFill>
              </a:rPr>
              <a:t>Task UI</a:t>
            </a:r>
          </a:p>
          <a:p>
            <a:pPr algn="ctr">
              <a:spcAft>
                <a:spcPts val="900"/>
              </a:spcAft>
            </a:pPr>
            <a:r>
              <a:rPr lang="en-US" sz="1200" dirty="0">
                <a:solidFill>
                  <a:schemeClr val="tx1"/>
                </a:solidFill>
              </a:rPr>
              <a:t>Provide UI to interact with task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08536" y="3045209"/>
            <a:ext cx="3416526" cy="5770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dirty="0">
                <a:solidFill>
                  <a:schemeClr val="tx2"/>
                </a:solidFill>
              </a:rPr>
              <a:t>Task</a:t>
            </a:r>
          </a:p>
          <a:p>
            <a:pPr algn="ctr">
              <a:spcAft>
                <a:spcPts val="900"/>
              </a:spcAft>
            </a:pPr>
            <a:r>
              <a:rPr lang="en-US" sz="1200" dirty="0"/>
              <a:t>Execute task ‘logic’ (measure/calculate)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0462" y="1382743"/>
            <a:ext cx="2438400" cy="5770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dirty="0" err="1">
                <a:solidFill>
                  <a:schemeClr val="tx2"/>
                </a:solidFill>
              </a:rPr>
              <a:t>TestManager</a:t>
            </a:r>
            <a:endParaRPr lang="en-US" dirty="0">
              <a:solidFill>
                <a:schemeClr val="tx2"/>
              </a:solidFill>
            </a:endParaRPr>
          </a:p>
          <a:p>
            <a:pPr algn="ctr">
              <a:spcAft>
                <a:spcPts val="900"/>
              </a:spcAft>
            </a:pPr>
            <a:r>
              <a:rPr lang="en-US" sz="1200" dirty="0">
                <a:solidFill>
                  <a:schemeClr val="tx1"/>
                </a:solidFill>
              </a:rPr>
              <a:t>Navigate/Select/Start/Abort Task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278594" y="3333750"/>
            <a:ext cx="62994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8" idx="2"/>
          </p:cNvCxnSpPr>
          <p:nvPr/>
        </p:nvCxnSpPr>
        <p:spPr>
          <a:xfrm>
            <a:off x="2219662" y="1959824"/>
            <a:ext cx="0" cy="107260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</p:cNvCxnSpPr>
          <p:nvPr/>
        </p:nvCxnSpPr>
        <p:spPr>
          <a:xfrm>
            <a:off x="3438862" y="1671284"/>
            <a:ext cx="58317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472915" y="3149210"/>
            <a:ext cx="67967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800" dirty="0">
                <a:solidFill>
                  <a:schemeClr val="tx2"/>
                </a:solidFill>
                <a:latin typeface="+mn-lt"/>
              </a:rPr>
              <a:t>Server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386268" y="1445009"/>
            <a:ext cx="725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Client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648549" y="1950610"/>
            <a:ext cx="0" cy="108181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75062" y="3045209"/>
            <a:ext cx="2438400" cy="5770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dirty="0" err="1">
                <a:solidFill>
                  <a:schemeClr val="tx2"/>
                </a:solidFill>
              </a:rPr>
              <a:t>TaskManager</a:t>
            </a:r>
            <a:endParaRPr lang="en-US" dirty="0">
              <a:solidFill>
                <a:schemeClr val="tx2"/>
              </a:solidFill>
            </a:endParaRPr>
          </a:p>
          <a:p>
            <a:pPr algn="ctr">
              <a:spcAft>
                <a:spcPts val="900"/>
              </a:spcAft>
            </a:pPr>
            <a:r>
              <a:rPr lang="en-US" sz="1200" dirty="0">
                <a:solidFill>
                  <a:schemeClr val="tx1"/>
                </a:solidFill>
              </a:rPr>
              <a:t>Task definitions</a:t>
            </a:r>
          </a:p>
        </p:txBody>
      </p:sp>
    </p:spTree>
    <p:extLst>
      <p:ext uri="{BB962C8B-B14F-4D97-AF65-F5344CB8AC3E}">
        <p14:creationId xmlns:p14="http://schemas.microsoft.com/office/powerpoint/2010/main" val="226440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</a:t>
            </a:r>
            <a:r>
              <a:rPr lang="en-US" dirty="0" err="1"/>
              <a:t>ViewModel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</a:t>
            </a:r>
            <a:r>
              <a:rPr lang="en-US" dirty="0" err="1"/>
              <a:t>ViewModel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MVVM pattern separates concerns between the Model, the View, and the </a:t>
            </a:r>
            <a:r>
              <a:rPr lang="en-US" dirty="0" err="1"/>
              <a:t>ViewModel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19400" y="3695953"/>
            <a:ext cx="24384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dirty="0">
                <a:solidFill>
                  <a:schemeClr val="tx2"/>
                </a:solidFill>
              </a:rPr>
              <a:t>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38450" y="2894062"/>
            <a:ext cx="24384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dirty="0" err="1">
                <a:solidFill>
                  <a:schemeClr val="tx2"/>
                </a:solidFill>
              </a:rPr>
              <a:t>ViewModel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1150" y="2102460"/>
            <a:ext cx="24384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dirty="0">
                <a:solidFill>
                  <a:schemeClr val="tx2"/>
                </a:solidFill>
              </a:rPr>
              <a:t>View (XAML)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070350" y="2382376"/>
            <a:ext cx="0" cy="5116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0200" y="2545886"/>
            <a:ext cx="5334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Binding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57650" y="3184267"/>
            <a:ext cx="0" cy="5116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86400" y="2148626"/>
            <a:ext cx="21336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User Interface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86400" y="2940228"/>
            <a:ext cx="21336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Glue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86400" y="3742119"/>
            <a:ext cx="21336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Business Logic</a:t>
            </a:r>
          </a:p>
        </p:txBody>
      </p:sp>
    </p:spTree>
    <p:extLst>
      <p:ext uri="{BB962C8B-B14F-4D97-AF65-F5344CB8AC3E}">
        <p14:creationId xmlns:p14="http://schemas.microsoft.com/office/powerpoint/2010/main" val="119370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</a:t>
            </a:r>
            <a:r>
              <a:rPr lang="en-US" dirty="0" err="1"/>
              <a:t>ViewModel</a:t>
            </a:r>
            <a:r>
              <a:rPr lang="en-US" dirty="0"/>
              <a:t>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Changes to model do not affect view and vice-versa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and </a:t>
            </a:r>
            <a:r>
              <a:rPr lang="en-US" dirty="0" err="1"/>
              <a:t>ViewModel</a:t>
            </a:r>
            <a:r>
              <a:rPr lang="en-US" dirty="0"/>
              <a:t> can be tested without the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types needed for displaying items do not need to be present in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ViewModel</a:t>
            </a:r>
            <a:r>
              <a:rPr lang="en-US" dirty="0"/>
              <a:t> can use several different Models to obtain data from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using data binding the View is </a:t>
            </a:r>
            <a:r>
              <a:rPr lang="en-US" dirty="0" err="1"/>
              <a:t>automaticly</a:t>
            </a:r>
            <a:r>
              <a:rPr lang="en-US" dirty="0"/>
              <a:t> updated when the </a:t>
            </a:r>
            <a:r>
              <a:rPr lang="en-US" dirty="0" err="1"/>
              <a:t>ViewModel</a:t>
            </a:r>
            <a:r>
              <a:rPr lang="en-US" dirty="0"/>
              <a:t> changes (</a:t>
            </a:r>
            <a:r>
              <a:rPr lang="en-US" dirty="0" err="1"/>
              <a:t>Caliburn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easy to design re-usable user interface components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4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57200" y="3321855"/>
            <a:ext cx="3505200" cy="123109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895350"/>
            <a:ext cx="3505200" cy="205714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</a:t>
            </a:r>
            <a:r>
              <a:rPr lang="en-US" dirty="0" err="1"/>
              <a:t>ViewModel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3671069"/>
            <a:ext cx="2438400" cy="5770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dirty="0" err="1">
                <a:solidFill>
                  <a:schemeClr val="tx2"/>
                </a:solidFill>
              </a:rPr>
              <a:t>TaskModel</a:t>
            </a:r>
            <a:endParaRPr lang="en-US" dirty="0">
              <a:solidFill>
                <a:schemeClr val="tx2"/>
              </a:solidFill>
            </a:endParaRPr>
          </a:p>
          <a:p>
            <a:pPr algn="ctr">
              <a:spcAft>
                <a:spcPts val="900"/>
              </a:spcAft>
            </a:pPr>
            <a:r>
              <a:rPr lang="en-US" sz="1200" dirty="0">
                <a:solidFill>
                  <a:schemeClr val="tx1"/>
                </a:solidFill>
              </a:rPr>
              <a:t>Does not know about UI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5400" y="2218298"/>
            <a:ext cx="2438400" cy="5770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dirty="0" err="1">
                <a:solidFill>
                  <a:schemeClr val="tx2"/>
                </a:solidFill>
              </a:rPr>
              <a:t>TaskViewModel</a:t>
            </a:r>
            <a:endParaRPr lang="en-US" dirty="0">
              <a:solidFill>
                <a:schemeClr val="tx2"/>
              </a:solidFill>
            </a:endParaRPr>
          </a:p>
          <a:p>
            <a:pPr algn="ctr">
              <a:spcAft>
                <a:spcPts val="900"/>
              </a:spcAft>
            </a:pPr>
            <a:r>
              <a:rPr lang="en-US" sz="1200" dirty="0">
                <a:solidFill>
                  <a:schemeClr val="tx1"/>
                </a:solidFill>
              </a:rPr>
              <a:t>Connects Model to 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1123950"/>
            <a:ext cx="2438400" cy="5770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dirty="0" err="1">
                <a:solidFill>
                  <a:schemeClr val="tx2"/>
                </a:solidFill>
              </a:rPr>
              <a:t>TaskView</a:t>
            </a:r>
            <a:endParaRPr lang="en-US" dirty="0">
              <a:solidFill>
                <a:schemeClr val="tx2"/>
              </a:solidFill>
            </a:endParaRPr>
          </a:p>
          <a:p>
            <a:pPr algn="ctr">
              <a:spcAft>
                <a:spcPts val="900"/>
              </a:spcAft>
            </a:pPr>
            <a:r>
              <a:rPr lang="en-US" sz="1200" dirty="0">
                <a:solidFill>
                  <a:schemeClr val="tx1"/>
                </a:solidFill>
              </a:rPr>
              <a:t>UI Element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38400" y="1701031"/>
            <a:ext cx="0" cy="511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305050" y="1842574"/>
            <a:ext cx="266700" cy="228600"/>
          </a:xfrm>
          <a:prstGeom prst="ellipse">
            <a:avLst/>
          </a:prstGeom>
          <a:solidFill>
            <a:schemeClr val="bg2"/>
          </a:solidFill>
          <a:ln cap="sq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03500" y="1864541"/>
            <a:ext cx="16002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WPF </a:t>
            </a:r>
            <a:r>
              <a:rPr lang="en-US" sz="1200" dirty="0" err="1">
                <a:solidFill>
                  <a:schemeClr val="tx2"/>
                </a:solidFill>
                <a:latin typeface="+mn-lt"/>
              </a:rPr>
              <a:t>DataBinding</a:t>
            </a:r>
            <a:endParaRPr lang="en-US" sz="1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95800" y="3333750"/>
            <a:ext cx="3276600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Acquire and publish images</a:t>
            </a:r>
          </a:p>
          <a:p>
            <a:pPr>
              <a:spcAft>
                <a:spcPts val="900"/>
              </a:spcAft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Perform calculations and publish results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08500" y="2190750"/>
            <a:ext cx="3263900" cy="6694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Convert Model data to a format the View can bind to</a:t>
            </a:r>
          </a:p>
          <a:p>
            <a:pPr>
              <a:spcAft>
                <a:spcPts val="900"/>
              </a:spcAft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Forward commands from the View to the Model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95800" y="1123950"/>
            <a:ext cx="3429000" cy="6694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Display images</a:t>
            </a:r>
          </a:p>
          <a:p>
            <a:pPr>
              <a:spcAft>
                <a:spcPts val="900"/>
              </a:spcAft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Translate keystrokes/mouse clicks into commands for the </a:t>
            </a:r>
            <a:r>
              <a:rPr lang="en-US" sz="1200" dirty="0" err="1">
                <a:solidFill>
                  <a:schemeClr val="tx2"/>
                </a:solidFill>
                <a:latin typeface="+mn-lt"/>
              </a:rPr>
              <a:t>ViewModel</a:t>
            </a:r>
            <a:endParaRPr lang="en-US" sz="1200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05050" y="2788987"/>
            <a:ext cx="0" cy="882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603500" y="2795379"/>
            <a:ext cx="0" cy="87569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67000" y="3072884"/>
            <a:ext cx="5334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WCF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3400" y="942201"/>
            <a:ext cx="16002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Client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3400" y="3377684"/>
            <a:ext cx="16002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014708167"/>
      </p:ext>
    </p:extLst>
  </p:cSld>
  <p:clrMapOvr>
    <a:masterClrMapping/>
  </p:clrMapOvr>
</p:sld>
</file>

<file path=ppt/theme/theme1.xml><?xml version="1.0" encoding="utf-8"?>
<a:theme xmlns:a="http://schemas.openxmlformats.org/drawingml/2006/main" name="ASML_POWERPOINT">
  <a:themeElements>
    <a:clrScheme name="ASML Basic Colors">
      <a:dk1>
        <a:srgbClr val="666666"/>
      </a:dk1>
      <a:lt1>
        <a:srgbClr val="FFFFFF"/>
      </a:lt1>
      <a:dk2>
        <a:srgbClr val="1C7DDB"/>
      </a:dk2>
      <a:lt2>
        <a:srgbClr val="86CEF4"/>
      </a:lt2>
      <a:accent1>
        <a:srgbClr val="0F238C"/>
      </a:accent1>
      <a:accent2>
        <a:srgbClr val="999999"/>
      </a:accent2>
      <a:accent3>
        <a:srgbClr val="CCCCCC"/>
      </a:accent3>
      <a:accent4>
        <a:srgbClr val="FF7F45"/>
      </a:accent4>
      <a:accent5>
        <a:srgbClr val="34B233"/>
      </a:accent5>
      <a:accent6>
        <a:srgbClr val="FED100"/>
      </a:accent6>
      <a:hlink>
        <a:srgbClr val="999999"/>
      </a:hlink>
      <a:folHlink>
        <a:srgbClr val="666666"/>
      </a:folHlink>
    </a:clrScheme>
    <a:fontScheme name="ASML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alpha val="70000"/>
          </a:schemeClr>
        </a:solidFill>
        <a:ln cap="sq">
          <a:solidFill>
            <a:schemeClr val="accent4"/>
          </a:solidFill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spcAft>
            <a:spcPts val="900"/>
          </a:spcAft>
          <a:defRPr sz="1800"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KeywordTaxHTField xmlns="725a7f71-669e-46b3-8983-6f4fd2b4bd15">
      <Terms xmlns="http://schemas.microsoft.com/office/infopath/2007/PartnerControls">
        <TermInfo xmlns="http://schemas.microsoft.com/office/infopath/2007/PartnerControls">
          <TermName xmlns="http://schemas.microsoft.com/office/infopath/2007/PartnerControls">Yieldstar Adjustment ACPD</TermName>
          <TermId xmlns="http://schemas.microsoft.com/office/infopath/2007/PartnerControls">2e6efd89-0d1b-451a-b0c8-01a01e261b01</TermId>
        </TermInfo>
      </Terms>
    </TaxKeywordTaxHTField>
    <TaxCatchAll xmlns="665c44e8-82e0-472a-a146-da60c58e68e1">
      <Value>3</Value>
      <Value>28</Value>
    </TaxCatchAll>
    <h299cf7589dc4b75bcd2bf9f19243c76 xmlns="665c44e8-82e0-472a-a146-da60c58e68e1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Company Secret</TermName>
          <TermId xmlns="http://schemas.microsoft.com/office/infopath/2007/PartnerControls">294974b4-c67b-43dd-96f1-190688663abb</TermId>
        </TermInfo>
      </Terms>
    </h299cf7589dc4b75bcd2bf9f19243c76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FEAF3BF282FA43B568D5F8DBF74AD4" ma:contentTypeVersion="19" ma:contentTypeDescription="Create a new document." ma:contentTypeScope="" ma:versionID="981633755362468ec51730ec7dd074d4">
  <xsd:schema xmlns:xsd="http://www.w3.org/2001/XMLSchema" xmlns:xs="http://www.w3.org/2001/XMLSchema" xmlns:p="http://schemas.microsoft.com/office/2006/metadata/properties" xmlns:ns2="665c44e8-82e0-472a-a146-da60c58e68e1" xmlns:ns4="725a7f71-669e-46b3-8983-6f4fd2b4bd15" targetNamespace="http://schemas.microsoft.com/office/2006/metadata/properties" ma:root="true" ma:fieldsID="89f2786eea018143161f19a91aaa9417" ns2:_="" ns4:_="">
    <xsd:import namespace="665c44e8-82e0-472a-a146-da60c58e68e1"/>
    <xsd:import namespace="725a7f71-669e-46b3-8983-6f4fd2b4bd15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4:TaxKeywordTaxHTField" minOccurs="0"/>
                <xsd:element ref="ns2:h299cf7589dc4b75bcd2bf9f19243c76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5c44e8-82e0-472a-a146-da60c58e68e1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description="" ma:hidden="true" ma:list="{e3ef5ab4-c792-4e5d-93f8-9aa1c8796dd6}" ma:internalName="TaxCatchAll" ma:showField="CatchAllData" ma:web="725a7f71-669e-46b3-8983-6f4fd2b4bd1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description="" ma:hidden="true" ma:list="{e3ef5ab4-c792-4e5d-93f8-9aa1c8796dd6}" ma:internalName="TaxCatchAllLabel" ma:readOnly="true" ma:showField="CatchAllDataLabel" ma:web="725a7f71-669e-46b3-8983-6f4fd2b4bd1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h299cf7589dc4b75bcd2bf9f19243c76" ma:index="13" nillable="true" ma:taxonomy="true" ma:internalName="h299cf7589dc4b75bcd2bf9f19243c76" ma:taxonomyFieldName="InformationClassification" ma:displayName="Information Classification" ma:readOnly="false" ma:fieldId="{1299cf75-89dc-4b75-bcd2-bf9f19243c76}" ma:sspId="9bb7800a-9dd4-4efa-9404-7ac564e64633" ma:termSetId="15e70205-4b68-455f-98cc-31f0c369727b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5a7f71-669e-46b3-8983-6f4fd2b4bd15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1" nillable="true" ma:taxonomy="true" ma:internalName="TaxKeywordTaxHTField" ma:taxonomyFieldName="TaxKeyword" ma:displayName="Enterprise Keywords" ma:fieldId="{23f27201-bee3-471e-b2e7-b64fd8b7ca38}" ma:taxonomyMulti="true" ma:sspId="9bb7800a-9dd4-4efa-9404-7ac564e64633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CD4373-F144-470A-BE04-9B1B5E697CEA}">
  <ds:schemaRefs>
    <ds:schemaRef ds:uri="http://schemas.microsoft.com/office/2006/metadata/properties"/>
    <ds:schemaRef ds:uri="http://schemas.microsoft.com/office/infopath/2007/PartnerControls"/>
    <ds:schemaRef ds:uri="725a7f71-669e-46b3-8983-6f4fd2b4bd15"/>
    <ds:schemaRef ds:uri="665c44e8-82e0-472a-a146-da60c58e68e1"/>
  </ds:schemaRefs>
</ds:datastoreItem>
</file>

<file path=customXml/itemProps2.xml><?xml version="1.0" encoding="utf-8"?>
<ds:datastoreItem xmlns:ds="http://schemas.openxmlformats.org/officeDocument/2006/customXml" ds:itemID="{C0E85D07-261C-4E86-AEA6-225EDCCF28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5c44e8-82e0-472a-a146-da60c58e68e1"/>
    <ds:schemaRef ds:uri="725a7f71-669e-46b3-8983-6f4fd2b4bd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51BEFBA-87AB-452D-AC6B-7A17056002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ASML_POWERPOINT</Template>
  <TotalTime>34990</TotalTime>
  <Words>1418</Words>
  <Application>Microsoft Office PowerPoint</Application>
  <PresentationFormat>On-screen Show (16:9)</PresentationFormat>
  <Paragraphs>437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ASML_POWERPOINT</vt:lpstr>
      <vt:lpstr>PowerPoint Presentation</vt:lpstr>
      <vt:lpstr>Task</vt:lpstr>
      <vt:lpstr>Adjustment Task</vt:lpstr>
      <vt:lpstr>Adjustment Task Requirements</vt:lpstr>
      <vt:lpstr>Adjustment Task in the Yieldstar software</vt:lpstr>
      <vt:lpstr>Model View ViewModel </vt:lpstr>
      <vt:lpstr>Model View ViewModel</vt:lpstr>
      <vt:lpstr>Model View ViewModel pattern</vt:lpstr>
      <vt:lpstr>Model View ViewModel</vt:lpstr>
      <vt:lpstr>Technologies</vt:lpstr>
      <vt:lpstr>Technologies</vt:lpstr>
      <vt:lpstr>Adjustment Task Framework</vt:lpstr>
      <vt:lpstr>Adjustment Task Framework</vt:lpstr>
      <vt:lpstr>Adjustment Task Framework</vt:lpstr>
      <vt:lpstr>Adjustment Task Framework</vt:lpstr>
      <vt:lpstr>Adjustment Task Framework</vt:lpstr>
      <vt:lpstr>OK, Lets create an adjustment task</vt:lpstr>
      <vt:lpstr>Task Contract</vt:lpstr>
      <vt:lpstr>Task</vt:lpstr>
      <vt:lpstr>Task Definition</vt:lpstr>
      <vt:lpstr>TaskModule, Register ViewModels and WCF Clients</vt:lpstr>
      <vt:lpstr>ViewModel – Bindable - WCF Duplex Client</vt:lpstr>
      <vt:lpstr>ViewModel – Properties / Commands</vt:lpstr>
      <vt:lpstr>View - XAML</vt:lpstr>
      <vt:lpstr>View – XAML Example</vt:lpstr>
      <vt:lpstr>Re-use View, ViewModel and Model</vt:lpstr>
      <vt:lpstr>Test</vt:lpstr>
      <vt:lpstr>Test – INotifyPropertyChanged Extension</vt:lpstr>
      <vt:lpstr>Test - Example</vt:lpstr>
      <vt:lpstr>Overview</vt:lpstr>
      <vt:lpstr>PowerPoint Presentation</vt:lpstr>
    </vt:vector>
  </TitlesOfParts>
  <Company>ASML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Rutger de Graaf</dc:creator>
  <cp:keywords>Yieldstar Adjustment ACPD</cp:keywords>
  <cp:lastModifiedBy>Bas Kusters</cp:lastModifiedBy>
  <cp:revision>234</cp:revision>
  <cp:lastPrinted>2014-05-12T08:50:43Z</cp:lastPrinted>
  <dcterms:created xsi:type="dcterms:W3CDTF">2013-02-08T09:13:07Z</dcterms:created>
  <dcterms:modified xsi:type="dcterms:W3CDTF">2019-03-14T12:49:24Z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0x010100ACFEAF3BF282FA43B568D5F8DBF74AD4</vt:lpwstr>
  </property>
  <property fmtid="{D5CDD505-2E9C-101B-9397-08002B2CF9AE}" pid="3" name="TaxKeyword">
    <vt:lpwstr>28;#Yieldstar Adjustment ACPD|2e6efd89-0d1b-451a-b0c8-01a01e261b01</vt:lpwstr>
  </property>
  <property fmtid="{D5CDD505-2E9C-101B-9397-08002B2CF9AE}" pid="4" name="InformationClassification">
    <vt:lpwstr>3;#Company Secret|294974b4-c67b-43dd-96f1-190688663abb</vt:lpwstr>
  </property>
</Properties>
</file>