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322" r:id="rId2"/>
    <p:sldId id="404" r:id="rId3"/>
    <p:sldId id="360" r:id="rId4"/>
    <p:sldId id="361" r:id="rId5"/>
    <p:sldId id="357" r:id="rId6"/>
    <p:sldId id="403" r:id="rId7"/>
    <p:sldId id="355" r:id="rId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F45"/>
    <a:srgbClr val="0F238D"/>
    <a:srgbClr val="FFFF00"/>
    <a:srgbClr val="0000FF"/>
    <a:srgbClr val="081765"/>
    <a:srgbClr val="0F238C"/>
    <a:srgbClr val="FFAF8B"/>
    <a:srgbClr val="FFA279"/>
    <a:srgbClr val="1C7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99" autoAdjust="0"/>
  </p:normalViewPr>
  <p:slideViewPr>
    <p:cSldViewPr snapToGrid="0" showGuides="1">
      <p:cViewPr varScale="1">
        <p:scale>
          <a:sx n="96" d="100"/>
          <a:sy n="96" d="100"/>
        </p:scale>
        <p:origin x="494" y="58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CLM source project contains 3 parts: internal/CLM/external….</a:t>
            </a:r>
          </a:p>
          <a:p>
            <a:r>
              <a:rPr lang="en-US" dirty="0"/>
              <a:t>Blocks with empty rectangle are existing tasks.</a:t>
            </a:r>
          </a:p>
          <a:p>
            <a:r>
              <a:rPr lang="en-US" dirty="0"/>
              <a:t>Others are newly introduced tasks.</a:t>
            </a:r>
          </a:p>
          <a:p>
            <a:r>
              <a:rPr lang="en-US" dirty="0"/>
              <a:t>Among them ACE participates……….</a:t>
            </a:r>
          </a:p>
          <a:p>
            <a:r>
              <a:rPr lang="en-US" dirty="0"/>
              <a:t>6 tasks for internal spectrometer/ 5 tasks for CL module/ 5 tasks for external spectrometer</a:t>
            </a:r>
          </a:p>
          <a:p>
            <a:r>
              <a:rPr lang="en-US" dirty="0"/>
              <a:t>Therefore, ACE contributes totally 16 tasks for CLM SP 18 delivery.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2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3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 userDrawn="1"/>
        </p:nvSpPr>
        <p:spPr>
          <a:xfrm>
            <a:off x="0" y="-4763"/>
            <a:ext cx="9144000" cy="5148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"/>
          <a:stretch/>
        </p:blipFill>
        <p:spPr>
          <a:xfrm>
            <a:off x="5280509" y="-12064"/>
            <a:ext cx="3863491" cy="515556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" y="3456000"/>
            <a:ext cx="7920000" cy="381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10000"/>
            <a:ext cx="7920000" cy="140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2840447"/>
            <a:ext cx="79200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Fill in your title here: </a:t>
            </a:r>
            <a:br>
              <a:rPr lang="en-US" noProof="0" dirty="0"/>
            </a:br>
            <a:r>
              <a:rPr lang="en-US" noProof="0" dirty="0"/>
              <a:t>This template is for document purposes only</a:t>
            </a:r>
          </a:p>
        </p:txBody>
      </p:sp>
      <p:grpSp>
        <p:nvGrpSpPr>
          <p:cNvPr id="2" name="Groep 1"/>
          <p:cNvGrpSpPr/>
          <p:nvPr userDrawn="1"/>
        </p:nvGrpSpPr>
        <p:grpSpPr>
          <a:xfrm>
            <a:off x="6735600" y="2145600"/>
            <a:ext cx="1670143" cy="468259"/>
            <a:chOff x="6834277" y="1348704"/>
            <a:chExt cx="1670143" cy="468259"/>
          </a:xfrm>
        </p:grpSpPr>
        <p:sp>
          <p:nvSpPr>
            <p:cNvPr id="28" name="Freeform 27"/>
            <p:cNvSpPr/>
            <p:nvPr userDrawn="1"/>
          </p:nvSpPr>
          <p:spPr>
            <a:xfrm>
              <a:off x="6834277" y="1361500"/>
              <a:ext cx="417231" cy="446740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7648693" y="1361015"/>
              <a:ext cx="508209" cy="446742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C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8218855" y="1361983"/>
              <a:ext cx="285565" cy="445289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C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7278612" y="1451041"/>
              <a:ext cx="330600" cy="365922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C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7284854" y="1348704"/>
              <a:ext cx="290370" cy="16816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C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52000" y="331200"/>
            <a:ext cx="2754000" cy="1656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300"/>
              </a:lnSpc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>
                <a:latin typeface="+mj-lt"/>
              </a:rPr>
              <a:t>Confidential</a:t>
            </a: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8857" y="3918473"/>
            <a:ext cx="7920000" cy="33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  <a:defRPr sz="9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&lt;Date&gt;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 title, Arial 24pt dark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  <a:lvl4pPr marL="990600" indent="-180975"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 marL="1162050" indent="-171450"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  <a:lvl6pPr marL="1257300" indent="-95250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6pPr>
            <a:lvl7pPr marL="1343025" indent="-85725">
              <a:buFont typeface="Arial" pitchFamily="34" charset="0"/>
              <a:buChar char="•"/>
              <a:defRPr sz="600">
                <a:solidFill>
                  <a:schemeClr val="tx2"/>
                </a:solidFill>
              </a:defRPr>
            </a:lvl7pPr>
            <a:lvl8pPr marL="1438275" indent="-95250">
              <a:buFont typeface="Arial" pitchFamily="34" charset="0"/>
              <a:buChar char="•"/>
              <a:defRPr sz="400">
                <a:solidFill>
                  <a:schemeClr val="tx2"/>
                </a:solidFill>
              </a:defRPr>
            </a:lvl8pPr>
            <a:lvl9pPr marL="1524000" indent="-85725">
              <a:buFont typeface="Arial" pitchFamily="34" charset="0"/>
              <a:buChar char="•"/>
              <a:defRPr sz="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Text, Arial 18pt middle blue</a:t>
            </a:r>
          </a:p>
          <a:p>
            <a:pPr lvl="1"/>
            <a:r>
              <a:rPr lang="en-US" noProof="0" dirty="0"/>
              <a:t>Second level, 16pt middle blue</a:t>
            </a:r>
          </a:p>
          <a:p>
            <a:pPr lvl="2"/>
            <a:r>
              <a:rPr lang="en-US" noProof="0" dirty="0"/>
              <a:t>Third level, 14pt middle blue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	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0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  <a:lvl2pPr marL="457200" indent="0">
              <a:buNone/>
              <a:defRPr sz="1800"/>
            </a:lvl2pPr>
          </a:lstStyle>
          <a:p>
            <a:pPr lvl="0"/>
            <a:r>
              <a:rPr lang="nl-NL" dirty="0"/>
              <a:t>Sub </a:t>
            </a:r>
            <a:r>
              <a:rPr lang="nl-NL" dirty="0" err="1"/>
              <a:t>title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18pt </a:t>
            </a:r>
            <a:r>
              <a:rPr lang="nl-NL" dirty="0" err="1"/>
              <a:t>dark</a:t>
            </a:r>
            <a:r>
              <a:rPr lang="nl-NL" dirty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1037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7"/>
          <a:stretch/>
        </p:blipFill>
        <p:spPr>
          <a:xfrm rot="10800000">
            <a:off x="0" y="0"/>
            <a:ext cx="3856832" cy="5143500"/>
          </a:xfrm>
          <a:prstGeom prst="rect">
            <a:avLst/>
          </a:prstGeom>
        </p:spPr>
      </p:pic>
      <p:grpSp>
        <p:nvGrpSpPr>
          <p:cNvPr id="10" name="Group 1"/>
          <p:cNvGrpSpPr/>
          <p:nvPr userDrawn="1"/>
        </p:nvGrpSpPr>
        <p:grpSpPr>
          <a:xfrm>
            <a:off x="1524000" y="2029110"/>
            <a:ext cx="2171098" cy="608712"/>
            <a:chOff x="1400522" y="2249688"/>
            <a:chExt cx="2171098" cy="608712"/>
          </a:xfrm>
        </p:grpSpPr>
        <p:sp>
          <p:nvSpPr>
            <p:cNvPr id="11" name="Freeform 26"/>
            <p:cNvSpPr/>
            <p:nvPr userDrawn="1"/>
          </p:nvSpPr>
          <p:spPr>
            <a:xfrm>
              <a:off x="1400522" y="2266322"/>
              <a:ext cx="542378" cy="580739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 27"/>
            <p:cNvSpPr/>
            <p:nvPr userDrawn="1"/>
          </p:nvSpPr>
          <p:spPr>
            <a:xfrm>
              <a:off x="2459219" y="2265692"/>
              <a:ext cx="660645" cy="580741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 28"/>
            <p:cNvSpPr/>
            <p:nvPr userDrawn="1"/>
          </p:nvSpPr>
          <p:spPr>
            <a:xfrm>
              <a:off x="3200400" y="2266950"/>
              <a:ext cx="371220" cy="578852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Freeform 29"/>
            <p:cNvSpPr/>
            <p:nvPr userDrawn="1"/>
          </p:nvSpPr>
          <p:spPr>
            <a:xfrm>
              <a:off x="1978134" y="2382720"/>
              <a:ext cx="429762" cy="475680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reeform 30"/>
            <p:cNvSpPr/>
            <p:nvPr userDrawn="1"/>
          </p:nvSpPr>
          <p:spPr>
            <a:xfrm>
              <a:off x="1986248" y="2249688"/>
              <a:ext cx="377466" cy="21860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3"/>
            <a:ext cx="53065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9" y="1361501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5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7" y="1361984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5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&lt;Date&gt;</a:t>
            </a:r>
          </a:p>
        </p:txBody>
      </p:sp>
      <p:sp>
        <p:nvSpPr>
          <p:cNvPr id="2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4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25" name="Groep 24"/>
          <p:cNvGrpSpPr/>
          <p:nvPr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26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pic>
        <p:nvPicPr>
          <p:cNvPr id="33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3" r:id="rId2"/>
    <p:sldLayoutId id="2147483778" r:id="rId3"/>
    <p:sldLayoutId id="2147483784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YANN/TINR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W1842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2114550"/>
            <a:ext cx="7897310" cy="738664"/>
          </a:xfrm>
        </p:spPr>
        <p:txBody>
          <a:bodyPr/>
          <a:lstStyle/>
          <a:p>
            <a:r>
              <a:rPr lang="en-US" dirty="0"/>
              <a:t>LF </a:t>
            </a:r>
            <a:r>
              <a:rPr lang="en-US" dirty="0" err="1"/>
              <a:t>YieldStar</a:t>
            </a:r>
            <a:r>
              <a:rPr lang="en-US" dirty="0"/>
              <a:t> Sustaining Source Project Execution Summary</a:t>
            </a:r>
          </a:p>
        </p:txBody>
      </p:sp>
    </p:spTree>
    <p:extLst>
      <p:ext uri="{BB962C8B-B14F-4D97-AF65-F5344CB8AC3E}">
        <p14:creationId xmlns:p14="http://schemas.microsoft.com/office/powerpoint/2010/main" val="11133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550E7-106D-4089-9AD8-0E890948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  <a:endParaRPr lang="en-US" dirty="0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01E01-BEE5-4398-9E1B-D40E25BDC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189"/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457189"/>
              <a:t>2</a:t>
            </a:fld>
            <a:endParaRPr lang="en-US" dirty="0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0102E-6E80-424C-A796-70D5BCE41A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189"/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Confidential</a:t>
            </a:r>
            <a:endParaRPr lang="en-US" dirty="0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799D2B-BCE1-43D0-B350-4DA2CBB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Q1 ~ Q3 Achievement (Source Project)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0F4C7C7-A58B-4357-9E33-8081B660B2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86653" y="2974625"/>
            <a:ext cx="357343" cy="6624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871774-42B0-4C49-95CD-5DE9525D2B6F}"/>
              </a:ext>
            </a:extLst>
          </p:cNvPr>
          <p:cNvSpPr/>
          <p:nvPr/>
        </p:nvSpPr>
        <p:spPr>
          <a:xfrm>
            <a:off x="6777302" y="1392374"/>
            <a:ext cx="898758" cy="4632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616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DC offset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D764D-F217-4007-AD74-72C3769CF78B}"/>
              </a:ext>
            </a:extLst>
          </p:cNvPr>
          <p:cNvSpPr/>
          <p:nvPr/>
        </p:nvSpPr>
        <p:spPr>
          <a:xfrm>
            <a:off x="7825434" y="1392374"/>
            <a:ext cx="898764" cy="4632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624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DC offset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A3D8E-456A-42D9-9190-CC21FC7F7EF2}"/>
              </a:ext>
            </a:extLst>
          </p:cNvPr>
          <p:cNvSpPr/>
          <p:nvPr/>
        </p:nvSpPr>
        <p:spPr>
          <a:xfrm>
            <a:off x="7317185" y="2002357"/>
            <a:ext cx="898758" cy="4632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618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Irradiance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14C04-5A33-4A09-886A-F901D48DE9B3}"/>
              </a:ext>
            </a:extLst>
          </p:cNvPr>
          <p:cNvSpPr/>
          <p:nvPr/>
        </p:nvSpPr>
        <p:spPr>
          <a:xfrm>
            <a:off x="6777302" y="2743147"/>
            <a:ext cx="898758" cy="4632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620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WL 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02E0CC-B2BA-414F-976B-316CDFE86524}"/>
              </a:ext>
            </a:extLst>
          </p:cNvPr>
          <p:cNvSpPr/>
          <p:nvPr/>
        </p:nvSpPr>
        <p:spPr>
          <a:xfrm>
            <a:off x="7825434" y="2743147"/>
            <a:ext cx="898764" cy="463296"/>
          </a:xfrm>
          <a:prstGeom prst="rect">
            <a:avLst/>
          </a:prstGeom>
          <a:solidFill>
            <a:srgbClr val="FF7F45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627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WL fine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3C368-BBFB-444A-BF1A-A2864BA6A7BC}"/>
              </a:ext>
            </a:extLst>
          </p:cNvPr>
          <p:cNvSpPr/>
          <p:nvPr/>
        </p:nvSpPr>
        <p:spPr>
          <a:xfrm>
            <a:off x="7825434" y="3333043"/>
            <a:ext cx="898764" cy="463296"/>
          </a:xfrm>
          <a:prstGeom prst="rect">
            <a:avLst/>
          </a:prstGeom>
          <a:solidFill>
            <a:srgbClr val="FF7F4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629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Spectrometer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23922-5B4E-4A1F-816F-A948975D887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76061" y="1624022"/>
            <a:ext cx="1493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5B35D2-11D4-4A01-8390-5163197CA64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676061" y="2974795"/>
            <a:ext cx="1493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DB592-7290-4145-A65B-9B45B921A6D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226681" y="2465653"/>
            <a:ext cx="539883" cy="2774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A7F5A4F-3603-43CD-A6BF-F4A793AA14A2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7346933" y="3086191"/>
            <a:ext cx="358248" cy="5987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2F6440-BCE9-41E9-B969-F7B631C739DF}"/>
              </a:ext>
            </a:extLst>
          </p:cNvPr>
          <p:cNvSpPr/>
          <p:nvPr/>
        </p:nvSpPr>
        <p:spPr>
          <a:xfrm>
            <a:off x="6229322" y="2002357"/>
            <a:ext cx="898758" cy="4632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617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Non-linearity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3DFFF-3B62-43D9-A319-B9BD2457EE03}"/>
              </a:ext>
            </a:extLst>
          </p:cNvPr>
          <p:cNvSpPr/>
          <p:nvPr/>
        </p:nvSpPr>
        <p:spPr>
          <a:xfrm>
            <a:off x="3837449" y="1392374"/>
            <a:ext cx="993268" cy="4632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605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WL home offset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E618EF-977D-4874-B455-38164A3BAF1B}"/>
              </a:ext>
            </a:extLst>
          </p:cNvPr>
          <p:cNvSpPr/>
          <p:nvPr/>
        </p:nvSpPr>
        <p:spPr>
          <a:xfrm>
            <a:off x="3837449" y="2002357"/>
            <a:ext cx="993268" cy="4632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602</a:t>
            </a:r>
          </a:p>
          <a:p>
            <a:pPr algn="ctr" defTabSz="457189"/>
            <a:r>
              <a:rPr lang="en-US" sz="1000" dirty="0" err="1">
                <a:solidFill>
                  <a:srgbClr val="FFFFFF"/>
                </a:solidFill>
                <a:latin typeface="Arial"/>
              </a:rPr>
              <a:t>Enc</a:t>
            </a:r>
            <a:r>
              <a:rPr lang="en-US" sz="1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Arial"/>
              </a:rPr>
              <a:t>Pos</a:t>
            </a:r>
            <a:r>
              <a:rPr lang="en-US" sz="1000" dirty="0">
                <a:solidFill>
                  <a:srgbClr val="FFFFFF"/>
                </a:solidFill>
                <a:latin typeface="Arial"/>
              </a:rPr>
              <a:t> to WL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16B40-A1E4-4DA0-89BD-86A23AA918C7}"/>
              </a:ext>
            </a:extLst>
          </p:cNvPr>
          <p:cNvSpPr/>
          <p:nvPr/>
        </p:nvSpPr>
        <p:spPr>
          <a:xfrm>
            <a:off x="5005985" y="2743147"/>
            <a:ext cx="982600" cy="463296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641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ND 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658BF-0B6A-47C7-B8C2-CE8DC32D0831}"/>
              </a:ext>
            </a:extLst>
          </p:cNvPr>
          <p:cNvSpPr/>
          <p:nvPr/>
        </p:nvSpPr>
        <p:spPr>
          <a:xfrm>
            <a:off x="3837449" y="2743147"/>
            <a:ext cx="993268" cy="4632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601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ND filter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DE348-CAE5-4736-A4BE-D508DC552E49}"/>
              </a:ext>
            </a:extLst>
          </p:cNvPr>
          <p:cNvSpPr/>
          <p:nvPr/>
        </p:nvSpPr>
        <p:spPr>
          <a:xfrm>
            <a:off x="3837449" y="3975759"/>
            <a:ext cx="993268" cy="4632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603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WL offset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AE8FB2-7EDA-45BB-A18F-350F552DACD5}"/>
              </a:ext>
            </a:extLst>
          </p:cNvPr>
          <p:cNvSpPr/>
          <p:nvPr/>
        </p:nvSpPr>
        <p:spPr>
          <a:xfrm>
            <a:off x="5005984" y="4295145"/>
            <a:ext cx="982601" cy="463296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630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CLM spectral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ED83C-6101-46AE-BA28-984386511F74}"/>
              </a:ext>
            </a:extLst>
          </p:cNvPr>
          <p:cNvSpPr/>
          <p:nvPr/>
        </p:nvSpPr>
        <p:spPr>
          <a:xfrm>
            <a:off x="5005985" y="2002357"/>
            <a:ext cx="993268" cy="463296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625</a:t>
            </a:r>
          </a:p>
          <a:p>
            <a:pPr algn="ctr" defTabSz="457189"/>
            <a:r>
              <a:rPr lang="en-US" sz="1000" dirty="0" err="1">
                <a:solidFill>
                  <a:schemeClr val="bg1"/>
                </a:solidFill>
                <a:latin typeface="Arial"/>
              </a:rPr>
              <a:t>Enc</a:t>
            </a:r>
            <a:r>
              <a:rPr lang="en-US" sz="10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rial"/>
              </a:rPr>
              <a:t>Pos</a:t>
            </a:r>
            <a:r>
              <a:rPr lang="en-US" sz="1000" dirty="0">
                <a:solidFill>
                  <a:schemeClr val="bg1"/>
                </a:solidFill>
                <a:latin typeface="Arial"/>
              </a:rPr>
              <a:t> to WL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D6F32-7D4F-49FB-84B2-282BC67A750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334082" y="1855671"/>
            <a:ext cx="0" cy="1466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84EE86-2B58-45C6-9F31-753E378283F8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4334082" y="2465653"/>
            <a:ext cx="0" cy="2774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9E0FFB-74A3-408F-A4C0-1D06A9B5B4D4}"/>
              </a:ext>
            </a:extLst>
          </p:cNvPr>
          <p:cNvCxnSpPr>
            <a:cxnSpLocks/>
          </p:cNvCxnSpPr>
          <p:nvPr/>
        </p:nvCxnSpPr>
        <p:spPr>
          <a:xfrm>
            <a:off x="4275960" y="3206443"/>
            <a:ext cx="0" cy="7693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3BA501-4883-40F0-9DA6-CD8F385D1566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4830717" y="2234005"/>
            <a:ext cx="17526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0476B5-C4DA-45F3-B87A-A8075DDE9D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4830717" y="2974795"/>
            <a:ext cx="17526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2789BB-C45D-4A7F-9FD8-B1F398B58BB5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4626163" y="4146974"/>
            <a:ext cx="87738" cy="67190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E1015-8E18-49C6-B82D-69563004775A}"/>
              </a:ext>
            </a:extLst>
          </p:cNvPr>
          <p:cNvSpPr/>
          <p:nvPr/>
        </p:nvSpPr>
        <p:spPr>
          <a:xfrm>
            <a:off x="4674879" y="1392375"/>
            <a:ext cx="155838" cy="158369"/>
          </a:xfrm>
          <a:prstGeom prst="rect">
            <a:avLst/>
          </a:prstGeom>
          <a:solidFill>
            <a:schemeClr val="bg1"/>
          </a:solidFill>
          <a:ln w="19050" cap="sq">
            <a:solidFill>
              <a:srgbClr val="0817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D6C202-86DF-4C3A-A1CD-BDD8B1827043}"/>
              </a:ext>
            </a:extLst>
          </p:cNvPr>
          <p:cNvSpPr txBox="1"/>
          <p:nvPr/>
        </p:nvSpPr>
        <p:spPr>
          <a:xfrm>
            <a:off x="3904605" y="1069186"/>
            <a:ext cx="8589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189">
              <a:spcAft>
                <a:spcPts val="900"/>
              </a:spcAft>
            </a:pPr>
            <a:r>
              <a:rPr lang="en-US" sz="1400" dirty="0">
                <a:solidFill>
                  <a:srgbClr val="1C7DDB"/>
                </a:solidFill>
                <a:latin typeface="Arial"/>
              </a:rPr>
              <a:t>CL Module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CAD93-1EA2-4A4B-A1E6-130BC9E8E615}"/>
              </a:ext>
            </a:extLst>
          </p:cNvPr>
          <p:cNvSpPr txBox="1"/>
          <p:nvPr/>
        </p:nvSpPr>
        <p:spPr>
          <a:xfrm>
            <a:off x="6303090" y="1069186"/>
            <a:ext cx="17809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189">
              <a:spcAft>
                <a:spcPts val="900"/>
              </a:spcAft>
            </a:pPr>
            <a:r>
              <a:rPr lang="en-US" sz="1400" dirty="0">
                <a:solidFill>
                  <a:srgbClr val="FF7F45"/>
                </a:solidFill>
                <a:latin typeface="Arial"/>
              </a:rPr>
              <a:t>External Spectrometer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02078-C4C4-4D3E-A0EA-C6A069E9EDB3}"/>
              </a:ext>
            </a:extLst>
          </p:cNvPr>
          <p:cNvSpPr/>
          <p:nvPr/>
        </p:nvSpPr>
        <p:spPr>
          <a:xfrm>
            <a:off x="1050883" y="4175826"/>
            <a:ext cx="824488" cy="546015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50" dirty="0">
                <a:solidFill>
                  <a:schemeClr val="bg1"/>
                </a:solidFill>
                <a:latin typeface="Arial"/>
              </a:rPr>
              <a:t>New task VHV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37884A-91D6-47B9-BBD8-17960956A650}"/>
              </a:ext>
            </a:extLst>
          </p:cNvPr>
          <p:cNvSpPr/>
          <p:nvPr/>
        </p:nvSpPr>
        <p:spPr>
          <a:xfrm>
            <a:off x="2029625" y="4175826"/>
            <a:ext cx="824488" cy="54601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50" dirty="0">
                <a:solidFill>
                  <a:srgbClr val="FFFFFF"/>
                </a:solidFill>
                <a:latin typeface="Arial"/>
              </a:rPr>
              <a:t>new task</a:t>
            </a:r>
          </a:p>
          <a:p>
            <a:pPr algn="ctr" defTabSz="457189"/>
            <a:r>
              <a:rPr lang="en-US" sz="1050" dirty="0">
                <a:solidFill>
                  <a:srgbClr val="FFFFFF"/>
                </a:solidFill>
                <a:latin typeface="Arial"/>
              </a:rPr>
              <a:t>ACE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CA036E-A0D4-4848-8EA4-FA8F9DABC653}"/>
              </a:ext>
            </a:extLst>
          </p:cNvPr>
          <p:cNvGrpSpPr/>
          <p:nvPr/>
        </p:nvGrpSpPr>
        <p:grpSpPr>
          <a:xfrm>
            <a:off x="72141" y="4174110"/>
            <a:ext cx="824488" cy="549446"/>
            <a:chOff x="597770" y="4085953"/>
            <a:chExt cx="824488" cy="549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DD82B4-EF3B-446C-972A-238F9CEDF9B0}"/>
                </a:ext>
              </a:extLst>
            </p:cNvPr>
            <p:cNvSpPr/>
            <p:nvPr/>
          </p:nvSpPr>
          <p:spPr>
            <a:xfrm>
              <a:off x="597770" y="4089384"/>
              <a:ext cx="824488" cy="5460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/>
              <a:r>
                <a:rPr lang="en-US" sz="1050" dirty="0">
                  <a:solidFill>
                    <a:srgbClr val="FFFFFF"/>
                  </a:solidFill>
                  <a:latin typeface="Arial"/>
                </a:rPr>
                <a:t>existing task </a:t>
              </a:r>
            </a:p>
            <a:p>
              <a:pPr algn="ctr" defTabSz="457189"/>
              <a:r>
                <a:rPr lang="en-US" sz="1050" dirty="0">
                  <a:solidFill>
                    <a:srgbClr val="FFFFFF"/>
                  </a:solidFill>
                  <a:latin typeface="Arial"/>
                </a:rPr>
                <a:t>&lt; SP18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B65B6C-523B-463C-A4B7-E7FB1A34038B}"/>
                </a:ext>
              </a:extLst>
            </p:cNvPr>
            <p:cNvSpPr/>
            <p:nvPr/>
          </p:nvSpPr>
          <p:spPr>
            <a:xfrm>
              <a:off x="1309146" y="4085953"/>
              <a:ext cx="111198" cy="12165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rgbClr val="08176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57A479B-A421-471F-928F-4EE3C26EC41E}"/>
              </a:ext>
            </a:extLst>
          </p:cNvPr>
          <p:cNvSpPr/>
          <p:nvPr/>
        </p:nvSpPr>
        <p:spPr>
          <a:xfrm>
            <a:off x="4674879" y="2002358"/>
            <a:ext cx="155838" cy="158369"/>
          </a:xfrm>
          <a:prstGeom prst="rect">
            <a:avLst/>
          </a:prstGeom>
          <a:solidFill>
            <a:schemeClr val="bg1"/>
          </a:solidFill>
          <a:ln w="19050" cap="sq">
            <a:solidFill>
              <a:srgbClr val="0817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E8460-E18A-4208-974F-C706240485F8}"/>
              </a:ext>
            </a:extLst>
          </p:cNvPr>
          <p:cNvSpPr/>
          <p:nvPr/>
        </p:nvSpPr>
        <p:spPr>
          <a:xfrm>
            <a:off x="4674879" y="2743148"/>
            <a:ext cx="155838" cy="158369"/>
          </a:xfrm>
          <a:prstGeom prst="rect">
            <a:avLst/>
          </a:prstGeom>
          <a:solidFill>
            <a:schemeClr val="bg1"/>
          </a:solidFill>
          <a:ln w="19050" cap="sq">
            <a:solidFill>
              <a:srgbClr val="0817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AE0AE8-F724-4D15-91BA-2B9144FCD98D}"/>
              </a:ext>
            </a:extLst>
          </p:cNvPr>
          <p:cNvGrpSpPr/>
          <p:nvPr/>
        </p:nvGrpSpPr>
        <p:grpSpPr>
          <a:xfrm>
            <a:off x="5713563" y="1386278"/>
            <a:ext cx="858953" cy="469392"/>
            <a:chOff x="407676" y="169447"/>
            <a:chExt cx="858953" cy="4693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697C68-880A-429E-8BFF-7D0111B72FC5}"/>
                </a:ext>
              </a:extLst>
            </p:cNvPr>
            <p:cNvSpPr/>
            <p:nvPr/>
          </p:nvSpPr>
          <p:spPr>
            <a:xfrm>
              <a:off x="407676" y="175543"/>
              <a:ext cx="858953" cy="46329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/>
              <a:r>
                <a:rPr lang="en-US" sz="1000" dirty="0">
                  <a:solidFill>
                    <a:srgbClr val="FFFFFF"/>
                  </a:solidFill>
                  <a:latin typeface="Arial"/>
                </a:rPr>
                <a:t>Task 613</a:t>
              </a:r>
            </a:p>
            <a:p>
              <a:pPr algn="ctr" defTabSz="457189"/>
              <a:r>
                <a:rPr lang="en-US" sz="1000" dirty="0">
                  <a:solidFill>
                    <a:srgbClr val="FFFFFF"/>
                  </a:solidFill>
                  <a:latin typeface="Arial"/>
                </a:rPr>
                <a:t>WL coarse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2D87FB-53F0-437C-B8A8-A2C86E779A66}"/>
                </a:ext>
              </a:extLst>
            </p:cNvPr>
            <p:cNvSpPr/>
            <p:nvPr/>
          </p:nvSpPr>
          <p:spPr>
            <a:xfrm>
              <a:off x="1133856" y="169447"/>
              <a:ext cx="131639" cy="119506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rgbClr val="08176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2364E3-2E3F-4708-8B22-DB9DC8C6B6A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226681" y="1855671"/>
            <a:ext cx="0" cy="8874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9D02CA-0736-43D1-A041-DF2B006764A9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6678701" y="2465653"/>
            <a:ext cx="547980" cy="2774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6E21CD-DE95-4337-A9B7-183CABF44EB5}"/>
              </a:ext>
            </a:extLst>
          </p:cNvPr>
          <p:cNvSpPr/>
          <p:nvPr/>
        </p:nvSpPr>
        <p:spPr>
          <a:xfrm>
            <a:off x="4996566" y="3332138"/>
            <a:ext cx="982597" cy="4632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610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Spectral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81A069F-3AAC-4AFB-A8E2-033C7BDE855F}"/>
              </a:ext>
            </a:extLst>
          </p:cNvPr>
          <p:cNvCxnSpPr>
            <a:cxnSpLocks/>
            <a:stCxn id="12" idx="2"/>
            <a:endCxn id="48" idx="3"/>
          </p:cNvCxnSpPr>
          <p:nvPr/>
        </p:nvCxnSpPr>
        <p:spPr>
          <a:xfrm rot="5400000">
            <a:off x="6424252" y="2761356"/>
            <a:ext cx="357343" cy="124751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3307C15-8B89-4879-964F-D6EDF32C52CB}"/>
              </a:ext>
            </a:extLst>
          </p:cNvPr>
          <p:cNvCxnSpPr>
            <a:cxnSpLocks/>
          </p:cNvCxnSpPr>
          <p:nvPr/>
        </p:nvCxnSpPr>
        <p:spPr>
          <a:xfrm rot="5400000">
            <a:off x="4797872" y="1452843"/>
            <a:ext cx="887477" cy="1693133"/>
          </a:xfrm>
          <a:prstGeom prst="bentConnector3">
            <a:avLst>
              <a:gd name="adj1" fmla="val 802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A9537A-96B2-4F3F-9A97-4CE5783F8C31}"/>
              </a:ext>
            </a:extLst>
          </p:cNvPr>
          <p:cNvCxnSpPr>
            <a:cxnSpLocks/>
            <a:stCxn id="44" idx="2"/>
            <a:endCxn id="12" idx="1"/>
          </p:cNvCxnSpPr>
          <p:nvPr/>
        </p:nvCxnSpPr>
        <p:spPr>
          <a:xfrm rot="16200000" flipH="1">
            <a:off x="5900609" y="2098100"/>
            <a:ext cx="1119125" cy="63426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F61F686-0EBA-4179-9D4C-07DC382DC95D}"/>
              </a:ext>
            </a:extLst>
          </p:cNvPr>
          <p:cNvSpPr/>
          <p:nvPr/>
        </p:nvSpPr>
        <p:spPr>
          <a:xfrm>
            <a:off x="2750130" y="1392374"/>
            <a:ext cx="833641" cy="463296"/>
          </a:xfrm>
          <a:prstGeom prst="rect">
            <a:avLst/>
          </a:prstGeom>
          <a:solidFill>
            <a:srgbClr val="0F238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600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WL coarse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EC0ADA-0C7F-4406-9FF7-75834DE90ACC}"/>
              </a:ext>
            </a:extLst>
          </p:cNvPr>
          <p:cNvSpPr/>
          <p:nvPr/>
        </p:nvSpPr>
        <p:spPr>
          <a:xfrm>
            <a:off x="584756" y="1392374"/>
            <a:ext cx="833641" cy="463296"/>
          </a:xfrm>
          <a:prstGeom prst="rect">
            <a:avLst/>
          </a:prstGeom>
          <a:solidFill>
            <a:srgbClr val="0F238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623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DC Offset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5D5C9A-292B-45E8-A107-EE487882DAB1}"/>
              </a:ext>
            </a:extLst>
          </p:cNvPr>
          <p:cNvSpPr/>
          <p:nvPr/>
        </p:nvSpPr>
        <p:spPr>
          <a:xfrm>
            <a:off x="1684753" y="1392374"/>
            <a:ext cx="833642" cy="4632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604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DC offset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DDA5A0-E285-42C2-B86E-73025CA72E24}"/>
              </a:ext>
            </a:extLst>
          </p:cNvPr>
          <p:cNvSpPr/>
          <p:nvPr/>
        </p:nvSpPr>
        <p:spPr>
          <a:xfrm>
            <a:off x="1179064" y="2002357"/>
            <a:ext cx="833642" cy="4632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611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Non-linearity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6682C1-B687-484E-AB25-D3A3D084A3EF}"/>
              </a:ext>
            </a:extLst>
          </p:cNvPr>
          <p:cNvSpPr/>
          <p:nvPr/>
        </p:nvSpPr>
        <p:spPr>
          <a:xfrm>
            <a:off x="2191189" y="2002357"/>
            <a:ext cx="830571" cy="4632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612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Irradiance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8F334-AEF0-4128-AE97-B652F6F80166}"/>
              </a:ext>
            </a:extLst>
          </p:cNvPr>
          <p:cNvSpPr/>
          <p:nvPr/>
        </p:nvSpPr>
        <p:spPr>
          <a:xfrm>
            <a:off x="1678655" y="2743147"/>
            <a:ext cx="833643" cy="4632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Task 619</a:t>
            </a:r>
          </a:p>
          <a:p>
            <a:pPr algn="ctr" defTabSz="457189"/>
            <a:r>
              <a:rPr lang="en-US" sz="1000" dirty="0">
                <a:solidFill>
                  <a:srgbClr val="FFFFFF"/>
                </a:solidFill>
                <a:latin typeface="Arial"/>
              </a:rPr>
              <a:t>WL fine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D8BCBB-D8F7-41A7-95C5-17155C50E759}"/>
              </a:ext>
            </a:extLst>
          </p:cNvPr>
          <p:cNvSpPr/>
          <p:nvPr/>
        </p:nvSpPr>
        <p:spPr>
          <a:xfrm>
            <a:off x="583448" y="3334459"/>
            <a:ext cx="833641" cy="463296"/>
          </a:xfrm>
          <a:prstGeom prst="rect">
            <a:avLst/>
          </a:prstGeom>
          <a:solidFill>
            <a:srgbClr val="0F238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628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Spectrometer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4CFF0C-AA38-4ECE-8623-D327A38891A1}"/>
              </a:ext>
            </a:extLst>
          </p:cNvPr>
          <p:cNvSpPr/>
          <p:nvPr/>
        </p:nvSpPr>
        <p:spPr>
          <a:xfrm>
            <a:off x="583449" y="2743566"/>
            <a:ext cx="833641" cy="463296"/>
          </a:xfrm>
          <a:prstGeom prst="rect">
            <a:avLst/>
          </a:prstGeom>
          <a:solidFill>
            <a:srgbClr val="0F238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Task 626</a:t>
            </a:r>
          </a:p>
          <a:p>
            <a:pPr algn="ctr" defTabSz="457189"/>
            <a:r>
              <a:rPr lang="en-US" sz="1000" dirty="0">
                <a:solidFill>
                  <a:schemeClr val="bg1"/>
                </a:solidFill>
                <a:latin typeface="Arial"/>
              </a:rPr>
              <a:t>WL fine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487D38-184D-4834-B22F-36C3176A0E7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1418397" y="1624022"/>
            <a:ext cx="2663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9E7340-EBD5-4B81-9FE0-ED62ECDD19C7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095478" y="2465653"/>
            <a:ext cx="510997" cy="2774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D575B7-C781-4240-96FE-743F30A1710A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417090" y="2974796"/>
            <a:ext cx="261566" cy="4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2C23CEA-6435-422B-B4E1-F1C02921725F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1576451" y="3047082"/>
            <a:ext cx="359664" cy="67838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58F4EC-F996-4F2D-9923-1ECC3A43C3FD}"/>
              </a:ext>
            </a:extLst>
          </p:cNvPr>
          <p:cNvSpPr txBox="1"/>
          <p:nvPr/>
        </p:nvSpPr>
        <p:spPr>
          <a:xfrm>
            <a:off x="1264979" y="1069186"/>
            <a:ext cx="17200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189">
              <a:spcAft>
                <a:spcPts val="900"/>
              </a:spcAft>
            </a:pPr>
            <a:r>
              <a:rPr lang="en-US" sz="1400" dirty="0">
                <a:solidFill>
                  <a:srgbClr val="0F238C"/>
                </a:solidFill>
                <a:latin typeface="Arial"/>
              </a:rPr>
              <a:t>Internal Spectrometer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EB0234-D73F-41F2-A654-23C9FC1483A1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595885" y="2465653"/>
            <a:ext cx="499593" cy="2774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21615A-2949-4104-BD11-49C788C8BD69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2095478" y="1855671"/>
            <a:ext cx="6097" cy="8874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5D82435-5122-4828-AC5D-B644264527D4}"/>
              </a:ext>
            </a:extLst>
          </p:cNvPr>
          <p:cNvSpPr/>
          <p:nvPr/>
        </p:nvSpPr>
        <p:spPr>
          <a:xfrm>
            <a:off x="3429676" y="1386279"/>
            <a:ext cx="155838" cy="158369"/>
          </a:xfrm>
          <a:prstGeom prst="rect">
            <a:avLst/>
          </a:prstGeom>
          <a:solidFill>
            <a:schemeClr val="bg1"/>
          </a:solidFill>
          <a:ln w="19050" cap="sq">
            <a:solidFill>
              <a:srgbClr val="0817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64FDFAA-FD12-43D5-8C66-99DC28C6D210}"/>
              </a:ext>
            </a:extLst>
          </p:cNvPr>
          <p:cNvCxnSpPr>
            <a:cxnSpLocks/>
          </p:cNvCxnSpPr>
          <p:nvPr/>
        </p:nvCxnSpPr>
        <p:spPr>
          <a:xfrm flipV="1">
            <a:off x="2132612" y="2234006"/>
            <a:ext cx="1698741" cy="1151109"/>
          </a:xfrm>
          <a:prstGeom prst="bentConnector3">
            <a:avLst>
              <a:gd name="adj1" fmla="val 769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AC089EC-7598-4A15-AC66-B6A2A44A3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79543" y="1952859"/>
            <a:ext cx="357343" cy="286451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B5F230-D355-4E2B-9486-67815006389C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>
            <a:off x="3583770" y="1624022"/>
            <a:ext cx="2536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A6CDC27-867D-468C-9EDC-3FF4FE05580A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rot="5400000">
            <a:off x="2280063" y="2087907"/>
            <a:ext cx="1119125" cy="65465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6F45A9E-C4AA-4341-BDEE-8FED9D73AE58}"/>
              </a:ext>
            </a:extLst>
          </p:cNvPr>
          <p:cNvSpPr txBox="1"/>
          <p:nvPr/>
        </p:nvSpPr>
        <p:spPr>
          <a:xfrm>
            <a:off x="5026494" y="3913411"/>
            <a:ext cx="108090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89">
              <a:spcAft>
                <a:spcPts val="900"/>
              </a:spcAft>
            </a:pPr>
            <a:r>
              <a:rPr lang="en-US" sz="1100" dirty="0">
                <a:solidFill>
                  <a:srgbClr val="1C7DDB"/>
                </a:solidFill>
                <a:latin typeface="Arial"/>
              </a:rPr>
              <a:t>Task 630 has 603 included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6D47EEA-021B-4B37-92C9-D9A8C303CCEE}"/>
              </a:ext>
            </a:extLst>
          </p:cNvPr>
          <p:cNvCxnSpPr>
            <a:cxnSpLocks/>
            <a:stCxn id="20" idx="0"/>
            <a:endCxn id="9" idx="0"/>
          </p:cNvCxnSpPr>
          <p:nvPr/>
        </p:nvCxnSpPr>
        <p:spPr>
          <a:xfrm rot="5400000" flipH="1" flipV="1">
            <a:off x="5780382" y="-53924"/>
            <a:ext cx="12700" cy="2892599"/>
          </a:xfrm>
          <a:prstGeom prst="bentConnector3">
            <a:avLst>
              <a:gd name="adj1" fmla="val 8879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F744C33-B76F-4495-92BE-20998847A594}"/>
              </a:ext>
            </a:extLst>
          </p:cNvPr>
          <p:cNvCxnSpPr>
            <a:cxnSpLocks/>
            <a:stCxn id="20" idx="0"/>
            <a:endCxn id="55" idx="0"/>
          </p:cNvCxnSpPr>
          <p:nvPr/>
        </p:nvCxnSpPr>
        <p:spPr>
          <a:xfrm rot="16200000" flipV="1">
            <a:off x="3217829" y="276120"/>
            <a:ext cx="12700" cy="2232508"/>
          </a:xfrm>
          <a:prstGeom prst="bentConnector3">
            <a:avLst>
              <a:gd name="adj1" fmla="val 888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82D7F-C873-49BF-BE46-9929C0FFD466}"/>
              </a:ext>
            </a:extLst>
          </p:cNvPr>
          <p:cNvSpPr/>
          <p:nvPr/>
        </p:nvSpPr>
        <p:spPr>
          <a:xfrm>
            <a:off x="533504" y="2673624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8AB8C4-2F04-4881-BFE3-7A8FC8DAF2E9}"/>
              </a:ext>
            </a:extLst>
          </p:cNvPr>
          <p:cNvSpPr/>
          <p:nvPr/>
        </p:nvSpPr>
        <p:spPr>
          <a:xfrm>
            <a:off x="1624412" y="2663376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9D44BB-4D38-499E-9D79-79AC005FB3EF}"/>
              </a:ext>
            </a:extLst>
          </p:cNvPr>
          <p:cNvSpPr/>
          <p:nvPr/>
        </p:nvSpPr>
        <p:spPr>
          <a:xfrm>
            <a:off x="533504" y="1318032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FE86F8-AC98-483C-BB9C-C90328F7A663}"/>
              </a:ext>
            </a:extLst>
          </p:cNvPr>
          <p:cNvSpPr/>
          <p:nvPr/>
        </p:nvSpPr>
        <p:spPr>
          <a:xfrm>
            <a:off x="1631762" y="1330109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5D9385-8DD2-45FE-9AB6-574DA139472C}"/>
              </a:ext>
            </a:extLst>
          </p:cNvPr>
          <p:cNvSpPr/>
          <p:nvPr/>
        </p:nvSpPr>
        <p:spPr>
          <a:xfrm>
            <a:off x="1118808" y="1943860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FE889C-1019-43F5-BBA6-0F8DA3D24E68}"/>
              </a:ext>
            </a:extLst>
          </p:cNvPr>
          <p:cNvSpPr/>
          <p:nvPr/>
        </p:nvSpPr>
        <p:spPr>
          <a:xfrm>
            <a:off x="2129342" y="1934919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C62A74-AE2D-44F6-99FE-C76D3323EB65}"/>
              </a:ext>
            </a:extLst>
          </p:cNvPr>
          <p:cNvSpPr/>
          <p:nvPr/>
        </p:nvSpPr>
        <p:spPr>
          <a:xfrm>
            <a:off x="3792948" y="2687231"/>
            <a:ext cx="1113444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21313A-A12D-4E49-89EB-00AB2B0AC2A5}"/>
              </a:ext>
            </a:extLst>
          </p:cNvPr>
          <p:cNvSpPr/>
          <p:nvPr/>
        </p:nvSpPr>
        <p:spPr>
          <a:xfrm>
            <a:off x="4946653" y="2674767"/>
            <a:ext cx="1080901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FF36F-C6BC-41F3-945C-C58816ADD3C2}"/>
              </a:ext>
            </a:extLst>
          </p:cNvPr>
          <p:cNvSpPr/>
          <p:nvPr/>
        </p:nvSpPr>
        <p:spPr>
          <a:xfrm>
            <a:off x="4949284" y="1940259"/>
            <a:ext cx="1113444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03AE29-A433-4F3C-BD2B-6E5F4B820D2F}"/>
              </a:ext>
            </a:extLst>
          </p:cNvPr>
          <p:cNvSpPr/>
          <p:nvPr/>
        </p:nvSpPr>
        <p:spPr>
          <a:xfrm>
            <a:off x="6178680" y="1925727"/>
            <a:ext cx="989132" cy="605960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289578-2901-4AA4-A944-52737BC6EDA3}"/>
              </a:ext>
            </a:extLst>
          </p:cNvPr>
          <p:cNvSpPr/>
          <p:nvPr/>
        </p:nvSpPr>
        <p:spPr>
          <a:xfrm>
            <a:off x="7285331" y="1921637"/>
            <a:ext cx="989132" cy="605960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3D841B-7C2F-4890-A31B-A77D65A1D97D}"/>
              </a:ext>
            </a:extLst>
          </p:cNvPr>
          <p:cNvSpPr/>
          <p:nvPr/>
        </p:nvSpPr>
        <p:spPr>
          <a:xfrm>
            <a:off x="3781395" y="3901968"/>
            <a:ext cx="1124998" cy="605960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EF5C829-2D1E-4C95-B29D-BB735A97923B}"/>
              </a:ext>
            </a:extLst>
          </p:cNvPr>
          <p:cNvSpPr/>
          <p:nvPr/>
        </p:nvSpPr>
        <p:spPr>
          <a:xfrm>
            <a:off x="4946653" y="4225034"/>
            <a:ext cx="1076833" cy="587816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364FCC-4B60-48E5-9104-AAE0EFDE38CB}"/>
              </a:ext>
            </a:extLst>
          </p:cNvPr>
          <p:cNvSpPr/>
          <p:nvPr/>
        </p:nvSpPr>
        <p:spPr>
          <a:xfrm>
            <a:off x="6701048" y="2680880"/>
            <a:ext cx="1025656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2768100-B2BD-4423-98C3-047E245B764B}"/>
              </a:ext>
            </a:extLst>
          </p:cNvPr>
          <p:cNvSpPr/>
          <p:nvPr/>
        </p:nvSpPr>
        <p:spPr>
          <a:xfrm>
            <a:off x="7779897" y="2683624"/>
            <a:ext cx="989132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F9C15-C23D-4C14-AD08-B66ED4F33403}"/>
              </a:ext>
            </a:extLst>
          </p:cNvPr>
          <p:cNvSpPr/>
          <p:nvPr/>
        </p:nvSpPr>
        <p:spPr>
          <a:xfrm>
            <a:off x="6737362" y="1336996"/>
            <a:ext cx="998653" cy="557618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38393F-0B07-4B60-A450-EA53B3EED03D}"/>
              </a:ext>
            </a:extLst>
          </p:cNvPr>
          <p:cNvSpPr txBox="1"/>
          <p:nvPr/>
        </p:nvSpPr>
        <p:spPr>
          <a:xfrm>
            <a:off x="484385" y="549971"/>
            <a:ext cx="70052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89">
              <a:spcAft>
                <a:spcPts val="900"/>
              </a:spcAft>
            </a:pPr>
            <a:r>
              <a:rPr lang="en-US" dirty="0">
                <a:solidFill>
                  <a:srgbClr val="0F238C">
                    <a:lumMod val="75000"/>
                  </a:srgbClr>
                </a:solidFill>
                <a:latin typeface="Arial"/>
              </a:rPr>
              <a:t>ACE </a:t>
            </a:r>
            <a:r>
              <a:rPr lang="en-US" dirty="0">
                <a:solidFill>
                  <a:srgbClr val="0F238D"/>
                </a:solidFill>
                <a:latin typeface="Arial"/>
              </a:rPr>
              <a:t>contributes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16</a:t>
            </a:r>
            <a:r>
              <a:rPr lang="en-US" dirty="0">
                <a:solidFill>
                  <a:srgbClr val="0F238D"/>
                </a:solidFill>
                <a:latin typeface="Arial"/>
              </a:rPr>
              <a:t> out of 24 blocks for </a:t>
            </a:r>
            <a:r>
              <a:rPr lang="en-US" dirty="0">
                <a:solidFill>
                  <a:srgbClr val="0F238C">
                    <a:lumMod val="75000"/>
                  </a:srgbClr>
                </a:solidFill>
                <a:latin typeface="Arial"/>
              </a:rPr>
              <a:t>CLM SP18 delivery!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B2668-C385-4550-B4BE-6C56C53F7F13}"/>
              </a:ext>
            </a:extLst>
          </p:cNvPr>
          <p:cNvSpPr txBox="1"/>
          <p:nvPr/>
        </p:nvSpPr>
        <p:spPr>
          <a:xfrm>
            <a:off x="2763274" y="4857552"/>
            <a:ext cx="4638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Fig. Full YS(1)375 CL Module Tasks Package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CE0FB0-6EA3-4DDE-AF93-C2A6F6036895}"/>
              </a:ext>
            </a:extLst>
          </p:cNvPr>
          <p:cNvSpPr/>
          <p:nvPr/>
        </p:nvSpPr>
        <p:spPr>
          <a:xfrm>
            <a:off x="1975105" y="4156857"/>
            <a:ext cx="933528" cy="587827"/>
          </a:xfrm>
          <a:prstGeom prst="rect">
            <a:avLst/>
          </a:prstGeom>
          <a:solidFill>
            <a:srgbClr val="FFFF00">
              <a:alpha val="40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sz="1000" dirty="0">
              <a:solidFill>
                <a:srgbClr val="0F238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3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5" grpId="0"/>
      <p:bldP spid="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0BCDE-1D0A-41BE-BB17-E81BB930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1200" y="727954"/>
            <a:ext cx="752400" cy="90000"/>
          </a:xfrm>
        </p:spPr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0090-4BD7-4FEA-B90B-7C0F22DD0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D458F-846D-4EF5-B55C-F1A209548C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07ECAF-4688-471F-9981-176D0FF3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Q1 ~ Q3 Achievement (Source Project)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8CB2B-1176-4864-8F5F-CF3B2CBE7F6C}"/>
              </a:ext>
            </a:extLst>
          </p:cNvPr>
          <p:cNvSpPr>
            <a:spLocks/>
          </p:cNvSpPr>
          <p:nvPr/>
        </p:nvSpPr>
        <p:spPr>
          <a:xfrm>
            <a:off x="461006" y="1065171"/>
            <a:ext cx="8414480" cy="3573235"/>
          </a:xfrm>
          <a:prstGeom prst="rect">
            <a:avLst/>
          </a:prstGeom>
          <a:noFill/>
          <a:ln w="15875">
            <a:solidFill>
              <a:srgbClr val="86CEF4"/>
            </a:solidFill>
            <a:miter lim="800000"/>
            <a:headEnd/>
            <a:tailEnd/>
          </a:ln>
          <a:effectLst/>
        </p:spPr>
        <p:txBody>
          <a:bodyPr vert="horz" wrap="square" lIns="71942" tIns="71942" rIns="71942" bIns="71942" numCol="1" anchor="ctr" anchorCtr="0" compatLnSpc="1">
            <a:prstTxWarp prst="textNoShape">
              <a:avLst/>
            </a:prstTxWarp>
            <a:noAutofit/>
          </a:bodyPr>
          <a:lstStyle/>
          <a:p>
            <a:pPr defTabSz="894544" fontAlgn="auto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/>
            </a:pPr>
            <a:endParaRPr lang="en-US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1572C9-D63E-4C9A-8DE3-7778AA0FA49C}"/>
              </a:ext>
            </a:extLst>
          </p:cNvPr>
          <p:cNvCxnSpPr>
            <a:cxnSpLocks/>
          </p:cNvCxnSpPr>
          <p:nvPr/>
        </p:nvCxnSpPr>
        <p:spPr>
          <a:xfrm>
            <a:off x="716579" y="3440575"/>
            <a:ext cx="7272000" cy="0"/>
          </a:xfrm>
          <a:prstGeom prst="line">
            <a:avLst/>
          </a:prstGeom>
          <a:noFill/>
          <a:ln w="9525" cap="flat" cmpd="sng" algn="ctr">
            <a:solidFill>
              <a:srgbClr val="1C7DDB"/>
            </a:solidFill>
            <a:prstDash val="sysDot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76C9F-8EF6-4699-8D34-CCAB37E5625A}"/>
              </a:ext>
            </a:extLst>
          </p:cNvPr>
          <p:cNvCxnSpPr>
            <a:cxnSpLocks/>
          </p:cNvCxnSpPr>
          <p:nvPr/>
        </p:nvCxnSpPr>
        <p:spPr>
          <a:xfrm>
            <a:off x="716579" y="2265855"/>
            <a:ext cx="7272000" cy="0"/>
          </a:xfrm>
          <a:prstGeom prst="line">
            <a:avLst/>
          </a:prstGeom>
          <a:noFill/>
          <a:ln w="9525" cap="flat" cmpd="sng" algn="ctr">
            <a:solidFill>
              <a:srgbClr val="1C7DDB"/>
            </a:solidFill>
            <a:prstDash val="sysDot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32162-05F9-4B84-8F48-829B88D12053}"/>
              </a:ext>
            </a:extLst>
          </p:cNvPr>
          <p:cNvSpPr>
            <a:spLocks/>
          </p:cNvSpPr>
          <p:nvPr/>
        </p:nvSpPr>
        <p:spPr>
          <a:xfrm>
            <a:off x="716579" y="3532751"/>
            <a:ext cx="1440000" cy="961110"/>
          </a:xfrm>
          <a:prstGeom prst="rect">
            <a:avLst/>
          </a:prstGeom>
          <a:solidFill>
            <a:srgbClr val="86CEF4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="horz" wrap="square" lIns="53291" tIns="7613" rIns="53291" bIns="761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666666"/>
              </a:buClr>
              <a:defRPr/>
            </a:pPr>
            <a:endParaRPr lang="en-US" sz="1199" b="1" dirty="0">
              <a:solidFill>
                <a:srgbClr val="0F238C"/>
              </a:solidFill>
            </a:endParaRPr>
          </a:p>
          <a:p>
            <a:pPr algn="ctr" defTabSz="914400">
              <a:buClr>
                <a:srgbClr val="666666"/>
              </a:buClr>
              <a:defRPr/>
            </a:pPr>
            <a:r>
              <a:rPr lang="en-US" sz="1199" b="1" dirty="0">
                <a:solidFill>
                  <a:srgbClr val="0F238C"/>
                </a:solidFill>
              </a:rPr>
              <a:t>CLM Q-Tool</a:t>
            </a:r>
          </a:p>
          <a:p>
            <a:pPr algn="ctr" defTabSz="914400">
              <a:buClr>
                <a:srgbClr val="666666"/>
              </a:buClr>
              <a:defRPr/>
            </a:pPr>
            <a:endParaRPr lang="en-US" sz="1199" b="1" dirty="0">
              <a:solidFill>
                <a:srgbClr val="0F238C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77DFE36-4B7E-4772-900D-734E7F390279}"/>
              </a:ext>
            </a:extLst>
          </p:cNvPr>
          <p:cNvSpPr txBox="1">
            <a:spLocks/>
          </p:cNvSpPr>
          <p:nvPr/>
        </p:nvSpPr>
        <p:spPr>
          <a:xfrm>
            <a:off x="2285130" y="3466967"/>
            <a:ext cx="5782470" cy="10787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DC offset calibration (616)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Non-linearity calibration (617)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Irradiance calibration (618)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Wavelength fine calibration (620/627)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C70B00-5588-45F4-94EB-BEA0B5C4893B}"/>
              </a:ext>
            </a:extLst>
          </p:cNvPr>
          <p:cNvSpPr>
            <a:spLocks/>
          </p:cNvSpPr>
          <p:nvPr/>
        </p:nvSpPr>
        <p:spPr>
          <a:xfrm>
            <a:off x="716579" y="2365761"/>
            <a:ext cx="1440000" cy="953381"/>
          </a:xfrm>
          <a:prstGeom prst="rect">
            <a:avLst/>
          </a:prstGeom>
          <a:solidFill>
            <a:srgbClr val="86CEF4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="horz" wrap="square" lIns="53291" tIns="7613" rIns="53291" bIns="761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666666"/>
              </a:buClr>
              <a:defRPr/>
            </a:pPr>
            <a:r>
              <a:rPr lang="en-US" sz="1199" b="1" dirty="0">
                <a:solidFill>
                  <a:srgbClr val="0F238C"/>
                </a:solidFill>
              </a:rPr>
              <a:t>Internal spectrometer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25107B0-7D7A-4445-9DCD-B47FFC9E6C7D}"/>
              </a:ext>
            </a:extLst>
          </p:cNvPr>
          <p:cNvSpPr txBox="1">
            <a:spLocks/>
          </p:cNvSpPr>
          <p:nvPr/>
        </p:nvSpPr>
        <p:spPr>
          <a:xfrm>
            <a:off x="2285130" y="2248320"/>
            <a:ext cx="5782470" cy="123166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DC offset calibration (604/623)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Non-linearity calibration (611)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Irradiance calibration (612)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Wavelength fine calibration (619/626)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B9CB2-18EA-4B1F-8B54-2DAB856FCBB6}"/>
              </a:ext>
            </a:extLst>
          </p:cNvPr>
          <p:cNvSpPr>
            <a:spLocks/>
          </p:cNvSpPr>
          <p:nvPr/>
        </p:nvSpPr>
        <p:spPr>
          <a:xfrm>
            <a:off x="716579" y="1147264"/>
            <a:ext cx="1440000" cy="1018686"/>
          </a:xfrm>
          <a:prstGeom prst="rect">
            <a:avLst/>
          </a:prstGeom>
          <a:solidFill>
            <a:srgbClr val="86CEF4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="horz" wrap="square" lIns="53291" tIns="7613" rIns="53291" bIns="761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666666"/>
              </a:buClr>
              <a:defRPr/>
            </a:pPr>
            <a:r>
              <a:rPr lang="en-US" sz="1199" b="1" dirty="0">
                <a:solidFill>
                  <a:srgbClr val="0F238C"/>
                </a:solidFill>
              </a:rPr>
              <a:t>CLM calibrations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FA989F8-8566-4048-BC12-9D62B10D0EAC}"/>
              </a:ext>
            </a:extLst>
          </p:cNvPr>
          <p:cNvSpPr txBox="1">
            <a:spLocks/>
          </p:cNvSpPr>
          <p:nvPr/>
        </p:nvSpPr>
        <p:spPr>
          <a:xfrm>
            <a:off x="2285130" y="1081484"/>
            <a:ext cx="5535761" cy="1136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ND filter calibration (601/641)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  <a:ea typeface="ＭＳ Ｐゴシック"/>
              </a:rPr>
              <a:t>Wavelength offset calibration (603)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  <a:ea typeface="ＭＳ Ｐゴシック"/>
              </a:rPr>
              <a:t>Encoder-wavelength fine calibration (625)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  <a:ea typeface="ＭＳ Ｐゴシック"/>
              </a:rPr>
              <a:t>Spectra performance calibration (630)</a:t>
            </a:r>
          </a:p>
        </p:txBody>
      </p:sp>
      <p:sp>
        <p:nvSpPr>
          <p:cNvPr id="20" name="Marvin Title Tracker Circle">
            <a:extLst>
              <a:ext uri="{FF2B5EF4-FFF2-40B4-BE49-F238E27FC236}">
                <a16:creationId xmlns:a16="http://schemas.microsoft.com/office/drawing/2014/main" id="{83F04A33-026B-4E3A-BCDF-944FB4F7F3EF}"/>
              </a:ext>
            </a:extLst>
          </p:cNvPr>
          <p:cNvSpPr/>
          <p:nvPr/>
        </p:nvSpPr>
        <p:spPr>
          <a:xfrm>
            <a:off x="480152" y="1515943"/>
            <a:ext cx="324000" cy="324000"/>
          </a:xfrm>
          <a:prstGeom prst="ellipse">
            <a:avLst/>
          </a:prstGeom>
          <a:solidFill>
            <a:srgbClr val="86CEF4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F238C"/>
                </a:solidFill>
                <a:latin typeface="Arial"/>
              </a:rPr>
              <a:t>1</a:t>
            </a:r>
          </a:p>
        </p:txBody>
      </p:sp>
      <p:sp>
        <p:nvSpPr>
          <p:cNvPr id="21" name="Marvin Title Tracker Circle">
            <a:extLst>
              <a:ext uri="{FF2B5EF4-FFF2-40B4-BE49-F238E27FC236}">
                <a16:creationId xmlns:a16="http://schemas.microsoft.com/office/drawing/2014/main" id="{E87B4CB7-7C59-4C76-A9AC-DE41EB2E363E}"/>
              </a:ext>
            </a:extLst>
          </p:cNvPr>
          <p:cNvSpPr/>
          <p:nvPr/>
        </p:nvSpPr>
        <p:spPr>
          <a:xfrm>
            <a:off x="480152" y="2644852"/>
            <a:ext cx="324000" cy="324000"/>
          </a:xfrm>
          <a:prstGeom prst="ellipse">
            <a:avLst/>
          </a:prstGeom>
          <a:solidFill>
            <a:srgbClr val="86CEF4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srgbClr val="0F238C"/>
                </a:solidFill>
                <a:latin typeface="Arial"/>
              </a:rPr>
              <a:t>2</a:t>
            </a:r>
            <a:endParaRPr lang="en-US" sz="1600" b="1" kern="0" dirty="0">
              <a:solidFill>
                <a:srgbClr val="0F238C"/>
              </a:solidFill>
              <a:latin typeface="Arial"/>
            </a:endParaRPr>
          </a:p>
        </p:txBody>
      </p:sp>
      <p:sp>
        <p:nvSpPr>
          <p:cNvPr id="22" name="Marvin Title Tracker Circle">
            <a:extLst>
              <a:ext uri="{FF2B5EF4-FFF2-40B4-BE49-F238E27FC236}">
                <a16:creationId xmlns:a16="http://schemas.microsoft.com/office/drawing/2014/main" id="{4396E5A9-7406-4A2A-8F71-2482BFFAC63F}"/>
              </a:ext>
            </a:extLst>
          </p:cNvPr>
          <p:cNvSpPr/>
          <p:nvPr/>
        </p:nvSpPr>
        <p:spPr>
          <a:xfrm>
            <a:off x="476474" y="3917601"/>
            <a:ext cx="324000" cy="324000"/>
          </a:xfrm>
          <a:prstGeom prst="ellipse">
            <a:avLst/>
          </a:prstGeom>
          <a:solidFill>
            <a:srgbClr val="86CEF4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F238C"/>
                </a:solidFill>
                <a:latin typeface="Arial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188C5-BC86-438F-8B76-8165D21AAE1F}"/>
              </a:ext>
            </a:extLst>
          </p:cNvPr>
          <p:cNvSpPr txBox="1"/>
          <p:nvPr/>
        </p:nvSpPr>
        <p:spPr>
          <a:xfrm>
            <a:off x="457200" y="505094"/>
            <a:ext cx="71858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Support YS(1)375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CLM R3 (design verification) plan for SP18 delivery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0533DCD-EA72-485E-9404-F51C83E3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32216"/>
              </p:ext>
            </p:extLst>
          </p:nvPr>
        </p:nvGraphicFramePr>
        <p:xfrm>
          <a:off x="5587998" y="1101032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1AEBE3-3F87-450F-97F5-71BAD2413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55364"/>
              </p:ext>
            </p:extLst>
          </p:nvPr>
        </p:nvGraphicFramePr>
        <p:xfrm>
          <a:off x="5587998" y="1373133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2E6E2C4-4BD0-4DE1-A582-1B33B2C19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39410"/>
              </p:ext>
            </p:extLst>
          </p:nvPr>
        </p:nvGraphicFramePr>
        <p:xfrm>
          <a:off x="5587998" y="1657097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763CA7D-E308-455E-BE6C-BC28CD0D8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069"/>
              </p:ext>
            </p:extLst>
          </p:nvPr>
        </p:nvGraphicFramePr>
        <p:xfrm>
          <a:off x="5587998" y="1950239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8CD6C41-43DF-483F-A984-44F2B7CE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0360"/>
              </p:ext>
            </p:extLst>
          </p:nvPr>
        </p:nvGraphicFramePr>
        <p:xfrm>
          <a:off x="5587998" y="2319266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F0583E-5C30-4A18-942F-71C0C6F1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20283"/>
              </p:ext>
            </p:extLst>
          </p:nvPr>
        </p:nvGraphicFramePr>
        <p:xfrm>
          <a:off x="5587998" y="2591367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D75BDBA-34EC-486C-B6E4-9D29DA797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99846"/>
              </p:ext>
            </p:extLst>
          </p:nvPr>
        </p:nvGraphicFramePr>
        <p:xfrm>
          <a:off x="5587998" y="2875331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1FA236-FB84-40BA-814D-7B962E51C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92149"/>
              </p:ext>
            </p:extLst>
          </p:nvPr>
        </p:nvGraphicFramePr>
        <p:xfrm>
          <a:off x="5587998" y="3168473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038A759-6DFD-480A-86B4-AFCC3155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79126"/>
              </p:ext>
            </p:extLst>
          </p:nvPr>
        </p:nvGraphicFramePr>
        <p:xfrm>
          <a:off x="5587998" y="3479511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9299FE6-1A78-4A02-BA14-16F14A767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82842"/>
              </p:ext>
            </p:extLst>
          </p:nvPr>
        </p:nvGraphicFramePr>
        <p:xfrm>
          <a:off x="5587998" y="3751612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220F00-6630-4594-AD80-755871364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0085"/>
              </p:ext>
            </p:extLst>
          </p:nvPr>
        </p:nvGraphicFramePr>
        <p:xfrm>
          <a:off x="5587998" y="4035576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4C828DE-1D87-44E9-B1ED-3D788BD2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54715"/>
              </p:ext>
            </p:extLst>
          </p:nvPr>
        </p:nvGraphicFramePr>
        <p:xfrm>
          <a:off x="5587998" y="4328718"/>
          <a:ext cx="3222468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539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68539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808CAB-CE2E-4A36-9745-6C65773E4D9B}"/>
              </a:ext>
            </a:extLst>
          </p:cNvPr>
          <p:cNvCxnSpPr/>
          <p:nvPr/>
        </p:nvCxnSpPr>
        <p:spPr>
          <a:xfrm>
            <a:off x="5587998" y="957943"/>
            <a:ext cx="32224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EF2989-2DC7-4F09-9255-B34B9F8FB777}"/>
              </a:ext>
            </a:extLst>
          </p:cNvPr>
          <p:cNvSpPr txBox="1"/>
          <p:nvPr/>
        </p:nvSpPr>
        <p:spPr>
          <a:xfrm>
            <a:off x="5176365" y="805324"/>
            <a:ext cx="2901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WK</a:t>
            </a:r>
          </a:p>
        </p:txBody>
      </p:sp>
    </p:spTree>
    <p:extLst>
      <p:ext uri="{BB962C8B-B14F-4D97-AF65-F5344CB8AC3E}">
        <p14:creationId xmlns:p14="http://schemas.microsoft.com/office/powerpoint/2010/main" val="147980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06915-CA3B-45ED-9654-351358FA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7D7DD1-6E45-468B-9FFF-198365FEF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D6D0-C9CB-4129-94D6-A58D162707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2630F2F-5F66-4CD9-85AA-74D34AFE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000"/>
            <a:ext cx="7610400" cy="331200"/>
          </a:xfrm>
        </p:spPr>
        <p:txBody>
          <a:bodyPr/>
          <a:lstStyle/>
          <a:p>
            <a:r>
              <a:rPr lang="en-US" dirty="0"/>
              <a:t>2018 Q1 ~ Q3 Achievement (Source Project)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81475-C4A3-4FE7-8BD3-323D70510FEC}"/>
              </a:ext>
            </a:extLst>
          </p:cNvPr>
          <p:cNvSpPr>
            <a:spLocks/>
          </p:cNvSpPr>
          <p:nvPr/>
        </p:nvSpPr>
        <p:spPr>
          <a:xfrm>
            <a:off x="72571" y="1341474"/>
            <a:ext cx="8998857" cy="3287213"/>
          </a:xfrm>
          <a:prstGeom prst="rect">
            <a:avLst/>
          </a:prstGeom>
          <a:noFill/>
          <a:ln w="15875">
            <a:solidFill>
              <a:srgbClr val="86CEF4"/>
            </a:solidFill>
            <a:miter lim="800000"/>
            <a:headEnd/>
            <a:tailEnd/>
          </a:ln>
          <a:effectLst/>
        </p:spPr>
        <p:txBody>
          <a:bodyPr vert="horz" wrap="square" lIns="71942" tIns="71942" rIns="71942" bIns="71942" numCol="1" anchor="ctr" anchorCtr="0" compatLnSpc="1">
            <a:prstTxWarp prst="textNoShape">
              <a:avLst/>
            </a:prstTxWarp>
            <a:noAutofit/>
          </a:bodyPr>
          <a:lstStyle/>
          <a:p>
            <a:pPr defTabSz="894544" fontAlgn="auto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/>
            </a:pPr>
            <a:endParaRPr lang="en-US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1F25C-AAC0-4AE0-B9A0-C4CD629C15E2}"/>
              </a:ext>
            </a:extLst>
          </p:cNvPr>
          <p:cNvCxnSpPr>
            <a:cxnSpLocks/>
          </p:cNvCxnSpPr>
          <p:nvPr/>
        </p:nvCxnSpPr>
        <p:spPr>
          <a:xfrm>
            <a:off x="339210" y="2542159"/>
            <a:ext cx="7272000" cy="0"/>
          </a:xfrm>
          <a:prstGeom prst="line">
            <a:avLst/>
          </a:prstGeom>
          <a:noFill/>
          <a:ln w="9525" cap="flat" cmpd="sng" algn="ctr">
            <a:solidFill>
              <a:srgbClr val="1C7DDB"/>
            </a:solidFill>
            <a:prstDash val="sysDot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12BE2-5A1C-4B2B-9FDD-FB41AEF03F6F}"/>
              </a:ext>
            </a:extLst>
          </p:cNvPr>
          <p:cNvSpPr>
            <a:spLocks/>
          </p:cNvSpPr>
          <p:nvPr/>
        </p:nvSpPr>
        <p:spPr>
          <a:xfrm>
            <a:off x="339210" y="2863857"/>
            <a:ext cx="1440000" cy="1443132"/>
          </a:xfrm>
          <a:prstGeom prst="rect">
            <a:avLst/>
          </a:prstGeom>
          <a:solidFill>
            <a:srgbClr val="86CEF4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="horz" wrap="square" lIns="53291" tIns="7613" rIns="53291" bIns="761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666666"/>
              </a:buClr>
              <a:defRPr/>
            </a:pPr>
            <a:r>
              <a:rPr lang="en-US" sz="1199" b="1" dirty="0">
                <a:solidFill>
                  <a:srgbClr val="0F238C"/>
                </a:solidFill>
              </a:rPr>
              <a:t>KTD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2F477C4-0BF0-486F-A4EF-8BCDA9684D39}"/>
              </a:ext>
            </a:extLst>
          </p:cNvPr>
          <p:cNvSpPr txBox="1">
            <a:spLocks/>
          </p:cNvSpPr>
          <p:nvPr/>
        </p:nvSpPr>
        <p:spPr>
          <a:xfrm>
            <a:off x="1907761" y="2718936"/>
            <a:ext cx="5782470" cy="1732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CL module introduction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DC offset calibration (604/623)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Non-linearity calibration (611/617)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Irradiance calibration (612/618)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Wavelength fine calibration (619/626)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ND filter calibration (604/641)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721D53-154F-478C-9B73-466D2AF9E465}"/>
              </a:ext>
            </a:extLst>
          </p:cNvPr>
          <p:cNvSpPr>
            <a:spLocks/>
          </p:cNvSpPr>
          <p:nvPr/>
        </p:nvSpPr>
        <p:spPr>
          <a:xfrm>
            <a:off x="339210" y="1423568"/>
            <a:ext cx="1440000" cy="1018686"/>
          </a:xfrm>
          <a:prstGeom prst="rect">
            <a:avLst/>
          </a:prstGeom>
          <a:solidFill>
            <a:srgbClr val="86CEF4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="horz" wrap="square" lIns="53291" tIns="7613" rIns="53291" bIns="761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666666"/>
              </a:buClr>
              <a:defRPr/>
            </a:pPr>
            <a:r>
              <a:rPr lang="en-US" sz="1199" b="1" dirty="0">
                <a:solidFill>
                  <a:srgbClr val="0F238C"/>
                </a:solidFill>
              </a:rPr>
              <a:t>Shutter box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B564021-8EF7-4938-8A7E-4B446778C776}"/>
              </a:ext>
            </a:extLst>
          </p:cNvPr>
          <p:cNvSpPr txBox="1">
            <a:spLocks/>
          </p:cNvSpPr>
          <p:nvPr/>
        </p:nvSpPr>
        <p:spPr>
          <a:xfrm>
            <a:off x="1907761" y="1357788"/>
            <a:ext cx="5535761" cy="1136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</a:rPr>
              <a:t>Develop shutter open/close inline performance (123i)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  <a:ea typeface="ＭＳ Ｐゴシック"/>
              </a:rPr>
              <a:t>YS1375 HV intensity adjustment – P367213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Tx/>
              <a:buSzPct val="105000"/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rgbClr val="0F238C"/>
                </a:solidFill>
                <a:ea typeface="ＭＳ Ｐゴシック"/>
              </a:rPr>
              <a:t>Task 123i failed on YS1375 SP17 – P373323</a:t>
            </a:r>
          </a:p>
        </p:txBody>
      </p:sp>
      <p:sp>
        <p:nvSpPr>
          <p:cNvPr id="19" name="Marvin Title Tracker Circle">
            <a:extLst>
              <a:ext uri="{FF2B5EF4-FFF2-40B4-BE49-F238E27FC236}">
                <a16:creationId xmlns:a16="http://schemas.microsoft.com/office/drawing/2014/main" id="{45157465-8BB8-486B-854D-F4DCE75F42F9}"/>
              </a:ext>
            </a:extLst>
          </p:cNvPr>
          <p:cNvSpPr/>
          <p:nvPr/>
        </p:nvSpPr>
        <p:spPr>
          <a:xfrm>
            <a:off x="102783" y="1792247"/>
            <a:ext cx="324000" cy="324000"/>
          </a:xfrm>
          <a:prstGeom prst="ellipse">
            <a:avLst/>
          </a:prstGeom>
          <a:solidFill>
            <a:srgbClr val="86CEF4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F238C"/>
                </a:solidFill>
                <a:latin typeface="Arial"/>
              </a:rPr>
              <a:t>4</a:t>
            </a:r>
          </a:p>
        </p:txBody>
      </p:sp>
      <p:sp>
        <p:nvSpPr>
          <p:cNvPr id="20" name="Marvin Title Tracker Circle">
            <a:extLst>
              <a:ext uri="{FF2B5EF4-FFF2-40B4-BE49-F238E27FC236}">
                <a16:creationId xmlns:a16="http://schemas.microsoft.com/office/drawing/2014/main" id="{68AD673B-667C-46B8-847D-026EEB4F7335}"/>
              </a:ext>
            </a:extLst>
          </p:cNvPr>
          <p:cNvSpPr/>
          <p:nvPr/>
        </p:nvSpPr>
        <p:spPr>
          <a:xfrm>
            <a:off x="102783" y="3432404"/>
            <a:ext cx="324000" cy="324000"/>
          </a:xfrm>
          <a:prstGeom prst="ellipse">
            <a:avLst/>
          </a:prstGeom>
          <a:solidFill>
            <a:srgbClr val="86CEF4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F238C"/>
                </a:solidFill>
                <a:latin typeface="Arial"/>
              </a:rPr>
              <a:t>5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49AA30-C2AF-43C4-B4AE-95BE998D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06847"/>
              </p:ext>
            </p:extLst>
          </p:nvPr>
        </p:nvGraphicFramePr>
        <p:xfrm>
          <a:off x="6027424" y="1557175"/>
          <a:ext cx="3014976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248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highlight>
                          <a:srgbClr val="0F238D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4BFC150-417E-4AB9-A845-C3ABDEA9A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637"/>
              </p:ext>
            </p:extLst>
          </p:nvPr>
        </p:nvGraphicFramePr>
        <p:xfrm>
          <a:off x="6027424" y="1829276"/>
          <a:ext cx="3014976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248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511B4ED-949A-4F33-990D-506C40DD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40606"/>
              </p:ext>
            </p:extLst>
          </p:nvPr>
        </p:nvGraphicFramePr>
        <p:xfrm>
          <a:off x="6027424" y="2113240"/>
          <a:ext cx="3014976" cy="224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248">
                  <a:extLst>
                    <a:ext uri="{9D8B030D-6E8A-4147-A177-3AD203B41FA5}">
                      <a16:colId xmlns:a16="http://schemas.microsoft.com/office/drawing/2014/main" val="3999423183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43485414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114485537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56392893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120386036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2841667241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3691912013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00677066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50279139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2910559592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067753985"/>
                    </a:ext>
                  </a:extLst>
                </a:gridCol>
                <a:gridCol w="251248">
                  <a:extLst>
                    <a:ext uri="{9D8B030D-6E8A-4147-A177-3AD203B41FA5}">
                      <a16:colId xmlns:a16="http://schemas.microsoft.com/office/drawing/2014/main" val="4158834354"/>
                    </a:ext>
                  </a:extLst>
                </a:gridCol>
              </a:tblGrid>
              <a:tr h="2242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233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030590-C6EF-438F-8854-0FF343524B7C}"/>
              </a:ext>
            </a:extLst>
          </p:cNvPr>
          <p:cNvCxnSpPr/>
          <p:nvPr/>
        </p:nvCxnSpPr>
        <p:spPr>
          <a:xfrm>
            <a:off x="5832288" y="1224547"/>
            <a:ext cx="32224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1ACDB6-5347-4750-9C03-C85BA5FA7918}"/>
              </a:ext>
            </a:extLst>
          </p:cNvPr>
          <p:cNvSpPr txBox="1"/>
          <p:nvPr/>
        </p:nvSpPr>
        <p:spPr>
          <a:xfrm>
            <a:off x="5420655" y="1071928"/>
            <a:ext cx="2901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WK</a:t>
            </a:r>
          </a:p>
        </p:txBody>
      </p:sp>
    </p:spTree>
    <p:extLst>
      <p:ext uri="{BB962C8B-B14F-4D97-AF65-F5344CB8AC3E}">
        <p14:creationId xmlns:p14="http://schemas.microsoft.com/office/powerpoint/2010/main" val="37425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AC176-A442-4D17-A95B-92AF9D9E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DDA94-E40E-444B-959E-0952D8F54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B1F8E-D782-4CCF-9DE5-BAF4645E8B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43DC06-68AC-4EB8-A007-ED61190E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78" y="275040"/>
            <a:ext cx="7610400" cy="331200"/>
          </a:xfrm>
        </p:spPr>
        <p:txBody>
          <a:bodyPr/>
          <a:lstStyle/>
          <a:p>
            <a:r>
              <a:rPr lang="en-US" dirty="0"/>
              <a:t>2019 Ambition (Source Project)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7AD4-4B2D-40B8-944C-C3C023ECC541}"/>
              </a:ext>
            </a:extLst>
          </p:cNvPr>
          <p:cNvSpPr txBox="1"/>
          <p:nvPr/>
        </p:nvSpPr>
        <p:spPr>
          <a:xfrm>
            <a:off x="1012418" y="514800"/>
            <a:ext cx="7528755" cy="3965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90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Visit VHV for supporting CLM tasks final qualification and OIM knowledge transfer (WK1843 ~WK1844)</a:t>
            </a:r>
          </a:p>
          <a:p>
            <a:pPr marL="285750" indent="-285750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YS380 source NPI design engagement.</a:t>
            </a:r>
          </a:p>
          <a:p>
            <a:pPr marL="285750" indent="-285750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YS(1)375 Source ownership after KD14.</a:t>
            </a:r>
          </a:p>
          <a:p>
            <a:pPr marL="742950" lvl="1" indent="-285750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CLM sustaining. </a:t>
            </a:r>
          </a:p>
          <a:p>
            <a:pPr marL="742950" lvl="1" indent="-285750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OIM sustaining. </a:t>
            </a:r>
          </a:p>
          <a:p>
            <a:pPr marL="742950" lvl="1" indent="-285750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LPPS sustaining. </a:t>
            </a:r>
          </a:p>
        </p:txBody>
      </p:sp>
    </p:spTree>
    <p:extLst>
      <p:ext uri="{BB962C8B-B14F-4D97-AF65-F5344CB8AC3E}">
        <p14:creationId xmlns:p14="http://schemas.microsoft.com/office/powerpoint/2010/main" val="143346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26FAC-E319-43FB-B954-E74AA0CE2F3F}"/>
              </a:ext>
            </a:extLst>
          </p:cNvPr>
          <p:cNvSpPr txBox="1"/>
          <p:nvPr/>
        </p:nvSpPr>
        <p:spPr>
          <a:xfrm>
            <a:off x="4572000" y="2072201"/>
            <a:ext cx="154677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4400" b="1" dirty="0">
                <a:solidFill>
                  <a:srgbClr val="FF0000"/>
                </a:solidFill>
                <a:latin typeface="+mn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8497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256E-CBD0-435D-9DC3-50BEF8DF2634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YS(1)375 Source</a:t>
            </a:r>
          </a:p>
        </p:txBody>
      </p:sp>
      <p:sp>
        <p:nvSpPr>
          <p:cNvPr id="182" name="Rectangle 181"/>
          <p:cNvSpPr/>
          <p:nvPr/>
        </p:nvSpPr>
        <p:spPr>
          <a:xfrm rot="10800000" flipV="1">
            <a:off x="607068" y="4449251"/>
            <a:ext cx="7924189" cy="414990"/>
          </a:xfrm>
          <a:prstGeom prst="rect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/>
            <a:r>
              <a:rPr lang="en-US" sz="1400" dirty="0"/>
              <a:t>MOTOR FRAME</a:t>
            </a:r>
          </a:p>
        </p:txBody>
      </p:sp>
      <p:grpSp>
        <p:nvGrpSpPr>
          <p:cNvPr id="183" name="Group 182"/>
          <p:cNvGrpSpPr/>
          <p:nvPr/>
        </p:nvGrpSpPr>
        <p:grpSpPr>
          <a:xfrm flipV="1">
            <a:off x="5992243" y="1953362"/>
            <a:ext cx="1167190" cy="2883199"/>
            <a:chOff x="2204802" y="1343969"/>
            <a:chExt cx="1176248" cy="2967782"/>
          </a:xfrm>
        </p:grpSpPr>
        <p:grpSp>
          <p:nvGrpSpPr>
            <p:cNvPr id="354" name="Group 353"/>
            <p:cNvGrpSpPr/>
            <p:nvPr/>
          </p:nvGrpSpPr>
          <p:grpSpPr>
            <a:xfrm>
              <a:off x="2204802" y="1343969"/>
              <a:ext cx="1176248" cy="2159317"/>
              <a:chOff x="2211476" y="1323947"/>
              <a:chExt cx="1176248" cy="2159317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687240" y="2380746"/>
                <a:ext cx="169501" cy="45719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5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96" b="100000" l="0" r="100000">
                            <a14:foregroundMark x1="49191" y1="79567" x2="49191" y2="79567"/>
                            <a14:foregroundMark x1="47573" y1="77709" x2="47573" y2="77709"/>
                            <a14:foregroundMark x1="48544" y1="73375" x2="48544" y2="73375"/>
                            <a14:foregroundMark x1="51780" y1="71517" x2="51780" y2="71517"/>
                            <a14:foregroundMark x1="53722" y1="71517" x2="53722" y2="71517"/>
                            <a14:foregroundMark x1="54693" y1="75232" x2="54693" y2="77090"/>
                            <a14:foregroundMark x1="55016" y1="78638" x2="54693" y2="811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1476" y="1323947"/>
                <a:ext cx="533405" cy="2159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0" name="Rectangle 359"/>
              <p:cNvSpPr/>
              <p:nvPr/>
            </p:nvSpPr>
            <p:spPr>
              <a:xfrm rot="10800000">
                <a:off x="2801198" y="2220052"/>
                <a:ext cx="586526" cy="367095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5x ND</a:t>
                </a:r>
              </a:p>
              <a:p>
                <a:pPr algn="ctr"/>
                <a:r>
                  <a:rPr lang="en-US" sz="800" dirty="0"/>
                  <a:t>1x slot</a:t>
                </a:r>
              </a:p>
              <a:p>
                <a:pPr algn="ctr"/>
                <a:r>
                  <a:rPr lang="en-US" sz="800" dirty="0"/>
                  <a:t>3x spare</a:t>
                </a: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 rot="10800000">
              <a:off x="2846148" y="2601253"/>
              <a:ext cx="441708" cy="1710498"/>
              <a:chOff x="1465483" y="-270613"/>
              <a:chExt cx="514354" cy="1491535"/>
            </a:xfrm>
          </p:grpSpPr>
          <p:sp>
            <p:nvSpPr>
              <p:cNvPr id="356" name="Rectangle 355"/>
              <p:cNvSpPr/>
              <p:nvPr/>
            </p:nvSpPr>
            <p:spPr>
              <a:xfrm rot="10800000">
                <a:off x="1465483" y="-266609"/>
                <a:ext cx="514354" cy="1487531"/>
              </a:xfrm>
              <a:prstGeom prst="rect">
                <a:avLst/>
              </a:prstGeom>
              <a:solidFill>
                <a:schemeClr val="accent3"/>
              </a:solidFill>
              <a:ln w="9525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623411" y="-270613"/>
                <a:ext cx="204769" cy="114300"/>
              </a:xfrm>
              <a:prstGeom prst="rect">
                <a:avLst/>
              </a:prstGeom>
              <a:solidFill>
                <a:schemeClr val="bg1"/>
              </a:solidFill>
              <a:ln w="9525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4" name="Straight Connector 183"/>
          <p:cNvCxnSpPr/>
          <p:nvPr/>
        </p:nvCxnSpPr>
        <p:spPr>
          <a:xfrm flipV="1">
            <a:off x="4562475" y="2268884"/>
            <a:ext cx="0" cy="4699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8052589" y="819796"/>
            <a:ext cx="1003388" cy="558299"/>
            <a:chOff x="7736680" y="999190"/>
            <a:chExt cx="1240457" cy="558299"/>
          </a:xfrm>
        </p:grpSpPr>
        <p:grpSp>
          <p:nvGrpSpPr>
            <p:cNvPr id="348" name="Group 347"/>
            <p:cNvGrpSpPr/>
            <p:nvPr/>
          </p:nvGrpSpPr>
          <p:grpSpPr>
            <a:xfrm>
              <a:off x="7736681" y="1099204"/>
              <a:ext cx="1140478" cy="458285"/>
              <a:chOff x="7736681" y="1099204"/>
              <a:chExt cx="1140478" cy="458285"/>
            </a:xfrm>
          </p:grpSpPr>
          <p:sp>
            <p:nvSpPr>
              <p:cNvPr id="352" name="Freeform 351"/>
              <p:cNvSpPr/>
              <p:nvPr/>
            </p:nvSpPr>
            <p:spPr>
              <a:xfrm>
                <a:off x="7848459" y="1196755"/>
                <a:ext cx="1028700" cy="360734"/>
              </a:xfrm>
              <a:custGeom>
                <a:avLst/>
                <a:gdLst>
                  <a:gd name="connsiteX0" fmla="*/ 0 w 1028700"/>
                  <a:gd name="connsiteY0" fmla="*/ 24846 h 360734"/>
                  <a:gd name="connsiteX1" fmla="*/ 400050 w 1028700"/>
                  <a:gd name="connsiteY1" fmla="*/ 31990 h 360734"/>
                  <a:gd name="connsiteX2" fmla="*/ 764381 w 1028700"/>
                  <a:gd name="connsiteY2" fmla="*/ 339171 h 360734"/>
                  <a:gd name="connsiteX3" fmla="*/ 1028700 w 1028700"/>
                  <a:gd name="connsiteY3" fmla="*/ 310596 h 36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0" h="360734">
                    <a:moveTo>
                      <a:pt x="0" y="24846"/>
                    </a:moveTo>
                    <a:cubicBezTo>
                      <a:pt x="136326" y="2224"/>
                      <a:pt x="272653" y="-20397"/>
                      <a:pt x="400050" y="31990"/>
                    </a:cubicBezTo>
                    <a:cubicBezTo>
                      <a:pt x="527447" y="84377"/>
                      <a:pt x="659606" y="292737"/>
                      <a:pt x="764381" y="339171"/>
                    </a:cubicBezTo>
                    <a:cubicBezTo>
                      <a:pt x="869156" y="385605"/>
                      <a:pt x="948928" y="348100"/>
                      <a:pt x="1028700" y="310596"/>
                    </a:cubicBezTo>
                  </a:path>
                </a:pathLst>
              </a:custGeom>
              <a:noFill/>
              <a:ln w="63500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736681" y="1099204"/>
                <a:ext cx="307182" cy="277918"/>
              </a:xfrm>
              <a:prstGeom prst="rect">
                <a:avLst/>
              </a:prstGeom>
              <a:solidFill>
                <a:schemeClr val="bg1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7736680" y="999190"/>
              <a:ext cx="1240457" cy="443997"/>
              <a:chOff x="7736681" y="1099204"/>
              <a:chExt cx="1140478" cy="443997"/>
            </a:xfrm>
          </p:grpSpPr>
          <p:sp>
            <p:nvSpPr>
              <p:cNvPr id="350" name="Freeform 349"/>
              <p:cNvSpPr/>
              <p:nvPr/>
            </p:nvSpPr>
            <p:spPr>
              <a:xfrm>
                <a:off x="7848459" y="1182467"/>
                <a:ext cx="1028700" cy="360734"/>
              </a:xfrm>
              <a:custGeom>
                <a:avLst/>
                <a:gdLst>
                  <a:gd name="connsiteX0" fmla="*/ 0 w 1028700"/>
                  <a:gd name="connsiteY0" fmla="*/ 24846 h 360734"/>
                  <a:gd name="connsiteX1" fmla="*/ 400050 w 1028700"/>
                  <a:gd name="connsiteY1" fmla="*/ 31990 h 360734"/>
                  <a:gd name="connsiteX2" fmla="*/ 764381 w 1028700"/>
                  <a:gd name="connsiteY2" fmla="*/ 339171 h 360734"/>
                  <a:gd name="connsiteX3" fmla="*/ 1028700 w 1028700"/>
                  <a:gd name="connsiteY3" fmla="*/ 310596 h 36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0" h="360734">
                    <a:moveTo>
                      <a:pt x="0" y="24846"/>
                    </a:moveTo>
                    <a:cubicBezTo>
                      <a:pt x="136326" y="2224"/>
                      <a:pt x="272653" y="-20397"/>
                      <a:pt x="400050" y="31990"/>
                    </a:cubicBezTo>
                    <a:cubicBezTo>
                      <a:pt x="527447" y="84377"/>
                      <a:pt x="659606" y="292737"/>
                      <a:pt x="764381" y="339171"/>
                    </a:cubicBezTo>
                    <a:cubicBezTo>
                      <a:pt x="869156" y="385605"/>
                      <a:pt x="948928" y="348100"/>
                      <a:pt x="1028700" y="310596"/>
                    </a:cubicBezTo>
                  </a:path>
                </a:pathLst>
              </a:custGeom>
              <a:noFill/>
              <a:ln w="63500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7736681" y="1099204"/>
                <a:ext cx="307182" cy="277918"/>
              </a:xfrm>
              <a:prstGeom prst="rect">
                <a:avLst/>
              </a:prstGeom>
              <a:solidFill>
                <a:schemeClr val="bg1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29334"/>
          <a:stretch/>
        </p:blipFill>
        <p:spPr bwMode="auto">
          <a:xfrm rot="10800000" flipV="1">
            <a:off x="213837" y="3114950"/>
            <a:ext cx="286862" cy="8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" name="Rectangle 186"/>
          <p:cNvSpPr/>
          <p:nvPr/>
        </p:nvSpPr>
        <p:spPr>
          <a:xfrm rot="10800000" flipV="1">
            <a:off x="193558" y="1657641"/>
            <a:ext cx="8783580" cy="306161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1650"/>
            <a:r>
              <a:rPr lang="en-US" sz="1400" dirty="0"/>
              <a:t>OPTICAL BASE FRAME</a:t>
            </a:r>
          </a:p>
        </p:txBody>
      </p:sp>
      <p:sp>
        <p:nvSpPr>
          <p:cNvPr id="188" name="Rectangle 187"/>
          <p:cNvSpPr/>
          <p:nvPr/>
        </p:nvSpPr>
        <p:spPr>
          <a:xfrm flipV="1">
            <a:off x="1198042" y="1592602"/>
            <a:ext cx="619308" cy="436240"/>
          </a:xfrm>
          <a:prstGeom prst="rect">
            <a:avLst/>
          </a:prstGeom>
          <a:solidFill>
            <a:schemeClr val="bg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 rot="10800000" flipV="1">
            <a:off x="1128423" y="1435880"/>
            <a:ext cx="752455" cy="212868"/>
          </a:xfrm>
          <a:prstGeom prst="rect">
            <a:avLst/>
          </a:prstGeom>
          <a:solidFill>
            <a:schemeClr val="accent3"/>
          </a:solidFill>
          <a:ln w="95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 flipV="1">
            <a:off x="2143411" y="2746134"/>
            <a:ext cx="2356975" cy="2119549"/>
            <a:chOff x="3160047" y="1321557"/>
            <a:chExt cx="2375229" cy="2181729"/>
          </a:xfrm>
        </p:grpSpPr>
        <p:grpSp>
          <p:nvGrpSpPr>
            <p:cNvPr id="338" name="Group 337"/>
            <p:cNvGrpSpPr/>
            <p:nvPr/>
          </p:nvGrpSpPr>
          <p:grpSpPr>
            <a:xfrm>
              <a:off x="3160047" y="1321558"/>
              <a:ext cx="1133202" cy="2181728"/>
              <a:chOff x="3160047" y="1321558"/>
              <a:chExt cx="1133202" cy="2181728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3676686" y="2401435"/>
                <a:ext cx="169501" cy="45719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 rot="10800000">
                <a:off x="3160047" y="2240746"/>
                <a:ext cx="548687" cy="367095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LWP</a:t>
                </a:r>
              </a:p>
            </p:txBody>
          </p:sp>
          <p:sp>
            <p:nvSpPr>
              <p:cNvPr id="346" name="Rectangle 345"/>
              <p:cNvSpPr/>
              <p:nvPr/>
            </p:nvSpPr>
            <p:spPr>
              <a:xfrm rot="10800000">
                <a:off x="3207837" y="1321558"/>
                <a:ext cx="441688" cy="918515"/>
              </a:xfrm>
              <a:prstGeom prst="rect">
                <a:avLst/>
              </a:prstGeom>
              <a:solidFill>
                <a:srgbClr val="92D050"/>
              </a:solidFill>
              <a:ln w="9525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47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727" b="97576" l="3040" r="9787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2897" y="1345302"/>
                <a:ext cx="530352" cy="2157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9" name="Group 338"/>
            <p:cNvGrpSpPr/>
            <p:nvPr/>
          </p:nvGrpSpPr>
          <p:grpSpPr>
            <a:xfrm>
              <a:off x="4402499" y="1321557"/>
              <a:ext cx="1132777" cy="2180396"/>
              <a:chOff x="4402499" y="1321557"/>
              <a:chExt cx="1132777" cy="2180396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4855850" y="2400102"/>
                <a:ext cx="169501" cy="45719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 rot="10800000">
                <a:off x="4986589" y="2239413"/>
                <a:ext cx="548687" cy="367095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SWP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>
              <a:xfrm rot="10800000">
                <a:off x="5040062" y="1321557"/>
                <a:ext cx="441688" cy="918515"/>
              </a:xfrm>
              <a:prstGeom prst="rect">
                <a:avLst/>
              </a:prstGeom>
              <a:solidFill>
                <a:srgbClr val="92D050"/>
              </a:solidFill>
              <a:ln w="9525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43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727" b="97576" l="3040" r="9787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2499" y="1343969"/>
                <a:ext cx="530352" cy="2157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91" name="Group 190"/>
          <p:cNvGrpSpPr/>
          <p:nvPr/>
        </p:nvGrpSpPr>
        <p:grpSpPr>
          <a:xfrm rot="10800000" flipV="1">
            <a:off x="4114093" y="2893161"/>
            <a:ext cx="321952" cy="624614"/>
            <a:chOff x="4320177" y="1114425"/>
            <a:chExt cx="324445" cy="642938"/>
          </a:xfrm>
        </p:grpSpPr>
        <p:sp>
          <p:nvSpPr>
            <p:cNvPr id="335" name="Oval 334"/>
            <p:cNvSpPr/>
            <p:nvPr/>
          </p:nvSpPr>
          <p:spPr>
            <a:xfrm>
              <a:off x="4320177" y="1114425"/>
              <a:ext cx="120848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4441025" y="1114425"/>
              <a:ext cx="203597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379119" y="1114425"/>
              <a:ext cx="164306" cy="642938"/>
            </a:xfrm>
            <a:prstGeom prst="rect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V="1">
            <a:off x="1740273" y="3434653"/>
            <a:ext cx="725898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333" idx="7"/>
            <a:endCxn id="336" idx="7"/>
          </p:cNvCxnSpPr>
          <p:nvPr/>
        </p:nvCxnSpPr>
        <p:spPr>
          <a:xfrm flipV="1">
            <a:off x="2492826" y="2984633"/>
            <a:ext cx="1650854" cy="4500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36" idx="5"/>
            <a:endCxn id="333" idx="5"/>
          </p:cNvCxnSpPr>
          <p:nvPr/>
        </p:nvCxnSpPr>
        <p:spPr>
          <a:xfrm flipH="1" flipV="1">
            <a:off x="2492826" y="2992984"/>
            <a:ext cx="1650854" cy="433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1258013" y="2999925"/>
            <a:ext cx="1222827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203" idx="0"/>
            <a:endCxn id="335" idx="3"/>
          </p:cNvCxnSpPr>
          <p:nvPr/>
        </p:nvCxnSpPr>
        <p:spPr>
          <a:xfrm flipH="1" flipV="1">
            <a:off x="4418483" y="3426302"/>
            <a:ext cx="289168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418483" y="2987528"/>
            <a:ext cx="34036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0800000" flipV="1">
            <a:off x="1612334" y="630332"/>
            <a:ext cx="518563" cy="2392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LPPS</a:t>
            </a:r>
          </a:p>
        </p:txBody>
      </p:sp>
      <p:sp>
        <p:nvSpPr>
          <p:cNvPr id="199" name="TextBox 198"/>
          <p:cNvSpPr txBox="1"/>
          <p:nvPr/>
        </p:nvSpPr>
        <p:spPr>
          <a:xfrm rot="10800000" flipV="1">
            <a:off x="7310169" y="552146"/>
            <a:ext cx="7838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Mixing fiber</a:t>
            </a:r>
          </a:p>
        </p:txBody>
      </p:sp>
      <p:grpSp>
        <p:nvGrpSpPr>
          <p:cNvPr id="200" name="Group 199"/>
          <p:cNvGrpSpPr/>
          <p:nvPr/>
        </p:nvGrpSpPr>
        <p:grpSpPr>
          <a:xfrm flipV="1">
            <a:off x="2200461" y="2901512"/>
            <a:ext cx="321952" cy="624614"/>
            <a:chOff x="4320177" y="1114425"/>
            <a:chExt cx="324445" cy="642938"/>
          </a:xfrm>
        </p:grpSpPr>
        <p:sp>
          <p:nvSpPr>
            <p:cNvPr id="332" name="Oval 331"/>
            <p:cNvSpPr/>
            <p:nvPr/>
          </p:nvSpPr>
          <p:spPr>
            <a:xfrm>
              <a:off x="4320177" y="1114425"/>
              <a:ext cx="120848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4441025" y="1114425"/>
              <a:ext cx="203597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379119" y="1114425"/>
              <a:ext cx="164306" cy="642938"/>
            </a:xfrm>
            <a:prstGeom prst="rect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1" name="Straight Connector 200"/>
          <p:cNvCxnSpPr>
            <a:endCxn id="203" idx="3"/>
          </p:cNvCxnSpPr>
          <p:nvPr/>
        </p:nvCxnSpPr>
        <p:spPr>
          <a:xfrm flipV="1">
            <a:off x="1469999" y="3200622"/>
            <a:ext cx="6065965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 flipV="1">
            <a:off x="7142597" y="1258379"/>
            <a:ext cx="752455" cy="2156004"/>
            <a:chOff x="6869471" y="2120489"/>
            <a:chExt cx="758283" cy="2219253"/>
          </a:xfrm>
        </p:grpSpPr>
        <p:sp>
          <p:nvSpPr>
            <p:cNvPr id="316" name="Rectangle 315"/>
            <p:cNvSpPr/>
            <p:nvPr/>
          </p:nvSpPr>
          <p:spPr>
            <a:xfrm>
              <a:off x="6929374" y="3582399"/>
              <a:ext cx="624104" cy="449038"/>
            </a:xfrm>
            <a:prstGeom prst="rect">
              <a:avLst/>
            </a:prstGeom>
            <a:solidFill>
              <a:schemeClr val="bg1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6869471" y="2120489"/>
              <a:ext cx="758283" cy="2219253"/>
              <a:chOff x="5543797" y="2119366"/>
              <a:chExt cx="758283" cy="2219253"/>
            </a:xfrm>
          </p:grpSpPr>
          <p:grpSp>
            <p:nvGrpSpPr>
              <p:cNvPr id="318" name="Group 317"/>
              <p:cNvGrpSpPr/>
              <p:nvPr/>
            </p:nvGrpSpPr>
            <p:grpSpPr>
              <a:xfrm rot="5400000">
                <a:off x="5331461" y="2486415"/>
                <a:ext cx="1188720" cy="454622"/>
                <a:chOff x="722036" y="2831741"/>
                <a:chExt cx="5960829" cy="454622"/>
              </a:xfrm>
            </p:grpSpPr>
            <p:cxnSp>
              <p:nvCxnSpPr>
                <p:cNvPr id="330" name="Straight Connector 329"/>
                <p:cNvCxnSpPr/>
                <p:nvPr/>
              </p:nvCxnSpPr>
              <p:spPr>
                <a:xfrm rot="16200000" flipH="1">
                  <a:off x="3702451" y="305948"/>
                  <a:ext cx="0" cy="5960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 flipH="1">
                  <a:off x="2978457" y="2831741"/>
                  <a:ext cx="366820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 rot="10800000">
                <a:off x="5543797" y="2339398"/>
                <a:ext cx="758283" cy="1999221"/>
                <a:chOff x="5869839" y="1877446"/>
                <a:chExt cx="758283" cy="1999221"/>
              </a:xfrm>
            </p:grpSpPr>
            <p:sp>
              <p:nvSpPr>
                <p:cNvPr id="322" name="Rectangle 321"/>
                <p:cNvSpPr/>
                <p:nvPr/>
              </p:nvSpPr>
              <p:spPr>
                <a:xfrm>
                  <a:off x="5869839" y="2069707"/>
                  <a:ext cx="758283" cy="219113"/>
                </a:xfrm>
                <a:prstGeom prst="rect">
                  <a:avLst/>
                </a:prstGeom>
                <a:solidFill>
                  <a:schemeClr val="accent3"/>
                </a:solidFill>
                <a:ln w="9525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869839" y="2604974"/>
                  <a:ext cx="758283" cy="219113"/>
                </a:xfrm>
                <a:prstGeom prst="rect">
                  <a:avLst/>
                </a:prstGeom>
                <a:solidFill>
                  <a:schemeClr val="accent3"/>
                </a:solidFill>
                <a:ln w="9525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4" name="Group 323"/>
                <p:cNvGrpSpPr/>
                <p:nvPr/>
              </p:nvGrpSpPr>
              <p:grpSpPr>
                <a:xfrm rot="16200000">
                  <a:off x="6084529" y="2444604"/>
                  <a:ext cx="324445" cy="642938"/>
                  <a:chOff x="4320177" y="1114425"/>
                  <a:chExt cx="324445" cy="642938"/>
                </a:xfrm>
              </p:grpSpPr>
              <p:sp>
                <p:nvSpPr>
                  <p:cNvPr id="327" name="Oval 326"/>
                  <p:cNvSpPr/>
                  <p:nvPr/>
                </p:nvSpPr>
                <p:spPr>
                  <a:xfrm>
                    <a:off x="4320177" y="1114425"/>
                    <a:ext cx="120848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Oval 327"/>
                  <p:cNvSpPr/>
                  <p:nvPr/>
                </p:nvSpPr>
                <p:spPr>
                  <a:xfrm>
                    <a:off x="4441025" y="1114425"/>
                    <a:ext cx="203597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>
                  <a:xfrm>
                    <a:off x="4379119" y="1114425"/>
                    <a:ext cx="164306" cy="642938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5" name="Straight Connector 324"/>
                <p:cNvCxnSpPr>
                  <a:stCxn id="326" idx="3"/>
                  <a:endCxn id="203" idx="3"/>
                </p:cNvCxnSpPr>
                <p:nvPr/>
              </p:nvCxnSpPr>
              <p:spPr>
                <a:xfrm rot="10800000" flipV="1">
                  <a:off x="6225309" y="2184628"/>
                  <a:ext cx="21442" cy="16920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/>
                <p:cNvSpPr/>
                <p:nvPr/>
              </p:nvSpPr>
              <p:spPr>
                <a:xfrm rot="5400000">
                  <a:off x="6093160" y="1895305"/>
                  <a:ext cx="307182" cy="271463"/>
                </a:xfrm>
                <a:prstGeom prst="rect">
                  <a:avLst/>
                </a:prstGeom>
                <a:solidFill>
                  <a:schemeClr val="tx1"/>
                </a:solidFill>
                <a:ln w="19050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0" name="Straight Connector 319"/>
              <p:cNvCxnSpPr>
                <a:stCxn id="328" idx="5"/>
                <a:endCxn id="326" idx="3"/>
              </p:cNvCxnSpPr>
              <p:nvPr/>
            </p:nvCxnSpPr>
            <p:spPr>
              <a:xfrm>
                <a:off x="5697855" y="3582399"/>
                <a:ext cx="227314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>
                <a:stCxn id="326" idx="3"/>
                <a:endCxn id="328" idx="7"/>
              </p:cNvCxnSpPr>
              <p:nvPr/>
            </p:nvCxnSpPr>
            <p:spPr>
              <a:xfrm flipV="1">
                <a:off x="5925169" y="3582399"/>
                <a:ext cx="227312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Rectangle 202"/>
          <p:cNvSpPr/>
          <p:nvPr/>
        </p:nvSpPr>
        <p:spPr>
          <a:xfrm rot="2700000" flipH="1" flipV="1">
            <a:off x="7523454" y="2868792"/>
            <a:ext cx="85421" cy="724063"/>
          </a:xfrm>
          <a:prstGeom prst="rect">
            <a:avLst/>
          </a:prstGeom>
          <a:solidFill>
            <a:schemeClr val="bg2"/>
          </a:solidFill>
          <a:ln w="95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1185651" y="645304"/>
            <a:ext cx="637997" cy="2946525"/>
            <a:chOff x="1185651" y="645304"/>
            <a:chExt cx="637997" cy="2946525"/>
          </a:xfrm>
        </p:grpSpPr>
        <p:sp>
          <p:nvSpPr>
            <p:cNvPr id="304" name="Freeform 303"/>
            <p:cNvSpPr/>
            <p:nvPr/>
          </p:nvSpPr>
          <p:spPr>
            <a:xfrm rot="16200000" flipV="1">
              <a:off x="1140066" y="849057"/>
              <a:ext cx="610733" cy="203228"/>
            </a:xfrm>
            <a:custGeom>
              <a:avLst/>
              <a:gdLst>
                <a:gd name="connsiteX0" fmla="*/ 857250 w 857250"/>
                <a:gd name="connsiteY0" fmla="*/ 33168 h 204802"/>
                <a:gd name="connsiteX1" fmla="*/ 471487 w 857250"/>
                <a:gd name="connsiteY1" fmla="*/ 204618 h 204802"/>
                <a:gd name="connsiteX2" fmla="*/ 214312 w 857250"/>
                <a:gd name="connsiteY2" fmla="*/ 4593 h 204802"/>
                <a:gd name="connsiteX3" fmla="*/ 0 w 857250"/>
                <a:gd name="connsiteY3" fmla="*/ 54600 h 20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204802">
                  <a:moveTo>
                    <a:pt x="857250" y="33168"/>
                  </a:moveTo>
                  <a:cubicBezTo>
                    <a:pt x="717946" y="121274"/>
                    <a:pt x="578643" y="209381"/>
                    <a:pt x="471487" y="204618"/>
                  </a:cubicBezTo>
                  <a:cubicBezTo>
                    <a:pt x="364331" y="199856"/>
                    <a:pt x="292893" y="29596"/>
                    <a:pt x="214312" y="4593"/>
                  </a:cubicBezTo>
                  <a:cubicBezTo>
                    <a:pt x="135731" y="-20410"/>
                    <a:pt x="21431" y="65315"/>
                    <a:pt x="0" y="54600"/>
                  </a:cubicBezTo>
                </a:path>
              </a:pathLst>
            </a:cu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5" name="Group 304"/>
            <p:cNvGrpSpPr/>
            <p:nvPr/>
          </p:nvGrpSpPr>
          <p:grpSpPr>
            <a:xfrm flipV="1">
              <a:off x="1185651" y="1441803"/>
              <a:ext cx="637997" cy="1757793"/>
              <a:chOff x="5603698" y="2345741"/>
              <a:chExt cx="642938" cy="1809360"/>
            </a:xfrm>
          </p:grpSpPr>
          <p:grpSp>
            <p:nvGrpSpPr>
              <p:cNvPr id="308" name="Group 307"/>
              <p:cNvGrpSpPr/>
              <p:nvPr/>
            </p:nvGrpSpPr>
            <p:grpSpPr>
              <a:xfrm rot="10800000">
                <a:off x="5603698" y="2345741"/>
                <a:ext cx="642938" cy="1809360"/>
                <a:chOff x="5925283" y="2060964"/>
                <a:chExt cx="642938" cy="1809360"/>
              </a:xfrm>
            </p:grpSpPr>
            <p:grpSp>
              <p:nvGrpSpPr>
                <p:cNvPr id="311" name="Group 310"/>
                <p:cNvGrpSpPr/>
                <p:nvPr/>
              </p:nvGrpSpPr>
              <p:grpSpPr>
                <a:xfrm rot="16200000">
                  <a:off x="6084529" y="2444604"/>
                  <a:ext cx="324445" cy="642938"/>
                  <a:chOff x="4320177" y="1114425"/>
                  <a:chExt cx="324445" cy="642938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4320177" y="1114425"/>
                    <a:ext cx="120848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4441025" y="1114425"/>
                    <a:ext cx="203597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4379119" y="1114425"/>
                    <a:ext cx="164306" cy="642938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12" name="Straight Connector 311"/>
                <p:cNvCxnSpPr>
                  <a:endCxn id="307" idx="1"/>
                </p:cNvCxnSpPr>
                <p:nvPr/>
              </p:nvCxnSpPr>
              <p:spPr>
                <a:xfrm rot="10800000" flipH="1" flipV="1">
                  <a:off x="6246731" y="2060964"/>
                  <a:ext cx="4627" cy="18093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9" name="Straight Connector 308"/>
              <p:cNvCxnSpPr>
                <a:stCxn id="314" idx="5"/>
              </p:cNvCxnSpPr>
              <p:nvPr/>
            </p:nvCxnSpPr>
            <p:spPr>
              <a:xfrm>
                <a:off x="5697855" y="3582399"/>
                <a:ext cx="227314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14" idx="7"/>
              </p:cNvCxnSpPr>
              <p:nvPr/>
            </p:nvCxnSpPr>
            <p:spPr>
              <a:xfrm flipV="1">
                <a:off x="5925169" y="3582399"/>
                <a:ext cx="227312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/>
            <p:cNvSpPr/>
            <p:nvPr/>
          </p:nvSpPr>
          <p:spPr>
            <a:xfrm rot="5400000" flipV="1">
              <a:off x="1357651" y="1263624"/>
              <a:ext cx="298427" cy="269377"/>
            </a:xfrm>
            <a:prstGeom prst="rect">
              <a:avLst/>
            </a:prstGeom>
            <a:solidFill>
              <a:srgbClr val="C00000"/>
            </a:solidFill>
            <a:ln w="19050" cap="sq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7" name="Rectangle 306"/>
            <p:cNvSpPr/>
            <p:nvPr/>
          </p:nvSpPr>
          <p:spPr>
            <a:xfrm rot="18900000" flipH="1">
              <a:off x="1427167" y="2867766"/>
              <a:ext cx="85421" cy="724063"/>
            </a:xfrm>
            <a:prstGeom prst="rect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H="1" flipV="1">
            <a:off x="1729855" y="2266554"/>
            <a:ext cx="0" cy="11548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16200000" flipH="1" flipV="1">
            <a:off x="925144" y="2629298"/>
            <a:ext cx="7106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 flipV="1">
            <a:off x="607068" y="3233379"/>
            <a:ext cx="300913" cy="1215871"/>
          </a:xfrm>
          <a:prstGeom prst="rect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/>
            <a:endParaRPr lang="en-US" sz="1400"/>
          </a:p>
        </p:txBody>
      </p:sp>
      <p:sp>
        <p:nvSpPr>
          <p:cNvPr id="208" name="Rectangle 207"/>
          <p:cNvSpPr/>
          <p:nvPr/>
        </p:nvSpPr>
        <p:spPr>
          <a:xfrm flipV="1">
            <a:off x="8230344" y="3235344"/>
            <a:ext cx="300913" cy="1213906"/>
          </a:xfrm>
          <a:prstGeom prst="rect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/>
            <a:endParaRPr lang="en-US" sz="1400"/>
          </a:p>
        </p:txBody>
      </p:sp>
      <p:pic>
        <p:nvPicPr>
          <p:cNvPr id="20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29334"/>
          <a:stretch/>
        </p:blipFill>
        <p:spPr bwMode="auto">
          <a:xfrm rot="10800000" flipV="1">
            <a:off x="8623083" y="3113248"/>
            <a:ext cx="286862" cy="8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" name="Rectangle 209"/>
          <p:cNvSpPr/>
          <p:nvPr/>
        </p:nvSpPr>
        <p:spPr>
          <a:xfrm flipV="1">
            <a:off x="8216251" y="1961934"/>
            <a:ext cx="760887" cy="1275114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1650"/>
            <a:endParaRPr lang="en-US" sz="1400"/>
          </a:p>
        </p:txBody>
      </p:sp>
      <p:sp>
        <p:nvSpPr>
          <p:cNvPr id="211" name="Rectangle 210"/>
          <p:cNvSpPr/>
          <p:nvPr/>
        </p:nvSpPr>
        <p:spPr>
          <a:xfrm flipV="1">
            <a:off x="193558" y="1955956"/>
            <a:ext cx="736594" cy="1279126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 flipV="1">
            <a:off x="0" y="3959344"/>
            <a:ext cx="511559" cy="1184155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 flipV="1">
            <a:off x="8623083" y="3959342"/>
            <a:ext cx="508153" cy="1184155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 rot="10800000" flipV="1">
            <a:off x="270752" y="792584"/>
            <a:ext cx="586882" cy="590142"/>
            <a:chOff x="14042969" y="3062685"/>
            <a:chExt cx="591427" cy="607461"/>
          </a:xfrm>
        </p:grpSpPr>
        <p:cxnSp>
          <p:nvCxnSpPr>
            <p:cNvPr id="300" name="Straight Arrow Connector 299"/>
            <p:cNvCxnSpPr/>
            <p:nvPr/>
          </p:nvCxnSpPr>
          <p:spPr>
            <a:xfrm rot="10800000" flipV="1">
              <a:off x="14042969" y="3669198"/>
              <a:ext cx="591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rot="10800000">
              <a:off x="14634396" y="3078262"/>
              <a:ext cx="0" cy="5918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14054422" y="3332815"/>
              <a:ext cx="141064" cy="277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1800" dirty="0">
                  <a:latin typeface="+mn-lt"/>
                </a:rPr>
                <a:t>Z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4390034" y="3062685"/>
              <a:ext cx="15388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1800" dirty="0">
                  <a:latin typeface="+mn-lt"/>
                </a:rPr>
                <a:t>Y</a:t>
              </a:r>
            </a:p>
          </p:txBody>
        </p:sp>
      </p:grpSp>
      <p:sp>
        <p:nvSpPr>
          <p:cNvPr id="215" name="Rectangle 214"/>
          <p:cNvSpPr/>
          <p:nvPr/>
        </p:nvSpPr>
        <p:spPr>
          <a:xfrm flipV="1">
            <a:off x="501867" y="5018204"/>
            <a:ext cx="8121216" cy="125295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1191368" y="738959"/>
            <a:ext cx="0" cy="3360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128422" y="2410059"/>
            <a:ext cx="0" cy="3360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789452" y="3540719"/>
            <a:ext cx="35395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7839615" y="2375719"/>
            <a:ext cx="0" cy="2912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733479" y="3572491"/>
            <a:ext cx="337448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 flipV="1">
            <a:off x="4732907" y="616044"/>
            <a:ext cx="466090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3979334" y="2053979"/>
            <a:ext cx="0" cy="3360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265944" y="1256233"/>
            <a:ext cx="1918894" cy="2158196"/>
            <a:chOff x="4532644" y="1256233"/>
            <a:chExt cx="1918894" cy="2158196"/>
          </a:xfrm>
        </p:grpSpPr>
        <p:sp>
          <p:nvSpPr>
            <p:cNvPr id="272" name="Rectangle 271"/>
            <p:cNvSpPr/>
            <p:nvPr/>
          </p:nvSpPr>
          <p:spPr>
            <a:xfrm rot="2700000" flipH="1" flipV="1">
              <a:off x="5766120" y="2864948"/>
              <a:ext cx="85421" cy="724063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4532644" y="1256233"/>
              <a:ext cx="1918894" cy="2158196"/>
              <a:chOff x="4526294" y="1256233"/>
              <a:chExt cx="1918894" cy="2158196"/>
            </a:xfrm>
          </p:grpSpPr>
          <p:sp>
            <p:nvSpPr>
              <p:cNvPr id="274" name="TextBox 273"/>
              <p:cNvSpPr txBox="1"/>
              <p:nvPr/>
            </p:nvSpPr>
            <p:spPr>
              <a:xfrm rot="10800000" flipV="1">
                <a:off x="5865701" y="3245152"/>
                <a:ext cx="30777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US" sz="1100" dirty="0">
                    <a:solidFill>
                      <a:srgbClr val="1C7DDB"/>
                    </a:solidFill>
                    <a:latin typeface="Mathcad UniMath"/>
                  </a:rPr>
                  <a:t>≅</a:t>
                </a:r>
                <a:r>
                  <a:rPr lang="en-US" sz="1100" dirty="0">
                    <a:solidFill>
                      <a:srgbClr val="1C7DDB"/>
                    </a:solidFill>
                    <a:latin typeface="Arial"/>
                  </a:rPr>
                  <a:t>4%</a:t>
                </a:r>
                <a:endParaRPr lang="en-US" sz="1100" dirty="0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 rot="10800000" flipV="1">
                <a:off x="6105351" y="2309909"/>
                <a:ext cx="3398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US" sz="1100" dirty="0">
                    <a:solidFill>
                      <a:srgbClr val="1C7DDB"/>
                    </a:solidFill>
                    <a:latin typeface="Mathcad UniMath"/>
                  </a:rPr>
                  <a:t>≅ </a:t>
                </a:r>
                <a:r>
                  <a:rPr lang="en-US" sz="1100" dirty="0">
                    <a:solidFill>
                      <a:srgbClr val="1C7DDB"/>
                    </a:solidFill>
                    <a:latin typeface="Arial"/>
                  </a:rPr>
                  <a:t>4%</a:t>
                </a:r>
                <a:endParaRPr lang="en-US" sz="1100" dirty="0">
                  <a:solidFill>
                    <a:schemeClr val="tx2"/>
                  </a:solidFill>
                  <a:latin typeface="+mn-lt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4526294" y="1256233"/>
                <a:ext cx="1640947" cy="2158120"/>
                <a:chOff x="4507244" y="1256233"/>
                <a:chExt cx="1640947" cy="2158120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 flipV="1">
                  <a:off x="5483683" y="2890985"/>
                  <a:ext cx="593109" cy="444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sq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" name="Group 278"/>
                <p:cNvGrpSpPr/>
                <p:nvPr/>
              </p:nvGrpSpPr>
              <p:grpSpPr>
                <a:xfrm flipV="1">
                  <a:off x="5395736" y="1256233"/>
                  <a:ext cx="752455" cy="2158120"/>
                  <a:chOff x="4655162" y="2198703"/>
                  <a:chExt cx="758283" cy="2221432"/>
                </a:xfrm>
              </p:grpSpPr>
              <p:grpSp>
                <p:nvGrpSpPr>
                  <p:cNvPr id="285" name="Group 284"/>
                  <p:cNvGrpSpPr/>
                  <p:nvPr/>
                </p:nvGrpSpPr>
                <p:grpSpPr>
                  <a:xfrm>
                    <a:off x="4655162" y="2429531"/>
                    <a:ext cx="758283" cy="1990604"/>
                    <a:chOff x="6869471" y="2349138"/>
                    <a:chExt cx="758283" cy="1990604"/>
                  </a:xfrm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6929374" y="3582399"/>
                      <a:ext cx="624104" cy="4490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ap="sq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6869471" y="2349138"/>
                      <a:ext cx="758283" cy="1990604"/>
                      <a:chOff x="5543797" y="2348015"/>
                      <a:chExt cx="758283" cy="1990604"/>
                    </a:xfrm>
                  </p:grpSpPr>
                  <p:grpSp>
                    <p:nvGrpSpPr>
                      <p:cNvPr id="290" name="Group 289"/>
                      <p:cNvGrpSpPr/>
                      <p:nvPr/>
                    </p:nvGrpSpPr>
                    <p:grpSpPr>
                      <a:xfrm rot="10800000">
                        <a:off x="5543797" y="2348015"/>
                        <a:ext cx="758283" cy="1990604"/>
                        <a:chOff x="5869839" y="1877446"/>
                        <a:chExt cx="758283" cy="1990604"/>
                      </a:xfrm>
                    </p:grpSpPr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5869839" y="2069707"/>
                          <a:ext cx="758283" cy="219113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 w="9525" cap="sq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94" name="Group 293"/>
                        <p:cNvGrpSpPr/>
                        <p:nvPr/>
                      </p:nvGrpSpPr>
                      <p:grpSpPr>
                        <a:xfrm rot="16200000">
                          <a:off x="6084529" y="2444604"/>
                          <a:ext cx="324445" cy="642938"/>
                          <a:chOff x="4320177" y="1114425"/>
                          <a:chExt cx="324445" cy="642938"/>
                        </a:xfrm>
                      </p:grpSpPr>
                      <p:sp>
                        <p:nvSpPr>
                          <p:cNvPr id="297" name="Oval 296"/>
                          <p:cNvSpPr/>
                          <p:nvPr/>
                        </p:nvSpPr>
                        <p:spPr>
                          <a:xfrm>
                            <a:off x="4320177" y="1114425"/>
                            <a:ext cx="120848" cy="642938"/>
                          </a:xfrm>
                          <a:prstGeom prst="ellipse">
                            <a:avLst/>
                          </a:prstGeom>
                          <a:solidFill>
                            <a:schemeClr val="bg2"/>
                          </a:solidFill>
                          <a:ln w="9525" cap="sq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8" name="Oval 297"/>
                          <p:cNvSpPr/>
                          <p:nvPr/>
                        </p:nvSpPr>
                        <p:spPr>
                          <a:xfrm>
                            <a:off x="4441025" y="1114425"/>
                            <a:ext cx="203597" cy="642938"/>
                          </a:xfrm>
                          <a:prstGeom prst="ellipse">
                            <a:avLst/>
                          </a:prstGeom>
                          <a:solidFill>
                            <a:schemeClr val="bg2"/>
                          </a:solidFill>
                          <a:ln w="9525" cap="sq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9" name="Rectangle 298"/>
                          <p:cNvSpPr/>
                          <p:nvPr/>
                        </p:nvSpPr>
                        <p:spPr>
                          <a:xfrm>
                            <a:off x="4379119" y="1114425"/>
                            <a:ext cx="164306" cy="642938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9525" cap="sq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295" name="Straight Connector 294"/>
                        <p:cNvCxnSpPr>
                          <a:stCxn id="296" idx="3"/>
                          <a:endCxn id="272" idx="3"/>
                        </p:cNvCxnSpPr>
                        <p:nvPr/>
                      </p:nvCxnSpPr>
                      <p:spPr>
                        <a:xfrm rot="10800000" flipV="1">
                          <a:off x="6242262" y="2184628"/>
                          <a:ext cx="4486" cy="1683422"/>
                        </a:xfrm>
                        <a:prstGeom prst="line">
                          <a:avLst/>
                        </a:prstGeom>
                        <a:ln w="9525">
                          <a:solidFill>
                            <a:schemeClr val="tx1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 rot="5400000">
                          <a:off x="6093159" y="1895305"/>
                          <a:ext cx="307182" cy="2714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19050" cap="sq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91" name="Straight Connector 290"/>
                      <p:cNvCxnSpPr>
                        <a:stCxn id="298" idx="5"/>
                        <a:endCxn id="296" idx="3"/>
                      </p:cNvCxnSpPr>
                      <p:nvPr/>
                    </p:nvCxnSpPr>
                    <p:spPr>
                      <a:xfrm>
                        <a:off x="5697855" y="3582399"/>
                        <a:ext cx="227314" cy="449040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Straight Connector 291"/>
                      <p:cNvCxnSpPr>
                        <a:stCxn id="296" idx="3"/>
                        <a:endCxn id="298" idx="7"/>
                      </p:cNvCxnSpPr>
                      <p:nvPr/>
                    </p:nvCxnSpPr>
                    <p:spPr>
                      <a:xfrm flipV="1">
                        <a:off x="5925169" y="3582399"/>
                        <a:ext cx="227312" cy="449040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86" name="Straight Connector 285"/>
                  <p:cNvCxnSpPr/>
                  <p:nvPr/>
                </p:nvCxnSpPr>
                <p:spPr>
                  <a:xfrm flipH="1">
                    <a:off x="4791904" y="2198703"/>
                    <a:ext cx="0" cy="11887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 rot="5400000" flipH="1">
                    <a:off x="4880764" y="3014443"/>
                    <a:ext cx="731521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0" name="Group 279"/>
                <p:cNvGrpSpPr/>
                <p:nvPr/>
              </p:nvGrpSpPr>
              <p:grpSpPr>
                <a:xfrm flipV="1">
                  <a:off x="4507244" y="2397283"/>
                  <a:ext cx="1449895" cy="304944"/>
                  <a:chOff x="3757791" y="2925188"/>
                  <a:chExt cx="1461124" cy="313890"/>
                </a:xfrm>
              </p:grpSpPr>
              <p:cxnSp>
                <p:nvCxnSpPr>
                  <p:cNvPr id="283" name="Straight Connector 282"/>
                  <p:cNvCxnSpPr/>
                  <p:nvPr/>
                </p:nvCxnSpPr>
                <p:spPr>
                  <a:xfrm flipV="1">
                    <a:off x="3757791" y="3239078"/>
                    <a:ext cx="1461124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4081248" y="2925188"/>
                    <a:ext cx="784579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1" name="Rectangle 280"/>
                <p:cNvSpPr/>
                <p:nvPr/>
              </p:nvSpPr>
              <p:spPr>
                <a:xfrm rot="2700000" flipH="1" flipV="1">
                  <a:off x="5743388" y="2231854"/>
                  <a:ext cx="85421" cy="724063"/>
                </a:xfrm>
                <a:prstGeom prst="rect">
                  <a:avLst/>
                </a:prstGeom>
                <a:pattFill prst="lgCheck">
                  <a:fgClr>
                    <a:schemeClr val="bg2"/>
                  </a:fgClr>
                  <a:bgClr>
                    <a:schemeClr val="bg1"/>
                  </a:bgClr>
                </a:pattFill>
                <a:ln w="9525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2" name="Straight Arrow Connector 281"/>
                <p:cNvCxnSpPr/>
                <p:nvPr/>
              </p:nvCxnSpPr>
              <p:spPr>
                <a:xfrm>
                  <a:off x="5007041" y="2321102"/>
                  <a:ext cx="337448" cy="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6078969" y="2528793"/>
                <a:ext cx="0" cy="21396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Group 223"/>
          <p:cNvGrpSpPr/>
          <p:nvPr/>
        </p:nvGrpSpPr>
        <p:grpSpPr>
          <a:xfrm>
            <a:off x="2830716" y="557073"/>
            <a:ext cx="2534237" cy="537966"/>
            <a:chOff x="2163966" y="779323"/>
            <a:chExt cx="2534237" cy="537966"/>
          </a:xfrm>
        </p:grpSpPr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4160535" y="964188"/>
              <a:ext cx="352515" cy="353101"/>
            </a:xfrm>
            <a:prstGeom prst="ellipse">
              <a:avLst/>
            </a:pr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307917" y="959062"/>
              <a:ext cx="352515" cy="353101"/>
            </a:xfrm>
            <a:prstGeom prst="ellipse">
              <a:avLst/>
            </a:pr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/>
            <p:cNvCxnSpPr>
              <a:stCxn id="271" idx="3"/>
            </p:cNvCxnSpPr>
            <p:nvPr/>
          </p:nvCxnSpPr>
          <p:spPr>
            <a:xfrm>
              <a:off x="3469212" y="954293"/>
              <a:ext cx="1228991" cy="3763"/>
            </a:xfrm>
            <a:prstGeom prst="line">
              <a:avLst/>
            </a:pr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1" name="Rectangle 270"/>
            <p:cNvSpPr/>
            <p:nvPr/>
          </p:nvSpPr>
          <p:spPr>
            <a:xfrm>
              <a:off x="2163966" y="779323"/>
              <a:ext cx="1305246" cy="3499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ap="sq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</a:rPr>
                <a:t>Spectrometer</a:t>
              </a:r>
            </a:p>
          </p:txBody>
        </p:sp>
      </p:grpSp>
      <p:sp>
        <p:nvSpPr>
          <p:cNvPr id="225" name="Freeform 224"/>
          <p:cNvSpPr/>
          <p:nvPr/>
        </p:nvSpPr>
        <p:spPr>
          <a:xfrm>
            <a:off x="7438697" y="842147"/>
            <a:ext cx="568653" cy="415153"/>
          </a:xfrm>
          <a:custGeom>
            <a:avLst/>
            <a:gdLst>
              <a:gd name="connsiteX0" fmla="*/ 82878 w 568653"/>
              <a:gd name="connsiteY0" fmla="*/ 415153 h 415153"/>
              <a:gd name="connsiteX1" fmla="*/ 82878 w 568653"/>
              <a:gd name="connsiteY1" fmla="*/ 286566 h 415153"/>
              <a:gd name="connsiteX2" fmla="*/ 4297 w 568653"/>
              <a:gd name="connsiteY2" fmla="*/ 186553 h 415153"/>
              <a:gd name="connsiteX3" fmla="*/ 25728 w 568653"/>
              <a:gd name="connsiteY3" fmla="*/ 43678 h 415153"/>
              <a:gd name="connsiteX4" fmla="*/ 154316 w 568653"/>
              <a:gd name="connsiteY4" fmla="*/ 816 h 415153"/>
              <a:gd name="connsiteX5" fmla="*/ 318622 w 568653"/>
              <a:gd name="connsiteY5" fmla="*/ 22247 h 415153"/>
              <a:gd name="connsiteX6" fmla="*/ 425778 w 568653"/>
              <a:gd name="connsiteY6" fmla="*/ 100828 h 415153"/>
              <a:gd name="connsiteX7" fmla="*/ 568653 w 568653"/>
              <a:gd name="connsiteY7" fmla="*/ 115116 h 4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653" h="415153">
                <a:moveTo>
                  <a:pt x="82878" y="415153"/>
                </a:moveTo>
                <a:cubicBezTo>
                  <a:pt x="89426" y="369909"/>
                  <a:pt x="95975" y="324666"/>
                  <a:pt x="82878" y="286566"/>
                </a:cubicBezTo>
                <a:cubicBezTo>
                  <a:pt x="69781" y="248466"/>
                  <a:pt x="13822" y="227034"/>
                  <a:pt x="4297" y="186553"/>
                </a:cubicBezTo>
                <a:cubicBezTo>
                  <a:pt x="-5228" y="146072"/>
                  <a:pt x="725" y="74634"/>
                  <a:pt x="25728" y="43678"/>
                </a:cubicBezTo>
                <a:cubicBezTo>
                  <a:pt x="50731" y="12722"/>
                  <a:pt x="105500" y="4388"/>
                  <a:pt x="154316" y="816"/>
                </a:cubicBezTo>
                <a:cubicBezTo>
                  <a:pt x="203132" y="-2756"/>
                  <a:pt x="273378" y="5578"/>
                  <a:pt x="318622" y="22247"/>
                </a:cubicBezTo>
                <a:cubicBezTo>
                  <a:pt x="363866" y="38916"/>
                  <a:pt x="384106" y="85350"/>
                  <a:pt x="425778" y="100828"/>
                </a:cubicBezTo>
                <a:cubicBezTo>
                  <a:pt x="467450" y="116306"/>
                  <a:pt x="518051" y="115711"/>
                  <a:pt x="568653" y="115116"/>
                </a:cubicBezTo>
              </a:path>
            </a:pathLst>
          </a:custGeom>
          <a:noFill/>
          <a:ln w="635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8000206" y="878420"/>
            <a:ext cx="400050" cy="155160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8811350" y="849734"/>
            <a:ext cx="1106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90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608650" y="1324115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90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229" name="Rectangle 228"/>
          <p:cNvSpPr/>
          <p:nvPr/>
        </p:nvSpPr>
        <p:spPr>
          <a:xfrm flipV="1">
            <a:off x="4104358" y="1594931"/>
            <a:ext cx="619308" cy="436240"/>
          </a:xfrm>
          <a:prstGeom prst="rect">
            <a:avLst/>
          </a:prstGeom>
          <a:solidFill>
            <a:schemeClr val="bg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0800000" flipV="1">
            <a:off x="4041089" y="1438209"/>
            <a:ext cx="752455" cy="212868"/>
          </a:xfrm>
          <a:prstGeom prst="rect">
            <a:avLst/>
          </a:prstGeom>
          <a:solidFill>
            <a:schemeClr val="accent3"/>
          </a:solidFill>
          <a:ln w="95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098317" y="1251427"/>
            <a:ext cx="637997" cy="1702945"/>
            <a:chOff x="2548917" y="1251427"/>
            <a:chExt cx="637997" cy="1702945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2719571" y="2246662"/>
              <a:ext cx="0" cy="2301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>
              <a:off x="2548917" y="1251427"/>
              <a:ext cx="637997" cy="1702945"/>
              <a:chOff x="1185651" y="1249098"/>
              <a:chExt cx="637997" cy="1702945"/>
            </a:xfrm>
          </p:grpSpPr>
          <p:grpSp>
            <p:nvGrpSpPr>
              <p:cNvPr id="257" name="Group 256"/>
              <p:cNvGrpSpPr/>
              <p:nvPr/>
            </p:nvGrpSpPr>
            <p:grpSpPr>
              <a:xfrm flipV="1">
                <a:off x="1185651" y="1249098"/>
                <a:ext cx="637997" cy="1310712"/>
                <a:chOff x="5603698" y="3004327"/>
                <a:chExt cx="642938" cy="1349159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 rot="10800000">
                  <a:off x="5603698" y="3004327"/>
                  <a:ext cx="642938" cy="1349159"/>
                  <a:chOff x="5925283" y="1862579"/>
                  <a:chExt cx="642938" cy="1349159"/>
                </a:xfrm>
              </p:grpSpPr>
              <p:grpSp>
                <p:nvGrpSpPr>
                  <p:cNvPr id="263" name="Group 262"/>
                  <p:cNvGrpSpPr/>
                  <p:nvPr/>
                </p:nvGrpSpPr>
                <p:grpSpPr>
                  <a:xfrm rot="16200000">
                    <a:off x="6084529" y="2444604"/>
                    <a:ext cx="324445" cy="642938"/>
                    <a:chOff x="4320177" y="1114425"/>
                    <a:chExt cx="324445" cy="642938"/>
                  </a:xfrm>
                </p:grpSpPr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4320177" y="1114425"/>
                      <a:ext cx="120848" cy="6429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 cap="sq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Oval 265"/>
                    <p:cNvSpPr/>
                    <p:nvPr/>
                  </p:nvSpPr>
                  <p:spPr>
                    <a:xfrm>
                      <a:off x="4441025" y="1114425"/>
                      <a:ext cx="203597" cy="6429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 cap="sq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Rectangle 266"/>
                    <p:cNvSpPr/>
                    <p:nvPr/>
                  </p:nvSpPr>
                  <p:spPr>
                    <a:xfrm>
                      <a:off x="4379119" y="1114425"/>
                      <a:ext cx="164306" cy="642938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9525" cap="sq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4" name="Straight Connector 263"/>
                  <p:cNvCxnSpPr>
                    <a:stCxn id="258" idx="1"/>
                    <a:endCxn id="259" idx="1"/>
                  </p:cNvCxnSpPr>
                  <p:nvPr/>
                </p:nvCxnSpPr>
                <p:spPr>
                  <a:xfrm rot="10800000" flipH="1" flipV="1">
                    <a:off x="6244519" y="1862579"/>
                    <a:ext cx="439" cy="134915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5791668" y="3612214"/>
                  <a:ext cx="133501" cy="41922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5925169" y="3602865"/>
                  <a:ext cx="158942" cy="42857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Rectangle 257"/>
              <p:cNvSpPr/>
              <p:nvPr/>
            </p:nvSpPr>
            <p:spPr>
              <a:xfrm rot="5400000" flipV="1">
                <a:off x="1357651" y="1263624"/>
                <a:ext cx="298427" cy="269377"/>
              </a:xfrm>
              <a:prstGeom prst="rect">
                <a:avLst/>
              </a:prstGeom>
              <a:solidFill>
                <a:schemeClr val="tx1"/>
              </a:solidFill>
              <a:ln w="19050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18900000" flipH="1">
                <a:off x="1433517" y="2227980"/>
                <a:ext cx="85421" cy="724063"/>
              </a:xfrm>
              <a:prstGeom prst="rect">
                <a:avLst/>
              </a:prstGeom>
              <a:solidFill>
                <a:schemeClr val="bg2"/>
              </a:solidFill>
              <a:ln w="9525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2" name="Straight Connector 231"/>
          <p:cNvCxnSpPr>
            <a:stCxn id="281" idx="3"/>
            <a:endCxn id="259" idx="1"/>
          </p:cNvCxnSpPr>
          <p:nvPr/>
        </p:nvCxnSpPr>
        <p:spPr>
          <a:xfrm flipH="1" flipV="1">
            <a:off x="4419095" y="2562140"/>
            <a:ext cx="1095503" cy="1544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 232"/>
          <p:cNvSpPr/>
          <p:nvPr/>
        </p:nvSpPr>
        <p:spPr>
          <a:xfrm>
            <a:off x="3892550" y="992012"/>
            <a:ext cx="592278" cy="289752"/>
          </a:xfrm>
          <a:custGeom>
            <a:avLst/>
            <a:gdLst>
              <a:gd name="connsiteX0" fmla="*/ 520700 w 592278"/>
              <a:gd name="connsiteY0" fmla="*/ 265288 h 289752"/>
              <a:gd name="connsiteX1" fmla="*/ 590550 w 592278"/>
              <a:gd name="connsiteY1" fmla="*/ 138288 h 289752"/>
              <a:gd name="connsiteX2" fmla="*/ 552450 w 592278"/>
              <a:gd name="connsiteY2" fmla="*/ 17638 h 289752"/>
              <a:gd name="connsiteX3" fmla="*/ 361950 w 592278"/>
              <a:gd name="connsiteY3" fmla="*/ 11288 h 289752"/>
              <a:gd name="connsiteX4" fmla="*/ 273050 w 592278"/>
              <a:gd name="connsiteY4" fmla="*/ 119238 h 289752"/>
              <a:gd name="connsiteX5" fmla="*/ 190500 w 592278"/>
              <a:gd name="connsiteY5" fmla="*/ 239888 h 289752"/>
              <a:gd name="connsiteX6" fmla="*/ 0 w 592278"/>
              <a:gd name="connsiteY6" fmla="*/ 258938 h 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78" h="289752">
                <a:moveTo>
                  <a:pt x="520700" y="265288"/>
                </a:moveTo>
                <a:cubicBezTo>
                  <a:pt x="552979" y="222425"/>
                  <a:pt x="585258" y="179563"/>
                  <a:pt x="590550" y="138288"/>
                </a:cubicBezTo>
                <a:cubicBezTo>
                  <a:pt x="595842" y="97013"/>
                  <a:pt x="590550" y="38805"/>
                  <a:pt x="552450" y="17638"/>
                </a:cubicBezTo>
                <a:cubicBezTo>
                  <a:pt x="514350" y="-3529"/>
                  <a:pt x="408517" y="-5645"/>
                  <a:pt x="361950" y="11288"/>
                </a:cubicBezTo>
                <a:cubicBezTo>
                  <a:pt x="315383" y="28221"/>
                  <a:pt x="301625" y="81138"/>
                  <a:pt x="273050" y="119238"/>
                </a:cubicBezTo>
                <a:cubicBezTo>
                  <a:pt x="244475" y="157338"/>
                  <a:pt x="236008" y="216605"/>
                  <a:pt x="190500" y="239888"/>
                </a:cubicBezTo>
                <a:cubicBezTo>
                  <a:pt x="144992" y="263171"/>
                  <a:pt x="16933" y="327730"/>
                  <a:pt x="0" y="258938"/>
                </a:cubicBezTo>
              </a:path>
            </a:pathLst>
          </a:custGeom>
          <a:noFill/>
          <a:ln w="476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2551316" y="1082521"/>
            <a:ext cx="1305246" cy="3499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sq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Cal. source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3854111" y="1159628"/>
            <a:ext cx="186978" cy="191348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4137330" y="638099"/>
            <a:ext cx="186978" cy="191348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5391150" y="733722"/>
            <a:ext cx="258095" cy="526753"/>
          </a:xfrm>
          <a:custGeom>
            <a:avLst/>
            <a:gdLst>
              <a:gd name="connsiteX0" fmla="*/ 0 w 258095"/>
              <a:gd name="connsiteY0" fmla="*/ 2878 h 526753"/>
              <a:gd name="connsiteX1" fmla="*/ 133350 w 258095"/>
              <a:gd name="connsiteY1" fmla="*/ 6053 h 526753"/>
              <a:gd name="connsiteX2" fmla="*/ 225425 w 258095"/>
              <a:gd name="connsiteY2" fmla="*/ 56853 h 526753"/>
              <a:gd name="connsiteX3" fmla="*/ 250825 w 258095"/>
              <a:gd name="connsiteY3" fmla="*/ 158453 h 526753"/>
              <a:gd name="connsiteX4" fmla="*/ 104775 w 258095"/>
              <a:gd name="connsiteY4" fmla="*/ 361653 h 526753"/>
              <a:gd name="connsiteX5" fmla="*/ 133350 w 258095"/>
              <a:gd name="connsiteY5" fmla="*/ 526753 h 52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095" h="526753">
                <a:moveTo>
                  <a:pt x="0" y="2878"/>
                </a:moveTo>
                <a:cubicBezTo>
                  <a:pt x="47889" y="-33"/>
                  <a:pt x="95779" y="-2943"/>
                  <a:pt x="133350" y="6053"/>
                </a:cubicBezTo>
                <a:cubicBezTo>
                  <a:pt x="170921" y="15049"/>
                  <a:pt x="205846" y="31453"/>
                  <a:pt x="225425" y="56853"/>
                </a:cubicBezTo>
                <a:cubicBezTo>
                  <a:pt x="245004" y="82253"/>
                  <a:pt x="270933" y="107653"/>
                  <a:pt x="250825" y="158453"/>
                </a:cubicBezTo>
                <a:cubicBezTo>
                  <a:pt x="230717" y="209253"/>
                  <a:pt x="124354" y="300270"/>
                  <a:pt x="104775" y="361653"/>
                </a:cubicBezTo>
                <a:cubicBezTo>
                  <a:pt x="85196" y="423036"/>
                  <a:pt x="109273" y="474894"/>
                  <a:pt x="133350" y="526753"/>
                </a:cubicBezTo>
              </a:path>
            </a:pathLst>
          </a:custGeom>
          <a:noFill/>
          <a:ln w="635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925009" y="1468655"/>
            <a:ext cx="15709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F1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869426" y="2071606"/>
            <a:ext cx="1506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L1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249594" y="3233379"/>
            <a:ext cx="1875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513384" y="2783044"/>
            <a:ext cx="1506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L2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961537" y="2775673"/>
            <a:ext cx="1506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379981" y="3491700"/>
            <a:ext cx="25487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BS1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534086" y="3379136"/>
            <a:ext cx="1875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M3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913574" y="2223132"/>
            <a:ext cx="1506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L4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948061" y="1466734"/>
            <a:ext cx="15709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F3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829632" y="1460578"/>
            <a:ext cx="15709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F2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934664" y="1461522"/>
            <a:ext cx="15709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F4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906891" y="2064130"/>
            <a:ext cx="1506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L5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900022" y="2536074"/>
            <a:ext cx="25487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BS2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4916770" y="2810969"/>
            <a:ext cx="2709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ND1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994380" y="2541070"/>
            <a:ext cx="1875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M2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765741" y="1988123"/>
            <a:ext cx="1506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L6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984923" y="4110464"/>
            <a:ext cx="1038746" cy="276999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ND wheel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Company Secret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141F6-4CD8-470C-AA46-D6837A728832}"/>
              </a:ext>
            </a:extLst>
          </p:cNvPr>
          <p:cNvSpPr txBox="1"/>
          <p:nvPr/>
        </p:nvSpPr>
        <p:spPr>
          <a:xfrm>
            <a:off x="3826182" y="204986"/>
            <a:ext cx="25648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Spectrometer calibrations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224FF481-FE3F-4204-9253-EA6A27C2551C}"/>
              </a:ext>
            </a:extLst>
          </p:cNvPr>
          <p:cNvSpPr txBox="1"/>
          <p:nvPr/>
        </p:nvSpPr>
        <p:spPr>
          <a:xfrm>
            <a:off x="947275" y="3754413"/>
            <a:ext cx="152241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Task</a:t>
            </a:r>
            <a:r>
              <a:rPr 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#605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:xWP home offset calibration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E339752-74DF-49B4-9121-12D2C5D86EBA}"/>
              </a:ext>
            </a:extLst>
          </p:cNvPr>
          <p:cNvSpPr txBox="1"/>
          <p:nvPr/>
        </p:nvSpPr>
        <p:spPr>
          <a:xfrm>
            <a:off x="2035785" y="2112153"/>
            <a:ext cx="17958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Task</a:t>
            </a:r>
            <a:r>
              <a:rPr 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#602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:xWP encoder position to wavelength calibration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A5EE6C2-B7F3-4944-888D-7AEAEC2E2916}"/>
              </a:ext>
            </a:extLst>
          </p:cNvPr>
          <p:cNvSpPr txBox="1"/>
          <p:nvPr/>
        </p:nvSpPr>
        <p:spPr>
          <a:xfrm>
            <a:off x="6572448" y="3972079"/>
            <a:ext cx="1717373" cy="43088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Task</a:t>
            </a:r>
            <a:r>
              <a:rPr lang="en-US" sz="1400" b="1" dirty="0">
                <a:solidFill>
                  <a:schemeClr val="bg1"/>
                </a:solidFill>
                <a:latin typeface="+mn-lt"/>
              </a:rPr>
              <a:t>#601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: ND wheel position calibration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EC384-AF2B-47D6-B2F6-B757F9D0F144}"/>
              </a:ext>
            </a:extLst>
          </p:cNvPr>
          <p:cNvSpPr/>
          <p:nvPr/>
        </p:nvSpPr>
        <p:spPr>
          <a:xfrm>
            <a:off x="2687881" y="2810969"/>
            <a:ext cx="1268034" cy="1949874"/>
          </a:xfrm>
          <a:prstGeom prst="rect">
            <a:avLst/>
          </a:prstGeom>
          <a:noFill/>
          <a:ln w="31750" cap="sq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54ECE184-D5DC-4766-8AD7-FC953E9EC6E1}"/>
              </a:ext>
            </a:extLst>
          </p:cNvPr>
          <p:cNvSpPr/>
          <p:nvPr/>
        </p:nvSpPr>
        <p:spPr>
          <a:xfrm>
            <a:off x="5959539" y="2783044"/>
            <a:ext cx="570765" cy="1949874"/>
          </a:xfrm>
          <a:prstGeom prst="rect">
            <a:avLst/>
          </a:prstGeom>
          <a:noFill/>
          <a:ln w="31750" cap="sq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2930B9E2-94AA-4BF9-9648-5C0D2A64F210}"/>
              </a:ext>
            </a:extLst>
          </p:cNvPr>
          <p:cNvSpPr/>
          <p:nvPr/>
        </p:nvSpPr>
        <p:spPr>
          <a:xfrm>
            <a:off x="7821346" y="698529"/>
            <a:ext cx="964393" cy="458610"/>
          </a:xfrm>
          <a:prstGeom prst="rect">
            <a:avLst/>
          </a:prstGeom>
          <a:noFill/>
          <a:ln w="31750" cap="sq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3902199-66FB-4C9F-9034-130DB0A10D21}"/>
              </a:ext>
            </a:extLst>
          </p:cNvPr>
          <p:cNvSpPr txBox="1"/>
          <p:nvPr/>
        </p:nvSpPr>
        <p:spPr>
          <a:xfrm>
            <a:off x="7248816" y="204602"/>
            <a:ext cx="25648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Task #123i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C1C1B28-402E-4F77-803E-A87BC5235E6E}"/>
              </a:ext>
            </a:extLst>
          </p:cNvPr>
          <p:cNvSpPr txBox="1"/>
          <p:nvPr/>
        </p:nvSpPr>
        <p:spPr>
          <a:xfrm>
            <a:off x="7759055" y="1258996"/>
            <a:ext cx="1282402" cy="276999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Shutter box</a:t>
            </a:r>
          </a:p>
        </p:txBody>
      </p:sp>
    </p:spTree>
    <p:extLst>
      <p:ext uri="{BB962C8B-B14F-4D97-AF65-F5344CB8AC3E}">
        <p14:creationId xmlns:p14="http://schemas.microsoft.com/office/powerpoint/2010/main" val="4276120718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 for document purposes">
  <a:themeElements>
    <a:clrScheme name="ASML_2014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1C7DDB"/>
      </a:hlink>
      <a:folHlink>
        <a:srgbClr val="8E8E8E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ML_POWERPOINT for document purposes 140519" id="{24967B83-4075-4D1A-BC98-B217C8AAD5AE}" vid="{2B74A0AA-8C9B-4CE5-A80A-0DF2C10BE5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 for DOCUMENT purposes</Template>
  <TotalTime>1943</TotalTime>
  <Words>556</Words>
  <Application>Microsoft Office PowerPoint</Application>
  <PresentationFormat>On-screen Show (16:9)</PresentationFormat>
  <Paragraphs>173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Mathcad UniMath</vt:lpstr>
      <vt:lpstr>MS PGothic</vt:lpstr>
      <vt:lpstr>MS PGothic</vt:lpstr>
      <vt:lpstr>Arial</vt:lpstr>
      <vt:lpstr>Calibri</vt:lpstr>
      <vt:lpstr>Wingdings</vt:lpstr>
      <vt:lpstr>ASML_POWERPOINT for document purposes</vt:lpstr>
      <vt:lpstr>PowerPoint Presentation</vt:lpstr>
      <vt:lpstr>2018 Q1 ~ Q3 Achievement (Source Project) </vt:lpstr>
      <vt:lpstr>2018 Q1 ~ Q3 Achievement (Source Project) </vt:lpstr>
      <vt:lpstr>2018 Q1 ~ Q3 Achievement (Source Project) </vt:lpstr>
      <vt:lpstr>2019 Ambition (Source Project)</vt:lpstr>
      <vt:lpstr>PowerPoint Presentation</vt:lpstr>
      <vt:lpstr>YS(1)375 Source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Sensing Physics WK1801</dc:title>
  <dc:creator>Keanu Huang</dc:creator>
  <cp:lastModifiedBy>Tina Ren</cp:lastModifiedBy>
  <cp:revision>204</cp:revision>
  <cp:lastPrinted>2012-05-24T09:26:57Z</cp:lastPrinted>
  <dcterms:created xsi:type="dcterms:W3CDTF">2017-12-26T02:06:46Z</dcterms:created>
  <dcterms:modified xsi:type="dcterms:W3CDTF">2018-10-08T02:07:44Z</dcterms:modified>
</cp:coreProperties>
</file>