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4"/>
    <p:sldMasterId id="2147483784" r:id="rId5"/>
  </p:sldMasterIdLst>
  <p:notesMasterIdLst>
    <p:notesMasterId r:id="rId17"/>
  </p:notesMasterIdLst>
  <p:handoutMasterIdLst>
    <p:handoutMasterId r:id="rId18"/>
  </p:handoutMasterIdLst>
  <p:sldIdLst>
    <p:sldId id="256" r:id="rId6"/>
    <p:sldId id="266" r:id="rId7"/>
    <p:sldId id="258" r:id="rId8"/>
    <p:sldId id="265" r:id="rId9"/>
    <p:sldId id="268" r:id="rId10"/>
    <p:sldId id="269" r:id="rId11"/>
    <p:sldId id="270" r:id="rId12"/>
    <p:sldId id="272" r:id="rId13"/>
    <p:sldId id="263" r:id="rId14"/>
    <p:sldId id="271" r:id="rId15"/>
    <p:sldId id="267" r:id="rId16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EF4"/>
    <a:srgbClr val="1C7DDB"/>
    <a:srgbClr val="0F238C"/>
    <a:srgbClr val="081765"/>
    <a:srgbClr val="0F238D"/>
    <a:srgbClr val="FFAF8B"/>
    <a:srgbClr val="FFA279"/>
    <a:srgbClr val="FF7F45"/>
    <a:srgbClr val="34AA34"/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370" autoAdjust="0"/>
  </p:normalViewPr>
  <p:slideViewPr>
    <p:cSldViewPr snapToGrid="0">
      <p:cViewPr varScale="1">
        <p:scale>
          <a:sx n="103" d="100"/>
          <a:sy n="103" d="100"/>
        </p:scale>
        <p:origin x="763" y="77"/>
      </p:cViewPr>
      <p:guideLst>
        <p:guide orient="horz" pos="409"/>
        <p:guide pos="4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If 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both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|Δ𝜆|≤0.05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nm (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WavelengthOffsetOkLimitCW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) 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and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|"Δ" 𝛬|≤0.3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nm, then no correction is necessary </a:t>
                </a: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Else if </a:t>
                </a:r>
                <a:r>
                  <a:rPr lang="en-US" sz="1200" u="sng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either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|Δ𝜆|≥5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nm </a:t>
                </a:r>
                <a:r>
                  <a:rPr lang="en-US" sz="1200" u="sng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|Δ𝛬|≥5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nm, finish the calibration as usual for all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CW SET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and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BW SET </a:t>
                </a: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Else if </a:t>
                </a:r>
                <a:r>
                  <a:rPr lang="en-US" sz="1200" u="sng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either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|Δ𝜆|&gt;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WavelengthOffsetWarningLimitCW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</a:t>
                </a:r>
                <a:r>
                  <a:rPr lang="en-US" sz="1200" u="sng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|Δ𝛬|&gt;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WavelengthOffsetWarningLimitBW</a:t>
                </a:r>
                <a:endParaRPr lang="en-US" sz="1200" i="1" kern="1200" dirty="0">
                  <a:solidFill>
                    <a:schemeClr val="tx1"/>
                  </a:solidFill>
                  <a:effectLst/>
                  <a:latin typeface="+mn-lt"/>
                  <a:ea typeface="MS PGothic" pitchFamily="34" charset="-128"/>
                  <a:cs typeface="+mn-cs"/>
                </a:endParaRP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l_SET_NEW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 =  2*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l_SET-l_GET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MS PGothic" pitchFamily="34" charset="-128"/>
                    <a:cs typeface="+mn-cs"/>
                  </a:rPr>
                  <a:t>;  BW_SET_NEW = 2 * BW_SET-BW_GET</a:t>
                </a:r>
                <a:endParaRPr lang="en-US" dirty="0"/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6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864000"/>
            <a:ext cx="7610400" cy="396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&lt;Date&gt;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2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 title, Arial 24pt dark blue</a:t>
            </a:r>
          </a:p>
        </p:txBody>
      </p:sp>
      <p:sp>
        <p:nvSpPr>
          <p:cNvPr id="7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1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nl-NL"/>
              <a:t>Sub </a:t>
            </a:r>
            <a:r>
              <a:rPr lang="nl-NL" err="1"/>
              <a:t>title</a:t>
            </a:r>
            <a:r>
              <a:rPr lang="nl-NL"/>
              <a:t>, </a:t>
            </a:r>
            <a:r>
              <a:rPr lang="nl-NL" err="1"/>
              <a:t>Arial</a:t>
            </a:r>
            <a:r>
              <a:rPr lang="nl-NL"/>
              <a:t> 18pt </a:t>
            </a:r>
            <a:r>
              <a:rPr lang="nl-NL" err="1"/>
              <a:t>dark</a:t>
            </a:r>
            <a:r>
              <a:rPr lang="nl-NL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5052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 title, Arial 24pt dark blue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4000"/>
            <a:ext cx="7610400" cy="3960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  <a:lvl4pPr marL="990600" indent="-180975">
              <a:buFont typeface="Arial" pitchFamily="34" charset="0"/>
              <a:buChar char="•"/>
              <a:defRPr sz="1200">
                <a:solidFill>
                  <a:schemeClr val="tx2"/>
                </a:solidFill>
              </a:defRPr>
            </a:lvl4pPr>
            <a:lvl5pPr marL="1162050" indent="-171450"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5pPr>
            <a:lvl6pPr marL="1257300" indent="-95250">
              <a:buFont typeface="Arial" pitchFamily="34" charset="0"/>
              <a:buChar char="•"/>
              <a:defRPr sz="800">
                <a:solidFill>
                  <a:schemeClr val="tx2"/>
                </a:solidFill>
              </a:defRPr>
            </a:lvl6pPr>
            <a:lvl7pPr marL="1343025" indent="-85725">
              <a:buFont typeface="Arial" pitchFamily="34" charset="0"/>
              <a:buChar char="•"/>
              <a:defRPr sz="600">
                <a:solidFill>
                  <a:schemeClr val="tx2"/>
                </a:solidFill>
              </a:defRPr>
            </a:lvl7pPr>
            <a:lvl8pPr marL="1438275" indent="-95250">
              <a:buFont typeface="Arial" pitchFamily="34" charset="0"/>
              <a:buChar char="•"/>
              <a:defRPr sz="400">
                <a:solidFill>
                  <a:schemeClr val="tx2"/>
                </a:solidFill>
              </a:defRPr>
            </a:lvl8pPr>
            <a:lvl9pPr marL="1524000" indent="-85725">
              <a:buFont typeface="Arial" pitchFamily="34" charset="0"/>
              <a:buChar char="•"/>
              <a:defRPr sz="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Text, Arial 18pt middle blue</a:t>
            </a:r>
          </a:p>
          <a:p>
            <a:pPr lvl="1"/>
            <a:r>
              <a:rPr lang="en-US" noProof="0"/>
              <a:t>Second level, 16pt middle blue</a:t>
            </a:r>
          </a:p>
          <a:p>
            <a:pPr lvl="2"/>
            <a:r>
              <a:rPr lang="en-US" noProof="0"/>
              <a:t>Third level, 14pt middle blue</a:t>
            </a:r>
          </a:p>
          <a:p>
            <a:pPr lvl="3"/>
            <a:r>
              <a:rPr lang="en-US" noProof="0"/>
              <a:t>Level 4</a:t>
            </a:r>
          </a:p>
          <a:p>
            <a:pPr lvl="4"/>
            <a:r>
              <a:rPr lang="en-US" noProof="0"/>
              <a:t>Level 5</a:t>
            </a:r>
          </a:p>
          <a:p>
            <a:pPr lvl="5"/>
            <a:r>
              <a:rPr lang="en-US" noProof="0"/>
              <a:t>Level 6</a:t>
            </a:r>
          </a:p>
          <a:p>
            <a:pPr lvl="6"/>
            <a:r>
              <a:rPr lang="en-US" noProof="0"/>
              <a:t>Level 7	</a:t>
            </a:r>
          </a:p>
          <a:p>
            <a:pPr lvl="7"/>
            <a:r>
              <a:rPr lang="en-US" noProof="0"/>
              <a:t>Level 8</a:t>
            </a:r>
          </a:p>
          <a:p>
            <a:pPr lvl="8"/>
            <a:r>
              <a:rPr lang="en-US" noProof="0"/>
              <a:t>Level 9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1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nl-NL"/>
              <a:t>Sub </a:t>
            </a:r>
            <a:r>
              <a:rPr lang="nl-NL" err="1"/>
              <a:t>title</a:t>
            </a:r>
            <a:r>
              <a:rPr lang="nl-NL"/>
              <a:t>, </a:t>
            </a:r>
            <a:r>
              <a:rPr lang="nl-NL" err="1"/>
              <a:t>Arial</a:t>
            </a:r>
            <a:r>
              <a:rPr lang="nl-NL"/>
              <a:t> 18pt </a:t>
            </a:r>
            <a:r>
              <a:rPr lang="nl-NL" err="1"/>
              <a:t>dark</a:t>
            </a:r>
            <a:r>
              <a:rPr lang="nl-NL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371392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63040" y="1463040"/>
            <a:ext cx="6634068" cy="316611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tx2"/>
                </a:solidFill>
              </a:defRPr>
            </a:lvl1pPr>
            <a:lvl2pPr marL="230188" indent="-23018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2800">
                <a:solidFill>
                  <a:schemeClr val="tx2"/>
                </a:solidFill>
              </a:defRPr>
            </a:lvl3pPr>
          </a:lstStyle>
          <a:p>
            <a:pPr lvl="1"/>
            <a:r>
              <a:rPr lang="en-US" noProof="0"/>
              <a:t>Agenda items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097280" y="1069848"/>
            <a:ext cx="2362200" cy="2827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&lt;Date&gt;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08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67646" y="1"/>
            <a:ext cx="7788802" cy="5148072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&lt;Date&gt;</a:t>
            </a:r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2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 title, Arial 24pt dark blue</a:t>
            </a:r>
          </a:p>
        </p:txBody>
      </p:sp>
      <p:sp>
        <p:nvSpPr>
          <p:cNvPr id="7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1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nl-NL"/>
              <a:t>Sub </a:t>
            </a:r>
            <a:r>
              <a:rPr lang="nl-NL" err="1"/>
              <a:t>title</a:t>
            </a:r>
            <a:r>
              <a:rPr lang="nl-NL"/>
              <a:t>, </a:t>
            </a:r>
            <a:r>
              <a:rPr lang="nl-NL" err="1"/>
              <a:t>Arial</a:t>
            </a:r>
            <a:r>
              <a:rPr lang="nl-NL"/>
              <a:t> 18pt </a:t>
            </a:r>
            <a:r>
              <a:rPr lang="nl-NL" err="1"/>
              <a:t>dark</a:t>
            </a:r>
            <a:r>
              <a:rPr lang="nl-NL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6757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ML Cover slide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0" y="3456000"/>
            <a:ext cx="7920000" cy="381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ts val="1500"/>
              </a:lnSpc>
              <a:spcBef>
                <a:spcPts val="0"/>
              </a:spcBef>
              <a:buNone/>
              <a:defRPr sz="1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Name of the presenter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0" y="4410000"/>
            <a:ext cx="7920000" cy="140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&lt;Date&gt;  |  &lt;Place&gt;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2840447"/>
            <a:ext cx="79200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Fill in your title here: </a:t>
            </a:r>
            <a:br>
              <a:rPr lang="en-US" noProof="0"/>
            </a:br>
            <a:r>
              <a:rPr lang="en-US" noProof="0"/>
              <a:t>This template is for presentation purposes only 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8857" y="3918473"/>
            <a:ext cx="7920000" cy="330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  <a:defRPr sz="900" b="0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&lt;Function&gt;</a:t>
            </a:r>
          </a:p>
        </p:txBody>
      </p:sp>
    </p:spTree>
    <p:extLst>
      <p:ext uri="{BB962C8B-B14F-4D97-AF65-F5344CB8AC3E}">
        <p14:creationId xmlns:p14="http://schemas.microsoft.com/office/powerpoint/2010/main" val="33904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056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0" y="3456000"/>
            <a:ext cx="7920000" cy="381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ts val="1500"/>
              </a:lnSpc>
              <a:spcBef>
                <a:spcPts val="0"/>
              </a:spcBef>
              <a:buNone/>
              <a:defRPr sz="1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Name of the presenter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0" y="4410000"/>
            <a:ext cx="7920000" cy="140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&lt;Date&gt;  |  &lt;Place&gt;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2840447"/>
            <a:ext cx="79200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Fill in your title here: </a:t>
            </a:r>
            <a:br>
              <a:rPr lang="en-US" noProof="0"/>
            </a:br>
            <a:r>
              <a:rPr lang="en-US" noProof="0"/>
              <a:t>This template is for presentation purposes only </a:t>
            </a:r>
          </a:p>
        </p:txBody>
      </p:sp>
      <p:sp>
        <p:nvSpPr>
          <p:cNvPr id="17" name="Tijdelijke aanduiding voor tekst 14"/>
          <p:cNvSpPr>
            <a:spLocks noGrp="1"/>
          </p:cNvSpPr>
          <p:nvPr>
            <p:ph type="body" sz="quarter" idx="15" hasCustomPrompt="1"/>
          </p:nvPr>
        </p:nvSpPr>
        <p:spPr>
          <a:xfrm>
            <a:off x="478857" y="3918473"/>
            <a:ext cx="7920000" cy="330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  <a:defRPr sz="900" b="0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&lt;Function&gt;</a:t>
            </a:r>
          </a:p>
        </p:txBody>
      </p:sp>
      <p:sp>
        <p:nvSpPr>
          <p:cNvPr id="18" name="Freeform 27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19" name="Freeform 28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0" name="Freeform 29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2" name="Freeform 31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0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0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Chapter item</a:t>
            </a:r>
          </a:p>
        </p:txBody>
      </p:sp>
      <p:sp>
        <p:nvSpPr>
          <p:cNvPr id="25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&lt;Date&gt;</a:t>
            </a:r>
          </a:p>
        </p:txBody>
      </p:sp>
      <p:sp>
        <p:nvSpPr>
          <p:cNvPr id="2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Slide </a:t>
            </a:r>
            <a:fld id="{1D9B13CD-33A0-446D-8703-F89F9F109F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E03B2A18-5CB7-4DD0-ACD9-26D753FC0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grpSp>
        <p:nvGrpSpPr>
          <p:cNvPr id="7" name="Groep 24">
            <a:extLst>
              <a:ext uri="{FF2B5EF4-FFF2-40B4-BE49-F238E27FC236}">
                <a16:creationId xmlns:a16="http://schemas.microsoft.com/office/drawing/2014/main" id="{0FB52295-9CDE-45FC-BAE9-D4C8A7675EBD}"/>
              </a:ext>
            </a:extLst>
          </p:cNvPr>
          <p:cNvGrpSpPr/>
          <p:nvPr userDrawn="1"/>
        </p:nvGrpSpPr>
        <p:grpSpPr>
          <a:xfrm>
            <a:off x="8320087" y="214534"/>
            <a:ext cx="684118" cy="191810"/>
            <a:chOff x="8320087" y="159540"/>
            <a:chExt cx="684118" cy="191810"/>
          </a:xfrm>
        </p:grpSpPr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8CA52CE-11C0-4E22-8AEC-C536A8DC8AA6}"/>
                </a:ext>
              </a:extLst>
            </p:cNvPr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95EE17D5-EAF7-41A8-8EC1-164716317CE9}"/>
                </a:ext>
              </a:extLst>
            </p:cNvPr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E96DE0FD-1AE2-41DE-A968-F7E5BC8CBE85}"/>
                </a:ext>
              </a:extLst>
            </p:cNvPr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6767A79-DBDA-4A54-AFA4-E2487714FC85}"/>
                </a:ext>
              </a:extLst>
            </p:cNvPr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EC753991-9172-4C15-B839-FF950A24039B}"/>
                </a:ext>
              </a:extLst>
            </p:cNvPr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0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ML 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>
          <a:xfrm>
            <a:off x="504443" y="2938356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1563140" y="2937726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C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1090169" y="2921722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C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2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0"/>
              <a:t>&lt;Date&gt;</a:t>
            </a:r>
            <a:endParaRPr lang="en-US" noProof="0"/>
          </a:p>
        </p:txBody>
      </p:sp>
      <p:sp>
        <p:nvSpPr>
          <p:cNvPr id="2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24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grpSp>
        <p:nvGrpSpPr>
          <p:cNvPr id="25" name="Groep 24"/>
          <p:cNvGrpSpPr/>
          <p:nvPr/>
        </p:nvGrpSpPr>
        <p:grpSpPr>
          <a:xfrm>
            <a:off x="8320087" y="214534"/>
            <a:ext cx="684118" cy="191810"/>
            <a:chOff x="8320087" y="159540"/>
            <a:chExt cx="684118" cy="191810"/>
          </a:xfrm>
        </p:grpSpPr>
        <p:sp>
          <p:nvSpPr>
            <p:cNvPr id="26" name="Freeform 30"/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27" name="Freeform 31"/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28" name="Freeform 32"/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29" name="Freeform 33"/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 34"/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475" cy="5143500"/>
          </a:xfrm>
          <a:prstGeom prst="rect">
            <a:avLst/>
          </a:prstGeom>
        </p:spPr>
      </p:pic>
      <p:sp>
        <p:nvSpPr>
          <p:cNvPr id="3" name="MSIPCM1dc244c39a26c5f5010db71e" descr="{&quot;HashCode&quot;:820494205,&quot;Placement&quot;:&quot;Footer&quot;,&quot;Top&quot;:389.104645,&quot;Left&quot;:665.3905,&quot;SlideWidth&quot;:720,&quot;SlideHeight&quot;:405}">
            <a:extLst>
              <a:ext uri="{FF2B5EF4-FFF2-40B4-BE49-F238E27FC236}">
                <a16:creationId xmlns:a16="http://schemas.microsoft.com/office/drawing/2014/main" id="{799E9027-8840-4563-8578-035BB6E4B66B}"/>
              </a:ext>
            </a:extLst>
          </p:cNvPr>
          <p:cNvSpPr txBox="1"/>
          <p:nvPr userDrawn="1"/>
        </p:nvSpPr>
        <p:spPr>
          <a:xfrm>
            <a:off x="8450459" y="49416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ts val="0"/>
              </a:spcAft>
            </a:pPr>
            <a:r>
              <a:rPr lang="en-US" sz="700">
                <a:solidFill>
                  <a:srgbClr val="0F238C"/>
                </a:solidFill>
                <a:latin typeface="Arial" panose="020B0604020202020204" pitchFamily="34" charset="0"/>
              </a:rPr>
              <a:t>Confidential</a:t>
            </a:r>
            <a:endParaRPr lang="en-US" sz="700" err="1">
              <a:solidFill>
                <a:srgbClr val="0F238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798" r:id="rId3"/>
    <p:sldLayoutId id="2147483801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03354e949de032c2452e3d12" descr="{&quot;HashCode&quot;:820494205,&quot;Placement&quot;:&quot;Footer&quot;,&quot;Top&quot;:389.104645,&quot;Left&quot;:665.3905,&quot;SlideWidth&quot;:720,&quot;SlideHeight&quot;:405}">
            <a:extLst>
              <a:ext uri="{FF2B5EF4-FFF2-40B4-BE49-F238E27FC236}">
                <a16:creationId xmlns:a16="http://schemas.microsoft.com/office/drawing/2014/main" id="{261086FE-97E5-419F-8A10-18DBA825A7FC}"/>
              </a:ext>
            </a:extLst>
          </p:cNvPr>
          <p:cNvSpPr txBox="1"/>
          <p:nvPr userDrawn="1"/>
        </p:nvSpPr>
        <p:spPr>
          <a:xfrm>
            <a:off x="8450459" y="49416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ts val="0"/>
              </a:spcAft>
            </a:pPr>
            <a:r>
              <a:rPr lang="en-US" sz="700">
                <a:solidFill>
                  <a:srgbClr val="0F238C"/>
                </a:solidFill>
                <a:latin typeface="Arial" panose="020B0604020202020204" pitchFamily="34" charset="0"/>
              </a:rPr>
              <a:t>Confidential</a:t>
            </a:r>
            <a:endParaRPr lang="en-US" sz="700" err="1">
              <a:solidFill>
                <a:srgbClr val="0F238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9" r:id="rId3"/>
    <p:sldLayoutId id="2147483793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D1FAF7-1D5F-4037-95F9-B345E20BD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6FD4A-45D5-4F56-95AA-5E52DCEDCE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AFFB-3A0B-4C56-8B39-2360DCF783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000" y="3148223"/>
            <a:ext cx="7920000" cy="307777"/>
          </a:xfrm>
        </p:spPr>
        <p:txBody>
          <a:bodyPr/>
          <a:lstStyle/>
          <a:p>
            <a:r>
              <a:rPr lang="en-US" dirty="0"/>
              <a:t>2019 Q1 VHV support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0BF7F-0C0E-4069-BE48-D478D7AA96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5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88FDB-85FD-4739-AEF7-F45A9A6C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86AB1-5B83-4BAD-A470-D640DA515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DFF-FABA-4420-ADFF-8A4E5601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SHST – newly introduced error/warning codes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7C37F-C5CA-4073-9773-15FC1240E8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5477"/>
            <a:ext cx="7610400" cy="287109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Error - The missing of copyLPPSfirmware.bat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Error – Hardware and Firmware not match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Error – Firmware upgrading while lamp is 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Error – Firmware upgrade failure due to network not working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Warning - Firmware update skipped because latest version already available.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5CD25-0F39-4E65-8F43-430E002310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8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EE148-2347-49FC-9C76-6D3F98CB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DA710-181F-473F-9CD9-E8E68D25EE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F51BA-854F-436C-B19F-7179261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C8C1A-2FE1-4E0F-A5D5-B9A810E11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64000"/>
            <a:ext cx="7610400" cy="1615729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rgbClr val="1C7DDB"/>
                </a:solidFill>
                <a:ea typeface="MS PGothic" pitchFamily="34" charset="-128"/>
              </a:rPr>
              <a:t>Introduce QCM with more robust coating material (Al2O3):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rgbClr val="1C7DDB"/>
                </a:solidFill>
                <a:sym typeface="Wingdings" panose="05000000000000000000" pitchFamily="2" charset="2"/>
              </a:rPr>
              <a:t>Higher melting temperature (340dC higher)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rgbClr val="1C7DDB"/>
                </a:solidFill>
                <a:ea typeface="MS PGothic" pitchFamily="34" charset="-128"/>
                <a:sym typeface="Wingdings" panose="05000000000000000000" pitchFamily="2" charset="2"/>
              </a:rPr>
              <a:t>Higher chemical stability</a:t>
            </a:r>
          </a:p>
          <a:p>
            <a:pPr marL="1257300" lvl="2" indent="-34290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1C7DDB"/>
                </a:solidFill>
                <a:sym typeface="Wingdings" panose="05000000000000000000" pitchFamily="2" charset="2"/>
              </a:rPr>
              <a:t>no chemical reaction w. contaminants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C5D4D-A147-4940-A667-12CBCF4496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B57E6D-480C-46AF-8072-F85B9A2850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LPPS MK4 introduction support – System Hardware Setup Tool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CLM ACPD issues – Task 630</a:t>
            </a:r>
          </a:p>
        </p:txBody>
      </p:sp>
    </p:spTree>
    <p:extLst>
      <p:ext uri="{BB962C8B-B14F-4D97-AF65-F5344CB8AC3E}">
        <p14:creationId xmlns:p14="http://schemas.microsoft.com/office/powerpoint/2010/main" val="11747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09DD6-6DBF-4676-9F3C-3C652421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97310-FB1E-4D26-8FBA-20E5766E6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3A7E1E-48AD-4A8C-A4F1-0C0996DB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from LPPS MK3 to MK4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369D9-4463-4305-9F0A-D94217F4A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863999"/>
            <a:ext cx="7805293" cy="40434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main performance driver for LPPS MK4 is the increase in Spectral Radiance with </a:t>
            </a:r>
            <a:r>
              <a:rPr lang="en-US" sz="1600" dirty="0">
                <a:solidFill>
                  <a:srgbClr val="FF0000"/>
                </a:solidFill>
              </a:rPr>
              <a:t>a factor 1.7x </a:t>
            </a:r>
            <a:r>
              <a:rPr lang="en-US" sz="1600" dirty="0"/>
              <a:t>(weighted average) when compared to the LPPS MK2/3.</a:t>
            </a:r>
          </a:p>
          <a:p>
            <a:pPr lvl="1" indent="0">
              <a:buNone/>
            </a:pPr>
            <a:r>
              <a:rPr lang="en-US" sz="1400" dirty="0"/>
              <a:t>LPPS MK4: 		1.6x</a:t>
            </a:r>
          </a:p>
          <a:p>
            <a:pPr lvl="1" indent="0">
              <a:buNone/>
            </a:pPr>
            <a:r>
              <a:rPr lang="en-US" sz="1400" dirty="0"/>
              <a:t>Coating CL2Shutter fiber:	1.06x</a:t>
            </a:r>
          </a:p>
          <a:p>
            <a:pPr lvl="1" indent="0">
              <a:buNone/>
            </a:pPr>
            <a:r>
              <a:rPr lang="en-US" sz="1400" dirty="0"/>
              <a:t>--------------------------------------</a:t>
            </a:r>
          </a:p>
          <a:p>
            <a:pPr lvl="1" indent="0">
              <a:buNone/>
            </a:pPr>
            <a:r>
              <a:rPr lang="en-US" sz="1400" dirty="0"/>
              <a:t>Total radiance increase 1375: 1.7x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Improved diagnostics and communication to the laser.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 Cost of Goods and make volume available </a:t>
            </a:r>
          </a:p>
          <a:p>
            <a:pPr marL="688975" lvl="1" indent="-285750"/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Removal of Color filtering functionality/ </a:t>
            </a:r>
            <a:r>
              <a:rPr lang="en-US" sz="1400" dirty="0" err="1"/>
              <a:t>shutterbox</a:t>
            </a:r>
            <a:r>
              <a:rPr lang="en-US" sz="1400" dirty="0"/>
              <a:t> w/o attenuator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52247D-6ADF-4EB8-B470-83F26F7A0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69E5F-F143-47CD-BE9F-84A38C40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67" y="1486321"/>
            <a:ext cx="5018533" cy="2170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E19A3F-B300-486E-AA47-660374272284}"/>
              </a:ext>
            </a:extLst>
          </p:cNvPr>
          <p:cNvSpPr txBox="1"/>
          <p:nvPr/>
        </p:nvSpPr>
        <p:spPr>
          <a:xfrm>
            <a:off x="881507" y="2613221"/>
            <a:ext cx="3189079" cy="1084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Radiance improvement in LPPS 1.27x </a:t>
            </a:r>
            <a:r>
              <a:rPr lang="en-US" sz="12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 1.6x: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Redesign laser focus optics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New QCM coating  Al2O3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Reuse IR light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282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B0F15-11AC-4B1E-A7FD-7555EDD2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D0CE6-7A1A-4051-B040-742078A5A7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61006E-77A9-4315-B8BE-C7D09CB5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Support LPPS MK4 introduction - System Hardware Setup Tool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1D83A-389D-432D-9AE0-0C6176984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hardware setup tool prepares the system for recovery after a spare part swap or hardware upgrade.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achieves this by setting the correct configuration and equipment constants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5DEFE-9D8D-4273-9273-FF51DDFE8F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4DA08D-D985-423D-9F5A-4ABB73CD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19" y="2171196"/>
            <a:ext cx="4126584" cy="265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3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BC6ED-8B62-4B8D-BC07-C773C65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6B0E3-DD10-40DB-AFF8-8D9151D489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383A4-B537-4BFA-BA01-BF898B93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SHST support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635D6-C303-4D12-B173-5D9C211C3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55724" y="3852661"/>
            <a:ext cx="4631076" cy="109129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 configuration constants and ECs depending on the selected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newly introduced error/warning codes for SHST to support LPPS MK4 introduction.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9FA3D3-D6F5-4167-BE89-57C3A1D734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EC496-3D57-4D0A-90EC-0AC6B2AA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0" y="486001"/>
            <a:ext cx="3793630" cy="46135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2D1E34-44BD-4D49-A3F9-D25E3831AC3A}"/>
              </a:ext>
            </a:extLst>
          </p:cNvPr>
          <p:cNvSpPr/>
          <p:nvPr/>
        </p:nvSpPr>
        <p:spPr>
          <a:xfrm>
            <a:off x="505690" y="1655618"/>
            <a:ext cx="464789" cy="96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F01D48-785F-444F-B064-FC2E14A136F1}"/>
              </a:ext>
            </a:extLst>
          </p:cNvPr>
          <p:cNvSpPr/>
          <p:nvPr/>
        </p:nvSpPr>
        <p:spPr>
          <a:xfrm>
            <a:off x="505690" y="1870363"/>
            <a:ext cx="464789" cy="96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EF22F5-E1C7-4FBF-9220-E4A21E1F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306" y="774000"/>
            <a:ext cx="4711494" cy="29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1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323F-629E-433E-A239-F4856705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31C09-3A10-4BC3-85F2-40D38732C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7D6B4A-EE95-4FD4-95C2-8572D19F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task 630 – CLM Spectral performance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B2F685-3D4B-4B55-B79B-4D3785CA19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065496-97A0-45CE-815E-AC29834B0515}"/>
              </a:ext>
            </a:extLst>
          </p:cNvPr>
          <p:cNvSpPr/>
          <p:nvPr/>
        </p:nvSpPr>
        <p:spPr>
          <a:xfrm>
            <a:off x="1181095" y="1397074"/>
            <a:ext cx="921327" cy="499354"/>
          </a:xfrm>
          <a:prstGeom prst="ellipse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602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3A81CD-317D-42FA-B91F-0DCA62BE2C81}"/>
              </a:ext>
            </a:extLst>
          </p:cNvPr>
          <p:cNvSpPr/>
          <p:nvPr/>
        </p:nvSpPr>
        <p:spPr>
          <a:xfrm>
            <a:off x="1181095" y="2042872"/>
            <a:ext cx="921327" cy="499354"/>
          </a:xfrm>
          <a:prstGeom prst="ellipse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603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A0725-A503-4AE6-B6DC-BADE85D88CFA}"/>
              </a:ext>
            </a:extLst>
          </p:cNvPr>
          <p:cNvSpPr txBox="1"/>
          <p:nvPr/>
        </p:nvSpPr>
        <p:spPr>
          <a:xfrm>
            <a:off x="945568" y="980824"/>
            <a:ext cx="17387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Calibration tasks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C855C-F098-4B54-B13B-49DA856E44A5}"/>
              </a:ext>
            </a:extLst>
          </p:cNvPr>
          <p:cNvSpPr txBox="1"/>
          <p:nvPr/>
        </p:nvSpPr>
        <p:spPr>
          <a:xfrm>
            <a:off x="2226526" y="1561615"/>
            <a:ext cx="35730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Create spectra to encoder position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90F9D-EFB1-4FA2-893A-D98F7A465A1A}"/>
              </a:ext>
            </a:extLst>
          </p:cNvPr>
          <p:cNvSpPr txBox="1"/>
          <p:nvPr/>
        </p:nvSpPr>
        <p:spPr>
          <a:xfrm>
            <a:off x="2226526" y="2078940"/>
            <a:ext cx="393727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Correct offset of spectra to encoder position for selected wavelengths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6DAC9C-99F1-4B48-A6FE-20AE8D8C4846}"/>
              </a:ext>
            </a:extLst>
          </p:cNvPr>
          <p:cNvGrpSpPr/>
          <p:nvPr/>
        </p:nvGrpSpPr>
        <p:grpSpPr>
          <a:xfrm>
            <a:off x="1577092" y="2798709"/>
            <a:ext cx="6144968" cy="2236791"/>
            <a:chOff x="166746" y="2798709"/>
            <a:chExt cx="6144968" cy="22367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863DCF-3E48-4176-99E9-27B947D19ED3}"/>
                </a:ext>
              </a:extLst>
            </p:cNvPr>
            <p:cNvGrpSpPr/>
            <p:nvPr/>
          </p:nvGrpSpPr>
          <p:grpSpPr>
            <a:xfrm>
              <a:off x="166746" y="3075709"/>
              <a:ext cx="6144968" cy="1959791"/>
              <a:chOff x="241088" y="3075709"/>
              <a:chExt cx="6144968" cy="195979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95B185-7FB4-4BCA-9A7A-CE9B24BAB1A2}"/>
                  </a:ext>
                </a:extLst>
              </p:cNvPr>
              <p:cNvSpPr/>
              <p:nvPr/>
            </p:nvSpPr>
            <p:spPr>
              <a:xfrm>
                <a:off x="1202557" y="3075709"/>
                <a:ext cx="3882399" cy="1959791"/>
              </a:xfrm>
              <a:prstGeom prst="roundRect">
                <a:avLst/>
              </a:prstGeom>
              <a:solidFill>
                <a:schemeClr val="bg2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630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75F4BFB-1781-41BE-B0D2-4922AB670BBA}"/>
                  </a:ext>
                </a:extLst>
              </p:cNvPr>
              <p:cNvSpPr/>
              <p:nvPr/>
            </p:nvSpPr>
            <p:spPr>
              <a:xfrm>
                <a:off x="241088" y="3222153"/>
                <a:ext cx="921327" cy="499354"/>
              </a:xfrm>
              <a:prstGeom prst="ellipse">
                <a:avLst/>
              </a:prstGeom>
              <a:solidFill>
                <a:schemeClr val="tx2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602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C2FA9D6-9658-4E99-90D5-6D01406F412D}"/>
                  </a:ext>
                </a:extLst>
              </p:cNvPr>
              <p:cNvSpPr/>
              <p:nvPr/>
            </p:nvSpPr>
            <p:spPr>
              <a:xfrm>
                <a:off x="2557347" y="3683440"/>
                <a:ext cx="921327" cy="499354"/>
              </a:xfrm>
              <a:prstGeom prst="ellipse">
                <a:avLst/>
              </a:prstGeom>
              <a:solidFill>
                <a:schemeClr val="tx2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603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4F8E481-3D72-4A8A-A08A-595FFCB8B54C}"/>
                  </a:ext>
                </a:extLst>
              </p:cNvPr>
              <p:cNvSpPr/>
              <p:nvPr/>
            </p:nvSpPr>
            <p:spPr>
              <a:xfrm>
                <a:off x="3650673" y="3676247"/>
                <a:ext cx="921327" cy="499354"/>
              </a:xfrm>
              <a:prstGeom prst="ellipse">
                <a:avLst/>
              </a:prstGeom>
              <a:solidFill>
                <a:schemeClr val="tx2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Drift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9D02CF-200B-417F-98CA-094FE604BF77}"/>
                  </a:ext>
                </a:extLst>
              </p:cNvPr>
              <p:cNvSpPr/>
              <p:nvPr/>
            </p:nvSpPr>
            <p:spPr>
              <a:xfrm>
                <a:off x="1300977" y="4351489"/>
                <a:ext cx="921327" cy="499354"/>
              </a:xfrm>
              <a:prstGeom prst="ellipse">
                <a:avLst/>
              </a:prstGeom>
              <a:solidFill>
                <a:schemeClr val="tx2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/>
                  <a:t>Measured spectra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342F863-7397-4325-AB2F-BCBFA3193CD3}"/>
                  </a:ext>
                </a:extLst>
              </p:cNvPr>
              <p:cNvCxnSpPr/>
              <p:nvPr/>
            </p:nvCxnSpPr>
            <p:spPr>
              <a:xfrm>
                <a:off x="2245112" y="4657499"/>
                <a:ext cx="310747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C1E66E1-984E-4AD0-849B-F426FEA26ACF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1162415" y="3471830"/>
                <a:ext cx="1514639" cy="1192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F1972AC-D74B-4932-BB01-7D2833F73E42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>
                <a:off x="3018011" y="4182794"/>
                <a:ext cx="0" cy="474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DA11FDC-809C-4F6F-941E-C58520900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1336" y="4175601"/>
                <a:ext cx="0" cy="474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2859F2E-7DF7-4A3D-8E86-5545A41E19A2}"/>
                  </a:ext>
                </a:extLst>
              </p:cNvPr>
              <p:cNvSpPr/>
              <p:nvPr/>
            </p:nvSpPr>
            <p:spPr>
              <a:xfrm>
                <a:off x="5464729" y="4400629"/>
                <a:ext cx="921327" cy="499354"/>
              </a:xfrm>
              <a:prstGeom prst="ellipse">
                <a:avLst/>
              </a:prstGeom>
              <a:solidFill>
                <a:schemeClr val="tx2"/>
              </a:solidFill>
              <a:ln w="19050" cap="sq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Report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65421F-FB03-481B-9557-A80BD7449545}"/>
                </a:ext>
              </a:extLst>
            </p:cNvPr>
            <p:cNvSpPr txBox="1"/>
            <p:nvPr/>
          </p:nvSpPr>
          <p:spPr>
            <a:xfrm>
              <a:off x="2192482" y="2798709"/>
              <a:ext cx="201524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1800" dirty="0">
                  <a:solidFill>
                    <a:srgbClr val="86CEF4"/>
                  </a:solidFill>
                  <a:latin typeface="+mn-lt"/>
                </a:rPr>
                <a:t>Performance tasks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09FFEF0-0F57-47AA-B00C-FF30CAEB9EBB}"/>
              </a:ext>
            </a:extLst>
          </p:cNvPr>
          <p:cNvSpPr txBox="1"/>
          <p:nvPr/>
        </p:nvSpPr>
        <p:spPr>
          <a:xfrm>
            <a:off x="6102688" y="1577004"/>
            <a:ext cx="15652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rgbClr val="FF0000"/>
                </a:solidFill>
                <a:latin typeface="+mn-lt"/>
              </a:rPr>
              <a:t>Time required: 44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302CCD-483E-4171-B26A-490D7038555E}"/>
              </a:ext>
            </a:extLst>
          </p:cNvPr>
          <p:cNvSpPr txBox="1"/>
          <p:nvPr/>
        </p:nvSpPr>
        <p:spPr>
          <a:xfrm>
            <a:off x="6114282" y="2085017"/>
            <a:ext cx="15652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rgbClr val="FF0000"/>
                </a:solidFill>
                <a:latin typeface="+mn-lt"/>
              </a:rPr>
              <a:t>Time required: 5 min</a:t>
            </a:r>
          </a:p>
        </p:txBody>
      </p:sp>
    </p:spTree>
    <p:extLst>
      <p:ext uri="{BB962C8B-B14F-4D97-AF65-F5344CB8AC3E}">
        <p14:creationId xmlns:p14="http://schemas.microsoft.com/office/powerpoint/2010/main" val="427246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C79C5-CFE1-411D-BC93-0FAB1735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7999-647D-4C6B-9E57-CB2A3B0C3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1E5021-2DA8-4D9F-BDB5-F9075E0C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task 630 - Issues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831E1-EB66-460A-93B5-FF162AF787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64000"/>
            <a:ext cx="8097864" cy="409545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Issue 1- Task #630 wants to apply the #603 correction without running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Fix 1 - Input setting “Execute corrected step” to False only for YS375 machines. The other machines should have the same old default values for this input 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Issue 2 - 1375 CL module task #630 fails when running it a second time with different input settings, only way to run is to add drift measurement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Fix 2 - Always removing duplicates from the WL-BW combinations lists before running the task.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Issue 3 - CLM task #630 reporting fails when only one bandwidth is selected - figure building requests at least 2 bandwidths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Fix 3 – </a:t>
            </a:r>
          </a:p>
          <a:p>
            <a:pPr marL="688975" lvl="1" indent="-285750">
              <a:lnSpc>
                <a:spcPct val="150000"/>
              </a:lnSpc>
            </a:pPr>
            <a:r>
              <a:rPr lang="en-US" sz="1400" dirty="0">
                <a:solidFill>
                  <a:srgbClr val="00B050"/>
                </a:solidFill>
              </a:rPr>
              <a:t>Code is handling the number of unique BWs in a generic way (1 -&gt; ∞)</a:t>
            </a:r>
          </a:p>
          <a:p>
            <a:pPr marL="688975" lvl="1" indent="-285750">
              <a:lnSpc>
                <a:spcPct val="150000"/>
              </a:lnSpc>
            </a:pPr>
            <a:r>
              <a:rPr lang="en-US" sz="1400" dirty="0">
                <a:solidFill>
                  <a:srgbClr val="00B050"/>
                </a:solidFill>
              </a:rPr>
              <a:t>In case of 2WL-1BW combinations, the dimensions for the X-axis and Y-axis are calculated in a better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0E751-36DC-4E07-91EC-26E2BEFAD8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996-E176-4E51-BA0B-2FB732F1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AE8E-349E-4DD5-8B36-9EA86316B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0E018-841A-439B-8DEC-99C75688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B0778-13F1-4837-AA39-8D44695A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Participate in LPPS MK4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SHST operation mechanism -&gt; useful for swapping of other components or upgrading.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Calibration task 603 is not supported for YS 375 and is only supported for YS 1375.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ED9792-589E-41A6-8AC6-3F046E105A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81794"/>
      </p:ext>
    </p:extLst>
  </p:cSld>
  <p:clrMapOvr>
    <a:masterClrMapping/>
  </p:clrMapOvr>
</p:sld>
</file>

<file path=ppt/theme/theme1.xml><?xml version="1.0" encoding="utf-8"?>
<a:theme xmlns:a="http://schemas.openxmlformats.org/drawingml/2006/main" name="1_ASML_POWERPOINT for presentation purposes">
  <a:themeElements>
    <a:clrScheme name="ASML Colors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8E8E8E"/>
      </a:hlink>
      <a:folHlink>
        <a:srgbClr val="474747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sq"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ML_PowerPoint for PRESENTATION purposes.potx" id="{AD2D8853-9EE4-4350-BC3B-CBE0B3A24CF6}" vid="{BC377CD4-5413-4A2E-908C-5EF391504E5C}"/>
    </a:ext>
  </a:extLst>
</a:theme>
</file>

<file path=ppt/theme/theme2.xml><?xml version="1.0" encoding="utf-8"?>
<a:theme xmlns:a="http://schemas.openxmlformats.org/drawingml/2006/main" name="2_ASML_Covers for presentation purposes">
  <a:themeElements>
    <a:clrScheme name="ASML Colors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8E8E8E"/>
      </a:hlink>
      <a:folHlink>
        <a:srgbClr val="474747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sq"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ML_PowerPoint for PRESENTATION purposes.potx" id="{AD2D8853-9EE4-4350-BC3B-CBE0B3A24CF6}" vid="{C0E7CAE8-E42C-4F69-B3EE-78E1373726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8998E989D1B47BC6BD83C6E5B0531" ma:contentTypeVersion="8" ma:contentTypeDescription="Create a new document." ma:contentTypeScope="" ma:versionID="e047239050dc27dae1dae8a4b2189cf3">
  <xsd:schema xmlns:xsd="http://www.w3.org/2001/XMLSchema" xmlns:xs="http://www.w3.org/2001/XMLSchema" xmlns:p="http://schemas.microsoft.com/office/2006/metadata/properties" xmlns:ns2="6bc7f217-8877-4c17-a8e5-f049ca421cd4" xmlns:ns3="9b204194-9261-4162-ba31-6efafd213126" targetNamespace="http://schemas.microsoft.com/office/2006/metadata/properties" ma:root="true" ma:fieldsID="a6317a171890b91e4c16bcad2d5aaade" ns2:_="" ns3:_="">
    <xsd:import namespace="6bc7f217-8877-4c17-a8e5-f049ca421cd4"/>
    <xsd:import namespace="9b204194-9261-4162-ba31-6efafd2131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c7f217-8877-4c17-a8e5-f049ca421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04194-9261-4162-ba31-6efafd21312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910552-BEF6-4993-AC52-EF87C61388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c7f217-8877-4c17-a8e5-f049ca421cd4"/>
    <ds:schemaRef ds:uri="9b204194-9261-4162-ba31-6efafd213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D5F75C-A791-4C7A-BFE7-FFF32A606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176B2-DE4A-45D9-AEB7-209AA169D60A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b204194-9261-4162-ba31-6efafd213126"/>
    <ds:schemaRef ds:uri="http://purl.org/dc/elements/1.1/"/>
    <ds:schemaRef ds:uri="6bc7f217-8877-4c17-a8e5-f049ca421cd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311</TotalTime>
  <Words>506</Words>
  <Application>Microsoft Office PowerPoint</Application>
  <PresentationFormat>On-screen Show (16:9)</PresentationFormat>
  <Paragraphs>83</Paragraphs>
  <Slides>11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Calibri</vt:lpstr>
      <vt:lpstr>Wingdings</vt:lpstr>
      <vt:lpstr>1_ASML_POWERPOINT for presentation purposes</vt:lpstr>
      <vt:lpstr>2_ASML_Covers for presentation purposes</vt:lpstr>
      <vt:lpstr>PowerPoint Presentation</vt:lpstr>
      <vt:lpstr>PowerPoint Presentation</vt:lpstr>
      <vt:lpstr>Improvement from LPPS MK3 to MK4</vt:lpstr>
      <vt:lpstr>Support LPPS MK4 introduction - System Hardware Setup Tool</vt:lpstr>
      <vt:lpstr>SHST support</vt:lpstr>
      <vt:lpstr>Performance task 630 – CLM Spectral performance</vt:lpstr>
      <vt:lpstr>Performance task 630 - Issues</vt:lpstr>
      <vt:lpstr>Lesson learned</vt:lpstr>
      <vt:lpstr>PowerPoint Presentation</vt:lpstr>
      <vt:lpstr>SHST – newly introduced error/warning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Ren</dc:creator>
  <cp:lastModifiedBy>Tina Ren</cp:lastModifiedBy>
  <cp:revision>23</cp:revision>
  <dcterms:created xsi:type="dcterms:W3CDTF">2019-02-13T01:19:28Z</dcterms:created>
  <dcterms:modified xsi:type="dcterms:W3CDTF">2019-02-13T07:35:08Z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8959a-f805-4b02-b465-c75c791063b3_Enabled">
    <vt:lpwstr>True</vt:lpwstr>
  </property>
  <property fmtid="{D5CDD505-2E9C-101B-9397-08002B2CF9AE}" pid="3" name="MSIP_Label_1c18959a-f805-4b02-b465-c75c791063b3_SiteId">
    <vt:lpwstr>af73baa8-f594-4eb2-a39d-93e96cad61fc</vt:lpwstr>
  </property>
  <property fmtid="{D5CDD505-2E9C-101B-9397-08002B2CF9AE}" pid="4" name="MSIP_Label_1c18959a-f805-4b02-b465-c75c791063b3_Ref">
    <vt:lpwstr>https://api.informationprotection.azure.com/api/af73baa8-f594-4eb2-a39d-93e96cad61fc</vt:lpwstr>
  </property>
  <property fmtid="{D5CDD505-2E9C-101B-9397-08002B2CF9AE}" pid="5" name="MSIP_Label_1c18959a-f805-4b02-b465-c75c791063b3_Owner">
    <vt:lpwstr>dennis.keyner@asml.com</vt:lpwstr>
  </property>
  <property fmtid="{D5CDD505-2E9C-101B-9397-08002B2CF9AE}" pid="6" name="MSIP_Label_1c18959a-f805-4b02-b465-c75c791063b3_SetDate">
    <vt:lpwstr>2017-11-20T13:55:43.5632088+01:00</vt:lpwstr>
  </property>
  <property fmtid="{D5CDD505-2E9C-101B-9397-08002B2CF9AE}" pid="7" name="MSIP_Label_1c18959a-f805-4b02-b465-c75c791063b3_Name">
    <vt:lpwstr>Confidential</vt:lpwstr>
  </property>
  <property fmtid="{D5CDD505-2E9C-101B-9397-08002B2CF9AE}" pid="8" name="MSIP_Label_1c18959a-f805-4b02-b465-c75c791063b3_Application">
    <vt:lpwstr>Microsoft Azure Information Protection</vt:lpwstr>
  </property>
  <property fmtid="{D5CDD505-2E9C-101B-9397-08002B2CF9AE}" pid="9" name="MSIP_Label_1c18959a-f805-4b02-b465-c75c791063b3_Extended_MSFT_Method">
    <vt:lpwstr>Manual</vt:lpwstr>
  </property>
  <property fmtid="{D5CDD505-2E9C-101B-9397-08002B2CF9AE}" pid="10" name="Sensitivity">
    <vt:lpwstr>Confidential</vt:lpwstr>
  </property>
  <property fmtid="{D5CDD505-2E9C-101B-9397-08002B2CF9AE}" pid="11" name="ContentTypeId">
    <vt:lpwstr>0x010100BCE8998E989D1B47BC6BD83C6E5B0531</vt:lpwstr>
  </property>
</Properties>
</file>