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68" r:id="rId1"/>
  </p:sldMasterIdLst>
  <p:notesMasterIdLst>
    <p:notesMasterId r:id="rId28"/>
  </p:notesMasterIdLst>
  <p:handoutMasterIdLst>
    <p:handoutMasterId r:id="rId29"/>
  </p:handoutMasterIdLst>
  <p:sldIdLst>
    <p:sldId id="322" r:id="rId2"/>
    <p:sldId id="325" r:id="rId3"/>
    <p:sldId id="340" r:id="rId4"/>
    <p:sldId id="323" r:id="rId5"/>
    <p:sldId id="359" r:id="rId6"/>
    <p:sldId id="360" r:id="rId7"/>
    <p:sldId id="321" r:id="rId8"/>
    <p:sldId id="367" r:id="rId9"/>
    <p:sldId id="365" r:id="rId10"/>
    <p:sldId id="361" r:id="rId11"/>
    <p:sldId id="372" r:id="rId12"/>
    <p:sldId id="362" r:id="rId13"/>
    <p:sldId id="363" r:id="rId14"/>
    <p:sldId id="364" r:id="rId15"/>
    <p:sldId id="350" r:id="rId16"/>
    <p:sldId id="368" r:id="rId17"/>
    <p:sldId id="379" r:id="rId18"/>
    <p:sldId id="380" r:id="rId19"/>
    <p:sldId id="381" r:id="rId20"/>
    <p:sldId id="382" r:id="rId21"/>
    <p:sldId id="366" r:id="rId22"/>
    <p:sldId id="345" r:id="rId23"/>
    <p:sldId id="369" r:id="rId24"/>
    <p:sldId id="370" r:id="rId25"/>
    <p:sldId id="383" r:id="rId26"/>
    <p:sldId id="298" r:id="rId27"/>
  </p:sldIdLst>
  <p:sldSz cx="9144000" cy="5143500" type="screen16x9"/>
  <p:notesSz cx="9928225" cy="6797675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S PGothic" panose="020B0600070205080204" pitchFamily="34" charset="-128"/>
      <p:regular r:id="rId34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">
          <p15:clr>
            <a:srgbClr val="A4A3A4"/>
          </p15:clr>
        </p15:guide>
        <p15:guide id="2" pos="4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T Beheer" initials="IB" lastIdx="19" clrIdx="0"/>
  <p:cmAuthor id="1" name="Jeroen Aalders" initials="JA" lastIdx="17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F238D"/>
    <a:srgbClr val="FFAF8B"/>
    <a:srgbClr val="FFA279"/>
    <a:srgbClr val="FF7F45"/>
    <a:srgbClr val="1C7DDB"/>
    <a:srgbClr val="34AA34"/>
    <a:srgbClr val="FF7800"/>
    <a:srgbClr val="FED100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91" autoAdjust="0"/>
  </p:normalViewPr>
  <p:slideViewPr>
    <p:cSldViewPr showGuides="1">
      <p:cViewPr varScale="1">
        <p:scale>
          <a:sx n="63" d="100"/>
          <a:sy n="63" d="100"/>
        </p:scale>
        <p:origin x="206" y="53"/>
      </p:cViewPr>
      <p:guideLst>
        <p:guide orient="horz" pos="409"/>
        <p:guide pos="4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502" y="-102"/>
      </p:cViewPr>
      <p:guideLst>
        <p:guide orient="horz" pos="2160"/>
        <p:guide pos="2880"/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CD8DF2-53D4-4BF6-8978-143C17340C4B}" type="datetimeFigureOut">
              <a:rPr lang="en-US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329EE4-9E7B-4DC4-A0B9-464292B802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67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AA24D4-C142-4AD4-AFCF-F7BB80872E9B}" type="datetimeFigureOut">
              <a:rPr lang="en-US"/>
              <a:pPr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975FB5-9214-4EFA-B591-A6F1A7368D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46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975FB5-9214-4EFA-B591-A6F1A7368D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7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975FB5-9214-4EFA-B591-A6F1A7368D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7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dark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Afbeelding 7" descr="powerpoint_pres1920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2905497"/>
            <a:ext cx="5306510" cy="25702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5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 of the presenter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3195874"/>
            <a:ext cx="5306510" cy="26967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  /  place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2228442"/>
            <a:ext cx="5306510" cy="277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of this presentation</a:t>
            </a:r>
          </a:p>
        </p:txBody>
      </p:sp>
      <p:sp>
        <p:nvSpPr>
          <p:cNvPr id="28" name="Freeform 27"/>
          <p:cNvSpPr/>
          <p:nvPr userDrawn="1"/>
        </p:nvSpPr>
        <p:spPr>
          <a:xfrm>
            <a:off x="6834277" y="1361500"/>
            <a:ext cx="417231" cy="446740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7648693" y="1361015"/>
            <a:ext cx="508209" cy="446742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8218855" y="1361983"/>
            <a:ext cx="285565" cy="445289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7278612" y="1451041"/>
            <a:ext cx="330600" cy="365922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7284854" y="1348704"/>
            <a:ext cx="290370" cy="16816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65588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  <a:br>
              <a:rPr lang="en-US" dirty="0"/>
            </a:b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80" y="1069848"/>
            <a:ext cx="6999828" cy="371170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03225" indent="-17303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Text, Arial </a:t>
            </a:r>
            <a:r>
              <a:rPr lang="en-US" dirty="0" err="1"/>
              <a:t>18pt</a:t>
            </a:r>
            <a:r>
              <a:rPr lang="en-US" dirty="0"/>
              <a:t> middle blue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16pt</a:t>
            </a:r>
            <a:r>
              <a:rPr lang="en-US" dirty="0"/>
              <a:t> middle blue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14pt</a:t>
            </a:r>
            <a:r>
              <a:rPr lang="en-US" dirty="0"/>
              <a:t> middle blue</a:t>
            </a:r>
          </a:p>
        </p:txBody>
      </p:sp>
      <p:sp>
        <p:nvSpPr>
          <p:cNvPr id="31" name="Freeform 30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" name="Freeform 32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Freeform 33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" name="Freeform 34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8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ML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63040" y="1463040"/>
            <a:ext cx="6634068" cy="316611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tx2"/>
                </a:solidFill>
              </a:defRPr>
            </a:lvl1pPr>
            <a:lvl2pPr marL="230188" indent="-23018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24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2800">
                <a:solidFill>
                  <a:schemeClr val="tx2"/>
                </a:solidFill>
              </a:defRPr>
            </a:lvl3pPr>
          </a:lstStyle>
          <a:p>
            <a:pPr lvl="1"/>
            <a:r>
              <a:rPr lang="en-US" dirty="0"/>
              <a:t>Agenda items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7280" y="1069848"/>
            <a:ext cx="2362200" cy="2827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9" name="Freeform 38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Freeform 41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1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97280" y="2011680"/>
            <a:ext cx="45720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item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6" name="Freeform 35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" name="Freeform 36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Freeform 37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0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15200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733425" y="1069848"/>
            <a:ext cx="7267575" cy="3787902"/>
          </a:xfrm>
          <a:prstGeom prst="rect">
            <a:avLst/>
          </a:prstGeom>
          <a:effectLst>
            <a:outerShdw blurRad="127000" dist="50800" dir="2700000" algn="tl" rotWithShape="0">
              <a:schemeClr val="accent3">
                <a:alpha val="80000"/>
              </a:schemeClr>
            </a:outerShdw>
            <a:reflection blurRad="6350" stA="52000" endA="300" endPos="35000" dir="5400000" sy="-100000" algn="bl" rotWithShape="0"/>
          </a:effectLst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8" name="Freeform 37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Freeform 41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1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Picture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1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02336" y="1"/>
            <a:ext cx="7754112" cy="5148072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15200" cy="5486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Freeform 37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bac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7" name="Freeform 26"/>
          <p:cNvSpPr/>
          <p:nvPr userDrawn="1"/>
        </p:nvSpPr>
        <p:spPr>
          <a:xfrm>
            <a:off x="504443" y="2938356"/>
            <a:ext cx="542378" cy="580739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 userDrawn="1"/>
        </p:nvSpPr>
        <p:spPr>
          <a:xfrm>
            <a:off x="1563140" y="2937726"/>
            <a:ext cx="660645" cy="580741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2304321" y="2938984"/>
            <a:ext cx="371220" cy="578852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1082055" y="3054754"/>
            <a:ext cx="429762" cy="475680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1090169" y="2921722"/>
            <a:ext cx="377466" cy="21860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4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0" r:id="rId2"/>
    <p:sldLayoutId id="2147483780" r:id="rId3"/>
    <p:sldLayoutId id="2147483771" r:id="rId4"/>
    <p:sldLayoutId id="2147483773" r:id="rId5"/>
    <p:sldLayoutId id="2147483774" r:id="rId6"/>
    <p:sldLayoutId id="2147483778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ir.asml.com/u_qm_issues.do?sysparm_query=number=P34495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0400" y="2647950"/>
            <a:ext cx="5306510" cy="533400"/>
          </a:xfrm>
        </p:spPr>
        <p:txBody>
          <a:bodyPr/>
          <a:lstStyle/>
          <a:p>
            <a:r>
              <a:rPr lang="en-US" dirty="0"/>
              <a:t>07-01-2019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00400" y="1920240"/>
            <a:ext cx="5306510" cy="369332"/>
          </a:xfrm>
        </p:spPr>
        <p:txBody>
          <a:bodyPr/>
          <a:lstStyle/>
          <a:p>
            <a:r>
              <a:rPr lang="en-US" dirty="0"/>
              <a:t>FSS </a:t>
            </a:r>
            <a:r>
              <a:rPr lang="en-US" sz="1800" dirty="0"/>
              <a:t>System Hardware Setup Tool</a:t>
            </a:r>
          </a:p>
        </p:txBody>
      </p:sp>
    </p:spTree>
    <p:extLst>
      <p:ext uri="{BB962C8B-B14F-4D97-AF65-F5344CB8AC3E}">
        <p14:creationId xmlns:p14="http://schemas.microsoft.com/office/powerpoint/2010/main" val="111335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2128"/>
            <a:ext cx="7365588" cy="557022"/>
          </a:xfrm>
        </p:spPr>
        <p:txBody>
          <a:bodyPr/>
          <a:lstStyle/>
          <a:p>
            <a:r>
              <a:rPr lang="en-US" dirty="0"/>
              <a:t>Procedure : Advanced usage for Tweaking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801822"/>
            <a:ext cx="4822574" cy="4284527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accent4"/>
                </a:solidFill>
              </a:rPr>
              <a:t>More information on the Tweaking process is provided later in the doc.</a:t>
            </a:r>
          </a:p>
          <a:p>
            <a:r>
              <a:rPr lang="en-US" sz="1200" dirty="0"/>
              <a:t>When clicking on ‘Show supported items’, the tool shows the following dialog in which per Update Handler the supported items are shown. </a:t>
            </a:r>
          </a:p>
          <a:p>
            <a:r>
              <a:rPr lang="en-US" sz="1200" dirty="0"/>
              <a:t>An Update Handler has effect on a specific part of the </a:t>
            </a:r>
            <a:r>
              <a:rPr lang="en-US" sz="1200" dirty="0" err="1"/>
              <a:t>Yieldstar</a:t>
            </a:r>
            <a:r>
              <a:rPr lang="en-US" sz="1200" dirty="0"/>
              <a:t> configuration, e.g. the Aligning Update Handler is able to handle updates for the Aligning Equipment Constants and is able to check whether the requested updates were successful.</a:t>
            </a:r>
          </a:p>
          <a:p>
            <a:endParaRPr lang="en-US" sz="1100" dirty="0"/>
          </a:p>
          <a:p>
            <a:r>
              <a:rPr lang="en-US" sz="1200" dirty="0"/>
              <a:t>The example shows that both the Aligning Update Handler and the Fiducial Update Handler are able to reset/update data for task #10 </a:t>
            </a:r>
          </a:p>
          <a:p>
            <a:r>
              <a:rPr lang="en-US" sz="1200" dirty="0"/>
              <a:t>( </a:t>
            </a:r>
            <a:r>
              <a:rPr lang="en-US" sz="1200" i="1" dirty="0" err="1"/>
              <a:t>FiducialPositionCalibration</a:t>
            </a:r>
            <a:r>
              <a:rPr lang="en-US" sz="12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/>
              <a:t>).</a:t>
            </a:r>
          </a:p>
          <a:p>
            <a:r>
              <a:rPr lang="en-US" sz="1200" dirty="0"/>
              <a:t>The supported items can be stored for your reference using the button:</a:t>
            </a:r>
          </a:p>
          <a:p>
            <a:r>
              <a:rPr lang="en-US" sz="1200" dirty="0"/>
              <a:t>‘Save to File’.</a:t>
            </a:r>
          </a:p>
          <a:p>
            <a:endParaRPr lang="en-US" sz="1200" dirty="0"/>
          </a:p>
          <a:p>
            <a:r>
              <a:rPr lang="en-US" sz="1200" dirty="0"/>
              <a:t>The tool will also show its current version, e.g. : 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4F4EDE-9F2F-4936-AE27-342EE4E4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96970"/>
            <a:ext cx="1438275" cy="7893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6C6BC2-46FD-4295-8F7F-858157762FDB}"/>
              </a:ext>
            </a:extLst>
          </p:cNvPr>
          <p:cNvCxnSpPr>
            <a:cxnSpLocks/>
          </p:cNvCxnSpPr>
          <p:nvPr/>
        </p:nvCxnSpPr>
        <p:spPr>
          <a:xfrm flipV="1">
            <a:off x="4953000" y="1352551"/>
            <a:ext cx="463496" cy="144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003AF2-B0B3-40B4-B1E8-42CABC05D2F9}"/>
              </a:ext>
            </a:extLst>
          </p:cNvPr>
          <p:cNvCxnSpPr>
            <a:cxnSpLocks/>
          </p:cNvCxnSpPr>
          <p:nvPr/>
        </p:nvCxnSpPr>
        <p:spPr>
          <a:xfrm>
            <a:off x="4953000" y="2876550"/>
            <a:ext cx="463496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22C78-C624-410D-A4A3-BBE99BBC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22" y="819468"/>
            <a:ext cx="3538853" cy="430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6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068542"/>
            <a:ext cx="4800600" cy="3711702"/>
          </a:xfrm>
        </p:spPr>
        <p:txBody>
          <a:bodyPr>
            <a:normAutofit/>
          </a:bodyPr>
          <a:lstStyle/>
          <a:p>
            <a:r>
              <a:rPr lang="en-US" sz="1400" dirty="0"/>
              <a:t>The tool issues a warning to make sure the user creates backups for the Equipment- and Configuration Constants </a:t>
            </a:r>
          </a:p>
          <a:p>
            <a:r>
              <a:rPr lang="en-US" sz="1400" dirty="0"/>
              <a:t>( as these will be overwritten by the tool ! ). </a:t>
            </a:r>
          </a:p>
          <a:p>
            <a:endParaRPr lang="en-US" sz="1400" dirty="0"/>
          </a:p>
          <a:p>
            <a:r>
              <a:rPr lang="en-US" sz="1400" dirty="0"/>
              <a:t>When backups have been made continue by clicking ‘Next’.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391AC1-22D5-4DFE-9604-6E9C33ABB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014153"/>
            <a:ext cx="3886200" cy="41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4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318" y="268205"/>
            <a:ext cx="7365588" cy="557022"/>
          </a:xfrm>
        </p:spPr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428750"/>
            <a:ext cx="4038600" cy="2151312"/>
          </a:xfrm>
        </p:spPr>
        <p:txBody>
          <a:bodyPr>
            <a:normAutofit/>
          </a:bodyPr>
          <a:lstStyle/>
          <a:p>
            <a:r>
              <a:rPr lang="en-US" sz="1400" dirty="0"/>
              <a:t>The tool starts processing the requested scenario: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8B38D-FDD0-4276-A0C6-12C8B4AEC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131" y="991009"/>
            <a:ext cx="3856275" cy="416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8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56" y="351096"/>
            <a:ext cx="7365588" cy="557022"/>
          </a:xfrm>
        </p:spPr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1047750"/>
            <a:ext cx="3896950" cy="1066800"/>
          </a:xfrm>
        </p:spPr>
        <p:txBody>
          <a:bodyPr>
            <a:normAutofit/>
          </a:bodyPr>
          <a:lstStyle/>
          <a:p>
            <a:r>
              <a:rPr lang="en-US" sz="1400" dirty="0"/>
              <a:t>When processing is finished, the user can save the generated log (as shown in the list box) by clicking ‘Save log’.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347" y="2183808"/>
            <a:ext cx="510988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0CEEB-DA60-415D-8FA3-1A25264DF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967836"/>
            <a:ext cx="3821879" cy="40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0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5376"/>
            <a:ext cx="7365588" cy="557022"/>
          </a:xfrm>
        </p:spPr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4400" y="862647"/>
            <a:ext cx="6999828" cy="3711702"/>
          </a:xfrm>
        </p:spPr>
        <p:txBody>
          <a:bodyPr>
            <a:normAutofit/>
          </a:bodyPr>
          <a:lstStyle/>
          <a:p>
            <a:r>
              <a:rPr lang="en-US" sz="1200" dirty="0"/>
              <a:t>When clicking ‘Done’ an output report will be generated and will appear in the default browser </a:t>
            </a:r>
          </a:p>
          <a:p>
            <a:r>
              <a:rPr lang="en-US" sz="1200" dirty="0"/>
              <a:t>(it may be required to click a few times on ‘Allow Blocked Content alike warnings’):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4818A6-6DB3-4B91-BA21-D045AF5F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09" y="1504950"/>
            <a:ext cx="5599319" cy="34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Codes / EC’s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742950"/>
            <a:ext cx="7620000" cy="3711702"/>
          </a:xfrm>
        </p:spPr>
        <p:txBody>
          <a:bodyPr>
            <a:normAutofit lnSpcReduction="10000"/>
          </a:bodyPr>
          <a:lstStyle/>
          <a:p>
            <a:endParaRPr lang="en-US" sz="1100" dirty="0"/>
          </a:p>
          <a:p>
            <a:r>
              <a:rPr lang="en-US" sz="1100" dirty="0"/>
              <a:t>System Event 0xA000 – Indicates the start of the </a:t>
            </a:r>
            <a:r>
              <a:rPr lang="en-US" sz="1100" dirty="0" err="1"/>
              <a:t>SystemHardwareSetupTool</a:t>
            </a:r>
            <a:r>
              <a:rPr lang="en-US" sz="1100" dirty="0"/>
              <a:t> in the </a:t>
            </a:r>
            <a:r>
              <a:rPr lang="en-US" sz="1100" dirty="0" err="1"/>
              <a:t>YieldStar</a:t>
            </a:r>
            <a:r>
              <a:rPr lang="en-US" sz="1100" dirty="0"/>
              <a:t> event log.</a:t>
            </a:r>
          </a:p>
          <a:p>
            <a:endParaRPr lang="en-US" sz="1100" dirty="0"/>
          </a:p>
          <a:p>
            <a:r>
              <a:rPr lang="en-US" sz="1100" dirty="0"/>
              <a:t>System Warning 0xB000 – Indicates a scenario start (scenario name is logged as well)</a:t>
            </a:r>
          </a:p>
          <a:p>
            <a:r>
              <a:rPr lang="en-US" sz="1100" dirty="0"/>
              <a:t>System Warning 0xB001 – Indicates successful validation of the scenario that was run.</a:t>
            </a:r>
          </a:p>
          <a:p>
            <a:endParaRPr lang="en-US" sz="1200" dirty="0"/>
          </a:p>
          <a:p>
            <a:r>
              <a:rPr lang="en-US" sz="1100" dirty="0"/>
              <a:t>System Error 0xC0000 – Indicates that ‘</a:t>
            </a:r>
            <a:r>
              <a:rPr lang="en-US" sz="1100" dirty="0" err="1"/>
              <a:t>SystemHardwareSetupReport.xslt</a:t>
            </a:r>
            <a:r>
              <a:rPr lang="en-US" sz="1100" dirty="0"/>
              <a:t>’ could not be found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Problem  : Embedded Resource unavailable, output report cannot be generated.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Cause    : Executable creation partly failed / Executable ‘damaged’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 : Re-install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SystemHardwareSetupTool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and if failure persists contact development</a:t>
            </a:r>
          </a:p>
          <a:p>
            <a:endParaRPr lang="en-US" sz="1200" dirty="0"/>
          </a:p>
          <a:p>
            <a:r>
              <a:rPr lang="en-US" sz="1100" dirty="0"/>
              <a:t>System Error 0xC0001 – Indicates that the system’s list of active processes could not be retrieved.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Problem  : Program cannot determine if preconditions are met (e.g. YS not running)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Cause    : System issue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 : Check Windows Task Manager to determine the cause. Restart the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SystemHardwareSetupTool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and if that does not solve the problem restart the PC.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3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Codes / EC’s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5800" y="742950"/>
            <a:ext cx="8305800" cy="3711702"/>
          </a:xfrm>
        </p:spPr>
        <p:txBody>
          <a:bodyPr>
            <a:normAutofit fontScale="92500" lnSpcReduction="10000"/>
          </a:bodyPr>
          <a:lstStyle/>
          <a:p>
            <a:endParaRPr lang="en-US" sz="1200" dirty="0"/>
          </a:p>
          <a:p>
            <a:r>
              <a:rPr lang="en-US" sz="1200" dirty="0"/>
              <a:t>System Error 0xC0002 – Indicates an unknown hardware change option was encountered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Problem  : The program encounters an unknown option and cannot continue.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Cause    : Programming error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 : Restart the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SystemHardwareSetupTool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retry. If problem persists contact development.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/>
              <a:t>System Error 0xC0003 – Indicates the validation of the scenario that was run failed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Problem  : The scenario validation of the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SystemHardwareSetupTool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found an issue.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Cause    : Storing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/CCs failed or cleaning up directories failed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 : Make sure no other programs hold the files touched by the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SystemHardwareSetupTool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 Retry running your scenario. If the problem persists contact development. 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/>
              <a:t>System Error 0xC0004 – Indicates an unsupported change was requested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Problem  : The scenario validation of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SystemHardwareSetupTool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found an issue.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Cause    : The XML configuration holds a request that the tool does not support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 : Check whether the changes recently made are also covered in the Supported Items which 	can be shown when clicking ‘’ on the first dialog of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SystemHardwareSetupTool</a:t>
            </a:r>
            <a:endParaRPr lang="en-US" sz="1200" dirty="0"/>
          </a:p>
          <a:p>
            <a:endParaRPr lang="en-US" sz="12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1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Codes / EC’s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5800" y="742950"/>
            <a:ext cx="8305800" cy="3711702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1200" dirty="0"/>
              <a:t>System Error 0xC0005 – Indicates a failure in the Pre-update phase (e.g. </a:t>
            </a:r>
            <a:r>
              <a:rPr lang="en-US" sz="1200" dirty="0" err="1"/>
              <a:t>Lpps</a:t>
            </a:r>
            <a:r>
              <a:rPr lang="en-US" sz="1200" dirty="0"/>
              <a:t> firmware download 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Problem  : The program encountered a failure of one of the updates in the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Lpps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 Handler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Cause    : Programming error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 : Restart the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SystemHardwareSetupTool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retry. If problem persists contact development.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/>
              <a:t>System Error 0xC0006 – Indicates a failure in the Pre-update phase (e.g. change of </a:t>
            </a:r>
            <a:r>
              <a:rPr lang="en-US" sz="1200" dirty="0" err="1"/>
              <a:t>LampModuleType</a:t>
            </a:r>
            <a:r>
              <a:rPr lang="en-US" sz="1200" dirty="0"/>
              <a:t> in Config Constants)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Problem  : The program encountered a failure of one of the updates in the Config Constants Update Handler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Cause    : Programming error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 : Restart the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SystemHardwareSetupTool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retry. If problem persists contact development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/>
              <a:t>System Error 0xC0007 – Indicates a failure in the Post-update phase (e.g. Recovery of Lamp Module Settings)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Problem  : The program encountered a failure of one of the updates in the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Lpps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Constants Update Handler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Cause    : Programming error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 : Restart the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SystemHardwareSetupTool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retry. If problem persists contact development. </a:t>
            </a:r>
          </a:p>
          <a:p>
            <a:endParaRPr lang="en-US" sz="12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60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Codes / EC’s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5800" y="742950"/>
            <a:ext cx="8305800" cy="3711702"/>
          </a:xfrm>
        </p:spPr>
        <p:txBody>
          <a:bodyPr>
            <a:normAutofit/>
          </a:bodyPr>
          <a:lstStyle/>
          <a:p>
            <a:endParaRPr lang="en-US" sz="1100" dirty="0"/>
          </a:p>
          <a:p>
            <a:r>
              <a:rPr lang="en-US" sz="1100" dirty="0"/>
              <a:t>The Update Handlers have effect on the following items:</a:t>
            </a:r>
          </a:p>
          <a:p>
            <a:r>
              <a:rPr lang="en-US" sz="1100" dirty="0"/>
              <a:t>Aligning 		- AligningEquipmentConstants.xml</a:t>
            </a:r>
          </a:p>
          <a:p>
            <a:r>
              <a:rPr lang="en-US" sz="1100" dirty="0" err="1"/>
              <a:t>ConfigConstants</a:t>
            </a:r>
            <a:r>
              <a:rPr lang="en-US" sz="1100" dirty="0"/>
              <a:t> 	- ConfigConstants.xml</a:t>
            </a:r>
          </a:p>
          <a:p>
            <a:r>
              <a:rPr lang="en-US" sz="1100" dirty="0"/>
              <a:t>Fiducial 		- FiducialEquipmentConstants.xml</a:t>
            </a:r>
          </a:p>
          <a:p>
            <a:r>
              <a:rPr lang="en-US" sz="1100" dirty="0" err="1"/>
              <a:t>Lpps</a:t>
            </a:r>
            <a:r>
              <a:rPr lang="en-US" sz="1100" dirty="0"/>
              <a:t> 		- </a:t>
            </a:r>
            <a:r>
              <a:rPr lang="en-US" sz="1100" dirty="0" err="1"/>
              <a:t>Lpps</a:t>
            </a:r>
            <a:r>
              <a:rPr lang="en-US" sz="1100" dirty="0"/>
              <a:t> firmware related files</a:t>
            </a:r>
          </a:p>
          <a:p>
            <a:r>
              <a:rPr lang="en-US" sz="1100" dirty="0"/>
              <a:t>Maintenance 		- MaintenanceEquipmentConstants.xml</a:t>
            </a:r>
          </a:p>
          <a:p>
            <a:r>
              <a:rPr lang="en-US" sz="1100" dirty="0"/>
              <a:t>Positioning 		- PositioningEquipmentConstants.xml</a:t>
            </a:r>
          </a:p>
          <a:p>
            <a:r>
              <a:rPr lang="en-US" sz="1100" dirty="0"/>
              <a:t>Sensing 		- SensingEquipmentConstants.xml</a:t>
            </a:r>
          </a:p>
          <a:p>
            <a:r>
              <a:rPr lang="en-US" sz="1100" dirty="0" err="1"/>
              <a:t>SensorFocus</a:t>
            </a:r>
            <a:r>
              <a:rPr lang="en-US" sz="1100" dirty="0"/>
              <a:t> 		- SensorFocusEquipmentConstants.xml</a:t>
            </a:r>
          </a:p>
          <a:p>
            <a:endParaRPr lang="en-US" sz="1200" dirty="0"/>
          </a:p>
          <a:p>
            <a:r>
              <a:rPr lang="en-US" sz="1200" dirty="0"/>
              <a:t>This information might help when resolving the errors indicated on the next pages.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Codes / EC’s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5800" y="742950"/>
            <a:ext cx="8305800" cy="3711702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1200" dirty="0"/>
              <a:t>System Error 0xC010 – Indicates a failure in the update phase of the Aligning Update Handler</a:t>
            </a:r>
          </a:p>
          <a:p>
            <a:r>
              <a:rPr lang="en-US" sz="1200" dirty="0"/>
              <a:t>System Error 0xC020 – Indicates a failure in the update phase of the Config Constants Update Handler</a:t>
            </a:r>
          </a:p>
          <a:p>
            <a:r>
              <a:rPr lang="en-US" sz="1200" dirty="0"/>
              <a:t>System Error 0xC030 – Indicates a failure in the update phase of the Fiducial Update Handler</a:t>
            </a:r>
          </a:p>
          <a:p>
            <a:r>
              <a:rPr lang="en-US" sz="1200" dirty="0"/>
              <a:t>System Error 0xC040 – Indicates a failure in the update phase of the </a:t>
            </a:r>
            <a:r>
              <a:rPr lang="en-US" sz="1200" dirty="0" err="1"/>
              <a:t>Lpps</a:t>
            </a:r>
            <a:r>
              <a:rPr lang="en-US" sz="1200" dirty="0"/>
              <a:t> Update Handler</a:t>
            </a:r>
          </a:p>
          <a:p>
            <a:r>
              <a:rPr lang="en-US" sz="1200" dirty="0"/>
              <a:t>System Error 0xC050 – Indicates a failure in the update phase of the Maintenance Update Handler</a:t>
            </a:r>
          </a:p>
          <a:p>
            <a:r>
              <a:rPr lang="en-US" sz="1200" dirty="0"/>
              <a:t>System Error 0xC060 – Indicates a failure in the update phase of the Positioning Update Handler</a:t>
            </a:r>
          </a:p>
          <a:p>
            <a:r>
              <a:rPr lang="en-US" sz="1200" dirty="0"/>
              <a:t>System Error 0xC070 – Indicates a failure in the update phase of the Sensing Update Handler</a:t>
            </a:r>
          </a:p>
          <a:p>
            <a:r>
              <a:rPr lang="en-US" sz="1200" dirty="0"/>
              <a:t>System Error 0xC080 – Indicates a failure in the update phase of the Sensor Focus Update Handler</a:t>
            </a:r>
          </a:p>
          <a:p>
            <a:endParaRPr lang="en-US" sz="1200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Problem  : The program encountered a failure of one of the updates in the Update Handler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Cause    : E.g. file access problem or driver/connection problem in case of firmware update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Please check the error logging to find the specific failure. It will also be visible on the UI.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 : Restart the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SystemHardwareSetupTool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retry. If problem persists contact development.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4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95988"/>
              </p:ext>
            </p:extLst>
          </p:nvPr>
        </p:nvGraphicFramePr>
        <p:xfrm>
          <a:off x="685800" y="1200150"/>
          <a:ext cx="8001001" cy="2305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9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922">
                <a:tc>
                  <a:txBody>
                    <a:bodyPr/>
                    <a:lstStyle/>
                    <a:p>
                      <a:r>
                        <a:rPr lang="en-US" dirty="0"/>
                        <a:t>Maintainer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78">
                <a:tc>
                  <a:txBody>
                    <a:bodyPr/>
                    <a:lstStyle/>
                    <a:p>
                      <a:r>
                        <a:rPr lang="en-US" dirty="0"/>
                        <a:t>TSDF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06/06/2016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22">
                <a:tc>
                  <a:txBody>
                    <a:bodyPr/>
                    <a:lstStyle/>
                    <a:p>
                      <a:r>
                        <a:rPr lang="en-US" dirty="0"/>
                        <a:t>RHCE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13/07/2016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slide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22">
                <a:tc>
                  <a:txBody>
                    <a:bodyPr/>
                    <a:lstStyle/>
                    <a:p>
                      <a:r>
                        <a:rPr lang="en-US" dirty="0"/>
                        <a:t>RBEK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20/06/2017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Screenshot slide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922">
                <a:tc>
                  <a:txBody>
                    <a:bodyPr/>
                    <a:lstStyle/>
                    <a:p>
                      <a:r>
                        <a:rPr lang="en-US" dirty="0"/>
                        <a:t>TSDF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26/04/2018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922">
                <a:tc>
                  <a:txBody>
                    <a:bodyPr/>
                    <a:lstStyle/>
                    <a:p>
                      <a:r>
                        <a:rPr lang="en-US" dirty="0"/>
                        <a:t>RLKM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07/01/2019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9 &amp; slide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48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347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Codes / EC’s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5800" y="742950"/>
            <a:ext cx="8305800" cy="3711702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1200" dirty="0"/>
              <a:t>System Error 0xC011 – Indicates a failure in the checking phase of the Aligning Update Handler</a:t>
            </a:r>
          </a:p>
          <a:p>
            <a:r>
              <a:rPr lang="en-US" sz="1200" dirty="0"/>
              <a:t>System Error 0xC021 – Indicates a failure in the checking phase of the Config Constants Update Handler</a:t>
            </a:r>
          </a:p>
          <a:p>
            <a:r>
              <a:rPr lang="en-US" sz="1200" dirty="0"/>
              <a:t>System Error 0xC031 – Indicates a failure in the checking phase of the Fiducial Update Handler</a:t>
            </a:r>
          </a:p>
          <a:p>
            <a:r>
              <a:rPr lang="en-US" sz="1200" dirty="0"/>
              <a:t>System Error 0xC041 – Indicates a failure in the checking phase of the </a:t>
            </a:r>
            <a:r>
              <a:rPr lang="en-US" sz="1200" dirty="0" err="1"/>
              <a:t>Lpps</a:t>
            </a:r>
            <a:r>
              <a:rPr lang="en-US" sz="1200" dirty="0"/>
              <a:t> Update Handler</a:t>
            </a:r>
          </a:p>
          <a:p>
            <a:r>
              <a:rPr lang="en-US" sz="1200" dirty="0"/>
              <a:t>System Error 0xC051 – Indicates a failure in the checking phase of the Maintenance Update Handler</a:t>
            </a:r>
          </a:p>
          <a:p>
            <a:r>
              <a:rPr lang="en-US" sz="1200" dirty="0"/>
              <a:t>System Error 0xC061 – Indicates a failure in the checking phase of the Positioning Update Handler</a:t>
            </a:r>
          </a:p>
          <a:p>
            <a:r>
              <a:rPr lang="en-US" sz="1200" dirty="0"/>
              <a:t>System Error 0xC071 – Indicates a failure in the checking phase of the Sensing Update Handler</a:t>
            </a:r>
          </a:p>
          <a:p>
            <a:r>
              <a:rPr lang="en-US" sz="1200" dirty="0"/>
              <a:t>System Error 0xC081 – Indicates a failure in the checking phase of the Sensor Focus Update Handler</a:t>
            </a:r>
          </a:p>
          <a:p>
            <a:endParaRPr lang="en-US" sz="1200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Problem  : The program encountered a failure of one of the updates in the Update Handler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Cause    : E.g. file access problem or driver/connection problem in case of firmware update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Please check the error logging to find the specific failure. It will also be visible on the UI.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 : Restart the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SystemHardwareSetupTool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retry. If problem persists contact development.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6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742950"/>
            <a:ext cx="7620000" cy="3711702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1200" dirty="0"/>
              <a:t>The </a:t>
            </a:r>
            <a:r>
              <a:rPr lang="en-US" sz="1200" dirty="0" err="1"/>
              <a:t>SystemHardwareSetupTool</a:t>
            </a:r>
            <a:r>
              <a:rPr lang="en-US" sz="1200" dirty="0"/>
              <a:t> holds a help-icon on each page of the wizard:</a:t>
            </a:r>
          </a:p>
          <a:p>
            <a:r>
              <a:rPr lang="en-US" sz="1200" dirty="0"/>
              <a:t>Clicking it will launch the default web-browser and display the respective wizard-page contents of the help.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71550"/>
            <a:ext cx="247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5D3521-388A-47CB-913A-96BA3ECA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8543"/>
            <a:ext cx="6858001" cy="288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63C45C-D7DF-4E88-8D99-3AF8F77FD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944446"/>
            <a:ext cx="6858000" cy="32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4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PMA / SDT </a:t>
            </a:r>
            <a:r>
              <a:rPr lang="en-US" dirty="0" err="1"/>
              <a:t>EventLog</a:t>
            </a:r>
            <a:r>
              <a:rPr lang="en-US" dirty="0"/>
              <a:t> footprint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1047750"/>
            <a:ext cx="3276600" cy="3711702"/>
          </a:xfrm>
        </p:spPr>
        <p:txBody>
          <a:bodyPr>
            <a:normAutofit/>
          </a:bodyPr>
          <a:lstStyle/>
          <a:p>
            <a:r>
              <a:rPr lang="en-US" sz="1400" dirty="0"/>
              <a:t>When starting the tool, this will be indicated in the </a:t>
            </a:r>
            <a:r>
              <a:rPr lang="en-US" sz="1400" dirty="0" err="1"/>
              <a:t>YieldStar</a:t>
            </a:r>
            <a:r>
              <a:rPr lang="en-US" sz="1400" dirty="0"/>
              <a:t> event log. </a:t>
            </a:r>
          </a:p>
          <a:p>
            <a:r>
              <a:rPr lang="en-US" sz="1400" dirty="0"/>
              <a:t>When a scenario starts this will be logged as well (in this case: </a:t>
            </a:r>
            <a:r>
              <a:rPr lang="en-US" sz="1400" dirty="0" err="1"/>
              <a:t>SensorChange</a:t>
            </a:r>
            <a:r>
              <a:rPr lang="en-US" sz="1400" dirty="0"/>
              <a:t>). </a:t>
            </a:r>
          </a:p>
          <a:p>
            <a:r>
              <a:rPr lang="en-US" sz="1400" dirty="0"/>
              <a:t>When all went fine the event log will hold a SYSTEM WARNING indicating the scenario was validated to be OK. In case of an error this will be logged as an SYSTEM ERROR in the event log.</a:t>
            </a:r>
          </a:p>
          <a:p>
            <a:endParaRPr lang="en-US" sz="1400" dirty="0"/>
          </a:p>
          <a:p>
            <a:r>
              <a:rPr lang="en-US" sz="1400" dirty="0"/>
              <a:t>By logging this flow the respective change will be available in PMA for reference.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23950"/>
            <a:ext cx="4879133" cy="377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709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953838"/>
            <a:ext cx="7335108" cy="3903912"/>
          </a:xfrm>
        </p:spPr>
        <p:txBody>
          <a:bodyPr>
            <a:normAutofit/>
          </a:bodyPr>
          <a:lstStyle/>
          <a:p>
            <a:r>
              <a:rPr lang="en-US" sz="1400" dirty="0"/>
              <a:t>When the situation on the machine at hand is such that you need to execute more or different update items under a specific Change Option then there might be a solution in tweaking the configuration files.</a:t>
            </a:r>
          </a:p>
          <a:p>
            <a:r>
              <a:rPr lang="en-US" sz="1400" dirty="0"/>
              <a:t>In general there are two options:</a:t>
            </a:r>
          </a:p>
          <a:p>
            <a:pPr marL="342900" indent="-342900">
              <a:buAutoNum type="arabicPeriod"/>
            </a:pPr>
            <a:r>
              <a:rPr lang="en-US" sz="1400" dirty="0"/>
              <a:t>Add or change the scenarios belonging to a Change Option</a:t>
            </a:r>
          </a:p>
          <a:p>
            <a:pPr marL="342900" indent="-342900">
              <a:buAutoNum type="arabicPeriod"/>
            </a:pPr>
            <a:r>
              <a:rPr lang="en-US" sz="1400" dirty="0"/>
              <a:t>Add more items under a given scenario for a specific machine type</a:t>
            </a:r>
          </a:p>
          <a:p>
            <a:r>
              <a:rPr lang="en-US" sz="1400" dirty="0"/>
              <a:t>The configuration files can be found where the SystemHardwareSetupTool.exe is situated:</a:t>
            </a:r>
          </a:p>
          <a:p>
            <a:r>
              <a:rPr lang="en-US" sz="1400" dirty="0"/>
              <a:t>C:\ASML\Yieldstar\bin\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Note that here ‘SystemHardwareSetupToolScenariosYs375.xml’ is shown because the tool was deployed on 375.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CFA28-8D05-43E4-8BDF-0475AB0B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857500"/>
            <a:ext cx="2495550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824E42-E45D-47F1-95EB-97D59C4C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3693523"/>
            <a:ext cx="31813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69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47472"/>
            <a:ext cx="7365588" cy="557022"/>
          </a:xfrm>
        </p:spPr>
        <p:txBody>
          <a:bodyPr/>
          <a:lstStyle/>
          <a:p>
            <a:r>
              <a:rPr lang="en-US" dirty="0"/>
              <a:t>Tweaking : </a:t>
            </a:r>
            <a:r>
              <a:rPr lang="en-US" sz="1600" dirty="0"/>
              <a:t>Add or change the scenarios belonging to a Change Option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953838"/>
            <a:ext cx="8001000" cy="3980112"/>
          </a:xfrm>
        </p:spPr>
        <p:txBody>
          <a:bodyPr>
            <a:normAutofit/>
          </a:bodyPr>
          <a:lstStyle/>
          <a:p>
            <a:r>
              <a:rPr lang="en-US" sz="1400" b="1" dirty="0"/>
              <a:t>NB</a:t>
            </a:r>
            <a:r>
              <a:rPr lang="en-US" sz="1400" dirty="0"/>
              <a:t>: The following is </a:t>
            </a:r>
            <a:r>
              <a:rPr lang="en-US" sz="1400" dirty="0">
                <a:solidFill>
                  <a:srgbClr val="FF0000"/>
                </a:solidFill>
              </a:rPr>
              <a:t>just an example</a:t>
            </a:r>
            <a:r>
              <a:rPr lang="en-US" sz="1400" dirty="0"/>
              <a:t>, and for </a:t>
            </a:r>
            <a:r>
              <a:rPr lang="en-US" sz="1400" dirty="0">
                <a:solidFill>
                  <a:srgbClr val="FF0000"/>
                </a:solidFill>
              </a:rPr>
              <a:t>Advanced Users </a:t>
            </a:r>
            <a:r>
              <a:rPr lang="en-US" sz="1400" dirty="0"/>
              <a:t>:</a:t>
            </a:r>
          </a:p>
          <a:p>
            <a:r>
              <a:rPr lang="en-US" sz="1400" dirty="0"/>
              <a:t>When a Change Option, e.g. ‘8.1 Install OIM_Mk1’ needs to perform an extra scenario, e.g. scenario II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Open ‘SystemHardwareSetupToolHardwareChangeOptions.xml’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Change from:</a:t>
            </a:r>
          </a:p>
          <a:p>
            <a:pPr marL="688975" lvl="1" indent="-285750">
              <a:buFontTx/>
              <a:buChar char="-"/>
            </a:pPr>
            <a:endParaRPr lang="en-US" sz="1200" dirty="0"/>
          </a:p>
          <a:p>
            <a:pPr marL="688975" lvl="1" indent="-285750">
              <a:buFontTx/>
              <a:buChar char="-"/>
            </a:pPr>
            <a:endParaRPr lang="en-US" sz="1200" dirty="0"/>
          </a:p>
          <a:p>
            <a:pPr marL="688975" lvl="1" indent="-285750">
              <a:buFontTx/>
              <a:buChar char="-"/>
            </a:pPr>
            <a:endParaRPr lang="en-US" sz="1200" dirty="0"/>
          </a:p>
          <a:p>
            <a:pPr marL="688975" lvl="1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400" dirty="0"/>
              <a:t>To: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688975" lvl="1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400" dirty="0"/>
              <a:t>Save the file and restart the tool. Rerunning the 8.1 Change Option will now perform scenario II as well. The items of scenario II are defined in the ‘SystemHardwareSetupToolScenariosYs</a:t>
            </a:r>
            <a:r>
              <a:rPr lang="en-US" sz="1400" dirty="0">
                <a:solidFill>
                  <a:srgbClr val="FF0000"/>
                </a:solidFill>
              </a:rPr>
              <a:t>xxx</a:t>
            </a:r>
            <a:r>
              <a:rPr lang="en-US" sz="1400" dirty="0"/>
              <a:t>.xml’ where xxx stands for the machine type on which the tool is deployed.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27806-E7DE-46D3-B448-7835DA3A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38" y="1883625"/>
            <a:ext cx="5381625" cy="761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EA0116-320F-42E6-83EA-F7EDE2620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438" y="3028950"/>
            <a:ext cx="5303427" cy="8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80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47472"/>
            <a:ext cx="7365588" cy="557022"/>
          </a:xfrm>
        </p:spPr>
        <p:txBody>
          <a:bodyPr/>
          <a:lstStyle/>
          <a:p>
            <a:r>
              <a:rPr lang="en-US" dirty="0"/>
              <a:t>Tweaking : </a:t>
            </a:r>
            <a:r>
              <a:rPr lang="en-US" sz="1400" dirty="0"/>
              <a:t>Add more items under a given scenario for a specific machine type</a:t>
            </a:r>
            <a:br>
              <a:rPr lang="en-US" sz="1800" dirty="0"/>
            </a:br>
            <a:br>
              <a:rPr lang="en-US" sz="16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953838"/>
            <a:ext cx="8382000" cy="4189662"/>
          </a:xfrm>
        </p:spPr>
        <p:txBody>
          <a:bodyPr>
            <a:normAutofit/>
          </a:bodyPr>
          <a:lstStyle/>
          <a:p>
            <a:r>
              <a:rPr lang="en-US" sz="1400" b="1" dirty="0"/>
              <a:t>NB</a:t>
            </a:r>
            <a:r>
              <a:rPr lang="en-US" sz="1400" dirty="0"/>
              <a:t>: The following is </a:t>
            </a:r>
            <a:r>
              <a:rPr lang="en-US" sz="1400" dirty="0">
                <a:solidFill>
                  <a:srgbClr val="FF0000"/>
                </a:solidFill>
              </a:rPr>
              <a:t>just an example</a:t>
            </a:r>
            <a:r>
              <a:rPr lang="en-US" sz="1400" dirty="0"/>
              <a:t>, and for </a:t>
            </a:r>
            <a:r>
              <a:rPr lang="en-US" sz="1400" dirty="0">
                <a:solidFill>
                  <a:srgbClr val="FF0000"/>
                </a:solidFill>
              </a:rPr>
              <a:t>Advanced Users</a:t>
            </a:r>
            <a:r>
              <a:rPr lang="en-US" sz="1400" dirty="0"/>
              <a:t>:</a:t>
            </a:r>
          </a:p>
          <a:p>
            <a:r>
              <a:rPr lang="en-US" sz="1400" dirty="0"/>
              <a:t>When a Scenario, e.g. ‘XIII’ needs to perform an extra update item, e.g. </a:t>
            </a:r>
            <a:r>
              <a:rPr lang="en-US" sz="1100" i="1" dirty="0" err="1"/>
              <a:t>EnergySensorFluxConversionCalibration</a:t>
            </a:r>
            <a:endParaRPr lang="en-US" sz="1100" i="1" dirty="0"/>
          </a:p>
          <a:p>
            <a:pPr marL="285750" indent="-285750">
              <a:buFontTx/>
              <a:buChar char="-"/>
            </a:pPr>
            <a:r>
              <a:rPr lang="en-US" sz="1400" dirty="0"/>
              <a:t>Open ‘SystemHardwareSetupToolScenariosYs</a:t>
            </a:r>
            <a:r>
              <a:rPr lang="en-US" sz="1400" dirty="0">
                <a:solidFill>
                  <a:srgbClr val="FF0000"/>
                </a:solidFill>
              </a:rPr>
              <a:t>xxx</a:t>
            </a:r>
            <a:r>
              <a:rPr lang="en-US" sz="1400" dirty="0"/>
              <a:t>.xml’ where xxx stands for the machine type on which the tool is deployed.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Change from:</a:t>
            </a:r>
          </a:p>
          <a:p>
            <a:pPr marL="688975" lvl="1" indent="-285750">
              <a:buFontTx/>
              <a:buChar char="-"/>
            </a:pPr>
            <a:endParaRPr lang="en-US" sz="1200" dirty="0"/>
          </a:p>
          <a:p>
            <a:pPr marL="688975" lvl="1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400" dirty="0"/>
              <a:t>To: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688975" lvl="1" indent="-285750">
              <a:buFontTx/>
              <a:buChar char="-"/>
            </a:pPr>
            <a:endParaRPr lang="en-US" sz="1200" dirty="0"/>
          </a:p>
          <a:p>
            <a:pPr marL="688975" lvl="1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400" dirty="0"/>
              <a:t>Save the file and restart the tool. Rerunning (e.g.) the 8.1 Change Option will now perform the update for </a:t>
            </a:r>
            <a:r>
              <a:rPr lang="en-US" sz="900" i="1" dirty="0" err="1"/>
              <a:t>EnergySensorFluxConversionCalibration</a:t>
            </a:r>
            <a:r>
              <a:rPr lang="en-US" sz="1400" i="1" dirty="0"/>
              <a:t> </a:t>
            </a:r>
            <a:r>
              <a:rPr lang="en-US" sz="1400" dirty="0"/>
              <a:t>as well.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ED47C9-1D24-4B0F-806A-9E8DC120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31569"/>
            <a:ext cx="3224539" cy="947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9E88B3-01DD-4BCA-B6C3-4FD4F652A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7036"/>
            <a:ext cx="3301412" cy="13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38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81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18060"/>
              </p:ext>
            </p:extLst>
          </p:nvPr>
        </p:nvGraphicFramePr>
        <p:xfrm>
          <a:off x="990600" y="1200150"/>
          <a:ext cx="71628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D000462728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EDS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SystemHardwareSetupTool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D000609816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EDS SW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SystemHardwareSetupTool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55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E0F-31B7-4BDA-92E9-DA49CF4D3E32}" type="datetime3">
              <a:rPr lang="en-US" smtClean="0"/>
              <a:t>9 January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3338"/>
              </p:ext>
            </p:extLst>
          </p:nvPr>
        </p:nvGraphicFramePr>
        <p:xfrm>
          <a:off x="1143000" y="1200150"/>
          <a:ext cx="678180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29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" action="ppaction://noaction"/>
              </a:rPr>
              <a:t>Goal &amp; Context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" action="ppaction://noaction"/>
              </a:rPr>
              <a:t>Scope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" action="ppaction://noaction"/>
              </a:rPr>
              <a:t>Procedure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" action="ppaction://noaction"/>
              </a:rPr>
              <a:t>Error Codes / EC’s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" action="ppaction://noaction"/>
              </a:rPr>
              <a:t>Help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" action="ppaction://noaction"/>
              </a:rPr>
              <a:t>PMA / SDT </a:t>
            </a:r>
            <a:r>
              <a:rPr lang="en-US" dirty="0" err="1">
                <a:hlinkClick r:id="" action="ppaction://noaction"/>
              </a:rPr>
              <a:t>EventLog</a:t>
            </a:r>
            <a:r>
              <a:rPr lang="en-US" dirty="0">
                <a:hlinkClick r:id="" action="ppaction://noaction"/>
              </a:rPr>
              <a:t> footprint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" action="ppaction://noaction"/>
              </a:rPr>
              <a:t>Tweaking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4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Context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2040" y="801823"/>
            <a:ext cx="6999828" cy="3711702"/>
          </a:xfrm>
        </p:spPr>
        <p:txBody>
          <a:bodyPr>
            <a:normAutofit/>
          </a:bodyPr>
          <a:lstStyle/>
          <a:p>
            <a:r>
              <a:rPr lang="en-US" sz="1400" dirty="0"/>
              <a:t>The hardware setup tool prepares the system for recovery after a spare part swap or hardware upgrade. This is achieved by setting the correct configuration and equipment constants.</a:t>
            </a:r>
          </a:p>
          <a:p>
            <a:r>
              <a:rPr lang="en-US" sz="1400" dirty="0"/>
              <a:t>The tool is run whenever a hardware swap has been performed, before any calibrations are done (even before the </a:t>
            </a:r>
            <a:r>
              <a:rPr lang="en-US" sz="1400" dirty="0" err="1"/>
              <a:t>YieldStar</a:t>
            </a:r>
            <a:r>
              <a:rPr lang="en-US" sz="1400" dirty="0"/>
              <a:t> software is started).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51CF29-11BC-4FFC-95EA-022F448E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24" y="1962150"/>
            <a:ext cx="4174859" cy="30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document describes the Functional Sequence (or Service) Specification of the System Hardware Setup Tool. </a:t>
            </a:r>
          </a:p>
          <a:p>
            <a:endParaRPr lang="en-US" dirty="0"/>
          </a:p>
          <a:p>
            <a:r>
              <a:rPr lang="en-US" dirty="0"/>
              <a:t>The information in this document is applicable as of: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E0F-31B7-4BDA-92E9-DA49CF4D3E32}" type="datetime3">
              <a:rPr lang="en-US" smtClean="0"/>
              <a:t>9 January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12071"/>
              </p:ext>
            </p:extLst>
          </p:nvPr>
        </p:nvGraphicFramePr>
        <p:xfrm>
          <a:off x="1143000" y="2419350"/>
          <a:ext cx="70104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P242373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YS350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hlinkClick r:id="rId3"/>
                        </a:rPr>
                        <a:t>P344954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YS1375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P387461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YS1375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09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Two-way prevention of data corruption: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 </a:t>
            </a:r>
            <a:r>
              <a:rPr lang="en-US" sz="1400" dirty="0" err="1"/>
              <a:t>SystemHardwareSetupTool</a:t>
            </a:r>
            <a:r>
              <a:rPr lang="en-US" sz="1400" dirty="0"/>
              <a:t> will NOT start when </a:t>
            </a:r>
            <a:r>
              <a:rPr lang="en-US" sz="1400" dirty="0" err="1"/>
              <a:t>YieldStar</a:t>
            </a:r>
            <a:r>
              <a:rPr lang="en-US" sz="1400" dirty="0"/>
              <a:t> is active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688975" lvl="1" indent="-285750">
              <a:buFontTx/>
              <a:buChar char="-"/>
            </a:pPr>
            <a:endParaRPr lang="en-US" sz="1200" dirty="0"/>
          </a:p>
          <a:p>
            <a:pPr marL="688975" lvl="1" indent="-285750">
              <a:buFontTx/>
              <a:buChar char="-"/>
            </a:pPr>
            <a:endParaRPr lang="en-US" sz="1200" dirty="0"/>
          </a:p>
          <a:p>
            <a:pPr marL="688975" lvl="1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YieldStar</a:t>
            </a:r>
            <a:r>
              <a:rPr lang="en-US" sz="1400" dirty="0"/>
              <a:t> will NOT start when the </a:t>
            </a:r>
            <a:r>
              <a:rPr lang="en-US" sz="1400" dirty="0" err="1"/>
              <a:t>SystemHardwareSetupTool</a:t>
            </a:r>
            <a:r>
              <a:rPr lang="en-US" sz="1400" dirty="0"/>
              <a:t> is active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33550"/>
            <a:ext cx="3305175" cy="100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605" y="3562350"/>
            <a:ext cx="2900363" cy="114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0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53838"/>
            <a:ext cx="6999828" cy="371170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Make SURE to have a recent backup of the</a:t>
            </a:r>
            <a:br>
              <a:rPr lang="en-US" sz="1400" dirty="0"/>
            </a:br>
            <a:r>
              <a:rPr lang="en-US" sz="1400" dirty="0"/>
              <a:t>Equipment- and Configuration Constants</a:t>
            </a:r>
            <a:br>
              <a:rPr lang="en-US" sz="1400" dirty="0"/>
            </a:br>
            <a:r>
              <a:rPr lang="en-US" sz="1400" dirty="0"/>
              <a:t>before using the tool 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Start the SystemHardwareSetupTool.exe</a:t>
            </a:r>
            <a:br>
              <a:rPr lang="en-US" sz="1400" dirty="0"/>
            </a:br>
            <a:r>
              <a:rPr lang="en-US" sz="1400" dirty="0"/>
              <a:t>from ..\ASML\</a:t>
            </a:r>
            <a:r>
              <a:rPr lang="en-US" sz="1400" dirty="0" err="1"/>
              <a:t>Yieldstar</a:t>
            </a:r>
            <a:r>
              <a:rPr lang="en-US" sz="1400" dirty="0"/>
              <a:t>\Bin\ on the machine.</a:t>
            </a:r>
            <a:br>
              <a:rPr lang="en-US" sz="1400" dirty="0"/>
            </a:br>
            <a:r>
              <a:rPr lang="en-US" sz="1400" dirty="0"/>
              <a:t>Dependent on your specific situation choose</a:t>
            </a:r>
            <a:br>
              <a:rPr lang="en-US" sz="1400" dirty="0"/>
            </a:br>
            <a:r>
              <a:rPr lang="en-US" sz="1400" dirty="0"/>
              <a:t>a scenario and click ‘Next’.</a:t>
            </a:r>
            <a:br>
              <a:rPr lang="en-US" sz="1400" dirty="0"/>
            </a:br>
            <a:r>
              <a:rPr lang="en-US" sz="1400" dirty="0"/>
              <a:t>(E.g. : Choose New Machine/Sensor.)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9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7668A-9A90-40AF-99BD-58DC3075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17" y="654835"/>
            <a:ext cx="3386211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46567"/>
      </p:ext>
    </p:extLst>
  </p:cSld>
  <p:clrMapOvr>
    <a:masterClrMapping/>
  </p:clrMapOvr>
</p:sld>
</file>

<file path=ppt/theme/theme1.xml><?xml version="1.0" encoding="utf-8"?>
<a:theme xmlns:a="http://schemas.openxmlformats.org/drawingml/2006/main" name="ASML_POWERPOINT">
  <a:themeElements>
    <a:clrScheme name="ASML Basic Colors">
      <a:dk1>
        <a:srgbClr val="666666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999999"/>
      </a:accent2>
      <a:accent3>
        <a:srgbClr val="CCCCCC"/>
      </a:accent3>
      <a:accent4>
        <a:srgbClr val="FF7F45"/>
      </a:accent4>
      <a:accent5>
        <a:srgbClr val="34B233"/>
      </a:accent5>
      <a:accent6>
        <a:srgbClr val="FED100"/>
      </a:accent6>
      <a:hlink>
        <a:srgbClr val="999999"/>
      </a:hlink>
      <a:folHlink>
        <a:srgbClr val="666666"/>
      </a:folHlink>
    </a:clrScheme>
    <a:fontScheme name="ASM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70000"/>
          </a:schemeClr>
        </a:solidFill>
        <a:ln cap="sq">
          <a:solidFill>
            <a:schemeClr val="accent4"/>
          </a:solidFill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spcAft>
            <a:spcPts val="900"/>
          </a:spcAft>
          <a:defRPr sz="18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ASML_POWERPOINT</Template>
  <TotalTime>20215</TotalTime>
  <Words>1953</Words>
  <Application>Microsoft Office PowerPoint</Application>
  <PresentationFormat>On-screen Show (16:9)</PresentationFormat>
  <Paragraphs>325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Courier New</vt:lpstr>
      <vt:lpstr>MS PGothic</vt:lpstr>
      <vt:lpstr>Arial</vt:lpstr>
      <vt:lpstr>ASML_POWERPOINT</vt:lpstr>
      <vt:lpstr>PowerPoint Presentation</vt:lpstr>
      <vt:lpstr>Document history</vt:lpstr>
      <vt:lpstr>Reference documents</vt:lpstr>
      <vt:lpstr>Open issues</vt:lpstr>
      <vt:lpstr>Contents</vt:lpstr>
      <vt:lpstr>Goal &amp; Context</vt:lpstr>
      <vt:lpstr>Scope</vt:lpstr>
      <vt:lpstr>Procedure </vt:lpstr>
      <vt:lpstr>Procedure </vt:lpstr>
      <vt:lpstr>Procedure : Advanced usage for Tweaking</vt:lpstr>
      <vt:lpstr>Procedure </vt:lpstr>
      <vt:lpstr>Procedure </vt:lpstr>
      <vt:lpstr>Procedure </vt:lpstr>
      <vt:lpstr>Procedure </vt:lpstr>
      <vt:lpstr>Error Codes / EC’s</vt:lpstr>
      <vt:lpstr>Error Codes / EC’s</vt:lpstr>
      <vt:lpstr>Error Codes / EC’s</vt:lpstr>
      <vt:lpstr>Error Codes / EC’s</vt:lpstr>
      <vt:lpstr>Error Codes / EC’s</vt:lpstr>
      <vt:lpstr>Error Codes / EC’s</vt:lpstr>
      <vt:lpstr>Help</vt:lpstr>
      <vt:lpstr>PMA / SDT EventLog footprint</vt:lpstr>
      <vt:lpstr>Tweaking</vt:lpstr>
      <vt:lpstr>Tweaking : Add or change the scenarios belonging to a Change Option </vt:lpstr>
      <vt:lpstr>Tweaking : Add more items under a given scenario for a specific machine type   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Rutger de Graaf</dc:creator>
  <cp:lastModifiedBy>Rafael Lin</cp:lastModifiedBy>
  <cp:revision>449</cp:revision>
  <cp:lastPrinted>2015-06-16T10:45:41Z</cp:lastPrinted>
  <dcterms:created xsi:type="dcterms:W3CDTF">2013-02-08T09:13:07Z</dcterms:created>
  <dcterms:modified xsi:type="dcterms:W3CDTF">2019-01-09T12:56:58Z</dcterms:modified>
</cp:coreProperties>
</file>