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4"/>
  </p:notesMasterIdLst>
  <p:sldIdLst>
    <p:sldId id="257" r:id="rId3"/>
    <p:sldId id="486" r:id="rId4"/>
    <p:sldId id="258" r:id="rId5"/>
    <p:sldId id="264" r:id="rId6"/>
    <p:sldId id="265" r:id="rId7"/>
    <p:sldId id="266" r:id="rId8"/>
    <p:sldId id="267" r:id="rId9"/>
    <p:sldId id="268" r:id="rId10"/>
    <p:sldId id="270" r:id="rId11"/>
    <p:sldId id="27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9C783-572D-4C79-A5A3-C258A6DB662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3CF7-32B9-4A6E-ACB4-786230D0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98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AC</a:t>
            </a:r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Shot noise 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rPr>
              <a:t>associated with the random arrival of photons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which obeys a square root behavior w.r.t the dark-current),</a:t>
            </a:r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read-noise comes from the pixel electronics such as in-pixel amplifier and read-out chain.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8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In statistics,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linear regression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 is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 approach to modelling the relationship between a scalar response (or dependent variable) and one or more independent variables.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20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43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temperature fluctuation is of time scale of 120s.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44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noise is the 3 sigma of all pixels in a specific integration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0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75FB5-9214-4EFA-B591-A6F1A7368D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8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ML Cover slid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4608000"/>
            <a:ext cx="10560000" cy="508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noProof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5880000"/>
            <a:ext cx="10560000" cy="1872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467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8000" y="3787264"/>
            <a:ext cx="10560000" cy="82073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3200"/>
              </a:lnSpc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Fill in your title here: </a:t>
            </a:r>
            <a:br>
              <a:rPr lang="en-US" noProof="0"/>
            </a:br>
            <a:r>
              <a:rPr lang="en-US" noProof="0"/>
              <a:t>This template is for presentation purposes only 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9112370" y="1815334"/>
            <a:ext cx="556308" cy="595653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10198258" y="1814687"/>
            <a:ext cx="677612" cy="595656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958474" y="1815978"/>
            <a:ext cx="380753" cy="59371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9704816" y="1934721"/>
            <a:ext cx="440800" cy="487896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9713139" y="1798273"/>
            <a:ext cx="387160" cy="224217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638476" y="5224631"/>
            <a:ext cx="10560000" cy="440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467"/>
              </a:lnSpc>
              <a:spcBef>
                <a:spcPts val="0"/>
              </a:spcBef>
              <a:spcAft>
                <a:spcPts val="0"/>
              </a:spcAft>
              <a:buNone/>
              <a:defRPr sz="12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293212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90195" y="1"/>
            <a:ext cx="10385069" cy="6864096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1067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44000"/>
            <a:ext cx="10147200" cy="441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48001"/>
            <a:ext cx="101472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0079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408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67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4608000"/>
            <a:ext cx="10560000" cy="508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noProof="0"/>
              <a:t>Name of the presenter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5880000"/>
            <a:ext cx="10560000" cy="1872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467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8000" y="3787264"/>
            <a:ext cx="10560000" cy="82073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3200"/>
              </a:lnSpc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Fill in your title here: </a:t>
            </a:r>
            <a:br>
              <a:rPr lang="en-US" noProof="0"/>
            </a:br>
            <a:r>
              <a:rPr lang="en-US" noProof="0"/>
              <a:t>This template is for presentation purposes only </a:t>
            </a:r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5" hasCustomPrompt="1"/>
          </p:nvPr>
        </p:nvSpPr>
        <p:spPr>
          <a:xfrm>
            <a:off x="638476" y="5224631"/>
            <a:ext cx="10560000" cy="440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467"/>
              </a:lnSpc>
              <a:spcBef>
                <a:spcPts val="0"/>
              </a:spcBef>
              <a:spcAft>
                <a:spcPts val="0"/>
              </a:spcAft>
              <a:buNone/>
              <a:defRPr sz="12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&lt;Function&gt;</a:t>
            </a:r>
          </a:p>
        </p:txBody>
      </p:sp>
      <p:sp>
        <p:nvSpPr>
          <p:cNvPr id="18" name="Freeform 27"/>
          <p:cNvSpPr/>
          <p:nvPr userDrawn="1"/>
        </p:nvSpPr>
        <p:spPr>
          <a:xfrm>
            <a:off x="9112370" y="1815334"/>
            <a:ext cx="556308" cy="595653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19" name="Freeform 28"/>
          <p:cNvSpPr/>
          <p:nvPr userDrawn="1"/>
        </p:nvSpPr>
        <p:spPr>
          <a:xfrm>
            <a:off x="10198258" y="1814687"/>
            <a:ext cx="677612" cy="595656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0" name="Freeform 29"/>
          <p:cNvSpPr/>
          <p:nvPr userDrawn="1"/>
        </p:nvSpPr>
        <p:spPr>
          <a:xfrm>
            <a:off x="10958474" y="1815978"/>
            <a:ext cx="380753" cy="59371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1" name="Freeform 30"/>
          <p:cNvSpPr/>
          <p:nvPr userDrawn="1"/>
        </p:nvSpPr>
        <p:spPr>
          <a:xfrm>
            <a:off x="9704816" y="1934721"/>
            <a:ext cx="440800" cy="487896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2" name="Freeform 31"/>
          <p:cNvSpPr/>
          <p:nvPr userDrawn="1"/>
        </p:nvSpPr>
        <p:spPr>
          <a:xfrm>
            <a:off x="9713139" y="1798273"/>
            <a:ext cx="387160" cy="224217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4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3040" y="2682241"/>
            <a:ext cx="6096000" cy="57451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3733">
                <a:solidFill>
                  <a:schemeClr val="tx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noProof="0"/>
              <a:t>Chapter item</a:t>
            </a:r>
          </a:p>
        </p:txBody>
      </p:sp>
      <p:sp>
        <p:nvSpPr>
          <p:cNvPr id="2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&lt;Date&gt;</a:t>
            </a:r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Slide </a:t>
            </a:r>
            <a:fld id="{1D9B13CD-33A0-446D-8703-F89F9F109F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E03B2A18-5CB7-4DD0-ACD9-26D753FC0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10796144" y="0"/>
            <a:ext cx="206829" cy="6858000"/>
          </a:xfrm>
          <a:prstGeom prst="rect">
            <a:avLst/>
          </a:prstGeom>
        </p:spPr>
      </p:pic>
      <p:grpSp>
        <p:nvGrpSpPr>
          <p:cNvPr id="7" name="Groep 24">
            <a:extLst>
              <a:ext uri="{FF2B5EF4-FFF2-40B4-BE49-F238E27FC236}">
                <a16:creationId xmlns:a16="http://schemas.microsoft.com/office/drawing/2014/main" id="{0FB52295-9CDE-45FC-BAE9-D4C8A7675EBD}"/>
              </a:ext>
            </a:extLst>
          </p:cNvPr>
          <p:cNvGrpSpPr/>
          <p:nvPr userDrawn="1"/>
        </p:nvGrpSpPr>
        <p:grpSpPr>
          <a:xfrm>
            <a:off x="11093450" y="286045"/>
            <a:ext cx="912157" cy="255747"/>
            <a:chOff x="8320087" y="159540"/>
            <a:chExt cx="684118" cy="191810"/>
          </a:xfrm>
        </p:grpSpPr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8CA52CE-11C0-4E22-8AEC-C536A8DC8AA6}"/>
                </a:ext>
              </a:extLst>
            </p:cNvPr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5EE17D5-EAF7-41A8-8EC1-164716317CE9}"/>
                </a:ext>
              </a:extLst>
            </p:cNvPr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96DE0FD-1AE2-41DE-A968-F7E5BC8CBE85}"/>
                </a:ext>
              </a:extLst>
            </p:cNvPr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6767A79-DBDA-4A54-AFA4-E2487714FC85}"/>
                </a:ext>
              </a:extLst>
            </p:cNvPr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EC753991-9172-4C15-B839-FF950A24039B}"/>
                </a:ext>
              </a:extLst>
            </p:cNvPr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ML 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672591" y="3917809"/>
            <a:ext cx="723171" cy="77431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2084187" y="3916969"/>
            <a:ext cx="880860" cy="77432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3072428" y="3918645"/>
            <a:ext cx="494960" cy="771803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442740" y="4073005"/>
            <a:ext cx="573016" cy="63424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453559" y="3895630"/>
            <a:ext cx="503288" cy="291471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09600" y="1152000"/>
            <a:ext cx="10147200" cy="528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44000"/>
            <a:ext cx="10147200" cy="441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48001"/>
            <a:ext cx="101472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62870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/>
          <a:lstStyle/>
          <a:p>
            <a:fld id="{F7DE76BD-D667-4426-B131-6E90A4B3CCCE}" type="datetime1">
              <a:rPr lang="en-US" noProof="0" smtClean="0"/>
              <a:t>10/4/2018</a:t>
            </a:fld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1002973" y="686400"/>
            <a:ext cx="1002631" cy="12192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Company Secret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44000"/>
            <a:ext cx="10147200" cy="441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52000"/>
            <a:ext cx="10147200" cy="528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tx2"/>
                </a:solidFill>
              </a:defRPr>
            </a:lvl1pPr>
            <a:lvl2pPr marL="537620" indent="-230712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 sz="2133">
                <a:solidFill>
                  <a:schemeClr val="tx2"/>
                </a:solidFill>
              </a:defRPr>
            </a:lvl2pPr>
            <a:lvl3pPr marL="988459" indent="-230712">
              <a:spcBef>
                <a:spcPts val="0"/>
              </a:spcBef>
              <a:spcAft>
                <a:spcPts val="800"/>
              </a:spcAft>
              <a:defRPr sz="1867">
                <a:solidFill>
                  <a:schemeClr val="tx2"/>
                </a:solidFill>
              </a:defRPr>
            </a:lvl3pPr>
            <a:lvl4pPr marL="1320767" indent="-241294"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1549361" indent="-228594">
              <a:buFont typeface="Arial" pitchFamily="34" charset="0"/>
              <a:buChar char="•"/>
              <a:defRPr sz="1333">
                <a:solidFill>
                  <a:schemeClr val="tx2"/>
                </a:solidFill>
              </a:defRPr>
            </a:lvl5pPr>
            <a:lvl6pPr marL="1676358" indent="-126997">
              <a:buFont typeface="Arial" pitchFamily="34" charset="0"/>
              <a:buChar char="•"/>
              <a:defRPr sz="1067">
                <a:solidFill>
                  <a:schemeClr val="tx2"/>
                </a:solidFill>
              </a:defRPr>
            </a:lvl6pPr>
            <a:lvl7pPr marL="1790655" indent="-114297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7pPr>
            <a:lvl8pPr marL="1917652" indent="-126997">
              <a:buFont typeface="Arial" pitchFamily="34" charset="0"/>
              <a:buChar char="•"/>
              <a:defRPr sz="533">
                <a:solidFill>
                  <a:schemeClr val="tx2"/>
                </a:solidFill>
              </a:defRPr>
            </a:lvl8pPr>
            <a:lvl9pPr marL="2031949" indent="-114297">
              <a:buFont typeface="Arial" pitchFamily="34" charset="0"/>
              <a:buChar char="•"/>
              <a:defRPr sz="533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Text, Arial 18pt middle blue</a:t>
            </a:r>
          </a:p>
          <a:p>
            <a:pPr lvl="1"/>
            <a:r>
              <a:rPr lang="en-US" noProof="0" dirty="0"/>
              <a:t>Second level, 16pt middle blue</a:t>
            </a:r>
          </a:p>
          <a:p>
            <a:pPr lvl="2"/>
            <a:r>
              <a:rPr lang="en-US" noProof="0" dirty="0"/>
              <a:t>Third level, 14pt middle blue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	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48000"/>
            <a:ext cx="101472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/>
            </a:lvl1pPr>
            <a:lvl2pPr marL="609585" indent="0">
              <a:buNone/>
              <a:defRPr sz="2400"/>
            </a:lvl2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6408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44000"/>
            <a:ext cx="10147200" cy="441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52000"/>
            <a:ext cx="10147200" cy="528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tx2"/>
                </a:solidFill>
              </a:defRPr>
            </a:lvl1pPr>
            <a:lvl2pPr marL="537620" indent="-230712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 sz="2133">
                <a:solidFill>
                  <a:schemeClr val="tx2"/>
                </a:solidFill>
              </a:defRPr>
            </a:lvl2pPr>
            <a:lvl3pPr marL="988459" indent="-230712">
              <a:spcBef>
                <a:spcPts val="0"/>
              </a:spcBef>
              <a:spcAft>
                <a:spcPts val="800"/>
              </a:spcAft>
              <a:defRPr sz="1867">
                <a:solidFill>
                  <a:schemeClr val="tx2"/>
                </a:solidFill>
              </a:defRPr>
            </a:lvl3pPr>
            <a:lvl4pPr marL="1320767" indent="-241294"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1549361" indent="-228594">
              <a:buFont typeface="Arial" pitchFamily="34" charset="0"/>
              <a:buChar char="•"/>
              <a:defRPr sz="1333">
                <a:solidFill>
                  <a:schemeClr val="tx2"/>
                </a:solidFill>
              </a:defRPr>
            </a:lvl5pPr>
            <a:lvl6pPr marL="1676358" indent="-126997">
              <a:buFont typeface="Arial" pitchFamily="34" charset="0"/>
              <a:buChar char="•"/>
              <a:defRPr sz="1067">
                <a:solidFill>
                  <a:schemeClr val="tx2"/>
                </a:solidFill>
              </a:defRPr>
            </a:lvl6pPr>
            <a:lvl7pPr marL="1790655" indent="-114297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7pPr>
            <a:lvl8pPr marL="1917652" indent="-126997">
              <a:buFont typeface="Arial" pitchFamily="34" charset="0"/>
              <a:buChar char="•"/>
              <a:defRPr sz="533">
                <a:solidFill>
                  <a:schemeClr val="tx2"/>
                </a:solidFill>
              </a:defRPr>
            </a:lvl8pPr>
            <a:lvl9pPr marL="2031949" indent="-114297">
              <a:buFont typeface="Arial" pitchFamily="34" charset="0"/>
              <a:buChar char="•"/>
              <a:defRPr sz="533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Text, Arial 18pt middle blue</a:t>
            </a:r>
          </a:p>
          <a:p>
            <a:pPr lvl="1"/>
            <a:r>
              <a:rPr lang="en-US" noProof="0"/>
              <a:t>Second level, 16pt middle blue</a:t>
            </a:r>
          </a:p>
          <a:p>
            <a:pPr lvl="2"/>
            <a:r>
              <a:rPr lang="en-US" noProof="0"/>
              <a:t>Third level, 14pt middle blue</a:t>
            </a:r>
          </a:p>
          <a:p>
            <a:pPr lvl="3"/>
            <a:r>
              <a:rPr lang="en-US" noProof="0"/>
              <a:t>Level 4</a:t>
            </a:r>
          </a:p>
          <a:p>
            <a:pPr lvl="4"/>
            <a:r>
              <a:rPr lang="en-US" noProof="0"/>
              <a:t>Level 5</a:t>
            </a:r>
          </a:p>
          <a:p>
            <a:pPr lvl="5"/>
            <a:r>
              <a:rPr lang="en-US" noProof="0"/>
              <a:t>Level 6</a:t>
            </a:r>
          </a:p>
          <a:p>
            <a:pPr lvl="6"/>
            <a:r>
              <a:rPr lang="en-US" noProof="0"/>
              <a:t>Level 7	</a:t>
            </a:r>
          </a:p>
          <a:p>
            <a:pPr lvl="7"/>
            <a:r>
              <a:rPr lang="en-US" noProof="0"/>
              <a:t>Level 8</a:t>
            </a:r>
          </a:p>
          <a:p>
            <a:pPr lvl="8"/>
            <a:r>
              <a:rPr lang="en-US" noProof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48001"/>
            <a:ext cx="101472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35149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50720" y="1950720"/>
            <a:ext cx="8845424" cy="422148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3733">
                <a:solidFill>
                  <a:schemeClr val="tx2"/>
                </a:solidFill>
              </a:defRPr>
            </a:lvl1pPr>
            <a:lvl2pPr marL="306910" indent="-306910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 sz="3200">
                <a:solidFill>
                  <a:schemeClr val="tx2"/>
                </a:solidFill>
              </a:defRPr>
            </a:lvl2pPr>
            <a:lvl3pPr marL="988459" indent="-230712">
              <a:spcBef>
                <a:spcPts val="0"/>
              </a:spcBef>
              <a:spcAft>
                <a:spcPts val="800"/>
              </a:spcAft>
              <a:defRPr sz="3733">
                <a:solidFill>
                  <a:schemeClr val="tx2"/>
                </a:solidFill>
              </a:defRPr>
            </a:lvl3pPr>
          </a:lstStyle>
          <a:p>
            <a:pPr lvl="1"/>
            <a:r>
              <a:rPr lang="en-US" noProof="0"/>
              <a:t>Agenda items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63040" y="1426464"/>
            <a:ext cx="3149600" cy="3769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67"/>
            </a:lvl1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82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09600" y="1152000"/>
            <a:ext cx="10147200" cy="528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44000"/>
            <a:ext cx="10147200" cy="441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48001"/>
            <a:ext cx="101472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4031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03354e949de032c2452e3d12" descr="{&quot;HashCode&quot;:820494205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261086FE-97E5-419F-8A10-18DBA825A7FC}"/>
              </a:ext>
            </a:extLst>
          </p:cNvPr>
          <p:cNvSpPr txBox="1"/>
          <p:nvPr userDrawn="1"/>
        </p:nvSpPr>
        <p:spPr>
          <a:xfrm>
            <a:off x="11267280" y="6651636"/>
            <a:ext cx="924721" cy="1435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ts val="0"/>
              </a:spcAft>
            </a:pPr>
            <a:r>
              <a:rPr lang="en-US" sz="933">
                <a:solidFill>
                  <a:srgbClr val="0F238C"/>
                </a:solidFill>
                <a:latin typeface="Arial" panose="020B0604020202020204" pitchFamily="34" charset="0"/>
              </a:rPr>
              <a:t>Confidential</a:t>
            </a:r>
            <a:endParaRPr lang="en-US" sz="933" err="1">
              <a:solidFill>
                <a:srgbClr val="0F238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001600" y="10320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33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0"/>
              <a:t>&lt;Date&gt;</a:t>
            </a:r>
            <a:endParaRPr lang="en-US" noProof="0"/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01600" y="859200"/>
            <a:ext cx="1003200" cy="12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67"/>
              </a:lnSpc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10796144" y="0"/>
            <a:ext cx="206829" cy="68580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11093450" y="286045"/>
            <a:ext cx="912157" cy="255747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400" noProof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5300" cy="6858000"/>
          </a:xfrm>
          <a:prstGeom prst="rect">
            <a:avLst/>
          </a:prstGeom>
        </p:spPr>
      </p:pic>
      <p:sp>
        <p:nvSpPr>
          <p:cNvPr id="3" name="MSIPCM1dc244c39a26c5f5010db71e" descr="{&quot;HashCode&quot;:820494205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799E9027-8840-4563-8578-035BB6E4B66B}"/>
              </a:ext>
            </a:extLst>
          </p:cNvPr>
          <p:cNvSpPr txBox="1"/>
          <p:nvPr userDrawn="1"/>
        </p:nvSpPr>
        <p:spPr>
          <a:xfrm>
            <a:off x="11267280" y="6651636"/>
            <a:ext cx="924721" cy="1435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ts val="0"/>
              </a:spcAft>
            </a:pPr>
            <a:r>
              <a:rPr lang="en-US" sz="933">
                <a:solidFill>
                  <a:srgbClr val="0F238C"/>
                </a:solidFill>
                <a:latin typeface="Arial" panose="020B0604020202020204" pitchFamily="34" charset="0"/>
              </a:rPr>
              <a:t>Confidential</a:t>
            </a:r>
            <a:endParaRPr lang="en-US" sz="933" err="1">
              <a:solidFill>
                <a:srgbClr val="0F238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1FAF7-1D5F-4037-95F9-B345E20BD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6FD4A-45D5-4F56-95AA-5E52DCEDCE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wk1840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AFFB-3A0B-4C56-8B39-2360DCF783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0" y="3376893"/>
            <a:ext cx="10560000" cy="1231107"/>
          </a:xfrm>
        </p:spPr>
        <p:txBody>
          <a:bodyPr/>
          <a:lstStyle/>
          <a:p>
            <a:r>
              <a:rPr lang="en-US" dirty="0"/>
              <a:t>KTD CLM Spectrometer Tasks</a:t>
            </a:r>
          </a:p>
          <a:p>
            <a:r>
              <a:rPr lang="en-US" dirty="0"/>
              <a:t>#604 </a:t>
            </a:r>
            <a:r>
              <a:rPr lang="en-US" dirty="0" err="1"/>
              <a:t>IlluminationSpectrometerDCOffsetCalibration</a:t>
            </a:r>
            <a:endParaRPr lang="en-US" dirty="0"/>
          </a:p>
          <a:p>
            <a:r>
              <a:rPr lang="en-US" dirty="0"/>
              <a:t>#623 </a:t>
            </a:r>
            <a:r>
              <a:rPr lang="en-US" dirty="0" err="1"/>
              <a:t>IlluminationSpectrometerDCOffsetPerformance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0BF7F-0C0E-4069-BE48-D478D7AA9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5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047EA3-BE42-4779-ABD8-6D0BB112639B}"/>
              </a:ext>
            </a:extLst>
          </p:cNvPr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240210" y="2453705"/>
          <a:ext cx="11764591" cy="312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748">
                  <a:extLst>
                    <a:ext uri="{9D8B030D-6E8A-4147-A177-3AD203B41FA5}">
                      <a16:colId xmlns:a16="http://schemas.microsoft.com/office/drawing/2014/main" val="2765497414"/>
                    </a:ext>
                  </a:extLst>
                </a:gridCol>
                <a:gridCol w="3131799">
                  <a:extLst>
                    <a:ext uri="{9D8B030D-6E8A-4147-A177-3AD203B41FA5}">
                      <a16:colId xmlns:a16="http://schemas.microsoft.com/office/drawing/2014/main" val="1967409179"/>
                    </a:ext>
                  </a:extLst>
                </a:gridCol>
                <a:gridCol w="4955044">
                  <a:extLst>
                    <a:ext uri="{9D8B030D-6E8A-4147-A177-3AD203B41FA5}">
                      <a16:colId xmlns:a16="http://schemas.microsoft.com/office/drawing/2014/main" val="92548140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Potential Problems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 Possible Causes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Solutions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46161927"/>
                  </a:ext>
                </a:extLst>
              </a:tr>
              <a:tr h="26057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dirty="0"/>
                        <a:t>Pixel noise too high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dirty="0"/>
                        <a:t>Frame-to-frame noise too high</a:t>
                      </a:r>
                    </a:p>
                    <a:p>
                      <a:endParaRPr lang="en-US" sz="3200" dirty="0"/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sz="1600" dirty="0"/>
                        <a:t>Increased temperature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sz="1600" dirty="0"/>
                        <a:t>Presence of stray light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sz="1600" dirty="0"/>
                        <a:t>Spectrometer HW issue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600" dirty="0"/>
                        <a:t>Check CL module spectrometer temperature, ensure temp as close to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35̊C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600" dirty="0"/>
                        <a:t>Ensure spectrometer shielded properly from stray light during calibration.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600" dirty="0"/>
                        <a:t>Check noise histogram to see if an increase in hot-pixels due to aging might have occurred. In such a case, the spectrometer might be defective.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792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0FEA8-480C-451B-AEF2-A745373E2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6723-ED80-472D-8D8B-3FBAF8F05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78ABA-FDF1-403C-A73D-2AA9308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EAE48E-89AD-4D50-9A12-61E1D843DF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957095"/>
            <a:ext cx="10147200" cy="504000"/>
          </a:xfrm>
        </p:spPr>
        <p:txBody>
          <a:bodyPr/>
          <a:lstStyle/>
          <a:p>
            <a:r>
              <a:rPr lang="en-US" dirty="0"/>
              <a:t>SPEC:  </a:t>
            </a:r>
            <a:r>
              <a:rPr lang="en-US" dirty="0">
                <a:solidFill>
                  <a:srgbClr val="FF0000"/>
                </a:solidFill>
              </a:rPr>
              <a:t>Maximal offset level noise (3∑) &lt; 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FFB31-F910-4EE3-BCCE-DED1D026A090}"/>
              </a:ext>
            </a:extLst>
          </p:cNvPr>
          <p:cNvSpPr txBox="1"/>
          <p:nvPr/>
        </p:nvSpPr>
        <p:spPr>
          <a:xfrm>
            <a:off x="609600" y="1578209"/>
            <a:ext cx="10147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No OCAP for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140560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A047E-DB51-4B50-8C87-9D3F44574BBF}"/>
              </a:ext>
            </a:extLst>
          </p:cNvPr>
          <p:cNvSpPr txBox="1"/>
          <p:nvPr/>
        </p:nvSpPr>
        <p:spPr>
          <a:xfrm>
            <a:off x="7277686" y="3507543"/>
            <a:ext cx="252280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64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594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2800" y="144000"/>
            <a:ext cx="10147200" cy="441600"/>
          </a:xfrm>
        </p:spPr>
        <p:txBody>
          <a:bodyPr/>
          <a:lstStyle/>
          <a:p>
            <a:r>
              <a:rPr lang="en-US" sz="2667" dirty="0"/>
              <a:t>CLM Optical Structure </a:t>
            </a:r>
          </a:p>
        </p:txBody>
      </p:sp>
      <p:sp>
        <p:nvSpPr>
          <p:cNvPr id="182" name="Rectangle 181"/>
          <p:cNvSpPr/>
          <p:nvPr/>
        </p:nvSpPr>
        <p:spPr>
          <a:xfrm rot="10800000" flipV="1">
            <a:off x="809425" y="5932335"/>
            <a:ext cx="10565585" cy="553320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2396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867" dirty="0">
                <a:solidFill>
                  <a:srgbClr val="FFFFFF"/>
                </a:solidFill>
                <a:latin typeface="Arial"/>
              </a:rPr>
              <a:t>MOTOR FRAME</a:t>
            </a:r>
          </a:p>
        </p:txBody>
      </p:sp>
      <p:grpSp>
        <p:nvGrpSpPr>
          <p:cNvPr id="183" name="Group 182"/>
          <p:cNvGrpSpPr/>
          <p:nvPr/>
        </p:nvGrpSpPr>
        <p:grpSpPr>
          <a:xfrm flipV="1">
            <a:off x="7989658" y="2604484"/>
            <a:ext cx="1556253" cy="3844265"/>
            <a:chOff x="2204802" y="1343969"/>
            <a:chExt cx="1176248" cy="2967782"/>
          </a:xfrm>
        </p:grpSpPr>
        <p:grpSp>
          <p:nvGrpSpPr>
            <p:cNvPr id="354" name="Group 353"/>
            <p:cNvGrpSpPr/>
            <p:nvPr/>
          </p:nvGrpSpPr>
          <p:grpSpPr>
            <a:xfrm>
              <a:off x="2204802" y="1343969"/>
              <a:ext cx="1176248" cy="2159317"/>
              <a:chOff x="2211476" y="1323947"/>
              <a:chExt cx="1176248" cy="2159317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687240" y="2380746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pic>
            <p:nvPicPr>
              <p:cNvPr id="35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96" b="100000" l="0" r="100000">
                            <a14:foregroundMark x1="49191" y1="79567" x2="49191" y2="79567"/>
                            <a14:foregroundMark x1="47573" y1="77709" x2="47573" y2="77709"/>
                            <a14:foregroundMark x1="48544" y1="73375" x2="48544" y2="73375"/>
                            <a14:foregroundMark x1="51780" y1="71517" x2="51780" y2="71517"/>
                            <a14:foregroundMark x1="53722" y1="71517" x2="53722" y2="71517"/>
                            <a14:foregroundMark x1="54693" y1="75232" x2="54693" y2="77090"/>
                            <a14:foregroundMark x1="55016" y1="78638" x2="54693" y2="811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1476" y="1323947"/>
                <a:ext cx="533405" cy="2159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0" name="Rectangle 359"/>
              <p:cNvSpPr/>
              <p:nvPr/>
            </p:nvSpPr>
            <p:spPr>
              <a:xfrm rot="10800000">
                <a:off x="2801198" y="2220052"/>
                <a:ext cx="586526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67" dirty="0">
                    <a:solidFill>
                      <a:srgbClr val="FFFFFF"/>
                    </a:solidFill>
                    <a:latin typeface="Arial"/>
                  </a:rPr>
                  <a:t>5x ND</a:t>
                </a:r>
              </a:p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67" dirty="0">
                    <a:solidFill>
                      <a:srgbClr val="FFFFFF"/>
                    </a:solidFill>
                    <a:latin typeface="Arial"/>
                  </a:rPr>
                  <a:t>1x slot</a:t>
                </a:r>
              </a:p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67" dirty="0">
                    <a:solidFill>
                      <a:srgbClr val="FFFFFF"/>
                    </a:solidFill>
                    <a:latin typeface="Arial"/>
                  </a:rPr>
                  <a:t>3x spare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 rot="10800000">
              <a:off x="2846148" y="2601253"/>
              <a:ext cx="441708" cy="1710498"/>
              <a:chOff x="1465483" y="-270613"/>
              <a:chExt cx="514354" cy="1491535"/>
            </a:xfrm>
          </p:grpSpPr>
          <p:sp>
            <p:nvSpPr>
              <p:cNvPr id="356" name="Rectangle 355"/>
              <p:cNvSpPr/>
              <p:nvPr/>
            </p:nvSpPr>
            <p:spPr>
              <a:xfrm rot="10800000">
                <a:off x="1465483" y="-266609"/>
                <a:ext cx="514354" cy="1487531"/>
              </a:xfrm>
              <a:prstGeom prst="rect">
                <a:avLst/>
              </a:prstGeom>
              <a:solidFill>
                <a:schemeClr val="accent3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623411" y="-270613"/>
                <a:ext cx="204769" cy="114300"/>
              </a:xfrm>
              <a:prstGeom prst="rect">
                <a:avLst/>
              </a:prstGeom>
              <a:solidFill>
                <a:schemeClr val="bg1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184" name="Straight Connector 183"/>
          <p:cNvCxnSpPr/>
          <p:nvPr/>
        </p:nvCxnSpPr>
        <p:spPr>
          <a:xfrm flipV="1">
            <a:off x="6083300" y="3025179"/>
            <a:ext cx="0" cy="6265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10736785" y="1093062"/>
            <a:ext cx="1337851" cy="744399"/>
            <a:chOff x="7736680" y="999190"/>
            <a:chExt cx="1240457" cy="558299"/>
          </a:xfrm>
        </p:grpSpPr>
        <p:grpSp>
          <p:nvGrpSpPr>
            <p:cNvPr id="348" name="Group 347"/>
            <p:cNvGrpSpPr/>
            <p:nvPr/>
          </p:nvGrpSpPr>
          <p:grpSpPr>
            <a:xfrm>
              <a:off x="7736681" y="1099204"/>
              <a:ext cx="1140478" cy="458285"/>
              <a:chOff x="7736681" y="1099204"/>
              <a:chExt cx="1140478" cy="458285"/>
            </a:xfrm>
          </p:grpSpPr>
          <p:sp>
            <p:nvSpPr>
              <p:cNvPr id="352" name="Freeform 351"/>
              <p:cNvSpPr/>
              <p:nvPr/>
            </p:nvSpPr>
            <p:spPr>
              <a:xfrm>
                <a:off x="7848459" y="1196755"/>
                <a:ext cx="1028700" cy="360734"/>
              </a:xfrm>
              <a:custGeom>
                <a:avLst/>
                <a:gdLst>
                  <a:gd name="connsiteX0" fmla="*/ 0 w 1028700"/>
                  <a:gd name="connsiteY0" fmla="*/ 24846 h 360734"/>
                  <a:gd name="connsiteX1" fmla="*/ 400050 w 1028700"/>
                  <a:gd name="connsiteY1" fmla="*/ 31990 h 360734"/>
                  <a:gd name="connsiteX2" fmla="*/ 764381 w 1028700"/>
                  <a:gd name="connsiteY2" fmla="*/ 339171 h 360734"/>
                  <a:gd name="connsiteX3" fmla="*/ 1028700 w 1028700"/>
                  <a:gd name="connsiteY3" fmla="*/ 310596 h 36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360734">
                    <a:moveTo>
                      <a:pt x="0" y="24846"/>
                    </a:moveTo>
                    <a:cubicBezTo>
                      <a:pt x="136326" y="2224"/>
                      <a:pt x="272653" y="-20397"/>
                      <a:pt x="400050" y="31990"/>
                    </a:cubicBezTo>
                    <a:cubicBezTo>
                      <a:pt x="527447" y="84377"/>
                      <a:pt x="659606" y="292737"/>
                      <a:pt x="764381" y="339171"/>
                    </a:cubicBezTo>
                    <a:cubicBezTo>
                      <a:pt x="869156" y="385605"/>
                      <a:pt x="948928" y="348100"/>
                      <a:pt x="1028700" y="310596"/>
                    </a:cubicBezTo>
                  </a:path>
                </a:pathLst>
              </a:custGeom>
              <a:noFill/>
              <a:ln w="6350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736681" y="1099204"/>
                <a:ext cx="307182" cy="277918"/>
              </a:xfrm>
              <a:prstGeom prst="rect">
                <a:avLst/>
              </a:prstGeom>
              <a:solidFill>
                <a:schemeClr val="bg1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7736680" y="999190"/>
              <a:ext cx="1240457" cy="443997"/>
              <a:chOff x="7736681" y="1099204"/>
              <a:chExt cx="1140478" cy="443997"/>
            </a:xfrm>
          </p:grpSpPr>
          <p:sp>
            <p:nvSpPr>
              <p:cNvPr id="350" name="Freeform 349"/>
              <p:cNvSpPr/>
              <p:nvPr/>
            </p:nvSpPr>
            <p:spPr>
              <a:xfrm>
                <a:off x="7848459" y="1182467"/>
                <a:ext cx="1028700" cy="360734"/>
              </a:xfrm>
              <a:custGeom>
                <a:avLst/>
                <a:gdLst>
                  <a:gd name="connsiteX0" fmla="*/ 0 w 1028700"/>
                  <a:gd name="connsiteY0" fmla="*/ 24846 h 360734"/>
                  <a:gd name="connsiteX1" fmla="*/ 400050 w 1028700"/>
                  <a:gd name="connsiteY1" fmla="*/ 31990 h 360734"/>
                  <a:gd name="connsiteX2" fmla="*/ 764381 w 1028700"/>
                  <a:gd name="connsiteY2" fmla="*/ 339171 h 360734"/>
                  <a:gd name="connsiteX3" fmla="*/ 1028700 w 1028700"/>
                  <a:gd name="connsiteY3" fmla="*/ 310596 h 36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360734">
                    <a:moveTo>
                      <a:pt x="0" y="24846"/>
                    </a:moveTo>
                    <a:cubicBezTo>
                      <a:pt x="136326" y="2224"/>
                      <a:pt x="272653" y="-20397"/>
                      <a:pt x="400050" y="31990"/>
                    </a:cubicBezTo>
                    <a:cubicBezTo>
                      <a:pt x="527447" y="84377"/>
                      <a:pt x="659606" y="292737"/>
                      <a:pt x="764381" y="339171"/>
                    </a:cubicBezTo>
                    <a:cubicBezTo>
                      <a:pt x="869156" y="385605"/>
                      <a:pt x="948928" y="348100"/>
                      <a:pt x="1028700" y="310596"/>
                    </a:cubicBezTo>
                  </a:path>
                </a:pathLst>
              </a:custGeom>
              <a:noFill/>
              <a:ln w="6350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7736681" y="1099204"/>
                <a:ext cx="307182" cy="277918"/>
              </a:xfrm>
              <a:prstGeom prst="rect">
                <a:avLst/>
              </a:prstGeom>
              <a:solidFill>
                <a:schemeClr val="bg1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pic>
        <p:nvPicPr>
          <p:cNvPr id="1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29334"/>
          <a:stretch/>
        </p:blipFill>
        <p:spPr bwMode="auto">
          <a:xfrm rot="10800000" flipV="1">
            <a:off x="285116" y="4153268"/>
            <a:ext cx="382483" cy="11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Rectangle 186"/>
          <p:cNvSpPr/>
          <p:nvPr/>
        </p:nvSpPr>
        <p:spPr>
          <a:xfrm rot="10800000" flipV="1">
            <a:off x="258077" y="2210189"/>
            <a:ext cx="11711440" cy="408215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62141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867" dirty="0">
                <a:solidFill>
                  <a:srgbClr val="FFFFFF"/>
                </a:solidFill>
                <a:latin typeface="Arial"/>
              </a:rPr>
              <a:t>OPTICAL BASE FRAME</a:t>
            </a:r>
          </a:p>
        </p:txBody>
      </p:sp>
      <p:sp>
        <p:nvSpPr>
          <p:cNvPr id="188" name="Rectangle 187"/>
          <p:cNvSpPr/>
          <p:nvPr/>
        </p:nvSpPr>
        <p:spPr>
          <a:xfrm flipV="1">
            <a:off x="1597389" y="2123470"/>
            <a:ext cx="825744" cy="581653"/>
          </a:xfrm>
          <a:prstGeom prst="rect">
            <a:avLst/>
          </a:prstGeom>
          <a:solidFill>
            <a:schemeClr val="bg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Rectangle 188"/>
          <p:cNvSpPr/>
          <p:nvPr/>
        </p:nvSpPr>
        <p:spPr>
          <a:xfrm rot="10800000" flipV="1">
            <a:off x="1504565" y="1914507"/>
            <a:ext cx="1003273" cy="283824"/>
          </a:xfrm>
          <a:prstGeom prst="rect">
            <a:avLst/>
          </a:prstGeom>
          <a:solidFill>
            <a:schemeClr val="accent3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0" name="Group 189"/>
          <p:cNvGrpSpPr/>
          <p:nvPr/>
        </p:nvGrpSpPr>
        <p:grpSpPr>
          <a:xfrm flipV="1">
            <a:off x="2857882" y="3661513"/>
            <a:ext cx="3142633" cy="2826065"/>
            <a:chOff x="3160047" y="1321557"/>
            <a:chExt cx="2375229" cy="2181729"/>
          </a:xfrm>
        </p:grpSpPr>
        <p:grpSp>
          <p:nvGrpSpPr>
            <p:cNvPr id="338" name="Group 337"/>
            <p:cNvGrpSpPr/>
            <p:nvPr/>
          </p:nvGrpSpPr>
          <p:grpSpPr>
            <a:xfrm>
              <a:off x="3160047" y="1321558"/>
              <a:ext cx="1133202" cy="2181728"/>
              <a:chOff x="3160047" y="1321558"/>
              <a:chExt cx="1133202" cy="2181728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3676686" y="2401435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 rot="10800000">
                <a:off x="3160047" y="2240746"/>
                <a:ext cx="548687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LWP</a:t>
                </a:r>
              </a:p>
            </p:txBody>
          </p:sp>
          <p:sp>
            <p:nvSpPr>
              <p:cNvPr id="346" name="Rectangle 345"/>
              <p:cNvSpPr/>
              <p:nvPr/>
            </p:nvSpPr>
            <p:spPr>
              <a:xfrm rot="10800000">
                <a:off x="3207837" y="1321558"/>
                <a:ext cx="441688" cy="918515"/>
              </a:xfrm>
              <a:prstGeom prst="rect">
                <a:avLst/>
              </a:prstGeom>
              <a:solidFill>
                <a:srgbClr val="92D050"/>
              </a:solidFill>
              <a:ln w="9525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pic>
            <p:nvPicPr>
              <p:cNvPr id="347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727" b="97576" l="3040" r="9787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2897" y="1345302"/>
                <a:ext cx="530352" cy="2157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9" name="Group 338"/>
            <p:cNvGrpSpPr/>
            <p:nvPr/>
          </p:nvGrpSpPr>
          <p:grpSpPr>
            <a:xfrm>
              <a:off x="4402499" y="1321557"/>
              <a:ext cx="1132777" cy="2180396"/>
              <a:chOff x="4402499" y="1321557"/>
              <a:chExt cx="1132777" cy="2180396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4855850" y="2400102"/>
                <a:ext cx="169501" cy="45719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 rot="10800000">
                <a:off x="4986589" y="2239413"/>
                <a:ext cx="548687" cy="367095"/>
              </a:xfrm>
              <a:prstGeom prst="rect">
                <a:avLst/>
              </a:prstGeom>
              <a:solidFill>
                <a:srgbClr val="FFC00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SWP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 rot="10800000">
                <a:off x="5040062" y="1321557"/>
                <a:ext cx="441688" cy="918515"/>
              </a:xfrm>
              <a:prstGeom prst="rect">
                <a:avLst/>
              </a:prstGeom>
              <a:solidFill>
                <a:srgbClr val="92D050"/>
              </a:solidFill>
              <a:ln w="9525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pic>
            <p:nvPicPr>
              <p:cNvPr id="343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727" b="97576" l="3040" r="9787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2499" y="1343969"/>
                <a:ext cx="530352" cy="2157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91" name="Group 190"/>
          <p:cNvGrpSpPr/>
          <p:nvPr/>
        </p:nvGrpSpPr>
        <p:grpSpPr>
          <a:xfrm rot="10800000" flipV="1">
            <a:off x="5485458" y="3857548"/>
            <a:ext cx="429269" cy="832819"/>
            <a:chOff x="4320177" y="1114425"/>
            <a:chExt cx="324445" cy="642938"/>
          </a:xfrm>
        </p:grpSpPr>
        <p:sp>
          <p:nvSpPr>
            <p:cNvPr id="335" name="Oval 334"/>
            <p:cNvSpPr/>
            <p:nvPr/>
          </p:nvSpPr>
          <p:spPr>
            <a:xfrm>
              <a:off x="4320177" y="1114425"/>
              <a:ext cx="120848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4441025" y="1114425"/>
              <a:ext cx="203597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379119" y="1114425"/>
              <a:ext cx="164306" cy="642938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2320364" y="4579538"/>
            <a:ext cx="96786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333" idx="7"/>
            <a:endCxn id="336" idx="7"/>
          </p:cNvCxnSpPr>
          <p:nvPr/>
        </p:nvCxnSpPr>
        <p:spPr>
          <a:xfrm flipV="1">
            <a:off x="3323768" y="3979511"/>
            <a:ext cx="2201139" cy="6000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36" idx="5"/>
            <a:endCxn id="333" idx="5"/>
          </p:cNvCxnSpPr>
          <p:nvPr/>
        </p:nvCxnSpPr>
        <p:spPr>
          <a:xfrm flipH="1" flipV="1">
            <a:off x="3323768" y="3990646"/>
            <a:ext cx="2201139" cy="5777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1677351" y="3999901"/>
            <a:ext cx="163043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203" idx="0"/>
            <a:endCxn id="335" idx="3"/>
          </p:cNvCxnSpPr>
          <p:nvPr/>
        </p:nvCxnSpPr>
        <p:spPr>
          <a:xfrm flipH="1" flipV="1">
            <a:off x="5891311" y="4568403"/>
            <a:ext cx="385558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5891311" y="3983371"/>
            <a:ext cx="453823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0800000" flipV="1">
            <a:off x="2145232" y="835798"/>
            <a:ext cx="700513" cy="328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133" dirty="0">
                <a:solidFill>
                  <a:srgbClr val="0F238C"/>
                </a:solidFill>
                <a:latin typeface="Arial"/>
                <a:ea typeface="MS PGothic" pitchFamily="34" charset="-128"/>
              </a:rPr>
              <a:t>LPPS</a:t>
            </a:r>
          </a:p>
        </p:txBody>
      </p:sp>
      <p:grpSp>
        <p:nvGrpSpPr>
          <p:cNvPr id="200" name="Group 199"/>
          <p:cNvGrpSpPr/>
          <p:nvPr/>
        </p:nvGrpSpPr>
        <p:grpSpPr>
          <a:xfrm flipV="1">
            <a:off x="2933948" y="3868683"/>
            <a:ext cx="429269" cy="832819"/>
            <a:chOff x="4320177" y="1114425"/>
            <a:chExt cx="324445" cy="642938"/>
          </a:xfrm>
        </p:grpSpPr>
        <p:sp>
          <p:nvSpPr>
            <p:cNvPr id="332" name="Oval 331"/>
            <p:cNvSpPr/>
            <p:nvPr/>
          </p:nvSpPr>
          <p:spPr>
            <a:xfrm>
              <a:off x="4320177" y="1114425"/>
              <a:ext cx="120848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4441025" y="1114425"/>
              <a:ext cx="203597" cy="642938"/>
            </a:xfrm>
            <a:prstGeom prst="ellipse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379119" y="1114425"/>
              <a:ext cx="164306" cy="642938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201" name="Straight Connector 200"/>
          <p:cNvCxnSpPr>
            <a:endCxn id="203" idx="3"/>
          </p:cNvCxnSpPr>
          <p:nvPr/>
        </p:nvCxnSpPr>
        <p:spPr>
          <a:xfrm flipV="1">
            <a:off x="1960000" y="4267496"/>
            <a:ext cx="8087953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 flipV="1">
            <a:off x="9523464" y="1677839"/>
            <a:ext cx="1003273" cy="2874672"/>
            <a:chOff x="6869471" y="2120489"/>
            <a:chExt cx="758283" cy="2219253"/>
          </a:xfrm>
        </p:grpSpPr>
        <p:sp>
          <p:nvSpPr>
            <p:cNvPr id="316" name="Rectangle 315"/>
            <p:cNvSpPr/>
            <p:nvPr/>
          </p:nvSpPr>
          <p:spPr>
            <a:xfrm>
              <a:off x="6929374" y="3582399"/>
              <a:ext cx="624104" cy="449038"/>
            </a:xfrm>
            <a:prstGeom prst="rect">
              <a:avLst/>
            </a:prstGeom>
            <a:solidFill>
              <a:schemeClr val="bg1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869471" y="2120489"/>
              <a:ext cx="758283" cy="2219253"/>
              <a:chOff x="5543797" y="2119366"/>
              <a:chExt cx="758283" cy="2219253"/>
            </a:xfrm>
          </p:grpSpPr>
          <p:grpSp>
            <p:nvGrpSpPr>
              <p:cNvPr id="318" name="Group 317"/>
              <p:cNvGrpSpPr/>
              <p:nvPr/>
            </p:nvGrpSpPr>
            <p:grpSpPr>
              <a:xfrm rot="5400000">
                <a:off x="5331461" y="2486415"/>
                <a:ext cx="1188720" cy="454622"/>
                <a:chOff x="722036" y="2831741"/>
                <a:chExt cx="5960829" cy="454622"/>
              </a:xfrm>
            </p:grpSpPr>
            <p:cxnSp>
              <p:nvCxnSpPr>
                <p:cNvPr id="330" name="Straight Connector 329"/>
                <p:cNvCxnSpPr/>
                <p:nvPr/>
              </p:nvCxnSpPr>
              <p:spPr>
                <a:xfrm rot="16200000" flipH="1">
                  <a:off x="3702451" y="305948"/>
                  <a:ext cx="0" cy="5960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2978457" y="2831741"/>
                  <a:ext cx="366820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 rot="10800000">
                <a:off x="5543797" y="2339398"/>
                <a:ext cx="758283" cy="1999221"/>
                <a:chOff x="5869839" y="1877446"/>
                <a:chExt cx="758283" cy="1999221"/>
              </a:xfrm>
            </p:grpSpPr>
            <p:sp>
              <p:nvSpPr>
                <p:cNvPr id="322" name="Rectangle 321"/>
                <p:cNvSpPr/>
                <p:nvPr/>
              </p:nvSpPr>
              <p:spPr>
                <a:xfrm>
                  <a:off x="5869839" y="2069707"/>
                  <a:ext cx="758283" cy="219113"/>
                </a:xfrm>
                <a:prstGeom prst="rect">
                  <a:avLst/>
                </a:prstGeom>
                <a:solidFill>
                  <a:schemeClr val="accent3"/>
                </a:solid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869839" y="2604974"/>
                  <a:ext cx="758283" cy="219113"/>
                </a:xfrm>
                <a:prstGeom prst="rect">
                  <a:avLst/>
                </a:prstGeom>
                <a:solidFill>
                  <a:schemeClr val="accent3"/>
                </a:solid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grpSp>
              <p:nvGrpSpPr>
                <p:cNvPr id="324" name="Group 323"/>
                <p:cNvGrpSpPr/>
                <p:nvPr/>
              </p:nvGrpSpPr>
              <p:grpSpPr>
                <a:xfrm rot="16200000">
                  <a:off x="6084529" y="2444604"/>
                  <a:ext cx="324445" cy="642938"/>
                  <a:chOff x="4320177" y="1114425"/>
                  <a:chExt cx="324445" cy="642938"/>
                </a:xfrm>
              </p:grpSpPr>
              <p:sp>
                <p:nvSpPr>
                  <p:cNvPr id="327" name="Oval 326"/>
                  <p:cNvSpPr/>
                  <p:nvPr/>
                </p:nvSpPr>
                <p:spPr>
                  <a:xfrm>
                    <a:off x="4320177" y="1114425"/>
                    <a:ext cx="120848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8" name="Oval 327"/>
                  <p:cNvSpPr/>
                  <p:nvPr/>
                </p:nvSpPr>
                <p:spPr>
                  <a:xfrm>
                    <a:off x="4441025" y="1114425"/>
                    <a:ext cx="203597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4379119" y="1114425"/>
                    <a:ext cx="164306" cy="642938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cxnSp>
              <p:nvCxnSpPr>
                <p:cNvPr id="325" name="Straight Connector 324"/>
                <p:cNvCxnSpPr>
                  <a:stCxn id="326" idx="3"/>
                  <a:endCxn id="203" idx="3"/>
                </p:cNvCxnSpPr>
                <p:nvPr/>
              </p:nvCxnSpPr>
              <p:spPr>
                <a:xfrm rot="10800000" flipV="1">
                  <a:off x="6225309" y="2184628"/>
                  <a:ext cx="21442" cy="16920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/>
                <p:cNvSpPr/>
                <p:nvPr/>
              </p:nvSpPr>
              <p:spPr>
                <a:xfrm rot="5400000">
                  <a:off x="6093160" y="1895305"/>
                  <a:ext cx="307182" cy="271463"/>
                </a:xfrm>
                <a:prstGeom prst="rect">
                  <a:avLst/>
                </a:prstGeom>
                <a:solidFill>
                  <a:schemeClr val="tx1"/>
                </a:solidFill>
                <a:ln w="19050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320" name="Straight Connector 319"/>
              <p:cNvCxnSpPr>
                <a:stCxn id="328" idx="5"/>
                <a:endCxn id="326" idx="3"/>
              </p:cNvCxnSpPr>
              <p:nvPr/>
            </p:nvCxnSpPr>
            <p:spPr>
              <a:xfrm>
                <a:off x="5697855" y="3582399"/>
                <a:ext cx="227314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>
                <a:stCxn id="326" idx="3"/>
                <a:endCxn id="328" idx="7"/>
              </p:cNvCxnSpPr>
              <p:nvPr/>
            </p:nvCxnSpPr>
            <p:spPr>
              <a:xfrm flipV="1">
                <a:off x="5925169" y="3582399"/>
                <a:ext cx="227312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Rectangle 202"/>
          <p:cNvSpPr/>
          <p:nvPr/>
        </p:nvSpPr>
        <p:spPr>
          <a:xfrm rot="2700000" flipH="1" flipV="1">
            <a:off x="10031273" y="3825057"/>
            <a:ext cx="113895" cy="965417"/>
          </a:xfrm>
          <a:prstGeom prst="rect">
            <a:avLst/>
          </a:prstGeom>
          <a:solidFill>
            <a:schemeClr val="bg2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580869" y="860406"/>
            <a:ext cx="850663" cy="3928700"/>
            <a:chOff x="1185651" y="645304"/>
            <a:chExt cx="637997" cy="2946525"/>
          </a:xfrm>
        </p:grpSpPr>
        <p:sp>
          <p:nvSpPr>
            <p:cNvPr id="304" name="Freeform 303"/>
            <p:cNvSpPr/>
            <p:nvPr/>
          </p:nvSpPr>
          <p:spPr>
            <a:xfrm rot="16200000" flipV="1">
              <a:off x="1140066" y="849057"/>
              <a:ext cx="610733" cy="203228"/>
            </a:xfrm>
            <a:custGeom>
              <a:avLst/>
              <a:gdLst>
                <a:gd name="connsiteX0" fmla="*/ 857250 w 857250"/>
                <a:gd name="connsiteY0" fmla="*/ 33168 h 204802"/>
                <a:gd name="connsiteX1" fmla="*/ 471487 w 857250"/>
                <a:gd name="connsiteY1" fmla="*/ 204618 h 204802"/>
                <a:gd name="connsiteX2" fmla="*/ 214312 w 857250"/>
                <a:gd name="connsiteY2" fmla="*/ 4593 h 204802"/>
                <a:gd name="connsiteX3" fmla="*/ 0 w 857250"/>
                <a:gd name="connsiteY3" fmla="*/ 54600 h 20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204802">
                  <a:moveTo>
                    <a:pt x="857250" y="33168"/>
                  </a:moveTo>
                  <a:cubicBezTo>
                    <a:pt x="717946" y="121274"/>
                    <a:pt x="578643" y="209381"/>
                    <a:pt x="471487" y="204618"/>
                  </a:cubicBezTo>
                  <a:cubicBezTo>
                    <a:pt x="364331" y="199856"/>
                    <a:pt x="292893" y="29596"/>
                    <a:pt x="214312" y="4593"/>
                  </a:cubicBezTo>
                  <a:cubicBezTo>
                    <a:pt x="135731" y="-20410"/>
                    <a:pt x="21431" y="65315"/>
                    <a:pt x="0" y="54600"/>
                  </a:cubicBezTo>
                </a:path>
              </a:pathLst>
            </a:cu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 flipV="1">
              <a:off x="1185651" y="1441803"/>
              <a:ext cx="637997" cy="1757793"/>
              <a:chOff x="5603698" y="2345741"/>
              <a:chExt cx="642938" cy="1809360"/>
            </a:xfrm>
          </p:grpSpPr>
          <p:grpSp>
            <p:nvGrpSpPr>
              <p:cNvPr id="308" name="Group 307"/>
              <p:cNvGrpSpPr/>
              <p:nvPr/>
            </p:nvGrpSpPr>
            <p:grpSpPr>
              <a:xfrm rot="10800000">
                <a:off x="5603698" y="2345741"/>
                <a:ext cx="642938" cy="1809360"/>
                <a:chOff x="5925283" y="2060964"/>
                <a:chExt cx="642938" cy="1809360"/>
              </a:xfrm>
            </p:grpSpPr>
            <p:grpSp>
              <p:nvGrpSpPr>
                <p:cNvPr id="311" name="Group 310"/>
                <p:cNvGrpSpPr/>
                <p:nvPr/>
              </p:nvGrpSpPr>
              <p:grpSpPr>
                <a:xfrm rot="16200000">
                  <a:off x="6084529" y="2444604"/>
                  <a:ext cx="324445" cy="642938"/>
                  <a:chOff x="4320177" y="1114425"/>
                  <a:chExt cx="324445" cy="642938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4320177" y="1114425"/>
                    <a:ext cx="120848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4441025" y="1114425"/>
                    <a:ext cx="203597" cy="6429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4379119" y="1114425"/>
                    <a:ext cx="164306" cy="642938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sq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0958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cxnSp>
              <p:nvCxnSpPr>
                <p:cNvPr id="312" name="Straight Connector 311"/>
                <p:cNvCxnSpPr>
                  <a:endCxn id="307" idx="1"/>
                </p:cNvCxnSpPr>
                <p:nvPr/>
              </p:nvCxnSpPr>
              <p:spPr>
                <a:xfrm rot="10800000" flipH="1" flipV="1">
                  <a:off x="6246731" y="2060964"/>
                  <a:ext cx="4627" cy="18093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9" name="Straight Connector 308"/>
              <p:cNvCxnSpPr>
                <a:stCxn id="314" idx="5"/>
              </p:cNvCxnSpPr>
              <p:nvPr/>
            </p:nvCxnSpPr>
            <p:spPr>
              <a:xfrm>
                <a:off x="5697855" y="3582399"/>
                <a:ext cx="227314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14" idx="7"/>
              </p:cNvCxnSpPr>
              <p:nvPr/>
            </p:nvCxnSpPr>
            <p:spPr>
              <a:xfrm flipV="1">
                <a:off x="5925169" y="3582399"/>
                <a:ext cx="227312" cy="449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 rot="5400000" flipV="1">
              <a:off x="1357651" y="1263624"/>
              <a:ext cx="298427" cy="269377"/>
            </a:xfrm>
            <a:prstGeom prst="rect">
              <a:avLst/>
            </a:prstGeom>
            <a:solidFill>
              <a:srgbClr val="C00000"/>
            </a:solidFill>
            <a:ln w="19050" cap="sq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rot="18900000" flipH="1">
              <a:off x="1427167" y="2867766"/>
              <a:ext cx="85421" cy="724063"/>
            </a:xfrm>
            <a:prstGeom prst="rect">
              <a:avLst/>
            </a:prstGeom>
            <a:solidFill>
              <a:schemeClr val="bg2"/>
            </a:solid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H="1" flipV="1">
            <a:off x="2306473" y="3022073"/>
            <a:ext cx="0" cy="15397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6200000" flipH="1" flipV="1">
            <a:off x="1233525" y="3505731"/>
            <a:ext cx="947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 flipV="1">
            <a:off x="809425" y="4311173"/>
            <a:ext cx="401217" cy="1621161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80990" defTabSz="609585" fontAlgn="base">
              <a:spcBef>
                <a:spcPct val="0"/>
              </a:spcBef>
              <a:spcAft>
                <a:spcPct val="0"/>
              </a:spcAft>
            </a:pPr>
            <a:endParaRPr lang="en-US" sz="1867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Rectangle 207"/>
          <p:cNvSpPr/>
          <p:nvPr/>
        </p:nvSpPr>
        <p:spPr>
          <a:xfrm flipV="1">
            <a:off x="10973793" y="4313792"/>
            <a:ext cx="401217" cy="1618541"/>
          </a:xfrm>
          <a:prstGeom prst="rect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80990" defTabSz="609585" fontAlgn="base">
              <a:spcBef>
                <a:spcPct val="0"/>
              </a:spcBef>
              <a:spcAft>
                <a:spcPct val="0"/>
              </a:spcAft>
            </a:pPr>
            <a:endParaRPr lang="en-US" sz="1867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29334"/>
          <a:stretch/>
        </p:blipFill>
        <p:spPr bwMode="auto">
          <a:xfrm rot="10800000" flipV="1">
            <a:off x="11497444" y="4150998"/>
            <a:ext cx="382483" cy="111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" name="Rectangle 209"/>
          <p:cNvSpPr/>
          <p:nvPr/>
        </p:nvSpPr>
        <p:spPr>
          <a:xfrm flipV="1">
            <a:off x="10955002" y="2615912"/>
            <a:ext cx="1014516" cy="1700152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62141" defTabSz="609585" fontAlgn="base">
              <a:spcBef>
                <a:spcPct val="0"/>
              </a:spcBef>
              <a:spcAft>
                <a:spcPct val="0"/>
              </a:spcAft>
            </a:pPr>
            <a:endParaRPr lang="en-US" sz="1867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Rectangle 210"/>
          <p:cNvSpPr/>
          <p:nvPr/>
        </p:nvSpPr>
        <p:spPr>
          <a:xfrm flipV="1">
            <a:off x="258078" y="2607942"/>
            <a:ext cx="982125" cy="1705501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Rectangle 211"/>
          <p:cNvSpPr/>
          <p:nvPr/>
        </p:nvSpPr>
        <p:spPr>
          <a:xfrm flipV="1">
            <a:off x="1" y="5279126"/>
            <a:ext cx="682079" cy="1578873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Rectangle 212"/>
          <p:cNvSpPr/>
          <p:nvPr/>
        </p:nvSpPr>
        <p:spPr>
          <a:xfrm flipV="1">
            <a:off x="11497445" y="5279124"/>
            <a:ext cx="677537" cy="1578873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Rectangle 214"/>
          <p:cNvSpPr/>
          <p:nvPr/>
        </p:nvSpPr>
        <p:spPr>
          <a:xfrm flipV="1">
            <a:off x="669156" y="6690939"/>
            <a:ext cx="10828288" cy="16706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2385936" y="1187642"/>
            <a:ext cx="0" cy="4481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504563" y="3213413"/>
            <a:ext cx="0" cy="4481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2385936" y="4720959"/>
            <a:ext cx="47194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10452820" y="3167626"/>
            <a:ext cx="0" cy="3883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6311305" y="4763322"/>
            <a:ext cx="44993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 flipV="1">
            <a:off x="6310543" y="821393"/>
            <a:ext cx="621453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5305779" y="2738639"/>
            <a:ext cx="0" cy="4481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5687926" y="1674978"/>
            <a:ext cx="2559593" cy="2877627"/>
            <a:chOff x="4532644" y="1256233"/>
            <a:chExt cx="1919695" cy="2158220"/>
          </a:xfrm>
        </p:grpSpPr>
        <p:sp>
          <p:nvSpPr>
            <p:cNvPr id="272" name="Rectangle 271"/>
            <p:cNvSpPr/>
            <p:nvPr/>
          </p:nvSpPr>
          <p:spPr>
            <a:xfrm rot="2700000" flipH="1" flipV="1">
              <a:off x="5766120" y="2864948"/>
              <a:ext cx="85421" cy="724063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4532644" y="1256233"/>
              <a:ext cx="1919695" cy="2158220"/>
              <a:chOff x="4526294" y="1256233"/>
              <a:chExt cx="1919695" cy="2158220"/>
            </a:xfrm>
          </p:grpSpPr>
          <p:sp>
            <p:nvSpPr>
              <p:cNvPr id="274" name="TextBox 273"/>
              <p:cNvSpPr txBox="1"/>
              <p:nvPr/>
            </p:nvSpPr>
            <p:spPr>
              <a:xfrm rot="10800000" flipV="1">
                <a:off x="5865100" y="3245128"/>
                <a:ext cx="308979" cy="169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1467" dirty="0">
                    <a:solidFill>
                      <a:srgbClr val="1C7DDB"/>
                    </a:solidFill>
                    <a:latin typeface="Mathcad UniMath"/>
                    <a:ea typeface="MS PGothic" pitchFamily="34" charset="-128"/>
                  </a:rPr>
                  <a:t>≅</a:t>
                </a:r>
                <a:r>
                  <a:rPr lang="en-US" sz="1467" dirty="0">
                    <a:solidFill>
                      <a:srgbClr val="1C7DDB"/>
                    </a:solidFill>
                    <a:latin typeface="Arial"/>
                    <a:ea typeface="MS PGothic" pitchFamily="34" charset="-128"/>
                  </a:rPr>
                  <a:t>4%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 rot="10800000" flipV="1">
                <a:off x="6104549" y="2309885"/>
                <a:ext cx="341440" cy="169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1467" dirty="0">
                    <a:solidFill>
                      <a:srgbClr val="1C7DDB"/>
                    </a:solidFill>
                    <a:latin typeface="Mathcad UniMath"/>
                    <a:ea typeface="MS PGothic" pitchFamily="34" charset="-128"/>
                  </a:rPr>
                  <a:t>≅ </a:t>
                </a:r>
                <a:r>
                  <a:rPr lang="en-US" sz="1467" dirty="0">
                    <a:solidFill>
                      <a:srgbClr val="1C7DDB"/>
                    </a:solidFill>
                    <a:latin typeface="Arial"/>
                    <a:ea typeface="MS PGothic" pitchFamily="34" charset="-128"/>
                  </a:rPr>
                  <a:t>4%</a:t>
                </a: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4526294" y="1256233"/>
                <a:ext cx="1640947" cy="2158120"/>
                <a:chOff x="4507244" y="1256233"/>
                <a:chExt cx="1640947" cy="2158120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 flipV="1">
                  <a:off x="5483683" y="2890985"/>
                  <a:ext cx="593109" cy="444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sq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grpSp>
              <p:nvGrpSpPr>
                <p:cNvPr id="279" name="Group 278"/>
                <p:cNvGrpSpPr/>
                <p:nvPr/>
              </p:nvGrpSpPr>
              <p:grpSpPr>
                <a:xfrm flipV="1">
                  <a:off x="5395736" y="1256233"/>
                  <a:ext cx="752455" cy="2158120"/>
                  <a:chOff x="4655162" y="2198703"/>
                  <a:chExt cx="758283" cy="2221432"/>
                </a:xfrm>
              </p:grpSpPr>
              <p:grpSp>
                <p:nvGrpSpPr>
                  <p:cNvPr id="285" name="Group 284"/>
                  <p:cNvGrpSpPr/>
                  <p:nvPr/>
                </p:nvGrpSpPr>
                <p:grpSpPr>
                  <a:xfrm>
                    <a:off x="4655162" y="2429531"/>
                    <a:ext cx="758283" cy="1990604"/>
                    <a:chOff x="6869471" y="2349138"/>
                    <a:chExt cx="758283" cy="1990604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6929374" y="3582399"/>
                      <a:ext cx="624104" cy="4490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ap="sq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0958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869471" y="2349138"/>
                      <a:ext cx="758283" cy="1990604"/>
                      <a:chOff x="5543797" y="2348015"/>
                      <a:chExt cx="758283" cy="1990604"/>
                    </a:xfrm>
                  </p:grpSpPr>
                  <p:grpSp>
                    <p:nvGrpSpPr>
                      <p:cNvPr id="290" name="Group 289"/>
                      <p:cNvGrpSpPr/>
                      <p:nvPr/>
                    </p:nvGrpSpPr>
                    <p:grpSpPr>
                      <a:xfrm rot="10800000">
                        <a:off x="5543797" y="2348015"/>
                        <a:ext cx="758283" cy="1990604"/>
                        <a:chOff x="5869839" y="1877446"/>
                        <a:chExt cx="758283" cy="1990604"/>
                      </a:xfrm>
                    </p:grpSpPr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5869839" y="2069707"/>
                          <a:ext cx="758283" cy="219113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 w="9525" cap="sq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609585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>
                            <a:solidFill>
                              <a:srgbClr val="FFFFFF"/>
                            </a:solidFill>
                            <a:latin typeface="Arial"/>
                          </a:endParaRPr>
                        </a:p>
                      </p:txBody>
                    </p:sp>
                    <p:grpSp>
                      <p:nvGrpSpPr>
                        <p:cNvPr id="294" name="Group 293"/>
                        <p:cNvGrpSpPr/>
                        <p:nvPr/>
                      </p:nvGrpSpPr>
                      <p:grpSpPr>
                        <a:xfrm rot="16200000">
                          <a:off x="6084529" y="2444604"/>
                          <a:ext cx="324445" cy="642938"/>
                          <a:chOff x="4320177" y="1114425"/>
                          <a:chExt cx="324445" cy="642938"/>
                        </a:xfrm>
                      </p:grpSpPr>
                      <p:sp>
                        <p:nvSpPr>
                          <p:cNvPr id="297" name="Oval 296"/>
                          <p:cNvSpPr/>
                          <p:nvPr/>
                        </p:nvSpPr>
                        <p:spPr>
                          <a:xfrm>
                            <a:off x="4320177" y="1114425"/>
                            <a:ext cx="120848" cy="642938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609585" fontAlgn="base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FFFFFF"/>
                              </a:solidFill>
                              <a:latin typeface="Arial"/>
                            </a:endParaRPr>
                          </a:p>
                        </p:txBody>
                      </p:sp>
                      <p:sp>
                        <p:nvSpPr>
                          <p:cNvPr id="298" name="Oval 297"/>
                          <p:cNvSpPr/>
                          <p:nvPr/>
                        </p:nvSpPr>
                        <p:spPr>
                          <a:xfrm>
                            <a:off x="4441025" y="1114425"/>
                            <a:ext cx="203597" cy="642938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609585" fontAlgn="base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FFFFFF"/>
                              </a:solidFill>
                              <a:latin typeface="Arial"/>
                            </a:endParaRPr>
                          </a:p>
                        </p:txBody>
                      </p:sp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4379119" y="1114425"/>
                            <a:ext cx="164306" cy="642938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9525" cap="sq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609585" fontAlgn="base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lang="en-US" sz="2400">
                              <a:solidFill>
                                <a:srgbClr val="FFFFFF"/>
                              </a:solidFill>
                              <a:latin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95" name="Straight Connector 294"/>
                        <p:cNvCxnSpPr>
                          <a:stCxn id="296" idx="3"/>
                          <a:endCxn id="272" idx="3"/>
                        </p:cNvCxnSpPr>
                        <p:nvPr/>
                      </p:nvCxnSpPr>
                      <p:spPr>
                        <a:xfrm rot="10800000" flipV="1">
                          <a:off x="6242262" y="2184628"/>
                          <a:ext cx="4486" cy="1683422"/>
                        </a:xfrm>
                        <a:prstGeom prst="line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 rot="5400000">
                          <a:off x="6093159" y="1895305"/>
                          <a:ext cx="307182" cy="2714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19050" cap="sq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609585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>
                            <a:solidFill>
                              <a:srgbClr val="FFFFFF"/>
                            </a:solidFill>
                            <a:latin typeface="Arial"/>
                          </a:endParaRPr>
                        </a:p>
                      </p:txBody>
                    </p:sp>
                  </p:grpSp>
                  <p:cxnSp>
                    <p:nvCxnSpPr>
                      <p:cNvPr id="291" name="Straight Connector 290"/>
                      <p:cNvCxnSpPr>
                        <a:stCxn id="298" idx="5"/>
                        <a:endCxn id="296" idx="3"/>
                      </p:cNvCxnSpPr>
                      <p:nvPr/>
                    </p:nvCxnSpPr>
                    <p:spPr>
                      <a:xfrm>
                        <a:off x="5697855" y="3582399"/>
                        <a:ext cx="227314" cy="44904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Straight Connector 291"/>
                      <p:cNvCxnSpPr>
                        <a:stCxn id="296" idx="3"/>
                        <a:endCxn id="298" idx="7"/>
                      </p:cNvCxnSpPr>
                      <p:nvPr/>
                    </p:nvCxnSpPr>
                    <p:spPr>
                      <a:xfrm flipV="1">
                        <a:off x="5925169" y="3582399"/>
                        <a:ext cx="227312" cy="44904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86" name="Straight Connector 285"/>
                  <p:cNvCxnSpPr/>
                  <p:nvPr/>
                </p:nvCxnSpPr>
                <p:spPr>
                  <a:xfrm flipH="1">
                    <a:off x="4791904" y="2198703"/>
                    <a:ext cx="0" cy="11887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 rot="5400000" flipH="1">
                    <a:off x="4880764" y="3014443"/>
                    <a:ext cx="731521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0" name="Group 279"/>
                <p:cNvGrpSpPr/>
                <p:nvPr/>
              </p:nvGrpSpPr>
              <p:grpSpPr>
                <a:xfrm flipV="1">
                  <a:off x="4507244" y="2397283"/>
                  <a:ext cx="1449895" cy="304944"/>
                  <a:chOff x="3757791" y="2925188"/>
                  <a:chExt cx="1461124" cy="313890"/>
                </a:xfrm>
              </p:grpSpPr>
              <p:cxnSp>
                <p:nvCxnSpPr>
                  <p:cNvPr id="283" name="Straight Connector 282"/>
                  <p:cNvCxnSpPr/>
                  <p:nvPr/>
                </p:nvCxnSpPr>
                <p:spPr>
                  <a:xfrm flipV="1">
                    <a:off x="3757791" y="3239078"/>
                    <a:ext cx="1461124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4081248" y="2925188"/>
                    <a:ext cx="784579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1" name="Rectangle 280"/>
                <p:cNvSpPr/>
                <p:nvPr/>
              </p:nvSpPr>
              <p:spPr>
                <a:xfrm rot="2700000" flipH="1" flipV="1">
                  <a:off x="5743388" y="2231854"/>
                  <a:ext cx="85421" cy="724063"/>
                </a:xfrm>
                <a:prstGeom prst="rect">
                  <a:avLst/>
                </a:prstGeom>
                <a:pattFill prst="lgCheck">
                  <a:fgClr>
                    <a:schemeClr val="bg2"/>
                  </a:fgClr>
                  <a:bgClr>
                    <a:schemeClr val="bg1"/>
                  </a:bgClr>
                </a:pattFill>
                <a:ln w="9525" cap="sq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82" name="Straight Arrow Connector 281"/>
                <p:cNvCxnSpPr/>
                <p:nvPr/>
              </p:nvCxnSpPr>
              <p:spPr>
                <a:xfrm>
                  <a:off x="5007041" y="2321102"/>
                  <a:ext cx="337448" cy="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6078969" y="2528793"/>
                <a:ext cx="0" cy="21396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Group 223"/>
          <p:cNvGrpSpPr/>
          <p:nvPr/>
        </p:nvGrpSpPr>
        <p:grpSpPr>
          <a:xfrm>
            <a:off x="3774289" y="742764"/>
            <a:ext cx="3378983" cy="717289"/>
            <a:chOff x="2163966" y="779322"/>
            <a:chExt cx="2534237" cy="537967"/>
          </a:xfrm>
        </p:grpSpPr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4160535" y="964188"/>
              <a:ext cx="352515" cy="353101"/>
            </a:xfrm>
            <a:prstGeom prst="ellips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307917" y="959062"/>
              <a:ext cx="352515" cy="353101"/>
            </a:xfrm>
            <a:prstGeom prst="ellips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70" name="Straight Connector 269"/>
            <p:cNvCxnSpPr>
              <a:cxnSpLocks/>
              <a:stCxn id="271" idx="3"/>
            </p:cNvCxnSpPr>
            <p:nvPr/>
          </p:nvCxnSpPr>
          <p:spPr>
            <a:xfrm flipV="1">
              <a:off x="3469212" y="958057"/>
              <a:ext cx="1228991" cy="48368"/>
            </a:xfrm>
            <a:prstGeom prst="line">
              <a:avLst/>
            </a:prstGeom>
            <a:noFill/>
            <a:ln w="63500" cap="sq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1" name="Rectangle 270"/>
            <p:cNvSpPr/>
            <p:nvPr/>
          </p:nvSpPr>
          <p:spPr>
            <a:xfrm>
              <a:off x="2163966" y="779322"/>
              <a:ext cx="1305246" cy="4542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ap="sq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b="1" dirty="0">
                  <a:solidFill>
                    <a:srgbClr val="000000"/>
                  </a:solidFill>
                  <a:latin typeface="Arial"/>
                </a:rPr>
                <a:t>Internal Spectrometer</a:t>
              </a:r>
            </a:p>
          </p:txBody>
        </p:sp>
      </p:grpSp>
      <p:sp>
        <p:nvSpPr>
          <p:cNvPr id="225" name="Freeform 224"/>
          <p:cNvSpPr/>
          <p:nvPr/>
        </p:nvSpPr>
        <p:spPr>
          <a:xfrm>
            <a:off x="9918263" y="1122864"/>
            <a:ext cx="758204" cy="553537"/>
          </a:xfrm>
          <a:custGeom>
            <a:avLst/>
            <a:gdLst>
              <a:gd name="connsiteX0" fmla="*/ 82878 w 568653"/>
              <a:gd name="connsiteY0" fmla="*/ 415153 h 415153"/>
              <a:gd name="connsiteX1" fmla="*/ 82878 w 568653"/>
              <a:gd name="connsiteY1" fmla="*/ 286566 h 415153"/>
              <a:gd name="connsiteX2" fmla="*/ 4297 w 568653"/>
              <a:gd name="connsiteY2" fmla="*/ 186553 h 415153"/>
              <a:gd name="connsiteX3" fmla="*/ 25728 w 568653"/>
              <a:gd name="connsiteY3" fmla="*/ 43678 h 415153"/>
              <a:gd name="connsiteX4" fmla="*/ 154316 w 568653"/>
              <a:gd name="connsiteY4" fmla="*/ 816 h 415153"/>
              <a:gd name="connsiteX5" fmla="*/ 318622 w 568653"/>
              <a:gd name="connsiteY5" fmla="*/ 22247 h 415153"/>
              <a:gd name="connsiteX6" fmla="*/ 425778 w 568653"/>
              <a:gd name="connsiteY6" fmla="*/ 100828 h 415153"/>
              <a:gd name="connsiteX7" fmla="*/ 568653 w 568653"/>
              <a:gd name="connsiteY7" fmla="*/ 115116 h 4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653" h="415153">
                <a:moveTo>
                  <a:pt x="82878" y="415153"/>
                </a:moveTo>
                <a:cubicBezTo>
                  <a:pt x="89426" y="369909"/>
                  <a:pt x="95975" y="324666"/>
                  <a:pt x="82878" y="286566"/>
                </a:cubicBezTo>
                <a:cubicBezTo>
                  <a:pt x="69781" y="248466"/>
                  <a:pt x="13822" y="227034"/>
                  <a:pt x="4297" y="186553"/>
                </a:cubicBezTo>
                <a:cubicBezTo>
                  <a:pt x="-5228" y="146072"/>
                  <a:pt x="725" y="74634"/>
                  <a:pt x="25728" y="43678"/>
                </a:cubicBezTo>
                <a:cubicBezTo>
                  <a:pt x="50731" y="12722"/>
                  <a:pt x="105500" y="4388"/>
                  <a:pt x="154316" y="816"/>
                </a:cubicBezTo>
                <a:cubicBezTo>
                  <a:pt x="203132" y="-2756"/>
                  <a:pt x="273378" y="5578"/>
                  <a:pt x="318622" y="22247"/>
                </a:cubicBezTo>
                <a:cubicBezTo>
                  <a:pt x="363866" y="38916"/>
                  <a:pt x="384106" y="85350"/>
                  <a:pt x="425778" y="100828"/>
                </a:cubicBezTo>
                <a:cubicBezTo>
                  <a:pt x="467450" y="116306"/>
                  <a:pt x="518051" y="115711"/>
                  <a:pt x="568653" y="115116"/>
                </a:cubicBezTo>
              </a:path>
            </a:pathLst>
          </a:custGeom>
          <a:noFill/>
          <a:ln w="635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666941" y="1171227"/>
            <a:ext cx="533400" cy="206880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1748469" y="1132979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90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0F238C"/>
                </a:solidFill>
                <a:latin typeface="Arial"/>
                <a:ea typeface="MS PGothic" pitchFamily="34" charset="-128"/>
              </a:rPr>
              <a:t>H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1478466" y="1765487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90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0F238C"/>
                </a:solidFill>
                <a:latin typeface="Arial"/>
                <a:ea typeface="MS PGothic" pitchFamily="34" charset="-128"/>
              </a:rPr>
              <a:t>V</a:t>
            </a:r>
          </a:p>
        </p:txBody>
      </p:sp>
      <p:sp>
        <p:nvSpPr>
          <p:cNvPr id="229" name="Rectangle 228"/>
          <p:cNvSpPr/>
          <p:nvPr/>
        </p:nvSpPr>
        <p:spPr>
          <a:xfrm flipV="1">
            <a:off x="5472477" y="2126575"/>
            <a:ext cx="825744" cy="581653"/>
          </a:xfrm>
          <a:prstGeom prst="rect">
            <a:avLst/>
          </a:prstGeom>
          <a:solidFill>
            <a:schemeClr val="bg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Rectangle 229"/>
          <p:cNvSpPr/>
          <p:nvPr/>
        </p:nvSpPr>
        <p:spPr>
          <a:xfrm rot="10800000" flipV="1">
            <a:off x="5388120" y="1917612"/>
            <a:ext cx="1003273" cy="283824"/>
          </a:xfrm>
          <a:prstGeom prst="rect">
            <a:avLst/>
          </a:prstGeom>
          <a:solidFill>
            <a:schemeClr val="accent3"/>
          </a:solidFill>
          <a:ln w="95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5464423" y="1668570"/>
            <a:ext cx="850663" cy="2270593"/>
            <a:chOff x="2548917" y="1251427"/>
            <a:chExt cx="637997" cy="1702945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2719571" y="2246662"/>
              <a:ext cx="0" cy="2301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2548917" y="1251427"/>
              <a:ext cx="637997" cy="1702945"/>
              <a:chOff x="1185651" y="1249098"/>
              <a:chExt cx="637997" cy="1702945"/>
            </a:xfrm>
          </p:grpSpPr>
          <p:grpSp>
            <p:nvGrpSpPr>
              <p:cNvPr id="257" name="Group 256"/>
              <p:cNvGrpSpPr/>
              <p:nvPr/>
            </p:nvGrpSpPr>
            <p:grpSpPr>
              <a:xfrm flipV="1">
                <a:off x="1185651" y="1249098"/>
                <a:ext cx="637997" cy="1310712"/>
                <a:chOff x="5603698" y="3004327"/>
                <a:chExt cx="642938" cy="1349159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 rot="10800000">
                  <a:off x="5603698" y="3004327"/>
                  <a:ext cx="642938" cy="1349159"/>
                  <a:chOff x="5925283" y="1862579"/>
                  <a:chExt cx="642938" cy="1349159"/>
                </a:xfrm>
              </p:grpSpPr>
              <p:grpSp>
                <p:nvGrpSpPr>
                  <p:cNvPr id="263" name="Group 262"/>
                  <p:cNvGrpSpPr/>
                  <p:nvPr/>
                </p:nvGrpSpPr>
                <p:grpSpPr>
                  <a:xfrm rot="16200000">
                    <a:off x="6084529" y="2444604"/>
                    <a:ext cx="324445" cy="642938"/>
                    <a:chOff x="4320177" y="1114425"/>
                    <a:chExt cx="324445" cy="642938"/>
                  </a:xfrm>
                </p:grpSpPr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4320177" y="1114425"/>
                      <a:ext cx="120848" cy="6429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0958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266" name="Oval 265"/>
                    <p:cNvSpPr/>
                    <p:nvPr/>
                  </p:nvSpPr>
                  <p:spPr>
                    <a:xfrm>
                      <a:off x="4441025" y="1114425"/>
                      <a:ext cx="203597" cy="6429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0958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4379119" y="1114425"/>
                      <a:ext cx="164306" cy="642938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9525" cap="sq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0958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cxnSp>
                <p:nvCxnSpPr>
                  <p:cNvPr id="264" name="Straight Connector 263"/>
                  <p:cNvCxnSpPr>
                    <a:stCxn id="258" idx="1"/>
                    <a:endCxn id="259" idx="1"/>
                  </p:cNvCxnSpPr>
                  <p:nvPr/>
                </p:nvCxnSpPr>
                <p:spPr>
                  <a:xfrm rot="10800000" flipH="1" flipV="1">
                    <a:off x="6244519" y="1862579"/>
                    <a:ext cx="439" cy="134915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5791668" y="3612214"/>
                  <a:ext cx="133501" cy="41922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5925169" y="3602865"/>
                  <a:ext cx="158942" cy="42857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Rectangle 257"/>
              <p:cNvSpPr/>
              <p:nvPr/>
            </p:nvSpPr>
            <p:spPr>
              <a:xfrm rot="5400000" flipV="1">
                <a:off x="1357651" y="1263624"/>
                <a:ext cx="298427" cy="269377"/>
              </a:xfrm>
              <a:prstGeom prst="rect">
                <a:avLst/>
              </a:prstGeom>
              <a:solidFill>
                <a:schemeClr val="tx1"/>
              </a:solidFill>
              <a:ln w="19050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18900000" flipH="1">
                <a:off x="1433517" y="2227980"/>
                <a:ext cx="85421" cy="724063"/>
              </a:xfrm>
              <a:prstGeom prst="rect">
                <a:avLst/>
              </a:prstGeom>
              <a:solidFill>
                <a:schemeClr val="bg2"/>
              </a:solidFill>
              <a:ln w="9525" cap="sq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232" name="Straight Connector 231"/>
          <p:cNvCxnSpPr>
            <a:stCxn id="281" idx="3"/>
            <a:endCxn id="259" idx="1"/>
          </p:cNvCxnSpPr>
          <p:nvPr/>
        </p:nvCxnSpPr>
        <p:spPr>
          <a:xfrm flipH="1" flipV="1">
            <a:off x="5892127" y="3416187"/>
            <a:ext cx="1460671" cy="2059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232"/>
          <p:cNvSpPr/>
          <p:nvPr/>
        </p:nvSpPr>
        <p:spPr>
          <a:xfrm>
            <a:off x="5190067" y="1322683"/>
            <a:ext cx="789704" cy="386336"/>
          </a:xfrm>
          <a:custGeom>
            <a:avLst/>
            <a:gdLst>
              <a:gd name="connsiteX0" fmla="*/ 520700 w 592278"/>
              <a:gd name="connsiteY0" fmla="*/ 265288 h 289752"/>
              <a:gd name="connsiteX1" fmla="*/ 590550 w 592278"/>
              <a:gd name="connsiteY1" fmla="*/ 138288 h 289752"/>
              <a:gd name="connsiteX2" fmla="*/ 552450 w 592278"/>
              <a:gd name="connsiteY2" fmla="*/ 17638 h 289752"/>
              <a:gd name="connsiteX3" fmla="*/ 361950 w 592278"/>
              <a:gd name="connsiteY3" fmla="*/ 11288 h 289752"/>
              <a:gd name="connsiteX4" fmla="*/ 273050 w 592278"/>
              <a:gd name="connsiteY4" fmla="*/ 119238 h 289752"/>
              <a:gd name="connsiteX5" fmla="*/ 190500 w 592278"/>
              <a:gd name="connsiteY5" fmla="*/ 239888 h 289752"/>
              <a:gd name="connsiteX6" fmla="*/ 0 w 592278"/>
              <a:gd name="connsiteY6" fmla="*/ 258938 h 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78" h="289752">
                <a:moveTo>
                  <a:pt x="520700" y="265288"/>
                </a:moveTo>
                <a:cubicBezTo>
                  <a:pt x="552979" y="222425"/>
                  <a:pt x="585258" y="179563"/>
                  <a:pt x="590550" y="138288"/>
                </a:cubicBezTo>
                <a:cubicBezTo>
                  <a:pt x="595842" y="97013"/>
                  <a:pt x="590550" y="38805"/>
                  <a:pt x="552450" y="17638"/>
                </a:cubicBezTo>
                <a:cubicBezTo>
                  <a:pt x="514350" y="-3529"/>
                  <a:pt x="408517" y="-5645"/>
                  <a:pt x="361950" y="11288"/>
                </a:cubicBezTo>
                <a:cubicBezTo>
                  <a:pt x="315383" y="28221"/>
                  <a:pt x="301625" y="81138"/>
                  <a:pt x="273050" y="119238"/>
                </a:cubicBezTo>
                <a:cubicBezTo>
                  <a:pt x="244475" y="157338"/>
                  <a:pt x="236008" y="216605"/>
                  <a:pt x="190500" y="239888"/>
                </a:cubicBezTo>
                <a:cubicBezTo>
                  <a:pt x="144992" y="263171"/>
                  <a:pt x="16933" y="327730"/>
                  <a:pt x="0" y="258938"/>
                </a:cubicBezTo>
              </a:path>
            </a:pathLst>
          </a:custGeom>
          <a:noFill/>
          <a:ln w="47625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401755" y="1443361"/>
            <a:ext cx="1740328" cy="466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sq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867" dirty="0">
                <a:solidFill>
                  <a:srgbClr val="FED100">
                    <a:lumMod val="50000"/>
                  </a:srgbClr>
                </a:solidFill>
                <a:latin typeface="Arial"/>
              </a:rPr>
              <a:t>Cal. source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138815" y="1546171"/>
            <a:ext cx="249304" cy="255131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516440" y="850799"/>
            <a:ext cx="249304" cy="255131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7188201" y="978297"/>
            <a:ext cx="344127" cy="702337"/>
          </a:xfrm>
          <a:custGeom>
            <a:avLst/>
            <a:gdLst>
              <a:gd name="connsiteX0" fmla="*/ 0 w 258095"/>
              <a:gd name="connsiteY0" fmla="*/ 2878 h 526753"/>
              <a:gd name="connsiteX1" fmla="*/ 133350 w 258095"/>
              <a:gd name="connsiteY1" fmla="*/ 6053 h 526753"/>
              <a:gd name="connsiteX2" fmla="*/ 225425 w 258095"/>
              <a:gd name="connsiteY2" fmla="*/ 56853 h 526753"/>
              <a:gd name="connsiteX3" fmla="*/ 250825 w 258095"/>
              <a:gd name="connsiteY3" fmla="*/ 158453 h 526753"/>
              <a:gd name="connsiteX4" fmla="*/ 104775 w 258095"/>
              <a:gd name="connsiteY4" fmla="*/ 361653 h 526753"/>
              <a:gd name="connsiteX5" fmla="*/ 133350 w 258095"/>
              <a:gd name="connsiteY5" fmla="*/ 526753 h 5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095" h="526753">
                <a:moveTo>
                  <a:pt x="0" y="2878"/>
                </a:moveTo>
                <a:cubicBezTo>
                  <a:pt x="47889" y="-33"/>
                  <a:pt x="95779" y="-2943"/>
                  <a:pt x="133350" y="6053"/>
                </a:cubicBezTo>
                <a:cubicBezTo>
                  <a:pt x="170921" y="15049"/>
                  <a:pt x="205846" y="31453"/>
                  <a:pt x="225425" y="56853"/>
                </a:cubicBezTo>
                <a:cubicBezTo>
                  <a:pt x="245004" y="82253"/>
                  <a:pt x="270933" y="107653"/>
                  <a:pt x="250825" y="158453"/>
                </a:cubicBezTo>
                <a:cubicBezTo>
                  <a:pt x="230717" y="209253"/>
                  <a:pt x="124354" y="300270"/>
                  <a:pt x="104775" y="361653"/>
                </a:cubicBezTo>
                <a:cubicBezTo>
                  <a:pt x="85196" y="423036"/>
                  <a:pt x="109273" y="474894"/>
                  <a:pt x="133350" y="526753"/>
                </a:cubicBezTo>
              </a:path>
            </a:pathLst>
          </a:custGeom>
          <a:noFill/>
          <a:ln w="635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566679" y="1958207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F1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492568" y="2762141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L1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666125" y="4311172"/>
            <a:ext cx="2484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M1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351179" y="371072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282050" y="3700897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173309" y="4655600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BS1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0045448" y="4505515"/>
            <a:ext cx="2484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M3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551432" y="2964176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L4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930748" y="1955645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F3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439510" y="1947437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F2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0579552" y="1948696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F4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875855" y="2752173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L5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866697" y="338143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BS2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555694" y="3747959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ND1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325840" y="3388093"/>
            <a:ext cx="2484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M2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354322" y="2650831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34B233">
                    <a:lumMod val="75000"/>
                  </a:srgbClr>
                </a:solidFill>
                <a:latin typeface="Arial"/>
                <a:ea typeface="MS PGothic" pitchFamily="34" charset="-128"/>
              </a:rPr>
              <a:t>L6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646565" y="5480619"/>
            <a:ext cx="1384995" cy="369332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ND wheel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141F6-4CD8-470C-AA46-D6837A728832}"/>
              </a:ext>
            </a:extLst>
          </p:cNvPr>
          <p:cNvSpPr txBox="1"/>
          <p:nvPr/>
        </p:nvSpPr>
        <p:spPr>
          <a:xfrm>
            <a:off x="3846320" y="98745"/>
            <a:ext cx="3419841" cy="57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867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Task</a:t>
            </a:r>
            <a:r>
              <a:rPr lang="en-US" sz="1867" b="1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#604</a:t>
            </a:r>
            <a:r>
              <a:rPr lang="en-US" sz="1867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: Spectrometer DC Offset calibration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A6D68F-00B7-4BFD-A0A1-67BBEDF53A83}"/>
              </a:ext>
            </a:extLst>
          </p:cNvPr>
          <p:cNvCxnSpPr>
            <a:stCxn id="189" idx="2"/>
            <a:endCxn id="307" idx="1"/>
          </p:cNvCxnSpPr>
          <p:nvPr/>
        </p:nvCxnSpPr>
        <p:spPr>
          <a:xfrm flipH="1">
            <a:off x="2000106" y="2198331"/>
            <a:ext cx="6095" cy="2067799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1C5263-E80E-4EEB-88EB-A1319A92D57F}"/>
              </a:ext>
            </a:extLst>
          </p:cNvPr>
          <p:cNvCxnSpPr>
            <a:stCxn id="307" idx="1"/>
            <a:endCxn id="203" idx="3"/>
          </p:cNvCxnSpPr>
          <p:nvPr/>
        </p:nvCxnSpPr>
        <p:spPr>
          <a:xfrm>
            <a:off x="2000106" y="4266130"/>
            <a:ext cx="8047847" cy="1367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22E70-3FC3-4701-9B58-8289764A49D2}"/>
              </a:ext>
            </a:extLst>
          </p:cNvPr>
          <p:cNvCxnSpPr>
            <a:stCxn id="203" idx="3"/>
            <a:endCxn id="326" idx="3"/>
          </p:cNvCxnSpPr>
          <p:nvPr/>
        </p:nvCxnSpPr>
        <p:spPr>
          <a:xfrm flipH="1" flipV="1">
            <a:off x="10028050" y="2075741"/>
            <a:ext cx="19903" cy="219175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307436-677C-40D2-A6D9-60C87537C48D}"/>
              </a:ext>
            </a:extLst>
          </p:cNvPr>
          <p:cNvCxnSpPr>
            <a:cxnSpLocks/>
          </p:cNvCxnSpPr>
          <p:nvPr/>
        </p:nvCxnSpPr>
        <p:spPr>
          <a:xfrm flipH="1">
            <a:off x="2073439" y="2198331"/>
            <a:ext cx="6095" cy="2067799"/>
          </a:xfrm>
          <a:prstGeom prst="straightConnector1">
            <a:avLst/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0B90A-CD08-4592-BA2E-E26A73629510}"/>
              </a:ext>
            </a:extLst>
          </p:cNvPr>
          <p:cNvCxnSpPr>
            <a:cxnSpLocks/>
          </p:cNvCxnSpPr>
          <p:nvPr/>
        </p:nvCxnSpPr>
        <p:spPr>
          <a:xfrm flipV="1">
            <a:off x="2062730" y="4170704"/>
            <a:ext cx="5286511" cy="3757"/>
          </a:xfrm>
          <a:prstGeom prst="straightConnector1">
            <a:avLst/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D892C-0241-419F-BA3C-D2F3BA364336}"/>
              </a:ext>
            </a:extLst>
          </p:cNvPr>
          <p:cNvCxnSpPr>
            <a:endCxn id="293" idx="2"/>
          </p:cNvCxnSpPr>
          <p:nvPr/>
        </p:nvCxnSpPr>
        <p:spPr>
          <a:xfrm flipH="1" flipV="1">
            <a:off x="7374217" y="2207843"/>
            <a:ext cx="2952" cy="1943155"/>
          </a:xfrm>
          <a:prstGeom prst="straightConnector1">
            <a:avLst/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364">
            <a:extLst>
              <a:ext uri="{FF2B5EF4-FFF2-40B4-BE49-F238E27FC236}">
                <a16:creationId xmlns:a16="http://schemas.microsoft.com/office/drawing/2014/main" id="{C0D4A03D-EFDE-41F6-A933-A20D5419434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0229" y="635029"/>
            <a:ext cx="1679007" cy="121435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0CD39-EB3F-4251-92E2-5FDD94CF87F7}"/>
              </a:ext>
            </a:extLst>
          </p:cNvPr>
          <p:cNvCxnSpPr>
            <a:endCxn id="259" idx="1"/>
          </p:cNvCxnSpPr>
          <p:nvPr/>
        </p:nvCxnSpPr>
        <p:spPr>
          <a:xfrm>
            <a:off x="5889756" y="1837461"/>
            <a:ext cx="2371" cy="15787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3960F-726D-4263-A3C0-05D1AE23C815}"/>
              </a:ext>
            </a:extLst>
          </p:cNvPr>
          <p:cNvCxnSpPr>
            <a:stCxn id="259" idx="1"/>
            <a:endCxn id="281" idx="3"/>
          </p:cNvCxnSpPr>
          <p:nvPr/>
        </p:nvCxnSpPr>
        <p:spPr>
          <a:xfrm>
            <a:off x="5892127" y="3416187"/>
            <a:ext cx="1460671" cy="20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AC4E59E-021D-46A8-A92D-CE74D16F9AA9}"/>
              </a:ext>
            </a:extLst>
          </p:cNvPr>
          <p:cNvCxnSpPr/>
          <p:nvPr/>
        </p:nvCxnSpPr>
        <p:spPr>
          <a:xfrm>
            <a:off x="7263147" y="1843545"/>
            <a:ext cx="2371" cy="1578727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4A8FC7-0670-4162-8496-37E8561DD9ED}"/>
              </a:ext>
            </a:extLst>
          </p:cNvPr>
          <p:cNvCxnSpPr/>
          <p:nvPr/>
        </p:nvCxnSpPr>
        <p:spPr>
          <a:xfrm>
            <a:off x="8432800" y="76200"/>
            <a:ext cx="9144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B4E0D2-EFF3-49C7-889F-63F572DAD07D}"/>
              </a:ext>
            </a:extLst>
          </p:cNvPr>
          <p:cNvSpPr txBox="1"/>
          <p:nvPr/>
        </p:nvSpPr>
        <p:spPr>
          <a:xfrm>
            <a:off x="9489255" y="-7858"/>
            <a:ext cx="1048364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867" dirty="0">
                <a:solidFill>
                  <a:srgbClr val="0F238C">
                    <a:lumMod val="50000"/>
                  </a:srgbClr>
                </a:solidFill>
                <a:latin typeface="Arial"/>
                <a:ea typeface="MS PGothic" pitchFamily="34" charset="-128"/>
              </a:rPr>
              <a:t>Main path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6C8A43E-2426-48B7-AFA4-2469FB1529E7}"/>
              </a:ext>
            </a:extLst>
          </p:cNvPr>
          <p:cNvCxnSpPr/>
          <p:nvPr/>
        </p:nvCxnSpPr>
        <p:spPr>
          <a:xfrm>
            <a:off x="8432800" y="482600"/>
            <a:ext cx="914400" cy="0"/>
          </a:xfrm>
          <a:prstGeom prst="line">
            <a:avLst/>
          </a:prstGeom>
          <a:ln w="50800">
            <a:solidFill>
              <a:srgbClr val="E20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B1578767-9A53-40D9-854A-EF06170E1E59}"/>
              </a:ext>
            </a:extLst>
          </p:cNvPr>
          <p:cNvSpPr txBox="1"/>
          <p:nvPr/>
        </p:nvSpPr>
        <p:spPr>
          <a:xfrm>
            <a:off x="9452088" y="361785"/>
            <a:ext cx="1966885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867" dirty="0">
                <a:solidFill>
                  <a:srgbClr val="0F238C">
                    <a:lumMod val="50000"/>
                  </a:srgbClr>
                </a:solidFill>
                <a:latin typeface="Arial"/>
                <a:ea typeface="MS PGothic" pitchFamily="34" charset="-128"/>
              </a:rPr>
              <a:t>Spectrometer path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D2A77B77-15DE-4966-9F2B-8C013E867274}"/>
              </a:ext>
            </a:extLst>
          </p:cNvPr>
          <p:cNvCxnSpPr/>
          <p:nvPr/>
        </p:nvCxnSpPr>
        <p:spPr>
          <a:xfrm>
            <a:off x="8432800" y="889000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2E231939-2862-4F2F-B475-9A3CC70920AA}"/>
              </a:ext>
            </a:extLst>
          </p:cNvPr>
          <p:cNvSpPr txBox="1"/>
          <p:nvPr/>
        </p:nvSpPr>
        <p:spPr>
          <a:xfrm>
            <a:off x="9462711" y="764358"/>
            <a:ext cx="1673535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867" dirty="0">
                <a:solidFill>
                  <a:srgbClr val="0F238C">
                    <a:lumMod val="50000"/>
                  </a:srgbClr>
                </a:solidFill>
                <a:latin typeface="Arial"/>
                <a:ea typeface="MS PGothic" pitchFamily="34" charset="-128"/>
              </a:rPr>
              <a:t>Calibration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C8744-B7AB-430F-826C-9F07FA954843}"/>
              </a:ext>
            </a:extLst>
          </p:cNvPr>
          <p:cNvSpPr/>
          <p:nvPr/>
        </p:nvSpPr>
        <p:spPr>
          <a:xfrm flipH="1">
            <a:off x="5201443" y="3909643"/>
            <a:ext cx="157872" cy="824413"/>
          </a:xfrm>
          <a:prstGeom prst="rect">
            <a:avLst/>
          </a:prstGeom>
          <a:solidFill>
            <a:srgbClr val="000000"/>
          </a:solidFill>
          <a:ln w="19050" cap="sq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619E6223-28FD-4E2F-BAF2-B56BE227F1DC}"/>
              </a:ext>
            </a:extLst>
          </p:cNvPr>
          <p:cNvSpPr/>
          <p:nvPr/>
        </p:nvSpPr>
        <p:spPr>
          <a:xfrm rot="16200000" flipH="1">
            <a:off x="5807079" y="2019350"/>
            <a:ext cx="157872" cy="824413"/>
          </a:xfrm>
          <a:prstGeom prst="rect">
            <a:avLst/>
          </a:prstGeom>
          <a:solidFill>
            <a:srgbClr val="000000"/>
          </a:solidFill>
          <a:ln w="19050" cap="sq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ontent Placeholder 1">
            <a:extLst>
              <a:ext uri="{FF2B5EF4-FFF2-40B4-BE49-F238E27FC236}">
                <a16:creationId xmlns:a16="http://schemas.microsoft.com/office/drawing/2014/main" id="{F8C75DF0-F616-4EE1-988A-BBE910CDB3E3}"/>
              </a:ext>
            </a:extLst>
          </p:cNvPr>
          <p:cNvSpPr txBox="1">
            <a:spLocks/>
          </p:cNvSpPr>
          <p:nvPr/>
        </p:nvSpPr>
        <p:spPr>
          <a:xfrm>
            <a:off x="1828207" y="2265551"/>
            <a:ext cx="3382736" cy="12953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</a:pPr>
            <a:r>
              <a:rPr lang="en-US" sz="1867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</a:rPr>
              <a:t>Must operate task #605 in advance before starting task #604</a:t>
            </a:r>
          </a:p>
        </p:txBody>
      </p:sp>
    </p:spTree>
    <p:extLst>
      <p:ext uri="{BB962C8B-B14F-4D97-AF65-F5344CB8AC3E}">
        <p14:creationId xmlns:p14="http://schemas.microsoft.com/office/powerpoint/2010/main" val="21857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1" grpId="0" animBg="1"/>
      <p:bldP spid="3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09DD6-6DBF-4676-9F3C-3C65242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97310-FB1E-4D26-8FBA-20E5766E6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3A7E1E-48AD-4A8C-A4F1-0C0996D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DC offset origin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69D9-4463-4305-9F0A-D94217F4A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42881"/>
            <a:ext cx="10147200" cy="44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dark current offset has DC and AC components: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627C2-9E8A-4AA0-A99F-3ADD0F96D256}"/>
              </a:ext>
            </a:extLst>
          </p:cNvPr>
          <p:cNvSpPr txBox="1"/>
          <p:nvPr/>
        </p:nvSpPr>
        <p:spPr>
          <a:xfrm>
            <a:off x="8559234" y="5333558"/>
            <a:ext cx="34455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Dark current would increase as the temperature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A5098-DB0A-4A76-99F4-D4A1A99F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6168" y="1999760"/>
            <a:ext cx="4208633" cy="30662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09218D-741E-4BB7-A60C-B8BA15D02B9E}"/>
              </a:ext>
            </a:extLst>
          </p:cNvPr>
          <p:cNvSpPr/>
          <p:nvPr/>
        </p:nvSpPr>
        <p:spPr>
          <a:xfrm>
            <a:off x="1930434" y="2129228"/>
            <a:ext cx="7139517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60958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33" dirty="0">
                <a:solidFill>
                  <a:srgbClr val="0F238C">
                    <a:lumMod val="40000"/>
                    <a:lumOff val="60000"/>
                  </a:srgbClr>
                </a:solidFill>
                <a:latin typeface="Calibri" pitchFamily="34" charset="0"/>
                <a:ea typeface="MS PGothic" pitchFamily="34" charset="-128"/>
              </a:rPr>
              <a:t>Electronic offset such as programmed DC offset </a:t>
            </a:r>
          </a:p>
          <a:p>
            <a:pPr marL="457189" indent="-457189" defTabSz="60958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33" dirty="0">
                <a:solidFill>
                  <a:srgbClr val="0F238C">
                    <a:lumMod val="40000"/>
                    <a:lumOff val="60000"/>
                  </a:srgbClr>
                </a:solidFill>
                <a:latin typeface="Calibri" pitchFamily="34" charset="0"/>
                <a:ea typeface="MS PGothic" pitchFamily="34" charset="-128"/>
              </a:rPr>
              <a:t>Integrated dark photodiode current.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5FE6A-CC7A-4ADE-97DE-824BFD505491}"/>
              </a:ext>
            </a:extLst>
          </p:cNvPr>
          <p:cNvSpPr/>
          <p:nvPr/>
        </p:nvSpPr>
        <p:spPr>
          <a:xfrm>
            <a:off x="1930434" y="3399920"/>
            <a:ext cx="7139517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60958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33" dirty="0">
                <a:solidFill>
                  <a:srgbClr val="0F238C">
                    <a:lumMod val="40000"/>
                    <a:lumOff val="60000"/>
                  </a:srgbClr>
                </a:solidFill>
                <a:latin typeface="Calibri" pitchFamily="34" charset="0"/>
                <a:ea typeface="MS PGothic" pitchFamily="34" charset="-128"/>
              </a:rPr>
              <a:t>Dark current shot noise</a:t>
            </a:r>
          </a:p>
          <a:p>
            <a:pPr marL="457189" indent="-457189" defTabSz="60958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33" dirty="0">
                <a:solidFill>
                  <a:srgbClr val="0F238C">
                    <a:lumMod val="40000"/>
                    <a:lumOff val="60000"/>
                  </a:srgbClr>
                </a:solidFill>
                <a:latin typeface="Calibri" pitchFamily="34" charset="0"/>
                <a:ea typeface="MS PGothic" pitchFamily="34" charset="-128"/>
              </a:rPr>
              <a:t>Read-noise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1A4EE1-67FC-4483-9C37-98F398709844}"/>
              </a:ext>
            </a:extLst>
          </p:cNvPr>
          <p:cNvSpPr/>
          <p:nvPr/>
        </p:nvSpPr>
        <p:spPr>
          <a:xfrm>
            <a:off x="338752" y="3373004"/>
            <a:ext cx="1391953" cy="747331"/>
          </a:xfrm>
          <a:prstGeom prst="ellipse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AC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E977F-01FF-4CDD-A646-EE71F9203949}"/>
              </a:ext>
            </a:extLst>
          </p:cNvPr>
          <p:cNvSpPr/>
          <p:nvPr/>
        </p:nvSpPr>
        <p:spPr>
          <a:xfrm>
            <a:off x="338752" y="2144556"/>
            <a:ext cx="1391953" cy="747331"/>
          </a:xfrm>
          <a:prstGeom prst="ellipse">
            <a:avLst/>
          </a:prstGeom>
          <a:solidFill>
            <a:srgbClr val="92D05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DC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B3CC13-2AAB-4AE4-A8CF-7D4D5E33E0D5}"/>
              </a:ext>
            </a:extLst>
          </p:cNvPr>
          <p:cNvSpPr/>
          <p:nvPr/>
        </p:nvSpPr>
        <p:spPr>
          <a:xfrm rot="5400000">
            <a:off x="3182819" y="4241117"/>
            <a:ext cx="432000" cy="508800"/>
          </a:xfrm>
          <a:prstGeom prst="rightArrow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522474-88B9-4D1B-9DF6-F0CBACC878A5}"/>
              </a:ext>
            </a:extLst>
          </p:cNvPr>
          <p:cNvSpPr/>
          <p:nvPr/>
        </p:nvSpPr>
        <p:spPr>
          <a:xfrm>
            <a:off x="436812" y="4865617"/>
            <a:ext cx="1605280" cy="747331"/>
          </a:xfrm>
          <a:prstGeom prst="round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Position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4A1C8-DEDE-45CB-A7FC-996C757E2A60}"/>
              </a:ext>
            </a:extLst>
          </p:cNvPr>
          <p:cNvSpPr/>
          <p:nvPr/>
        </p:nvSpPr>
        <p:spPr>
          <a:xfrm>
            <a:off x="2488334" y="4865617"/>
            <a:ext cx="1925421" cy="747331"/>
          </a:xfrm>
          <a:prstGeom prst="round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Integration time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83D341-CA8E-486E-B307-9B56D2E53E4D}"/>
              </a:ext>
            </a:extLst>
          </p:cNvPr>
          <p:cNvSpPr/>
          <p:nvPr/>
        </p:nvSpPr>
        <p:spPr>
          <a:xfrm>
            <a:off x="4859995" y="4865617"/>
            <a:ext cx="1925421" cy="747331"/>
          </a:xfrm>
          <a:prstGeom prst="round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8728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52598-C2DF-4E9C-AED2-0367E11A13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F4359-4432-49B3-BAA0-0D91392AB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95BD51-0CCC-435D-B14D-511198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D2D96-3AF4-410D-BEE5-555CDCEF4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EAC87B-5A6E-4C07-9BF3-ADDF8E29C6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624" y="1804923"/>
            <a:ext cx="4471565" cy="4049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F2393A-AC6B-44ED-B709-941290B397EC}"/>
                  </a:ext>
                </a:extLst>
              </p:cNvPr>
              <p:cNvSpPr/>
              <p:nvPr/>
            </p:nvSpPr>
            <p:spPr>
              <a:xfrm>
                <a:off x="6882818" y="1890666"/>
                <a:ext cx="2291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F2393A-AC6B-44ED-B709-941290B39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18" y="1890666"/>
                <a:ext cx="2291460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7611C-7670-47CF-A9B0-0FA05E062FCC}"/>
                  </a:ext>
                </a:extLst>
              </p:cNvPr>
              <p:cNvSpPr/>
              <p:nvPr/>
            </p:nvSpPr>
            <p:spPr>
              <a:xfrm>
                <a:off x="5544179" y="2886008"/>
                <a:ext cx="6213624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7611C-7670-47CF-A9B0-0FA05E062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79" y="2886008"/>
                <a:ext cx="6213624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4DE84BC-60B2-4F6C-ABEF-695DBF357FA9}"/>
              </a:ext>
            </a:extLst>
          </p:cNvPr>
          <p:cNvSpPr txBox="1"/>
          <p:nvPr/>
        </p:nvSpPr>
        <p:spPr>
          <a:xfrm>
            <a:off x="5544179" y="1381974"/>
            <a:ext cx="30229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The fitted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6F1A-D59B-4B2B-87BB-7C9F11F0BE0C}"/>
              </a:ext>
            </a:extLst>
          </p:cNvPr>
          <p:cNvSpPr txBox="1"/>
          <p:nvPr/>
        </p:nvSpPr>
        <p:spPr>
          <a:xfrm>
            <a:off x="5544179" y="2505446"/>
            <a:ext cx="5812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Minimize the error sum of squares (SSE)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46F11-9A44-462F-A30D-F98178E53E9F}"/>
              </a:ext>
            </a:extLst>
          </p:cNvPr>
          <p:cNvSpPr txBox="1"/>
          <p:nvPr/>
        </p:nvSpPr>
        <p:spPr>
          <a:xfrm>
            <a:off x="5544179" y="4055959"/>
            <a:ext cx="66478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Through some calculation, obtain the coefficients b0, b1,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20DAEF-5B27-4D55-8014-304EB79FB01D}"/>
                  </a:ext>
                </a:extLst>
              </p:cNvPr>
              <p:cNvSpPr/>
              <p:nvPr/>
            </p:nvSpPr>
            <p:spPr>
              <a:xfrm>
                <a:off x="6096000" y="4847573"/>
                <a:ext cx="3726597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solidFill>
                                                <a:srgbClr val="0F238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F238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F238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20DAEF-5B27-4D55-8014-304EB79FB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47573"/>
                <a:ext cx="3726597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BC63E3-D327-4924-A38D-DBB9EE1DA5B0}"/>
                  </a:ext>
                </a:extLst>
              </p:cNvPr>
              <p:cNvSpPr/>
              <p:nvPr/>
            </p:nvSpPr>
            <p:spPr>
              <a:xfrm>
                <a:off x="6096000" y="5963778"/>
                <a:ext cx="1961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BC63E3-D327-4924-A38D-DBB9EE1DA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63778"/>
                <a:ext cx="1961434" cy="461665"/>
              </a:xfrm>
              <a:prstGeom prst="rect">
                <a:avLst/>
              </a:prstGeom>
              <a:blipFill>
                <a:blip r:embed="rId7"/>
                <a:stretch>
                  <a:fillRect r="-161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8D3B7-1404-4941-9F43-ECE0D942D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715044"/>
            <a:ext cx="10392000" cy="530473"/>
          </a:xfrm>
          <a:effectLst/>
        </p:spPr>
        <p:txBody>
          <a:bodyPr/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Dark current offset is an offset of the spectrum in </a:t>
            </a:r>
            <a:r>
              <a:rPr lang="en-US" sz="2133" dirty="0">
                <a:solidFill>
                  <a:srgbClr val="FF0000"/>
                </a:solidFill>
              </a:rPr>
              <a:t>dark</a:t>
            </a:r>
            <a:r>
              <a:rPr lang="en-US" sz="2133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conditions.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3DB0A-9597-4559-84B3-A620B5395D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7197-D489-45A0-AB72-3BA16209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839BFC-D3FB-46C5-B58F-C39BDB1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Spectrometer DC Offset Calibration In Task #604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F9FC3F-9AF2-4C0A-A05B-2CFC2DCC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" y="3057633"/>
            <a:ext cx="12004800" cy="35546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583AFE-9BAB-4895-B85D-4C693E630730}"/>
              </a:ext>
            </a:extLst>
          </p:cNvPr>
          <p:cNvSpPr/>
          <p:nvPr/>
        </p:nvSpPr>
        <p:spPr>
          <a:xfrm>
            <a:off x="2237985" y="4699481"/>
            <a:ext cx="9603287" cy="456673"/>
          </a:xfrm>
          <a:prstGeom prst="rect">
            <a:avLst/>
          </a:prstGeom>
          <a:noFill/>
          <a:ln w="28575" cap="sq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1229F3-AB75-424F-85D6-49DB46F1EA77}"/>
              </a:ext>
            </a:extLst>
          </p:cNvPr>
          <p:cNvGrpSpPr/>
          <p:nvPr/>
        </p:nvGrpSpPr>
        <p:grpSpPr>
          <a:xfrm>
            <a:off x="3232410" y="1468506"/>
            <a:ext cx="5434081" cy="1519985"/>
            <a:chOff x="2642107" y="1106162"/>
            <a:chExt cx="4075561" cy="113998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FDFA-24EB-4612-BEF1-0E838334C4E0}"/>
                </a:ext>
              </a:extLst>
            </p:cNvPr>
            <p:cNvGrpSpPr/>
            <p:nvPr/>
          </p:nvGrpSpPr>
          <p:grpSpPr>
            <a:xfrm>
              <a:off x="2642107" y="1106162"/>
              <a:ext cx="4075561" cy="463296"/>
              <a:chOff x="2642107" y="1317364"/>
              <a:chExt cx="4075561" cy="46329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FDDEAD3-CDA2-473B-8505-A28763EC399A}"/>
                  </a:ext>
                </a:extLst>
              </p:cNvPr>
              <p:cNvGrpSpPr/>
              <p:nvPr/>
            </p:nvGrpSpPr>
            <p:grpSpPr>
              <a:xfrm>
                <a:off x="2642107" y="1317364"/>
                <a:ext cx="4075561" cy="463296"/>
                <a:chOff x="2490409" y="1317364"/>
                <a:chExt cx="4075561" cy="46329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4EE2BD4-0EA0-4993-ABAE-F83BCE6B1ACD}"/>
                    </a:ext>
                  </a:extLst>
                </p:cNvPr>
                <p:cNvSpPr/>
                <p:nvPr/>
              </p:nvSpPr>
              <p:spPr>
                <a:xfrm>
                  <a:off x="5732328" y="1317364"/>
                  <a:ext cx="833642" cy="463296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Task 604</a:t>
                  </a:r>
                </a:p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DC offset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1DE613-1DFD-48FD-AEB6-0237F17FB8A6}"/>
                    </a:ext>
                  </a:extLst>
                </p:cNvPr>
                <p:cNvSpPr/>
                <p:nvPr/>
              </p:nvSpPr>
              <p:spPr>
                <a:xfrm>
                  <a:off x="2490409" y="1317364"/>
                  <a:ext cx="833641" cy="463296"/>
                </a:xfrm>
                <a:prstGeom prst="rect">
                  <a:avLst/>
                </a:prstGeom>
                <a:solidFill>
                  <a:srgbClr val="0F238D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Task 600</a:t>
                  </a:r>
                </a:p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WL coarse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6617E63-FF70-48C4-8879-D07090DB0A31}"/>
                    </a:ext>
                  </a:extLst>
                </p:cNvPr>
                <p:cNvSpPr/>
                <p:nvPr/>
              </p:nvSpPr>
              <p:spPr>
                <a:xfrm>
                  <a:off x="3923668" y="1317364"/>
                  <a:ext cx="993268" cy="463296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Task 605</a:t>
                  </a:r>
                </a:p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33" dirty="0">
                      <a:solidFill>
                        <a:srgbClr val="FFFFFF"/>
                      </a:solidFill>
                      <a:latin typeface="Arial"/>
                    </a:rPr>
                    <a:t>WL home offset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6C7EC933-C461-4978-A7A5-34D0498AC96B}"/>
                    </a:ext>
                  </a:extLst>
                </p:cNvPr>
                <p:cNvCxnSpPr>
                  <a:cxnSpLocks/>
                  <a:stCxn id="11" idx="3"/>
                  <a:endCxn id="15" idx="1"/>
                </p:cNvCxnSpPr>
                <p:nvPr/>
              </p:nvCxnSpPr>
              <p:spPr>
                <a:xfrm>
                  <a:off x="3324050" y="1549012"/>
                  <a:ext cx="5996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9E48FC0-3F75-41F7-B2A0-23D5C3DCE2CF}"/>
                    </a:ext>
                  </a:extLst>
                </p:cNvPr>
                <p:cNvCxnSpPr>
                  <a:cxnSpLocks/>
                  <a:stCxn id="15" idx="3"/>
                  <a:endCxn id="10" idx="1"/>
                </p:cNvCxnSpPr>
                <p:nvPr/>
              </p:nvCxnSpPr>
              <p:spPr>
                <a:xfrm>
                  <a:off x="4916936" y="1549012"/>
                  <a:ext cx="81539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E74A01-53E1-4AA8-987D-B3B5202C3428}"/>
                  </a:ext>
                </a:extLst>
              </p:cNvPr>
              <p:cNvSpPr/>
              <p:nvPr/>
            </p:nvSpPr>
            <p:spPr>
              <a:xfrm>
                <a:off x="3319910" y="1323145"/>
                <a:ext cx="155838" cy="158369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rgbClr val="08176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079CA2-7EF9-452A-A0CA-2D2FF9E48771}"/>
                  </a:ext>
                </a:extLst>
              </p:cNvPr>
              <p:cNvSpPr/>
              <p:nvPr/>
            </p:nvSpPr>
            <p:spPr>
              <a:xfrm>
                <a:off x="4890758" y="1318036"/>
                <a:ext cx="155838" cy="158369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rgbClr val="08176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E08AB7-1CB6-4E7C-8F71-38378839C7E3}"/>
                </a:ext>
              </a:extLst>
            </p:cNvPr>
            <p:cNvSpPr/>
            <p:nvPr/>
          </p:nvSpPr>
          <p:spPr>
            <a:xfrm>
              <a:off x="5884026" y="1782855"/>
              <a:ext cx="833641" cy="463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dirty="0">
                  <a:solidFill>
                    <a:srgbClr val="0F238C"/>
                  </a:solidFill>
                  <a:latin typeface="Arial"/>
                </a:rPr>
                <a:t>Task 623</a:t>
              </a:r>
            </a:p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dirty="0">
                  <a:solidFill>
                    <a:srgbClr val="0F238C"/>
                  </a:solidFill>
                  <a:latin typeface="Arial"/>
                </a:rPr>
                <a:t>DC Offset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397B50-E244-4BA7-83E5-0796B7ADC7D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6300847" y="1569458"/>
              <a:ext cx="0" cy="213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6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003F03-4DC6-4051-A115-6B1ECC4699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36" y="1873623"/>
            <a:ext cx="5624576" cy="42184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6C74-17CF-49F6-A1B2-C8123FA89F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3004-2CF8-42C7-B487-BDB5FE13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FB089-FC7E-46BF-971E-A90CC209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Spectrometer DC Offset Calibration In Task #604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A7B9DA-F321-48B3-A798-FC64A55152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BA732-CE04-4137-839D-EFBE69A10E06}"/>
              </a:ext>
            </a:extLst>
          </p:cNvPr>
          <p:cNvSpPr txBox="1"/>
          <p:nvPr/>
        </p:nvSpPr>
        <p:spPr>
          <a:xfrm>
            <a:off x="5165587" y="1534624"/>
            <a:ext cx="63920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9" indent="-457189" defTabSz="609585" fontAlgn="base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Apply linear regression to obtain the coefficients, C and S, of the fitting line.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A6DA57-7871-499A-9B9C-D949D87923F4}"/>
                  </a:ext>
                </a:extLst>
              </p:cNvPr>
              <p:cNvSpPr/>
              <p:nvPr/>
            </p:nvSpPr>
            <p:spPr>
              <a:xfrm>
                <a:off x="6737370" y="2480404"/>
                <a:ext cx="1930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A6DA57-7871-499A-9B9C-D949D8792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70" y="2480404"/>
                <a:ext cx="193097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C8F6DE6-0459-4A12-882F-F8B5A96184AE}"/>
              </a:ext>
            </a:extLst>
          </p:cNvPr>
          <p:cNvSpPr txBox="1"/>
          <p:nvPr/>
        </p:nvSpPr>
        <p:spPr>
          <a:xfrm>
            <a:off x="5235173" y="5223724"/>
            <a:ext cx="6769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9" indent="-457189" defTabSz="609585" fontAlgn="base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Subtract the fitted spectra from the measured spectra to get the corrected spectra I’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56942-6A22-4455-B602-B810CB79ADE8}"/>
              </a:ext>
            </a:extLst>
          </p:cNvPr>
          <p:cNvSpPr txBox="1"/>
          <p:nvPr/>
        </p:nvSpPr>
        <p:spPr>
          <a:xfrm>
            <a:off x="5235174" y="3179960"/>
            <a:ext cx="63920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9" indent="-457189" defTabSz="609585" fontAlgn="base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sz="2400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Calculate the slope scaling factor(using the last 12 dark pixels)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DBDE52-ACDF-425A-97A5-94121303EB82}"/>
                  </a:ext>
                </a:extLst>
              </p:cNvPr>
              <p:cNvSpPr/>
              <p:nvPr/>
            </p:nvSpPr>
            <p:spPr>
              <a:xfrm>
                <a:off x="6652011" y="4034957"/>
                <a:ext cx="2893421" cy="94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F23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solidFill>
                                    <a:srgbClr val="0F238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den>
                      </m:f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DBDE52-ACDF-425A-97A5-94121303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1" y="4034957"/>
                <a:ext cx="2893421" cy="94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E4C421-D4C3-47A6-864A-61D85952630E}"/>
                  </a:ext>
                </a:extLst>
              </p:cNvPr>
              <p:cNvSpPr/>
              <p:nvPr/>
            </p:nvSpPr>
            <p:spPr>
              <a:xfrm>
                <a:off x="6737369" y="6047586"/>
                <a:ext cx="260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F238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>
                          <a:solidFill>
                            <a:srgbClr val="0F238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F238C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E4C421-D4C3-47A6-864A-61D859526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69" y="6047586"/>
                <a:ext cx="260520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CB131E-080E-4988-84F8-F38868329A6D}"/>
              </a:ext>
            </a:extLst>
          </p:cNvPr>
          <p:cNvGrpSpPr/>
          <p:nvPr/>
        </p:nvGrpSpPr>
        <p:grpSpPr>
          <a:xfrm rot="18799150">
            <a:off x="628499" y="3634797"/>
            <a:ext cx="592032" cy="60961"/>
            <a:chOff x="1179410" y="3391538"/>
            <a:chExt cx="995834" cy="1513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A66C85-FA81-48EA-A631-D279CA6A0F8A}"/>
                </a:ext>
              </a:extLst>
            </p:cNvPr>
            <p:cNvSpPr/>
            <p:nvPr/>
          </p:nvSpPr>
          <p:spPr>
            <a:xfrm>
              <a:off x="2072705" y="3391538"/>
              <a:ext cx="102539" cy="151357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EDB2F6-1A03-40FA-A2A8-CB33C2D87FA1}"/>
                </a:ext>
              </a:extLst>
            </p:cNvPr>
            <p:cNvSpPr/>
            <p:nvPr/>
          </p:nvSpPr>
          <p:spPr>
            <a:xfrm>
              <a:off x="1179410" y="3391543"/>
              <a:ext cx="102538" cy="15135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B480F2-A790-427D-BB3F-8803C1B5263A}"/>
                </a:ext>
              </a:extLst>
            </p:cNvPr>
            <p:cNvSpPr/>
            <p:nvPr/>
          </p:nvSpPr>
          <p:spPr>
            <a:xfrm>
              <a:off x="1272903" y="3460122"/>
              <a:ext cx="893298" cy="30272"/>
            </a:xfrm>
            <a:prstGeom prst="rect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A76B80-B46B-4C33-9819-B246C1D644AB}"/>
              </a:ext>
            </a:extLst>
          </p:cNvPr>
          <p:cNvGrpSpPr/>
          <p:nvPr/>
        </p:nvGrpSpPr>
        <p:grpSpPr>
          <a:xfrm rot="21444162">
            <a:off x="1200794" y="3347707"/>
            <a:ext cx="3835273" cy="291564"/>
            <a:chOff x="1179410" y="3391542"/>
            <a:chExt cx="1181592" cy="22758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17C63B-6EB8-446E-93E3-C93070635873}"/>
                </a:ext>
              </a:extLst>
            </p:cNvPr>
            <p:cNvSpPr/>
            <p:nvPr/>
          </p:nvSpPr>
          <p:spPr>
            <a:xfrm>
              <a:off x="2323440" y="3523963"/>
              <a:ext cx="37562" cy="95168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C028D0-A843-4E02-B436-064AF35084BE}"/>
                </a:ext>
              </a:extLst>
            </p:cNvPr>
            <p:cNvSpPr/>
            <p:nvPr/>
          </p:nvSpPr>
          <p:spPr>
            <a:xfrm>
              <a:off x="1179410" y="3391542"/>
              <a:ext cx="37562" cy="95168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CAAF6-48E7-4E00-999A-66B61BD9BC3B}"/>
                </a:ext>
              </a:extLst>
            </p:cNvPr>
            <p:cNvSpPr/>
            <p:nvPr/>
          </p:nvSpPr>
          <p:spPr>
            <a:xfrm rot="155838">
              <a:off x="1218643" y="3481627"/>
              <a:ext cx="1104731" cy="28550"/>
            </a:xfrm>
            <a:prstGeom prst="rect">
              <a:avLst/>
            </a:prstGeom>
            <a:solidFill>
              <a:srgbClr val="FF0000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latin typeface="Arial"/>
                </a:rPr>
                <a:t>2.7</a:t>
              </a:r>
            </a:p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994D9-8FAF-4C21-9DC9-404613DA25CB}"/>
              </a:ext>
            </a:extLst>
          </p:cNvPr>
          <p:cNvCxnSpPr>
            <a:cxnSpLocks/>
          </p:cNvCxnSpPr>
          <p:nvPr/>
        </p:nvCxnSpPr>
        <p:spPr>
          <a:xfrm>
            <a:off x="1106693" y="2279371"/>
            <a:ext cx="28105" cy="342447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A0149F-68EC-4513-9CA0-E017B2989F5A}"/>
              </a:ext>
            </a:extLst>
          </p:cNvPr>
          <p:cNvCxnSpPr>
            <a:cxnSpLocks/>
          </p:cNvCxnSpPr>
          <p:nvPr/>
        </p:nvCxnSpPr>
        <p:spPr>
          <a:xfrm>
            <a:off x="773789" y="2279371"/>
            <a:ext cx="0" cy="342447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F06F20-F4EB-4412-B834-1E82ACB1962E}"/>
              </a:ext>
            </a:extLst>
          </p:cNvPr>
          <p:cNvCxnSpPr>
            <a:cxnSpLocks/>
          </p:cNvCxnSpPr>
          <p:nvPr/>
        </p:nvCxnSpPr>
        <p:spPr>
          <a:xfrm>
            <a:off x="5087085" y="2278633"/>
            <a:ext cx="0" cy="34259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2D761-9E61-4C03-80C4-89D1839E07EF}"/>
                  </a:ext>
                </a:extLst>
              </p:cNvPr>
              <p:cNvSpPr txBox="1"/>
              <p:nvPr/>
            </p:nvSpPr>
            <p:spPr>
              <a:xfrm>
                <a:off x="518416" y="5877409"/>
                <a:ext cx="6042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600" dirty="0" err="1">
                  <a:solidFill>
                    <a:srgbClr val="FF0000"/>
                  </a:solidFill>
                  <a:latin typeface="Arial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2D761-9E61-4C03-80C4-89D1839E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6" y="5877409"/>
                <a:ext cx="6042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7963072-EBA6-4D78-B50B-B4760B75F6F3}"/>
              </a:ext>
            </a:extLst>
          </p:cNvPr>
          <p:cNvSpPr txBox="1"/>
          <p:nvPr/>
        </p:nvSpPr>
        <p:spPr>
          <a:xfrm>
            <a:off x="702907" y="1465184"/>
            <a:ext cx="4190535" cy="57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 fontAlgn="base">
              <a:spcBef>
                <a:spcPct val="0"/>
              </a:spcBef>
            </a:pPr>
            <a:r>
              <a:rPr lang="en-US" sz="1867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For a specific pixel</a:t>
            </a:r>
          </a:p>
          <a:p>
            <a:pPr defTabSz="609585" fontAlgn="base">
              <a:spcBef>
                <a:spcPct val="0"/>
              </a:spcBef>
            </a:pPr>
            <a:r>
              <a:rPr lang="en-US" sz="1867" dirty="0">
                <a:solidFill>
                  <a:srgbClr val="1C7DDB"/>
                </a:solidFill>
                <a:latin typeface="Calibri" pitchFamily="34" charset="0"/>
                <a:ea typeface="MS PGothic" pitchFamily="34" charset="-128"/>
              </a:rPr>
              <a:t>100 acquisitions for </a:t>
            </a:r>
            <a:r>
              <a:rPr lang="en-US" sz="1867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each integration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0C6865-1350-46F8-A192-61D4B1805F6B}"/>
                  </a:ext>
                </a:extLst>
              </p:cNvPr>
              <p:cNvSpPr txBox="1"/>
              <p:nvPr/>
            </p:nvSpPr>
            <p:spPr>
              <a:xfrm>
                <a:off x="1057475" y="5877409"/>
                <a:ext cx="6042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𝑒𝑙𝑏𝑜𝑤</m:t>
                          </m:r>
                        </m:sub>
                      </m:sSub>
                    </m:oMath>
                  </m:oMathPara>
                </a14:m>
                <a:endParaRPr lang="en-US" sz="1600" dirty="0" err="1">
                  <a:solidFill>
                    <a:srgbClr val="FF0000"/>
                  </a:solidFill>
                  <a:latin typeface="Arial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0C6865-1350-46F8-A192-61D4B180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75" y="5877409"/>
                <a:ext cx="60420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AA3551-4AE0-4A9E-9C48-4BB7097E89FE}"/>
                  </a:ext>
                </a:extLst>
              </p:cNvPr>
              <p:cNvSpPr txBox="1"/>
              <p:nvPr/>
            </p:nvSpPr>
            <p:spPr>
              <a:xfrm>
                <a:off x="4728945" y="5877409"/>
                <a:ext cx="6042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600" dirty="0" err="1">
                  <a:solidFill>
                    <a:srgbClr val="FF0000"/>
                  </a:solidFill>
                  <a:latin typeface="Arial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AA3551-4AE0-4A9E-9C48-4BB7097E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45" y="5877409"/>
                <a:ext cx="60420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5F35F58-5EF5-4E62-8702-CE4FE4A8BF61}"/>
              </a:ext>
            </a:extLst>
          </p:cNvPr>
          <p:cNvSpPr txBox="1"/>
          <p:nvPr/>
        </p:nvSpPr>
        <p:spPr>
          <a:xfrm>
            <a:off x="2090186" y="2512413"/>
            <a:ext cx="1551156" cy="41024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21917" defTabSz="609585" fontAlgn="base"/>
            <a:r>
              <a:rPr lang="en-US" sz="1333" dirty="0" err="1">
                <a:solidFill>
                  <a:srgbClr val="1818FF"/>
                </a:solidFill>
                <a:latin typeface="Arial"/>
                <a:ea typeface="MS PGothic" pitchFamily="34" charset="-128"/>
              </a:rPr>
              <a:t>Blue</a:t>
            </a:r>
            <a:r>
              <a:rPr lang="en-US" sz="1333" dirty="0" err="1">
                <a:solidFill>
                  <a:srgbClr val="1818FF"/>
                </a:solidFill>
                <a:latin typeface="Arial"/>
                <a:ea typeface="MS PGothic" pitchFamily="34" charset="-128"/>
                <a:sym typeface="Wingdings" panose="05000000000000000000" pitchFamily="2" charset="2"/>
              </a:rPr>
              <a:t>uncorrected</a:t>
            </a:r>
            <a:endParaRPr lang="en-US" sz="1333" dirty="0">
              <a:solidFill>
                <a:srgbClr val="1818FF"/>
              </a:solidFill>
              <a:latin typeface="Arial"/>
              <a:ea typeface="MS PGothic" pitchFamily="34" charset="-128"/>
              <a:sym typeface="Wingdings" panose="05000000000000000000" pitchFamily="2" charset="2"/>
            </a:endParaRPr>
          </a:p>
          <a:p>
            <a:pPr marL="121917" defTabSz="609585" fontAlgn="base"/>
            <a:r>
              <a:rPr lang="en-US" sz="1333" dirty="0" err="1">
                <a:solidFill>
                  <a:srgbClr val="FF1010"/>
                </a:solidFill>
                <a:latin typeface="Arial"/>
                <a:ea typeface="MS PGothic" pitchFamily="34" charset="-128"/>
                <a:sym typeface="Wingdings" panose="05000000000000000000" pitchFamily="2" charset="2"/>
              </a:rPr>
              <a:t>Redcorrected</a:t>
            </a:r>
            <a:endParaRPr lang="en-US" sz="1333" dirty="0">
              <a:solidFill>
                <a:srgbClr val="FF1010"/>
              </a:solidFill>
              <a:latin typeface="Arial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0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0D32D-6C99-4B51-B097-1B47AED876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2FA7-C364-45AE-949E-AC84B441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C81E7C-5B94-40B5-A375-A9A8EE8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task #604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AE15E0-19F5-403C-A56B-AA87CB5649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961019"/>
            <a:ext cx="10147200" cy="381963"/>
          </a:xfrm>
        </p:spPr>
        <p:txBody>
          <a:bodyPr/>
          <a:lstStyle/>
          <a:p>
            <a:r>
              <a:rPr lang="en-US" sz="2133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1. Equipment constant </a:t>
            </a:r>
            <a:r>
              <a:rPr lang="en-US" sz="2133" dirty="0">
                <a:solidFill>
                  <a:schemeClr val="tx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Sensing  Spectrometer</a:t>
            </a:r>
            <a:endParaRPr lang="en-US" sz="2133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0CD85-D7F5-485E-A7D8-77E2BA4F31AE}"/>
              </a:ext>
            </a:extLst>
          </p:cNvPr>
          <p:cNvGrpSpPr/>
          <p:nvPr/>
        </p:nvGrpSpPr>
        <p:grpSpPr>
          <a:xfrm>
            <a:off x="0" y="1395783"/>
            <a:ext cx="12192000" cy="2000541"/>
            <a:chOff x="0" y="1046836"/>
            <a:chExt cx="9144000" cy="15925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3488C8-A349-4D5B-89A5-D7DD4809D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253"/>
            <a:stretch/>
          </p:blipFill>
          <p:spPr>
            <a:xfrm>
              <a:off x="0" y="1046836"/>
              <a:ext cx="9144000" cy="159259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AD7F6-9BFC-4315-B551-B4FD3D37CA6E}"/>
                </a:ext>
              </a:extLst>
            </p:cNvPr>
            <p:cNvSpPr/>
            <p:nvPr/>
          </p:nvSpPr>
          <p:spPr>
            <a:xfrm>
              <a:off x="6569901" y="1791222"/>
              <a:ext cx="344466" cy="131523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8F3A82-5671-4DE7-B089-D85B07F7298C}"/>
                </a:ext>
              </a:extLst>
            </p:cNvPr>
            <p:cNvCxnSpPr/>
            <p:nvPr/>
          </p:nvCxnSpPr>
          <p:spPr>
            <a:xfrm>
              <a:off x="6976997" y="1856983"/>
              <a:ext cx="40709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D5A93-6C6E-4D4E-A8C0-7E7F4FE70C30}"/>
                </a:ext>
              </a:extLst>
            </p:cNvPr>
            <p:cNvSpPr txBox="1"/>
            <p:nvPr/>
          </p:nvSpPr>
          <p:spPr>
            <a:xfrm>
              <a:off x="7499639" y="1761426"/>
              <a:ext cx="751561" cy="196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Arial"/>
                  <a:ea typeface="MS PGothic" pitchFamily="34" charset="-128"/>
                </a:rPr>
                <a:t>Make True</a:t>
              </a:r>
            </a:p>
          </p:txBody>
        </p:sp>
      </p:grp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C140CD7-C774-402D-BD2F-3B487264DA7B}"/>
              </a:ext>
            </a:extLst>
          </p:cNvPr>
          <p:cNvSpPr txBox="1">
            <a:spLocks/>
          </p:cNvSpPr>
          <p:nvPr/>
        </p:nvSpPr>
        <p:spPr>
          <a:xfrm>
            <a:off x="609600" y="3554685"/>
            <a:ext cx="11173216" cy="3819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-US" sz="2133" dirty="0">
                <a:solidFill>
                  <a:srgbClr val="0F238C">
                    <a:lumMod val="40000"/>
                    <a:lumOff val="60000"/>
                  </a:srgbClr>
                </a:solidFill>
                <a:latin typeface="Arial"/>
              </a:rPr>
              <a:t>2. Select task #604, check the default input setting and commit ECs if there is no problem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1618EA-ED10-4501-99EB-4952331B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317" y="3936648"/>
            <a:ext cx="3164752" cy="281197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A11BF5C-66B4-4AF0-8ACF-CC60E2CA9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59896" y="4095009"/>
          <a:ext cx="4331224" cy="25548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2127">
                  <a:extLst>
                    <a:ext uri="{9D8B030D-6E8A-4147-A177-3AD203B41FA5}">
                      <a16:colId xmlns:a16="http://schemas.microsoft.com/office/drawing/2014/main" val="684329911"/>
                    </a:ext>
                  </a:extLst>
                </a:gridCol>
                <a:gridCol w="1169097">
                  <a:extLst>
                    <a:ext uri="{9D8B030D-6E8A-4147-A177-3AD203B41FA5}">
                      <a16:colId xmlns:a16="http://schemas.microsoft.com/office/drawing/2014/main" val="2866856628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Default input setting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7960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Minimal integration time[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0.03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06150098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Elbow integration time [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0.25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890925875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Maximal integration time [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2.5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86581371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Number of points [min, elbow]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12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761752746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Number of point(elbow, max]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23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2454760"/>
                  </a:ext>
                </a:extLst>
              </a:tr>
              <a:tr h="368237">
                <a:tc>
                  <a:txBody>
                    <a:bodyPr/>
                    <a:lstStyle/>
                    <a:p>
                      <a:r>
                        <a:rPr lang="en-US" sz="1500" b="0" dirty="0"/>
                        <a:t>Duration for calibration [s]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120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2383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4AE0-8100-4CCB-AF75-D07C3AC43F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9241-7502-4588-B5B5-B03BEA76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Arial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F238C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6469C0-D7E5-40C5-A765-4AA0ED93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task #604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399A15-1065-439E-B510-0A73C4B9C5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919200"/>
            <a:ext cx="8183671" cy="504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1. Select task #623, check input setting, run the task.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926EC-76BB-4D96-8444-6D13E765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50" y="1310547"/>
            <a:ext cx="3225273" cy="270034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7AAF43-B04A-4BAF-940B-81053A4C2E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1500" y="1811523"/>
          <a:ext cx="4331224" cy="172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2127">
                  <a:extLst>
                    <a:ext uri="{9D8B030D-6E8A-4147-A177-3AD203B41FA5}">
                      <a16:colId xmlns:a16="http://schemas.microsoft.com/office/drawing/2014/main" val="684329911"/>
                    </a:ext>
                  </a:extLst>
                </a:gridCol>
                <a:gridCol w="1169097">
                  <a:extLst>
                    <a:ext uri="{9D8B030D-6E8A-4147-A177-3AD203B41FA5}">
                      <a16:colId xmlns:a16="http://schemas.microsoft.com/office/drawing/2014/main" val="2866856628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Input setting of task #623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796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0" dirty="0"/>
                        <a:t>Minimal integration time[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0.03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0615009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0" dirty="0"/>
                        <a:t>Maximal integration time [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2.5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8658137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0" dirty="0"/>
                        <a:t>Number of points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50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76175274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0" dirty="0"/>
                        <a:t>Duration for calibration [s]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/>
                        <a:t>10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23835001"/>
                  </a:ext>
                </a:extLst>
              </a:tr>
            </a:tbl>
          </a:graphicData>
        </a:graphic>
      </p:graphicFrame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5455FE-9A19-4491-9219-8A51E02ABF2E}"/>
              </a:ext>
            </a:extLst>
          </p:cNvPr>
          <p:cNvSpPr txBox="1">
            <a:spLocks/>
          </p:cNvSpPr>
          <p:nvPr/>
        </p:nvSpPr>
        <p:spPr>
          <a:xfrm>
            <a:off x="6073772" y="5373026"/>
            <a:ext cx="795121" cy="33018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</a:rPr>
              <a:t>&lt; 50</a:t>
            </a:r>
            <a:r>
              <a:rPr lang="en-US" sz="2400" dirty="0">
                <a:solidFill>
                  <a:srgbClr val="1C7DDB"/>
                </a:solidFill>
                <a:highlight>
                  <a:srgbClr val="FFFF00"/>
                </a:highlight>
                <a:latin typeface="Arial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19779-F327-48AD-8266-CD4B30FB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49" y="4977431"/>
            <a:ext cx="5036777" cy="1056824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BD7361A-3843-44FB-B40C-8DC3282004C1}"/>
              </a:ext>
            </a:extLst>
          </p:cNvPr>
          <p:cNvSpPr txBox="1">
            <a:spLocks/>
          </p:cNvSpPr>
          <p:nvPr/>
        </p:nvSpPr>
        <p:spPr>
          <a:xfrm>
            <a:off x="609599" y="4335332"/>
            <a:ext cx="8183671" cy="50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r>
              <a:rPr lang="en-US" sz="2400" dirty="0">
                <a:solidFill>
                  <a:srgbClr val="1C7DDB"/>
                </a:solidFill>
                <a:latin typeface="Arial"/>
              </a:rPr>
              <a:t>2. Check the following specification: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2727DA-E941-44A7-A3E9-7D38E427F24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4" r="6516" b="53858"/>
          <a:stretch/>
        </p:blipFill>
        <p:spPr bwMode="auto">
          <a:xfrm>
            <a:off x="7317805" y="4692497"/>
            <a:ext cx="2207537" cy="17004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F6F63-461A-40BF-AC6F-6249D9C7A5C2}"/>
              </a:ext>
            </a:extLst>
          </p:cNvPr>
          <p:cNvSpPr txBox="1"/>
          <p:nvPr/>
        </p:nvSpPr>
        <p:spPr>
          <a:xfrm>
            <a:off x="8273210" y="4135927"/>
            <a:ext cx="3104271" cy="451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67" dirty="0">
                <a:solidFill>
                  <a:srgbClr val="1C7DDB"/>
                </a:solidFill>
                <a:latin typeface="Arial"/>
                <a:ea typeface="MS PGothic" pitchFamily="34" charset="-128"/>
              </a:rPr>
              <a:t>Uniformity of pixels across each acquisition at given integration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4A63E-8294-47AD-A519-B2C33F35B636}"/>
              </a:ext>
            </a:extLst>
          </p:cNvPr>
          <p:cNvSpPr txBox="1"/>
          <p:nvPr/>
        </p:nvSpPr>
        <p:spPr>
          <a:xfrm>
            <a:off x="8401293" y="6392962"/>
            <a:ext cx="255905" cy="102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667" dirty="0">
                <a:solidFill>
                  <a:srgbClr val="000000"/>
                </a:solidFill>
                <a:latin typeface="Arial"/>
                <a:ea typeface="MS PGothic" pitchFamily="34" charset="-128"/>
              </a:rPr>
              <a:t>pixels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52EE01-0C3D-416E-97ED-346678DA8C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2534" y="4836127"/>
            <a:ext cx="2054977" cy="17004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5B307-4953-4E19-B596-2681E97906A2}"/>
              </a:ext>
            </a:extLst>
          </p:cNvPr>
          <p:cNvCxnSpPr/>
          <p:nvPr/>
        </p:nvCxnSpPr>
        <p:spPr>
          <a:xfrm>
            <a:off x="9416604" y="5678800"/>
            <a:ext cx="592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4143D36-9F7D-47B0-A63E-71B557368575}"/>
              </a:ext>
            </a:extLst>
          </p:cNvPr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356749" y="700679"/>
          <a:ext cx="11648052" cy="60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217">
                  <a:extLst>
                    <a:ext uri="{9D8B030D-6E8A-4147-A177-3AD203B41FA5}">
                      <a16:colId xmlns:a16="http://schemas.microsoft.com/office/drawing/2014/main" val="2573228465"/>
                    </a:ext>
                  </a:extLst>
                </a:gridCol>
                <a:gridCol w="4492917">
                  <a:extLst>
                    <a:ext uri="{9D8B030D-6E8A-4147-A177-3AD203B41FA5}">
                      <a16:colId xmlns:a16="http://schemas.microsoft.com/office/drawing/2014/main" val="2043860129"/>
                    </a:ext>
                  </a:extLst>
                </a:gridCol>
                <a:gridCol w="4492917">
                  <a:extLst>
                    <a:ext uri="{9D8B030D-6E8A-4147-A177-3AD203B41FA5}">
                      <a16:colId xmlns:a16="http://schemas.microsoft.com/office/drawing/2014/main" val="2943698394"/>
                    </a:ext>
                  </a:extLst>
                </a:gridCol>
              </a:tblGrid>
              <a:tr h="62267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2.5 </a:t>
                      </a:r>
                      <a:r>
                        <a:rPr lang="en-US" sz="1900" dirty="0" err="1"/>
                        <a:t>ms</a:t>
                      </a:r>
                      <a:r>
                        <a:rPr lang="en-US" sz="1900" dirty="0"/>
                        <a:t> int. time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Before cal.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After cal.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82657499"/>
                  </a:ext>
                </a:extLst>
              </a:tr>
              <a:tr h="2040720">
                <a:tc>
                  <a:txBody>
                    <a:bodyPr/>
                    <a:lstStyle/>
                    <a:p>
                      <a:r>
                        <a:rPr lang="en-US" sz="3200" b="1" dirty="0"/>
                        <a:t>Reports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05387579"/>
                  </a:ext>
                </a:extLst>
              </a:tr>
              <a:tr h="334992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Average Spectrum Histogram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8032034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DCA3-98E7-411B-BC0A-A247BDA898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Calibri" pitchFamily="34" charset="0"/>
                <a:ea typeface="MS PGothic" pitchFamily="34" charset="-128"/>
              </a:rPr>
              <a:t>&lt;Date&gt;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A47E-54F9-4AE9-AF14-9DEF7570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F238C"/>
                </a:solidFill>
                <a:latin typeface="Calibri" pitchFamily="34" charset="0"/>
                <a:ea typeface="MS PGothic" pitchFamily="34" charset="-128"/>
              </a:rPr>
              <a:t>Slide </a:t>
            </a:r>
            <a:fld id="{1D9B13CD-33A0-446D-8703-F89F9F109F54}" type="slidenum">
              <a:rPr lang="en-US">
                <a:solidFill>
                  <a:srgbClr val="0F238C"/>
                </a:solidFill>
                <a:latin typeface="Calibri" pitchFamily="34" charset="0"/>
                <a:ea typeface="MS PGothic" pitchFamily="34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rgbClr val="0F238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9B43E-40A1-4848-8845-AB111638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Spectrometer DC Offset Calibration Validation</a:t>
            </a:r>
          </a:p>
        </p:txBody>
      </p:sp>
      <p:sp>
        <p:nvSpPr>
          <p:cNvPr id="8" name="AutoShape 2" descr="Click to zoom">
            <a:extLst>
              <a:ext uri="{FF2B5EF4-FFF2-40B4-BE49-F238E27FC236}">
                <a16:creationId xmlns:a16="http://schemas.microsoft.com/office/drawing/2014/main" id="{75AE38E1-0C36-4204-B0D3-C021A241D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1000" y="259080"/>
            <a:ext cx="6344920" cy="634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F238C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DD0D1-CF57-4591-95A8-70F78FE8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11" y="3429000"/>
            <a:ext cx="3092620" cy="3108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AD4E2-7176-454D-9F23-E59586BF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81" y="3429000"/>
            <a:ext cx="3071432" cy="310406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596580-F87B-4578-8C5A-144A6DC6D2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9942" y="1603456"/>
          <a:ext cx="4261287" cy="1544787"/>
        </p:xfrm>
        <a:graphic>
          <a:graphicData uri="http://schemas.openxmlformats.org/drawingml/2006/table">
            <a:tbl>
              <a:tblPr/>
              <a:tblGrid>
                <a:gridCol w="1100745">
                  <a:extLst>
                    <a:ext uri="{9D8B030D-6E8A-4147-A177-3AD203B41FA5}">
                      <a16:colId xmlns:a16="http://schemas.microsoft.com/office/drawing/2014/main" val="2631156496"/>
                    </a:ext>
                  </a:extLst>
                </a:gridCol>
                <a:gridCol w="858007">
                  <a:extLst>
                    <a:ext uri="{9D8B030D-6E8A-4147-A177-3AD203B41FA5}">
                      <a16:colId xmlns:a16="http://schemas.microsoft.com/office/drawing/2014/main" val="272601391"/>
                    </a:ext>
                  </a:extLst>
                </a:gridCol>
                <a:gridCol w="2302535">
                  <a:extLst>
                    <a:ext uri="{9D8B030D-6E8A-4147-A177-3AD203B41FA5}">
                      <a16:colId xmlns:a16="http://schemas.microsoft.com/office/drawing/2014/main" val="3058375226"/>
                    </a:ext>
                  </a:extLst>
                </a:gridCol>
              </a:tblGrid>
              <a:tr h="455261">
                <a:tc gridSpan="2">
                  <a:txBody>
                    <a:bodyPr/>
                    <a:lstStyle/>
                    <a:p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Maximal integration time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4415"/>
                  </a:ext>
                </a:extLst>
              </a:tr>
              <a:tr h="272381">
                <a:tc rowSpan="3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Average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DCOffset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 [DN16]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Min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236.019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05950"/>
                  </a:ext>
                </a:extLst>
              </a:tr>
              <a:tr h="272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Mean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597.893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80386"/>
                  </a:ext>
                </a:extLst>
              </a:tr>
              <a:tr h="272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Max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678.794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98295"/>
                  </a:ext>
                </a:extLst>
              </a:tr>
              <a:tr h="272381">
                <a:tc grid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Spatial Noise [DN16]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169.838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480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B93C34-FFD1-448F-B365-F3D688F424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3277" y="1603456"/>
          <a:ext cx="4346747" cy="1544787"/>
        </p:xfrm>
        <a:graphic>
          <a:graphicData uri="http://schemas.openxmlformats.org/drawingml/2006/table">
            <a:tbl>
              <a:tblPr/>
              <a:tblGrid>
                <a:gridCol w="1148692">
                  <a:extLst>
                    <a:ext uri="{9D8B030D-6E8A-4147-A177-3AD203B41FA5}">
                      <a16:colId xmlns:a16="http://schemas.microsoft.com/office/drawing/2014/main" val="2631156496"/>
                    </a:ext>
                  </a:extLst>
                </a:gridCol>
                <a:gridCol w="849343">
                  <a:extLst>
                    <a:ext uri="{9D8B030D-6E8A-4147-A177-3AD203B41FA5}">
                      <a16:colId xmlns:a16="http://schemas.microsoft.com/office/drawing/2014/main" val="272601391"/>
                    </a:ext>
                  </a:extLst>
                </a:gridCol>
                <a:gridCol w="2348712">
                  <a:extLst>
                    <a:ext uri="{9D8B030D-6E8A-4147-A177-3AD203B41FA5}">
                      <a16:colId xmlns:a16="http://schemas.microsoft.com/office/drawing/2014/main" val="3058375226"/>
                    </a:ext>
                  </a:extLst>
                </a:gridCol>
              </a:tblGrid>
              <a:tr h="455261">
                <a:tc gridSpan="2">
                  <a:txBody>
                    <a:bodyPr/>
                    <a:lstStyle/>
                    <a:p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Maximal integration time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4415"/>
                  </a:ext>
                </a:extLst>
              </a:tr>
              <a:tr h="272381">
                <a:tc rowSpan="3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Average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DCOffset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 [DN16]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Min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-11.227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05950"/>
                  </a:ext>
                </a:extLst>
              </a:tr>
              <a:tr h="272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Mean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1.603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80386"/>
                  </a:ext>
                </a:extLst>
              </a:tr>
              <a:tr h="272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Max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13.624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98295"/>
                  </a:ext>
                </a:extLst>
              </a:tr>
              <a:tr h="272381">
                <a:tc grid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Spatial Noise [DN16]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9.598</a:t>
                      </a:r>
                    </a:p>
                  </a:txBody>
                  <a:tcPr marL="161101" marR="44751" marT="44751" marB="4475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48086"/>
                  </a:ext>
                </a:extLst>
              </a:tr>
            </a:tbl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10305C56-BAF0-4B90-A2F0-61887EDB3025}"/>
              </a:ext>
            </a:extLst>
          </p:cNvPr>
          <p:cNvSpPr/>
          <p:nvPr/>
        </p:nvSpPr>
        <p:spPr>
          <a:xfrm>
            <a:off x="5920081" y="6392105"/>
            <a:ext cx="253219" cy="358727"/>
          </a:xfrm>
          <a:prstGeom prst="upArrow">
            <a:avLst/>
          </a:prstGeom>
          <a:solidFill>
            <a:srgbClr val="FF0000"/>
          </a:solidFill>
          <a:ln w="19050" cap="sq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EDE65E1-2087-45D0-A049-B1FE2145ADC1}"/>
              </a:ext>
            </a:extLst>
          </p:cNvPr>
          <p:cNvSpPr/>
          <p:nvPr/>
        </p:nvSpPr>
        <p:spPr>
          <a:xfrm>
            <a:off x="9709312" y="6392105"/>
            <a:ext cx="253219" cy="358727"/>
          </a:xfrm>
          <a:prstGeom prst="upArrow">
            <a:avLst/>
          </a:prstGeom>
          <a:solidFill>
            <a:srgbClr val="FF0000"/>
          </a:solidFill>
          <a:ln w="19050" cap="sq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C553DE-D1C7-4930-8833-481E996237A5}"/>
              </a:ext>
            </a:extLst>
          </p:cNvPr>
          <p:cNvCxnSpPr/>
          <p:nvPr/>
        </p:nvCxnSpPr>
        <p:spPr>
          <a:xfrm>
            <a:off x="5259997" y="5702104"/>
            <a:ext cx="58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CD6B06-FA63-4143-AFD9-F5A46638B89A}"/>
              </a:ext>
            </a:extLst>
          </p:cNvPr>
          <p:cNvCxnSpPr/>
          <p:nvPr/>
        </p:nvCxnSpPr>
        <p:spPr>
          <a:xfrm>
            <a:off x="8820687" y="5567680"/>
            <a:ext cx="58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2F12BD-CD51-4289-8279-CF760A1D6A59}"/>
              </a:ext>
            </a:extLst>
          </p:cNvPr>
          <p:cNvCxnSpPr>
            <a:cxnSpLocks/>
          </p:cNvCxnSpPr>
          <p:nvPr/>
        </p:nvCxnSpPr>
        <p:spPr>
          <a:xfrm flipH="1">
            <a:off x="10174016" y="5567680"/>
            <a:ext cx="58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09528-5E83-49A1-A5C7-FB013A4DF7FA}"/>
              </a:ext>
            </a:extLst>
          </p:cNvPr>
          <p:cNvCxnSpPr>
            <a:cxnSpLocks/>
          </p:cNvCxnSpPr>
          <p:nvPr/>
        </p:nvCxnSpPr>
        <p:spPr>
          <a:xfrm flipH="1">
            <a:off x="6173300" y="5702104"/>
            <a:ext cx="58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8FC972-4F53-4223-9E4C-296A518885D7}"/>
              </a:ext>
            </a:extLst>
          </p:cNvPr>
          <p:cNvSpPr txBox="1"/>
          <p:nvPr/>
        </p:nvSpPr>
        <p:spPr>
          <a:xfrm>
            <a:off x="4783139" y="5594382"/>
            <a:ext cx="468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~169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6FEB90-3666-407F-925E-4D09EFE43164}"/>
              </a:ext>
            </a:extLst>
          </p:cNvPr>
          <p:cNvSpPr txBox="1"/>
          <p:nvPr/>
        </p:nvSpPr>
        <p:spPr>
          <a:xfrm>
            <a:off x="10822711" y="5459957"/>
            <a:ext cx="468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FF0000"/>
                </a:solidFill>
                <a:latin typeface="Arial"/>
                <a:ea typeface="MS PGothic" pitchFamily="34" charset="-128"/>
              </a:rPr>
              <a:t>~9</a:t>
            </a:r>
          </a:p>
        </p:txBody>
      </p:sp>
    </p:spTree>
    <p:extLst>
      <p:ext uri="{BB962C8B-B14F-4D97-AF65-F5344CB8AC3E}">
        <p14:creationId xmlns:p14="http://schemas.microsoft.com/office/powerpoint/2010/main" val="27899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2_ASML_Covers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PRESENTATION purposes.potx" id="{AD2D8853-9EE4-4350-BC3B-CBE0B3A24CF6}" vid="{C0E7CAE8-E42C-4F69-B3EE-78E13737261F}"/>
    </a:ext>
  </a:extLst>
</a:theme>
</file>

<file path=ppt/theme/theme2.xml><?xml version="1.0" encoding="utf-8"?>
<a:theme xmlns:a="http://schemas.openxmlformats.org/drawingml/2006/main" name="1_ASML_POWERPOINT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PRESENTATION purposes.potx" id="{AD2D8853-9EE4-4350-BC3B-CBE0B3A24CF6}" vid="{BC377CD4-5413-4A2E-908C-5EF391504E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191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Mathcad UniMath</vt:lpstr>
      <vt:lpstr>MS PGothic</vt:lpstr>
      <vt:lpstr>Arial</vt:lpstr>
      <vt:lpstr>Calibri</vt:lpstr>
      <vt:lpstr>Cambria Math</vt:lpstr>
      <vt:lpstr>Verdana</vt:lpstr>
      <vt:lpstr>Wingdings</vt:lpstr>
      <vt:lpstr>2_ASML_Covers for presentation purposes</vt:lpstr>
      <vt:lpstr>1_ASML_POWERPOINT for presentation purposes</vt:lpstr>
      <vt:lpstr>PowerPoint Presentation</vt:lpstr>
      <vt:lpstr>CLM Optical Structure </vt:lpstr>
      <vt:lpstr>The DC offset origin</vt:lpstr>
      <vt:lpstr>Linear regression</vt:lpstr>
      <vt:lpstr>Spectrometer DC Offset Calibration In Task #604</vt:lpstr>
      <vt:lpstr>Spectrometer DC Offset Calibration In Task #604</vt:lpstr>
      <vt:lpstr>How to perform task #604</vt:lpstr>
      <vt:lpstr>How to verify task #604</vt:lpstr>
      <vt:lpstr>Spectrometer DC Offset Calibration Validation</vt:lpstr>
      <vt:lpstr>OCAP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Ren</dc:creator>
  <cp:lastModifiedBy>Tina Ren</cp:lastModifiedBy>
  <cp:revision>1</cp:revision>
  <dcterms:created xsi:type="dcterms:W3CDTF">2018-10-04T02:41:40Z</dcterms:created>
  <dcterms:modified xsi:type="dcterms:W3CDTF">2018-10-04T02:41:57Z</dcterms:modified>
</cp:coreProperties>
</file>