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376" r:id="rId2"/>
    <p:sldId id="269" r:id="rId3"/>
    <p:sldId id="380" r:id="rId4"/>
    <p:sldId id="381" r:id="rId5"/>
    <p:sldId id="354" r:id="rId6"/>
    <p:sldId id="384" r:id="rId7"/>
    <p:sldId id="382" r:id="rId8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S PGothic" panose="020B0600070205080204" pitchFamily="34" charset="-128"/>
      <p:regular r:id="rId15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Fallon" initials="AF" lastIdx="36" clrIdx="0"/>
  <p:cmAuthor id="1" name="Noud Leermakers" initials="N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238D"/>
    <a:srgbClr val="000000"/>
    <a:srgbClr val="34AA34"/>
    <a:srgbClr val="A8E6A8"/>
    <a:srgbClr val="CC0000"/>
    <a:srgbClr val="666666"/>
    <a:srgbClr val="EC008C"/>
    <a:srgbClr val="FF7F45"/>
    <a:srgbClr val="1C7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92718" autoAdjust="0"/>
  </p:normalViewPr>
  <p:slideViewPr>
    <p:cSldViewPr snapToGrid="0" showGuides="1">
      <p:cViewPr varScale="1">
        <p:scale>
          <a:sx n="103" d="100"/>
          <a:sy n="103" d="100"/>
        </p:scale>
        <p:origin x="802" y="58"/>
      </p:cViewPr>
      <p:guideLst>
        <p:guide orient="horz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-166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LIN\Desktop\Total%20Ai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LIN\Desktop\Total%20Ai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LIN\Desktop\Total%20Ai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LIN\Desktop\Total%20Ai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LIN\Desktop\Total%20Ai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  <a:r>
              <a:rPr lang="en-US" baseline="0"/>
              <a:t> air issues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  <a:r>
              <a:rPr lang="en-US" baseline="0"/>
              <a:t> air issues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5-4A37-8176-DE26C068F3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5-4A37-8176-DE26C068F3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5-4A37-8176-DE26C068F3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5-4A37-8176-DE26C068F3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55-4A37-8176-DE26C068F3D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Sheet1!$B$2:$B$6</c:f>
              <c:strCache>
                <c:ptCount val="5"/>
                <c:pt idx="0">
                  <c:v>CL Module</c:v>
                </c:pt>
                <c:pt idx="1">
                  <c:v>Shutter Box</c:v>
                </c:pt>
                <c:pt idx="2">
                  <c:v>SPC</c:v>
                </c:pt>
                <c:pt idx="3">
                  <c:v>MTD support </c:v>
                </c:pt>
                <c:pt idx="4">
                  <c:v>Sensing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55-4A37-8176-DE26C068F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 Source Issues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 air issues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  <a:r>
              <a:rPr lang="en-US" baseline="0"/>
              <a:t> air issues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85-4A35-958A-FB318CD1C3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85-4A35-958A-FB318CD1C3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85-4A35-958A-FB318CD1C3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185-4A35-958A-FB318CD1C3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185-4A35-958A-FB318CD1C3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185-4A35-958A-FB318CD1C38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185-4A35-958A-FB318CD1C38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185-4A35-958A-FB318CD1C38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185-4A35-958A-FB318CD1C38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185-4A35-958A-FB318CD1C38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185-4A35-958A-FB318CD1C38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185-4A35-958A-FB318CD1C38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Sheet1!$O$2:$O$6</c:f>
              <c:strCache>
                <c:ptCount val="5"/>
                <c:pt idx="0">
                  <c:v>SPC</c:v>
                </c:pt>
                <c:pt idx="1">
                  <c:v>MTD support </c:v>
                </c:pt>
                <c:pt idx="2">
                  <c:v>Sensing</c:v>
                </c:pt>
                <c:pt idx="3">
                  <c:v>CL Module</c:v>
                </c:pt>
                <c:pt idx="4">
                  <c:v>Shutter Box</c:v>
                </c:pt>
              </c:strCache>
            </c:strRef>
          </c:cat>
          <c:val>
            <c:numRef>
              <c:f>Sheet1!$P$2:$P$6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185-4A35-958A-FB318CD1C38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8" name="Text Placehold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61" name="Freeform 60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Freeform 61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Freeform 62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 63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 64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429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styles,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41"/>
          <a:stretch/>
        </p:blipFill>
        <p:spPr>
          <a:xfrm>
            <a:off x="0" y="1"/>
            <a:ext cx="389413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097280" y="1069848"/>
            <a:ext cx="4846320" cy="3017520"/>
          </a:xfrm>
          <a:prstGeom prst="rect">
            <a:avLst/>
          </a:prstGeom>
          <a:effectLst>
            <a:outerShdw blurRad="127000" dist="50800" dir="2700000" algn="tl" rotWithShape="0">
              <a:schemeClr val="accent6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93192" y="1"/>
            <a:ext cx="7763256" cy="5148072"/>
          </a:xfrm>
          <a:prstGeom prst="rect">
            <a:avLst/>
          </a:prstGeom>
          <a:effectLst>
            <a:outerShdw blurRad="254000" dist="76200" dir="2700000" algn="ctr" rotWithShape="0">
              <a:schemeClr val="accent6">
                <a:alpha val="90000"/>
              </a:schemeClr>
            </a:outerShdw>
          </a:effectLst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61950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41"/>
          <a:stretch/>
        </p:blipFill>
        <p:spPr>
          <a:xfrm>
            <a:off x="0" y="1"/>
            <a:ext cx="389413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41"/>
          <a:stretch/>
        </p:blipFill>
        <p:spPr>
          <a:xfrm>
            <a:off x="0" y="1"/>
            <a:ext cx="389413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Freeform 19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0" r:id="rId2"/>
    <p:sldLayoutId id="2147483773" r:id="rId3"/>
    <p:sldLayoutId id="2147483774" r:id="rId4"/>
    <p:sldLayoutId id="2147483771" r:id="rId5"/>
    <p:sldLayoutId id="2147483778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0400" y="3538866"/>
            <a:ext cx="5306510" cy="257020"/>
          </a:xfrm>
        </p:spPr>
        <p:txBody>
          <a:bodyPr/>
          <a:lstStyle/>
          <a:p>
            <a:r>
              <a:rPr lang="en-US" dirty="0"/>
              <a:t>Author: Rafael Lin (RLKM)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3814240"/>
            <a:ext cx="5306510" cy="269678"/>
          </a:xfrm>
        </p:spPr>
        <p:txBody>
          <a:bodyPr/>
          <a:lstStyle/>
          <a:p>
            <a:r>
              <a:rPr lang="en-GB" altLang="ja-JP" sz="1500" dirty="0"/>
              <a:t>Date last updated:</a:t>
            </a:r>
            <a:r>
              <a:rPr lang="en-GB" altLang="ja-JP" sz="1500" i="1" dirty="0">
                <a:solidFill>
                  <a:srgbClr val="C00000"/>
                </a:solidFill>
              </a:rPr>
              <a:t> </a:t>
            </a:r>
            <a:r>
              <a:rPr lang="en-GB" altLang="ja-JP" sz="1500" dirty="0"/>
              <a:t>2018/10/8</a:t>
            </a:r>
          </a:p>
          <a:p>
            <a:endParaRPr lang="en-GB" altLang="ja-JP" sz="1500" dirty="0"/>
          </a:p>
          <a:p>
            <a:endParaRPr lang="en-GB" altLang="en-US" sz="1500" i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4158" y="2114550"/>
            <a:ext cx="7932752" cy="307777"/>
          </a:xfrm>
        </p:spPr>
        <p:txBody>
          <a:bodyPr/>
          <a:lstStyle/>
          <a:p>
            <a:r>
              <a:rPr lang="en-US" sz="2000" dirty="0"/>
              <a:t>Accomplishment_2018Q1-Q3+FutureWork</a:t>
            </a:r>
          </a:p>
        </p:txBody>
      </p:sp>
      <p:sp>
        <p:nvSpPr>
          <p:cNvPr id="5" name="Tijdelijke aanduiding voor voettekst 1"/>
          <p:cNvSpPr txBox="1">
            <a:spLocks/>
          </p:cNvSpPr>
          <p:nvPr/>
        </p:nvSpPr>
        <p:spPr>
          <a:xfrm>
            <a:off x="5652001" y="331110"/>
            <a:ext cx="2754566" cy="1651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ts val="1300"/>
              </a:lnSpc>
            </a:pPr>
            <a:r>
              <a:rPr lang="en-US" sz="1100" dirty="0"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32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achieved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focus on source project as present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8CBBF0-F27B-492C-B2A9-1435154DA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306598"/>
              </p:ext>
            </p:extLst>
          </p:nvPr>
        </p:nvGraphicFramePr>
        <p:xfrm>
          <a:off x="1503743" y="1550037"/>
          <a:ext cx="5318760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8CBBF0-F27B-492C-B2A9-1435154DA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014671"/>
              </p:ext>
            </p:extLst>
          </p:nvPr>
        </p:nvGraphicFramePr>
        <p:xfrm>
          <a:off x="1243547" y="1461693"/>
          <a:ext cx="5318760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48014B-ABB3-40C5-BDC1-DB9ED6984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26329"/>
              </p:ext>
            </p:extLst>
          </p:nvPr>
        </p:nvGraphicFramePr>
        <p:xfrm>
          <a:off x="6205157" y="3759123"/>
          <a:ext cx="14351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86152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180914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6107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Shutter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75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098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MTD support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3539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292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476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1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05376"/>
            <a:ext cx="7365588" cy="557022"/>
          </a:xfrm>
        </p:spPr>
        <p:txBody>
          <a:bodyPr/>
          <a:lstStyle/>
          <a:p>
            <a:r>
              <a:rPr lang="en-US" dirty="0"/>
              <a:t>Q1 to Q3 achievement.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6991" y="1007027"/>
            <a:ext cx="3490359" cy="22527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Q1: Jan - March</a:t>
            </a:r>
          </a:p>
          <a:p>
            <a:pPr marL="688975" lvl="1" indent="-285750"/>
            <a:r>
              <a:rPr lang="en-US" dirty="0"/>
              <a:t>Follow Learning Plan and get familiar with SW WoW</a:t>
            </a:r>
          </a:p>
          <a:p>
            <a:pPr marL="1027113" lvl="2" indent="-285750"/>
            <a:r>
              <a:rPr lang="en-US" dirty="0"/>
              <a:t>Sprint spirit, and daily scrum </a:t>
            </a:r>
          </a:p>
          <a:p>
            <a:pPr marL="1027113" lvl="2" indent="-285750"/>
            <a:r>
              <a:rPr lang="en-US" dirty="0"/>
              <a:t>First air issue solved</a:t>
            </a:r>
          </a:p>
          <a:p>
            <a:pPr marL="1027113" lvl="2" indent="-285750"/>
            <a:r>
              <a:rPr lang="en-US" dirty="0"/>
              <a:t>Build the concept of V-model</a:t>
            </a:r>
          </a:p>
          <a:p>
            <a:pPr marL="688975" lvl="1" indent="-285750"/>
            <a:endParaRPr lang="en-US" dirty="0"/>
          </a:p>
          <a:p>
            <a:pPr marL="1027113" lvl="2" indent="-285750"/>
            <a:endParaRPr lang="en-US" dirty="0"/>
          </a:p>
          <a:p>
            <a:pPr marL="688975" lvl="1" indent="-285750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794DDA-950C-4812-AEF5-84FE89233625}"/>
              </a:ext>
            </a:extLst>
          </p:cNvPr>
          <p:cNvSpPr txBox="1">
            <a:spLocks/>
          </p:cNvSpPr>
          <p:nvPr/>
        </p:nvSpPr>
        <p:spPr>
          <a:xfrm>
            <a:off x="4540336" y="955954"/>
            <a:ext cx="4324458" cy="3005423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buFont typeface="Arial" pitchFamily="34" charset="0"/>
              <a:buChar char="•"/>
            </a:pPr>
            <a:r>
              <a:rPr lang="en-US" dirty="0"/>
              <a:t>Q2:  April - June</a:t>
            </a:r>
          </a:p>
          <a:p>
            <a:pPr marL="688975" lvl="1" indent="-285750" fontAlgn="auto"/>
            <a:r>
              <a:rPr lang="en-US" dirty="0"/>
              <a:t>On-Job-Training : solve sensor issues.</a:t>
            </a:r>
          </a:p>
          <a:p>
            <a:pPr marL="1027113" lvl="2" indent="-285750" fontAlgn="auto"/>
            <a:r>
              <a:rPr lang="en-US" dirty="0"/>
              <a:t>P344366/P353008/P345095</a:t>
            </a:r>
          </a:p>
          <a:p>
            <a:pPr marL="688975" lvl="1" indent="-285750" fontAlgn="auto"/>
            <a:r>
              <a:rPr lang="en-US" dirty="0"/>
              <a:t>Pair programming with Dale</a:t>
            </a:r>
          </a:p>
          <a:p>
            <a:pPr marL="688975" lvl="1" indent="-285750" fontAlgn="auto"/>
            <a:r>
              <a:rPr lang="en-US" dirty="0"/>
              <a:t>MTD issues solved(PI)</a:t>
            </a:r>
          </a:p>
          <a:p>
            <a:pPr lvl="2" fontAlgn="auto"/>
            <a:r>
              <a:rPr lang="en-US" dirty="0"/>
              <a:t>P349363/P349362/P346597</a:t>
            </a:r>
          </a:p>
          <a:p>
            <a:pPr lvl="2" fontAlgn="auto"/>
            <a:endParaRPr lang="en-US" dirty="0"/>
          </a:p>
          <a:p>
            <a:pPr marL="688975" lvl="1" indent="-285750" fontAlgn="auto"/>
            <a:endParaRPr lang="en-US" dirty="0"/>
          </a:p>
          <a:p>
            <a:pPr marL="688975" lvl="1" indent="-285750" fontAlgn="auto"/>
            <a:endParaRPr lang="en-US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  <a:p>
            <a:pPr fontAlgn="b"/>
            <a:endParaRPr lang="en-US" sz="3200" dirty="0"/>
          </a:p>
          <a:p>
            <a:pPr marL="688975" lvl="1" indent="-285750" fontAlgn="auto"/>
            <a:endParaRPr lang="en-US" sz="1400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EA060-09A9-4192-B82E-47D200D9A894}"/>
              </a:ext>
            </a:extLst>
          </p:cNvPr>
          <p:cNvSpPr txBox="1">
            <a:spLocks/>
          </p:cNvSpPr>
          <p:nvPr/>
        </p:nvSpPr>
        <p:spPr>
          <a:xfrm>
            <a:off x="606991" y="3259732"/>
            <a:ext cx="6999828" cy="3429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buFont typeface="Arial" pitchFamily="34" charset="0"/>
              <a:buChar char="•"/>
            </a:pPr>
            <a:r>
              <a:rPr lang="en-US" dirty="0"/>
              <a:t>Q3:  July - present</a:t>
            </a:r>
          </a:p>
          <a:p>
            <a:pPr marL="688975" lvl="1" indent="-285750" fontAlgn="auto"/>
            <a:r>
              <a:rPr lang="en-US" dirty="0"/>
              <a:t>Build CL module physics knowledge.</a:t>
            </a:r>
          </a:p>
          <a:p>
            <a:pPr marL="688975" lvl="1" indent="-285750" fontAlgn="auto"/>
            <a:r>
              <a:rPr lang="en-US" dirty="0"/>
              <a:t>Mainly on source project</a:t>
            </a:r>
          </a:p>
          <a:p>
            <a:pPr marL="688975" lvl="1" indent="-285750" fontAlgn="auto"/>
            <a:r>
              <a:rPr lang="en-US" dirty="0"/>
              <a:t>MTD SW support</a:t>
            </a:r>
          </a:p>
          <a:p>
            <a:pPr marL="688975" lvl="1" indent="-285750" fontAlgn="auto"/>
            <a:endParaRPr lang="en-US" dirty="0"/>
          </a:p>
          <a:p>
            <a:pPr marL="285750" indent="-285750" fontAlgn="auto"/>
            <a:endParaRPr lang="en-US" dirty="0"/>
          </a:p>
          <a:p>
            <a:pPr lvl="1" indent="0" fontAlgn="auto">
              <a:buFont typeface="Arial" pitchFamily="34" charset="0"/>
              <a:buNone/>
            </a:pPr>
            <a:endParaRPr lang="en-US" sz="1400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  <a:p>
            <a:pPr marL="285750" indent="-285750" fontAlgn="auto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2CB40C3-B7C1-41EE-B22B-9B3DEF8F9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704762"/>
              </p:ext>
            </p:extLst>
          </p:nvPr>
        </p:nvGraphicFramePr>
        <p:xfrm>
          <a:off x="4579393" y="2787073"/>
          <a:ext cx="3517715" cy="233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38CBBF0-F27B-492C-B2A9-1435154DA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21916"/>
              </p:ext>
            </p:extLst>
          </p:nvPr>
        </p:nvGraphicFramePr>
        <p:xfrm>
          <a:off x="4780157" y="2811644"/>
          <a:ext cx="3573779" cy="233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F56869-E7D5-420A-9248-B5AED35D2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297041"/>
              </p:ext>
            </p:extLst>
          </p:nvPr>
        </p:nvGraphicFramePr>
        <p:xfrm>
          <a:off x="4694619" y="2820019"/>
          <a:ext cx="4015892" cy="2331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915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– add the role of STI and SW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688975" lvl="1" indent="-285750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D18BDC-82D5-4532-B630-084D058D7BBB}"/>
              </a:ext>
            </a:extLst>
          </p:cNvPr>
          <p:cNvGrpSpPr/>
          <p:nvPr/>
        </p:nvGrpSpPr>
        <p:grpSpPr>
          <a:xfrm>
            <a:off x="565662" y="-426"/>
            <a:ext cx="7857903" cy="4833118"/>
            <a:chOff x="287289" y="141063"/>
            <a:chExt cx="7857903" cy="4833118"/>
          </a:xfrm>
        </p:grpSpPr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98AFC859-D9EE-480B-8A8B-3C258EA29FE6}"/>
                </a:ext>
              </a:extLst>
            </p:cNvPr>
            <p:cNvSpPr/>
            <p:nvPr/>
          </p:nvSpPr>
          <p:spPr>
            <a:xfrm rot="13352395">
              <a:off x="6038194" y="141063"/>
              <a:ext cx="1163503" cy="4695370"/>
            </a:xfrm>
            <a:prstGeom prst="down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35AAA04-F8A0-4A9E-A646-4BD4E2B6E3D7}"/>
                </a:ext>
              </a:extLst>
            </p:cNvPr>
            <p:cNvGrpSpPr/>
            <p:nvPr/>
          </p:nvGrpSpPr>
          <p:grpSpPr>
            <a:xfrm>
              <a:off x="287289" y="1001846"/>
              <a:ext cx="7857903" cy="3972335"/>
              <a:chOff x="287289" y="1001846"/>
              <a:chExt cx="7857903" cy="3972335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13EAF948-79C7-49BE-B2F7-A7080BDAD78C}"/>
                  </a:ext>
                </a:extLst>
              </p:cNvPr>
              <p:cNvSpPr/>
              <p:nvPr/>
            </p:nvSpPr>
            <p:spPr>
              <a:xfrm rot="18748652">
                <a:off x="2053222" y="348522"/>
                <a:ext cx="1163503" cy="4695370"/>
              </a:xfrm>
              <a:prstGeom prst="downArrow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lowchart: Alternate Process 37">
                <a:extLst>
                  <a:ext uri="{FF2B5EF4-FFF2-40B4-BE49-F238E27FC236}">
                    <a16:creationId xmlns:a16="http://schemas.microsoft.com/office/drawing/2014/main" id="{08C74D18-C620-4859-9DFF-D6C38C89E2A5}"/>
                  </a:ext>
                </a:extLst>
              </p:cNvPr>
              <p:cNvSpPr/>
              <p:nvPr/>
            </p:nvSpPr>
            <p:spPr>
              <a:xfrm>
                <a:off x="4249174" y="4574911"/>
                <a:ext cx="853440" cy="399270"/>
              </a:xfrm>
              <a:prstGeom prst="flowChartAlternateProcess">
                <a:avLst/>
              </a:prstGeom>
              <a:solidFill>
                <a:srgbClr val="7030A0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SW Code</a:t>
                </a:r>
              </a:p>
            </p:txBody>
          </p: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E6370BB2-0439-4A6D-8180-2565FE2A7334}"/>
                  </a:ext>
                </a:extLst>
              </p:cNvPr>
              <p:cNvSpPr/>
              <p:nvPr/>
            </p:nvSpPr>
            <p:spPr>
              <a:xfrm>
                <a:off x="6405788" y="2023636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Acceptation Test</a:t>
                </a:r>
              </a:p>
            </p:txBody>
          </p:sp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34981B04-94B7-4B2E-8377-E643BDDBF4C4}"/>
                  </a:ext>
                </a:extLst>
              </p:cNvPr>
              <p:cNvSpPr/>
              <p:nvPr/>
            </p:nvSpPr>
            <p:spPr>
              <a:xfrm>
                <a:off x="7291752" y="1003855"/>
                <a:ext cx="853440" cy="399270"/>
              </a:xfrm>
              <a:prstGeom prst="flowChartAlternateProcess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Alpha &amp; Beta Test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EAB57E0-B07B-4FB6-8608-E0087D384FEE}"/>
                  </a:ext>
                </a:extLst>
              </p:cNvPr>
              <p:cNvSpPr/>
              <p:nvPr/>
            </p:nvSpPr>
            <p:spPr>
              <a:xfrm>
                <a:off x="1684013" y="2015927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Business Specification</a:t>
                </a:r>
              </a:p>
            </p:txBody>
          </p:sp>
          <p:sp>
            <p:nvSpPr>
              <p:cNvPr id="42" name="Flowchart: Alternate Process 41">
                <a:extLst>
                  <a:ext uri="{FF2B5EF4-FFF2-40B4-BE49-F238E27FC236}">
                    <a16:creationId xmlns:a16="http://schemas.microsoft.com/office/drawing/2014/main" id="{28AB2CFB-B9ED-4C87-B29E-C55EE8850EE9}"/>
                  </a:ext>
                </a:extLst>
              </p:cNvPr>
              <p:cNvSpPr/>
              <p:nvPr/>
            </p:nvSpPr>
            <p:spPr>
              <a:xfrm>
                <a:off x="717216" y="1001846"/>
                <a:ext cx="853440" cy="399270"/>
              </a:xfrm>
              <a:prstGeom prst="flowChartAlternateProcess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Customer Business Processes</a:t>
                </a:r>
              </a:p>
            </p:txBody>
          </p:sp>
          <p:sp>
            <p:nvSpPr>
              <p:cNvPr id="43" name="Flowchart: Alternate Process 38">
                <a:extLst>
                  <a:ext uri="{FF2B5EF4-FFF2-40B4-BE49-F238E27FC236}">
                    <a16:creationId xmlns:a16="http://schemas.microsoft.com/office/drawing/2014/main" id="{6D431B6A-78B8-4FAA-BC73-B5C2D517C7B7}"/>
                  </a:ext>
                </a:extLst>
              </p:cNvPr>
              <p:cNvSpPr/>
              <p:nvPr/>
            </p:nvSpPr>
            <p:spPr>
              <a:xfrm>
                <a:off x="2776398" y="3030387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Functional Specification</a:t>
                </a:r>
              </a:p>
            </p:txBody>
          </p:sp>
          <p:sp>
            <p:nvSpPr>
              <p:cNvPr id="44" name="Flowchart: Alternate Process 56">
                <a:extLst>
                  <a:ext uri="{FF2B5EF4-FFF2-40B4-BE49-F238E27FC236}">
                    <a16:creationId xmlns:a16="http://schemas.microsoft.com/office/drawing/2014/main" id="{A560A8D6-3074-4B35-8672-6F9C03BB1D52}"/>
                  </a:ext>
                </a:extLst>
              </p:cNvPr>
              <p:cNvSpPr/>
              <p:nvPr/>
            </p:nvSpPr>
            <p:spPr>
              <a:xfrm>
                <a:off x="5581390" y="3022889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System Test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3C5AB6-D354-480F-8FAA-A5F04AC8CFE2}"/>
                  </a:ext>
                </a:extLst>
              </p:cNvPr>
              <p:cNvSpPr/>
              <p:nvPr/>
            </p:nvSpPr>
            <p:spPr>
              <a:xfrm rot="2559102">
                <a:off x="1558958" y="2796317"/>
                <a:ext cx="983608" cy="349472"/>
              </a:xfrm>
              <a:prstGeom prst="rect">
                <a:avLst/>
              </a:prstGeom>
              <a:noFill/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99D899"/>
                    </a:solidFill>
                  </a:rPr>
                  <a:t>Specify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D68CA0-18BC-499C-A530-64BDC0E1C4CA}"/>
                  </a:ext>
                </a:extLst>
              </p:cNvPr>
              <p:cNvSpPr/>
              <p:nvPr/>
            </p:nvSpPr>
            <p:spPr>
              <a:xfrm rot="18752861">
                <a:off x="6477907" y="2921758"/>
                <a:ext cx="983608" cy="349472"/>
              </a:xfrm>
              <a:prstGeom prst="rect">
                <a:avLst/>
              </a:prstGeom>
              <a:noFill/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99D899"/>
                    </a:solidFill>
                  </a:rPr>
                  <a:t>Qualify</a:t>
                </a:r>
              </a:p>
            </p:txBody>
          </p:sp>
          <p:sp>
            <p:nvSpPr>
              <p:cNvPr id="47" name="Flowchart: Alternate Process 38">
                <a:extLst>
                  <a:ext uri="{FF2B5EF4-FFF2-40B4-BE49-F238E27FC236}">
                    <a16:creationId xmlns:a16="http://schemas.microsoft.com/office/drawing/2014/main" id="{657FE430-2332-450A-A2B4-38C0CA5BB340}"/>
                  </a:ext>
                </a:extLst>
              </p:cNvPr>
              <p:cNvSpPr/>
              <p:nvPr/>
            </p:nvSpPr>
            <p:spPr>
              <a:xfrm>
                <a:off x="2776398" y="3033516"/>
                <a:ext cx="853440" cy="399270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EPS, EDS, TPS</a:t>
                </a:r>
              </a:p>
            </p:txBody>
          </p:sp>
          <p:sp>
            <p:nvSpPr>
              <p:cNvPr id="48" name="Flowchart: Alternate Process 17">
                <a:extLst>
                  <a:ext uri="{FF2B5EF4-FFF2-40B4-BE49-F238E27FC236}">
                    <a16:creationId xmlns:a16="http://schemas.microsoft.com/office/drawing/2014/main" id="{21515697-CE60-4B4A-B402-30C094FAA990}"/>
                  </a:ext>
                </a:extLst>
              </p:cNvPr>
              <p:cNvSpPr/>
              <p:nvPr/>
            </p:nvSpPr>
            <p:spPr>
              <a:xfrm>
                <a:off x="5142082" y="3532551"/>
                <a:ext cx="853440" cy="399270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Module Integration Test</a:t>
                </a:r>
              </a:p>
            </p:txBody>
          </p:sp>
          <p:cxnSp>
            <p:nvCxnSpPr>
              <p:cNvPr id="49" name="Straight Connector 51">
                <a:extLst>
                  <a:ext uri="{FF2B5EF4-FFF2-40B4-BE49-F238E27FC236}">
                    <a16:creationId xmlns:a16="http://schemas.microsoft.com/office/drawing/2014/main" id="{DDD6CFF9-14A6-4AA0-98DD-2CBB0B5F1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449" y="3470223"/>
                <a:ext cx="3640935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lowchart: Alternate Process 49">
                <a:extLst>
                  <a:ext uri="{FF2B5EF4-FFF2-40B4-BE49-F238E27FC236}">
                    <a16:creationId xmlns:a16="http://schemas.microsoft.com/office/drawing/2014/main" id="{8A6BC1E5-CF86-469D-948B-FB41EFA0F9ED}"/>
                  </a:ext>
                </a:extLst>
              </p:cNvPr>
              <p:cNvSpPr/>
              <p:nvPr/>
            </p:nvSpPr>
            <p:spPr>
              <a:xfrm>
                <a:off x="4722504" y="4053731"/>
                <a:ext cx="853440" cy="399270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Unit Test</a:t>
                </a:r>
              </a:p>
            </p:txBody>
          </p:sp>
          <p:sp>
            <p:nvSpPr>
              <p:cNvPr id="51" name="Flowchart: Alternate Process 47">
                <a:extLst>
                  <a:ext uri="{FF2B5EF4-FFF2-40B4-BE49-F238E27FC236}">
                    <a16:creationId xmlns:a16="http://schemas.microsoft.com/office/drawing/2014/main" id="{009C2418-385F-488D-AC08-FACB8E58299D}"/>
                  </a:ext>
                </a:extLst>
              </p:cNvPr>
              <p:cNvSpPr/>
              <p:nvPr/>
            </p:nvSpPr>
            <p:spPr>
              <a:xfrm>
                <a:off x="5581390" y="3022889"/>
                <a:ext cx="853440" cy="399270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BB + FC Integration Test</a:t>
                </a:r>
              </a:p>
            </p:txBody>
          </p:sp>
          <p:cxnSp>
            <p:nvCxnSpPr>
              <p:cNvPr id="52" name="Straight Connector 73">
                <a:extLst>
                  <a:ext uri="{FF2B5EF4-FFF2-40B4-BE49-F238E27FC236}">
                    <a16:creationId xmlns:a16="http://schemas.microsoft.com/office/drawing/2014/main" id="{C59E8709-4E50-4D35-B44E-A03D3060E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427" y="2971466"/>
                <a:ext cx="4635496" cy="10857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Alternate Process 40">
                <a:extLst>
                  <a:ext uri="{FF2B5EF4-FFF2-40B4-BE49-F238E27FC236}">
                    <a16:creationId xmlns:a16="http://schemas.microsoft.com/office/drawing/2014/main" id="{A698B8A0-9627-4086-952F-1B1E71D3231B}"/>
                  </a:ext>
                </a:extLst>
              </p:cNvPr>
              <p:cNvSpPr/>
              <p:nvPr/>
            </p:nvSpPr>
            <p:spPr>
              <a:xfrm>
                <a:off x="1684013" y="2015927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EPS, EDS, TPS</a:t>
                </a:r>
              </a:p>
            </p:txBody>
          </p:sp>
          <p:sp>
            <p:nvSpPr>
              <p:cNvPr id="54" name="Flowchart: Alternate Process 18">
                <a:extLst>
                  <a:ext uri="{FF2B5EF4-FFF2-40B4-BE49-F238E27FC236}">
                    <a16:creationId xmlns:a16="http://schemas.microsoft.com/office/drawing/2014/main" id="{530E10FE-32B5-4A8A-BC9B-2EBAC57CB5CD}"/>
                  </a:ext>
                </a:extLst>
              </p:cNvPr>
              <p:cNvSpPr/>
              <p:nvPr/>
            </p:nvSpPr>
            <p:spPr>
              <a:xfrm>
                <a:off x="5984381" y="2506560"/>
                <a:ext cx="853440" cy="399270"/>
              </a:xfrm>
              <a:prstGeom prst="flowChartAlternateProcess">
                <a:avLst/>
              </a:prstGeom>
              <a:solidFill>
                <a:schemeClr val="accent4">
                  <a:lumMod val="75000"/>
                </a:schemeClr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Inter FC</a:t>
                </a:r>
              </a:p>
            </p:txBody>
          </p:sp>
          <p:cxnSp>
            <p:nvCxnSpPr>
              <p:cNvPr id="55" name="Straight Connector 74">
                <a:extLst>
                  <a:ext uri="{FF2B5EF4-FFF2-40B4-BE49-F238E27FC236}">
                    <a16:creationId xmlns:a16="http://schemas.microsoft.com/office/drawing/2014/main" id="{2A5BF8CC-DF26-4E3E-B35B-C66B31166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525" y="1471883"/>
                <a:ext cx="7432667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1">
                <a:extLst>
                  <a:ext uri="{FF2B5EF4-FFF2-40B4-BE49-F238E27FC236}">
                    <a16:creationId xmlns:a16="http://schemas.microsoft.com/office/drawing/2014/main" id="{F89D745A-F33F-43C0-AD90-0E950EE8D3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648" y="2468809"/>
                <a:ext cx="5530658" cy="14266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 Placeholder 7">
                <a:extLst>
                  <a:ext uri="{FF2B5EF4-FFF2-40B4-BE49-F238E27FC236}">
                    <a16:creationId xmlns:a16="http://schemas.microsoft.com/office/drawing/2014/main" id="{2CFC7AEB-25B3-446E-8E03-1841AEBBD3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4100" y="1107675"/>
                <a:ext cx="1496807" cy="293801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marL="0" indent="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tabLst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741363" indent="-17303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sz="1800" dirty="0"/>
                  <a:t>Quality Gates</a:t>
                </a:r>
              </a:p>
            </p:txBody>
          </p:sp>
          <p:sp>
            <p:nvSpPr>
              <p:cNvPr id="58" name="Flowchart: Alternate Process 57">
                <a:extLst>
                  <a:ext uri="{FF2B5EF4-FFF2-40B4-BE49-F238E27FC236}">
                    <a16:creationId xmlns:a16="http://schemas.microsoft.com/office/drawing/2014/main" id="{184649B1-12C9-47D0-8E8A-11B2A1D952C2}"/>
                  </a:ext>
                </a:extLst>
              </p:cNvPr>
              <p:cNvSpPr/>
              <p:nvPr/>
            </p:nvSpPr>
            <p:spPr>
              <a:xfrm>
                <a:off x="712524" y="1003855"/>
                <a:ext cx="853440" cy="399270"/>
              </a:xfrm>
              <a:prstGeom prst="flowChartAlternateProcess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SPS, SDS, TPS</a:t>
                </a:r>
              </a:p>
            </p:txBody>
          </p:sp>
          <p:sp>
            <p:nvSpPr>
              <p:cNvPr id="59" name="Text Placeholder 7">
                <a:extLst>
                  <a:ext uri="{FF2B5EF4-FFF2-40B4-BE49-F238E27FC236}">
                    <a16:creationId xmlns:a16="http://schemas.microsoft.com/office/drawing/2014/main" id="{06897114-FF80-46B4-866F-0F45F386B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0780" y="1004376"/>
                <a:ext cx="1108287" cy="186551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marL="0" indent="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tabLst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741363" indent="-17303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sz="1000" dirty="0">
                    <a:solidFill>
                      <a:srgbClr val="1C7DDB"/>
                    </a:solidFill>
                  </a:rPr>
                  <a:t>Customer Level</a:t>
                </a:r>
              </a:p>
            </p:txBody>
          </p:sp>
          <p:sp>
            <p:nvSpPr>
              <p:cNvPr id="60" name="Text Placeholder 7">
                <a:extLst>
                  <a:ext uri="{FF2B5EF4-FFF2-40B4-BE49-F238E27FC236}">
                    <a16:creationId xmlns:a16="http://schemas.microsoft.com/office/drawing/2014/main" id="{18E46EBA-8AD4-4F38-96A7-DD13697FD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8974" y="2025312"/>
                <a:ext cx="1108287" cy="186551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marL="0" indent="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tabLst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741363" indent="-17303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sz="1000" dirty="0">
                    <a:solidFill>
                      <a:srgbClr val="278626"/>
                    </a:solidFill>
                  </a:rPr>
                  <a:t>Functional Level</a:t>
                </a:r>
              </a:p>
            </p:txBody>
          </p:sp>
          <p:sp>
            <p:nvSpPr>
              <p:cNvPr id="61" name="Text Placeholder 7">
                <a:extLst>
                  <a:ext uri="{FF2B5EF4-FFF2-40B4-BE49-F238E27FC236}">
                    <a16:creationId xmlns:a16="http://schemas.microsoft.com/office/drawing/2014/main" id="{4781B24F-A3A3-41B3-A882-BD6973EB49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7261" y="3023893"/>
                <a:ext cx="1108287" cy="186551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marL="0" indent="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tabLst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741363" indent="-173038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sz="1000" dirty="0">
                    <a:solidFill>
                      <a:srgbClr val="9C3100"/>
                    </a:solidFill>
                  </a:rPr>
                  <a:t>Technical Level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92099B-6896-418C-826A-3BBB528899ED}"/>
                  </a:ext>
                </a:extLst>
              </p:cNvPr>
              <p:cNvCxnSpPr/>
              <p:nvPr/>
            </p:nvCxnSpPr>
            <p:spPr>
              <a:xfrm>
                <a:off x="1684013" y="1221527"/>
                <a:ext cx="4612085" cy="956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8731E08-6A00-463F-B326-DB551E845E20}"/>
              </a:ext>
            </a:extLst>
          </p:cNvPr>
          <p:cNvSpPr txBox="1">
            <a:spLocks/>
          </p:cNvSpPr>
          <p:nvPr/>
        </p:nvSpPr>
        <p:spPr>
          <a:xfrm>
            <a:off x="6486539" y="3582851"/>
            <a:ext cx="2729584" cy="1336139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200" dirty="0"/>
              <a:t>STI team : </a:t>
            </a:r>
          </a:p>
          <a:p>
            <a:pPr marL="688975" lvl="1" indent="-285750" fontAlgn="auto"/>
            <a:r>
              <a:rPr lang="en-US" sz="1100" dirty="0"/>
              <a:t>Merge code change</a:t>
            </a:r>
          </a:p>
          <a:p>
            <a:pPr marL="688975" lvl="1" indent="-285750" fontAlgn="auto"/>
            <a:r>
              <a:rPr lang="en-US" sz="1100" dirty="0"/>
              <a:t>Alpha &amp; Beta Test</a:t>
            </a:r>
            <a:endParaRPr lang="en-US" sz="1100" dirty="0">
              <a:solidFill>
                <a:srgbClr val="FF0000"/>
              </a:solidFill>
            </a:endParaRPr>
          </a:p>
          <a:p>
            <a:pPr marL="285750" indent="-285750" fontAlgn="auto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SW Team :</a:t>
            </a:r>
          </a:p>
          <a:p>
            <a:pPr marL="688975" lvl="1" indent="-285750" fontAlgn="auto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SW EPDS, SW code change and SW TAR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ABA8161-0168-48C4-B27A-4CE71B059C76}"/>
              </a:ext>
            </a:extLst>
          </p:cNvPr>
          <p:cNvSpPr txBox="1">
            <a:spLocks/>
          </p:cNvSpPr>
          <p:nvPr/>
        </p:nvSpPr>
        <p:spPr>
          <a:xfrm>
            <a:off x="349145" y="4044060"/>
            <a:ext cx="2729584" cy="1336139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363" indent="-173038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/>
            <a:r>
              <a:rPr lang="en-US" sz="1200" dirty="0">
                <a:solidFill>
                  <a:srgbClr val="FF0000"/>
                </a:solidFill>
              </a:rPr>
              <a:t>Physics : </a:t>
            </a:r>
          </a:p>
          <a:p>
            <a:pPr marL="688975" lvl="1" indent="-285750" fontAlgn="auto"/>
            <a:r>
              <a:rPr lang="en-US" sz="1100" dirty="0">
                <a:solidFill>
                  <a:srgbClr val="FF0000"/>
                </a:solidFill>
              </a:rPr>
              <a:t>Provide A4 spec, verify dev patch</a:t>
            </a:r>
          </a:p>
        </p:txBody>
      </p:sp>
    </p:spTree>
    <p:extLst>
      <p:ext uri="{BB962C8B-B14F-4D97-AF65-F5344CB8AC3E}">
        <p14:creationId xmlns:p14="http://schemas.microsoft.com/office/powerpoint/2010/main" val="27196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1069848"/>
            <a:ext cx="7772400" cy="3429000"/>
          </a:xfrm>
        </p:spPr>
        <p:txBody>
          <a:bodyPr/>
          <a:lstStyle/>
          <a:p>
            <a:r>
              <a:rPr lang="en-US" b="1" dirty="0"/>
              <a:t>Source project</a:t>
            </a:r>
          </a:p>
          <a:p>
            <a:pPr marL="688975" lvl="1" indent="-285750"/>
            <a:r>
              <a:rPr lang="en-US" dirty="0"/>
              <a:t>Fix air issues by the end of 2</a:t>
            </a:r>
            <a:r>
              <a:rPr lang="en-US" baseline="30000" dirty="0"/>
              <a:t>nd</a:t>
            </a:r>
            <a:r>
              <a:rPr lang="en-US" dirty="0"/>
              <a:t> phase of CL module Calibration package delivery. (2019 Q1, 80%)</a:t>
            </a:r>
          </a:p>
          <a:p>
            <a:pPr marL="688975" lvl="1" indent="-285750"/>
            <a:r>
              <a:rPr lang="en-US" dirty="0"/>
              <a:t>YS380 NPI source support(TBD)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b="1" dirty="0"/>
              <a:t>Motion Project</a:t>
            </a:r>
          </a:p>
          <a:p>
            <a:pPr marL="688975" lvl="1" indent="-285750"/>
            <a:r>
              <a:rPr lang="en-US" dirty="0"/>
              <a:t>Per synced with Hans(SW TL), request to solve motion air issues launched by MTD team to solve time zone difference.(2019 Q1, 20%)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4158" y="2114550"/>
            <a:ext cx="7932752" cy="307777"/>
          </a:xfrm>
        </p:spPr>
        <p:txBody>
          <a:bodyPr/>
          <a:lstStyle/>
          <a:p>
            <a:r>
              <a:rPr lang="en-US" sz="2000" dirty="0"/>
              <a:t>Q &amp; A </a:t>
            </a:r>
          </a:p>
        </p:txBody>
      </p:sp>
      <p:sp>
        <p:nvSpPr>
          <p:cNvPr id="5" name="Tijdelijke aanduiding voor voettekst 1"/>
          <p:cNvSpPr txBox="1">
            <a:spLocks/>
          </p:cNvSpPr>
          <p:nvPr/>
        </p:nvSpPr>
        <p:spPr>
          <a:xfrm>
            <a:off x="5652001" y="331110"/>
            <a:ext cx="2754566" cy="1651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ts val="1300"/>
              </a:lnSpc>
            </a:pPr>
            <a:r>
              <a:rPr lang="en-US" sz="1100" dirty="0"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72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60E-373A-4EC2-9463-049589C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69DF-8E51-4A76-811F-153A2B2CA6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216" y="904494"/>
            <a:ext cx="6999828" cy="3429000"/>
          </a:xfrm>
        </p:spPr>
        <p:txBody>
          <a:bodyPr/>
          <a:lstStyle/>
          <a:p>
            <a:r>
              <a:rPr lang="en-US" sz="1000" dirty="0"/>
              <a:t>CL module</a:t>
            </a:r>
          </a:p>
          <a:p>
            <a:endParaRPr lang="en-US" sz="1000" dirty="0"/>
          </a:p>
          <a:p>
            <a:r>
              <a:rPr lang="en-US" sz="1000" dirty="0"/>
              <a:t>P313434 - Function to check the correctness of the ND filters</a:t>
            </a:r>
          </a:p>
          <a:p>
            <a:r>
              <a:rPr lang="en-US" sz="1000" dirty="0"/>
              <a:t>P351845 - Control limit red line missing for task #481 when MMA is shift in @Sp15c</a:t>
            </a:r>
          </a:p>
          <a:p>
            <a:r>
              <a:rPr lang="en-US" sz="1000" dirty="0"/>
              <a:t>P371016 - YS375/1375 spectrometer calibration lamp warm up time EC change should be available immediately</a:t>
            </a:r>
          </a:p>
          <a:p>
            <a:r>
              <a:rPr lang="en-US" sz="1000" dirty="0"/>
              <a:t>P370459 - YS375 &amp; YS1375 CL Module: Spectrometer datastore calibration data need to be stored in </a:t>
            </a:r>
            <a:r>
              <a:rPr lang="en-US" sz="1000" dirty="0" err="1"/>
              <a:t>Dr</a:t>
            </a:r>
            <a:r>
              <a:rPr lang="en-US" sz="1000" dirty="0"/>
              <a:t> YS for troubleshooting</a:t>
            </a:r>
          </a:p>
          <a:p>
            <a:r>
              <a:rPr lang="en-US" sz="1000" dirty="0"/>
              <a:t>P369357 - Automated EC change for CL module calibration tasks</a:t>
            </a:r>
          </a:p>
          <a:p>
            <a:r>
              <a:rPr lang="en-US" sz="1000" dirty="0"/>
              <a:t>P371750 - CLM - task 619 will not run on Q-tool &amp; YS1375 when Spectrometer Correction '</a:t>
            </a:r>
            <a:r>
              <a:rPr lang="en-US" sz="1000" dirty="0" err="1"/>
              <a:t>PixelToWavelengthFine</a:t>
            </a:r>
            <a:r>
              <a:rPr lang="en-US" sz="1000" dirty="0"/>
              <a:t>' EC is set to 'Fine'</a:t>
            </a:r>
          </a:p>
          <a:p>
            <a:r>
              <a:rPr lang="en-US" sz="1000" dirty="0"/>
              <a:t>P370029 - 1375 - #641 </a:t>
            </a:r>
            <a:r>
              <a:rPr lang="en-US" sz="1000" dirty="0" err="1"/>
              <a:t>IlluminationNDFilterMainPositionPerformance</a:t>
            </a:r>
            <a:r>
              <a:rPr lang="en-US" sz="1000" dirty="0"/>
              <a:t> uses invalid </a:t>
            </a:r>
            <a:r>
              <a:rPr lang="en-US" sz="1000" dirty="0" err="1"/>
              <a:t>sensinglight</a:t>
            </a:r>
            <a:r>
              <a:rPr lang="en-US" sz="1000" dirty="0"/>
              <a:t> on the input</a:t>
            </a:r>
          </a:p>
          <a:p>
            <a:r>
              <a:rPr lang="en-US" sz="1000" dirty="0"/>
              <a:t>P371769 - CLM task 619 reporting contains an error: Calibration Lamp ON Time in report hardcoded, not according to EC</a:t>
            </a:r>
          </a:p>
          <a:p>
            <a:r>
              <a:rPr lang="en-US" sz="1000" dirty="0"/>
              <a:t>P362549 - Hardware setup tool for LPPS MK2 CL NOK, missing .bat file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Shutter Box</a:t>
            </a:r>
          </a:p>
          <a:p>
            <a:endParaRPr lang="en-US" sz="1000" dirty="0"/>
          </a:p>
          <a:p>
            <a:r>
              <a:rPr lang="en-US" sz="1000" dirty="0"/>
              <a:t>P367213 - 1375 HV transmission NOK for new sensor proto 1 --&gt; 123i breaks</a:t>
            </a:r>
          </a:p>
          <a:p>
            <a:r>
              <a:rPr lang="en-US" sz="1000" dirty="0"/>
              <a:t>P373323 - SYNC to SP17_1375 - 1375 HV shutter performance tasks are not working properly - copy of P370123</a:t>
            </a:r>
          </a:p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CFE0-5D6F-4A89-A997-A312E56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17 October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1778-150D-4723-A814-58A8DC96A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6FEA-9907-4AF5-B8A3-4EE3025DBF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28550"/>
      </p:ext>
    </p:extLst>
  </p:cSld>
  <p:clrMapOvr>
    <a:masterClrMapping/>
  </p:clrMapOvr>
</p:sld>
</file>

<file path=ppt/theme/theme1.xml><?xml version="1.0" encoding="utf-8"?>
<a:theme xmlns:a="http://schemas.openxmlformats.org/drawingml/2006/main" name="ASML PP Guide_120907_1630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50000"/>
          </a:schemeClr>
        </a:solidFill>
        <a:ln w="19050" cap="sq">
          <a:solidFill>
            <a:schemeClr val="accent4"/>
          </a:solidFill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solidFill>
              <a:schemeClr val="accent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 PP Guide_120907_1630</Template>
  <TotalTime>94148</TotalTime>
  <Words>522</Words>
  <Application>Microsoft Office PowerPoint</Application>
  <PresentationFormat>On-screen Show (16:9)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MS PGothic</vt:lpstr>
      <vt:lpstr>ASML PP Guide_120907_1630</vt:lpstr>
      <vt:lpstr>PowerPoint Presentation</vt:lpstr>
      <vt:lpstr>Overall achieved work</vt:lpstr>
      <vt:lpstr>Q1 to Q3 achievement.</vt:lpstr>
      <vt:lpstr>V model – add the role of STI and SW Team</vt:lpstr>
      <vt:lpstr>Future work</vt:lpstr>
      <vt:lpstr>PowerPoint Presentation</vt:lpstr>
      <vt:lpstr>Misc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 Tsai</dc:creator>
  <cp:lastModifiedBy>Rafael Lin</cp:lastModifiedBy>
  <cp:revision>1677</cp:revision>
  <cp:lastPrinted>2012-07-06T09:54:58Z</cp:lastPrinted>
  <dcterms:created xsi:type="dcterms:W3CDTF">2012-10-11T05:19:27Z</dcterms:created>
  <dcterms:modified xsi:type="dcterms:W3CDTF">2018-10-17T06:08:26Z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BoxCounter">
    <vt:i4>1</vt:i4>
  </property>
</Properties>
</file>