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9"/>
  </p:notesMasterIdLst>
  <p:handoutMasterIdLst>
    <p:handoutMasterId r:id="rId20"/>
  </p:handoutMasterIdLst>
  <p:sldIdLst>
    <p:sldId id="256" r:id="rId5"/>
    <p:sldId id="288" r:id="rId6"/>
    <p:sldId id="276" r:id="rId7"/>
    <p:sldId id="290" r:id="rId8"/>
    <p:sldId id="291" r:id="rId9"/>
    <p:sldId id="292" r:id="rId10"/>
    <p:sldId id="293" r:id="rId11"/>
    <p:sldId id="294" r:id="rId12"/>
    <p:sldId id="279" r:id="rId13"/>
    <p:sldId id="295" r:id="rId14"/>
    <p:sldId id="296" r:id="rId15"/>
    <p:sldId id="282" r:id="rId16"/>
    <p:sldId id="297"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52" autoAdjust="0"/>
  </p:normalViewPr>
  <p:slideViewPr>
    <p:cSldViewPr snapToGrid="0" showGuides="1">
      <p:cViewPr varScale="1">
        <p:scale>
          <a:sx n="72" d="100"/>
          <a:sy n="72" d="100"/>
        </p:scale>
        <p:origin x="534"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9.JPG"/></Relationships>
</file>

<file path=ppt/drawings/drawing1.xml><?xml version="1.0" encoding="utf-8"?>
<c:userShapes xmlns:c="http://schemas.openxmlformats.org/drawingml/2006/chart">
  <cdr:relSizeAnchor xmlns:cdr="http://schemas.openxmlformats.org/drawingml/2006/chartDrawing">
    <cdr:from>
      <cdr:x>8.92328E-8</cdr:x>
      <cdr:y>0</cdr:y>
    </cdr:from>
    <cdr:to>
      <cdr:x>0.54751</cdr:x>
      <cdr:y>1</cdr:y>
    </cdr:to>
    <cdr:pic>
      <cdr:nvPicPr>
        <cdr:cNvPr id="3" name="Picture 2">
          <a:extLst xmlns:a="http://schemas.openxmlformats.org/drawingml/2006/main">
            <a:ext uri="{FF2B5EF4-FFF2-40B4-BE49-F238E27FC236}">
              <a16:creationId xmlns:a16="http://schemas.microsoft.com/office/drawing/2014/main" id="{CB1C6267-C9EE-4F2B-BE0D-8FE867494AC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 y="0"/>
          <a:ext cx="6135754" cy="3747778"/>
        </a:xfrm>
        <a:prstGeom xmlns:a="http://schemas.openxmlformats.org/drawingml/2006/main" prst="rect">
          <a:avLst/>
        </a:prstGeom>
      </cdr:spPr>
    </cdr:pic>
  </cdr:relSizeAnchor>
  <cdr:relSizeAnchor xmlns:cdr="http://schemas.openxmlformats.org/drawingml/2006/chartDrawing">
    <cdr:from>
      <cdr:x>0.55402</cdr:x>
      <cdr:y>0.04919</cdr:y>
    </cdr:from>
    <cdr:to>
      <cdr:x>1</cdr:x>
      <cdr:y>1</cdr:y>
    </cdr:to>
    <cdr:pic>
      <cdr:nvPicPr>
        <cdr:cNvPr id="5" name="Picture 4">
          <a:extLst xmlns:a="http://schemas.openxmlformats.org/drawingml/2006/main">
            <a:ext uri="{FF2B5EF4-FFF2-40B4-BE49-F238E27FC236}">
              <a16:creationId xmlns:a16="http://schemas.microsoft.com/office/drawing/2014/main" id="{90FEEF7B-353D-4769-AB92-6BE8308048A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208704" y="184343"/>
          <a:ext cx="4997940" cy="356343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3071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5953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096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7342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3549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3924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8586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80071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1739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9026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8842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8991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2368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893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7399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8251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1683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065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422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7/10/2023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31409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059EDB-6C7A-4B07-B917-EAF069D4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78" y="1190846"/>
            <a:ext cx="7421362" cy="5061273"/>
          </a:xfrm>
          <a:prstGeom prst="rect">
            <a:avLst/>
          </a:prstGeom>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605398" y="3841851"/>
            <a:ext cx="3972953" cy="1231106"/>
          </a:xfrm>
        </p:spPr>
        <p:txBody>
          <a:bodyPr wrap="square" lIns="0" tIns="0" rIns="0" bIns="0" anchor="t">
            <a:spAutoFit/>
          </a:bodyPr>
          <a:lstStyle/>
          <a:p>
            <a:pPr algn="l"/>
            <a:r>
              <a:rPr lang="en-US" sz="4000" b="1" i="0" u="none" strike="noStrike" baseline="0" dirty="0">
                <a:solidFill>
                  <a:schemeClr val="accent3">
                    <a:lumMod val="20000"/>
                    <a:lumOff val="80000"/>
                  </a:schemeClr>
                </a:solidFill>
                <a:latin typeface="LeagueSpartan-Bold"/>
              </a:rPr>
              <a:t>KING COUNTY</a:t>
            </a:r>
            <a:br>
              <a:rPr lang="en-US" sz="4000" b="1" i="0" u="none" strike="noStrike" baseline="0" dirty="0">
                <a:solidFill>
                  <a:schemeClr val="accent3">
                    <a:lumMod val="20000"/>
                    <a:lumOff val="80000"/>
                  </a:schemeClr>
                </a:solidFill>
                <a:latin typeface="LeagueSpartan-Bold"/>
              </a:rPr>
            </a:br>
            <a:r>
              <a:rPr lang="en-US" sz="4000" b="1" i="0" u="none" strike="noStrike" baseline="0" dirty="0">
                <a:solidFill>
                  <a:schemeClr val="accent3">
                    <a:lumMod val="20000"/>
                    <a:lumOff val="80000"/>
                  </a:schemeClr>
                </a:solidFill>
                <a:latin typeface="LeagueSpartan-Bold"/>
              </a:rPr>
              <a:t>HOUSING PROJECT</a:t>
            </a:r>
            <a:endParaRPr lang="en-US" sz="11500" dirty="0">
              <a:solidFill>
                <a:schemeClr val="accent3">
                  <a:lumMod val="20000"/>
                  <a:lumOff val="80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7866744" y="525895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11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Models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2602398" y="5012038"/>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546657" y="5138523"/>
            <a:ext cx="2743195" cy="953531"/>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R-squared: 0.438</a:t>
            </a: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err="1">
                <a:solidFill>
                  <a:schemeClr val="tx1">
                    <a:lumMod val="75000"/>
                    <a:lumOff val="25000"/>
                  </a:schemeClr>
                </a:solidFill>
                <a:cs typeface="Segoe UI" panose="020B0502040204020203" pitchFamily="34" charset="0"/>
              </a:rPr>
              <a:t>p_value</a:t>
            </a:r>
            <a:r>
              <a:rPr lang="en-US" sz="1400" dirty="0">
                <a:solidFill>
                  <a:schemeClr val="tx1">
                    <a:lumMod val="75000"/>
                    <a:lumOff val="25000"/>
                  </a:schemeClr>
                </a:solidFill>
                <a:cs typeface="Segoe UI" panose="020B0502040204020203" pitchFamily="34" charset="0"/>
              </a:rPr>
              <a:t>: 0</a:t>
            </a: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6707261" y="5044241"/>
            <a:ext cx="3319632" cy="1197187"/>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This figure shows positive coefficients meaning that as the value of the independent variable increases, the mean of the dependent variable also increases</a:t>
            </a:r>
          </a:p>
        </p:txBody>
      </p:sp>
      <p:sp>
        <p:nvSpPr>
          <p:cNvPr id="21" name="Rectangle 20">
            <a:extLst>
              <a:ext uri="{FF2B5EF4-FFF2-40B4-BE49-F238E27FC236}">
                <a16:creationId xmlns:a16="http://schemas.microsoft.com/office/drawing/2014/main" id="{EFF77A3D-4D8C-4723-89F4-D7D9F0215439}"/>
              </a:ext>
            </a:extLst>
          </p:cNvPr>
          <p:cNvSpPr/>
          <p:nvPr/>
        </p:nvSpPr>
        <p:spPr>
          <a:xfrm>
            <a:off x="425450" y="719912"/>
            <a:ext cx="3908011" cy="22256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2. Linear Regression: Price and Living Space </a:t>
            </a:r>
          </a:p>
        </p:txBody>
      </p:sp>
      <p:pic>
        <p:nvPicPr>
          <p:cNvPr id="3" name="Picture 2">
            <a:extLst>
              <a:ext uri="{FF2B5EF4-FFF2-40B4-BE49-F238E27FC236}">
                <a16:creationId xmlns:a16="http://schemas.microsoft.com/office/drawing/2014/main" id="{244A1CDF-FE74-4861-9F2E-1E8C3809B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460" y="942473"/>
            <a:ext cx="8581724" cy="3904326"/>
          </a:xfrm>
          <a:prstGeom prst="rect">
            <a:avLst/>
          </a:prstGeom>
        </p:spPr>
      </p:pic>
      <p:sp>
        <p:nvSpPr>
          <p:cNvPr id="16" name="TextBox 15">
            <a:extLst>
              <a:ext uri="{FF2B5EF4-FFF2-40B4-BE49-F238E27FC236}">
                <a16:creationId xmlns:a16="http://schemas.microsoft.com/office/drawing/2014/main" id="{E79F9D88-C1BB-4438-AF91-DBEF95511B05}"/>
              </a:ext>
            </a:extLst>
          </p:cNvPr>
          <p:cNvSpPr txBox="1"/>
          <p:nvPr/>
        </p:nvSpPr>
        <p:spPr>
          <a:xfrm>
            <a:off x="2688126" y="5067425"/>
            <a:ext cx="3566482" cy="1045864"/>
          </a:xfrm>
          <a:prstGeom prst="rect">
            <a:avLst/>
          </a:prstGeom>
          <a:noFill/>
        </p:spPr>
        <p:txBody>
          <a:bodyPr wrap="square">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Interpretation: The r-squared value, 0.438, shows that the model can account for about 43.8% of the variability of price around its mean.</a:t>
            </a:r>
          </a:p>
        </p:txBody>
      </p:sp>
      <p:cxnSp>
        <p:nvCxnSpPr>
          <p:cNvPr id="17" name="Straight Connector 16">
            <a:extLst>
              <a:ext uri="{FF2B5EF4-FFF2-40B4-BE49-F238E27FC236}">
                <a16:creationId xmlns:a16="http://schemas.microsoft.com/office/drawing/2014/main" id="{ABA1B0E4-5643-4F10-A057-127E206468F4}"/>
              </a:ext>
              <a:ext uri="{C183D7F6-B498-43B3-948B-1728B52AA6E4}">
                <adec:decorative xmlns:adec="http://schemas.microsoft.com/office/drawing/2017/decorative" val="1"/>
              </a:ext>
            </a:extLst>
          </p:cNvPr>
          <p:cNvCxnSpPr/>
          <p:nvPr/>
        </p:nvCxnSpPr>
        <p:spPr>
          <a:xfrm>
            <a:off x="6340336" y="50454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61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9037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22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Models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3013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2602398" y="5012038"/>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546657" y="5138523"/>
            <a:ext cx="2743195" cy="709874"/>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R-squared: 0.461</a:t>
            </a: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err="1">
                <a:solidFill>
                  <a:schemeClr val="tx1">
                    <a:lumMod val="75000"/>
                    <a:lumOff val="25000"/>
                  </a:schemeClr>
                </a:solidFill>
                <a:cs typeface="Segoe UI" panose="020B0502040204020203" pitchFamily="34" charset="0"/>
              </a:rPr>
              <a:t>p_value</a:t>
            </a:r>
            <a:r>
              <a:rPr lang="en-US" sz="1400" dirty="0">
                <a:solidFill>
                  <a:schemeClr val="tx1">
                    <a:lumMod val="75000"/>
                    <a:lumOff val="25000"/>
                  </a:schemeClr>
                </a:solidFill>
                <a:cs typeface="Segoe UI" panose="020B0502040204020203" pitchFamily="34" charset="0"/>
              </a:rPr>
              <a:t>: 0</a:t>
            </a:r>
          </a:p>
        </p:txBody>
      </p:sp>
      <p:pic>
        <p:nvPicPr>
          <p:cNvPr id="3" name="Picture 2">
            <a:extLst>
              <a:ext uri="{FF2B5EF4-FFF2-40B4-BE49-F238E27FC236}">
                <a16:creationId xmlns:a16="http://schemas.microsoft.com/office/drawing/2014/main" id="{244A1CDF-FE74-4861-9F2E-1E8C3809B8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3921" y="1103052"/>
            <a:ext cx="8362087" cy="3752850"/>
          </a:xfrm>
          <a:prstGeom prst="rect">
            <a:avLst/>
          </a:prstGeom>
        </p:spPr>
      </p:pic>
      <p:sp>
        <p:nvSpPr>
          <p:cNvPr id="16" name="TextBox 15">
            <a:extLst>
              <a:ext uri="{FF2B5EF4-FFF2-40B4-BE49-F238E27FC236}">
                <a16:creationId xmlns:a16="http://schemas.microsoft.com/office/drawing/2014/main" id="{E79F9D88-C1BB-4438-AF91-DBEF95511B05}"/>
              </a:ext>
            </a:extLst>
          </p:cNvPr>
          <p:cNvSpPr txBox="1"/>
          <p:nvPr/>
        </p:nvSpPr>
        <p:spPr>
          <a:xfrm>
            <a:off x="2722499" y="5138523"/>
            <a:ext cx="3566482" cy="1045864"/>
          </a:xfrm>
          <a:prstGeom prst="rect">
            <a:avLst/>
          </a:prstGeom>
          <a:noFill/>
        </p:spPr>
        <p:txBody>
          <a:bodyPr wrap="square">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The r-squared value, 0.461, shows that the model can account for about 46% of the variability of price around its mean..</a:t>
            </a:r>
          </a:p>
        </p:txBody>
      </p:sp>
      <p:cxnSp>
        <p:nvCxnSpPr>
          <p:cNvPr id="17" name="Straight Connector 16">
            <a:extLst>
              <a:ext uri="{FF2B5EF4-FFF2-40B4-BE49-F238E27FC236}">
                <a16:creationId xmlns:a16="http://schemas.microsoft.com/office/drawing/2014/main" id="{ABA1B0E4-5643-4F10-A057-127E206468F4}"/>
              </a:ext>
              <a:ext uri="{C183D7F6-B498-43B3-948B-1728B52AA6E4}">
                <adec:decorative xmlns:adec="http://schemas.microsoft.com/office/drawing/2017/decorative" val="1"/>
              </a:ext>
            </a:extLst>
          </p:cNvPr>
          <p:cNvCxnSpPr/>
          <p:nvPr/>
        </p:nvCxnSpPr>
        <p:spPr>
          <a:xfrm>
            <a:off x="6340336" y="50454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BF20647-169F-48BE-8CDA-E51AF9B539B6}"/>
              </a:ext>
            </a:extLst>
          </p:cNvPr>
          <p:cNvSpPr/>
          <p:nvPr/>
        </p:nvSpPr>
        <p:spPr>
          <a:xfrm>
            <a:off x="6707261" y="5044241"/>
            <a:ext cx="3319632" cy="1197187"/>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This figure shows positive coefficients meaning that as the value of the independent variable increases, the mean of the dependent variable also increases</a:t>
            </a:r>
          </a:p>
        </p:txBody>
      </p:sp>
      <p:sp>
        <p:nvSpPr>
          <p:cNvPr id="18" name="Rectangle 17">
            <a:extLst>
              <a:ext uri="{FF2B5EF4-FFF2-40B4-BE49-F238E27FC236}">
                <a16:creationId xmlns:a16="http://schemas.microsoft.com/office/drawing/2014/main" id="{B21DFA9E-8FC2-41F5-9A78-177C33B92E93}"/>
              </a:ext>
            </a:extLst>
          </p:cNvPr>
          <p:cNvSpPr/>
          <p:nvPr/>
        </p:nvSpPr>
        <p:spPr>
          <a:xfrm>
            <a:off x="309774" y="809816"/>
            <a:ext cx="9208880" cy="22256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2. Linear Regression: Price and Above </a:t>
            </a:r>
            <a:r>
              <a:rPr lang="en-US" sz="1400" dirty="0" err="1">
                <a:solidFill>
                  <a:schemeClr val="tx1">
                    <a:lumMod val="75000"/>
                    <a:lumOff val="25000"/>
                  </a:schemeClr>
                </a:solidFill>
                <a:cs typeface="Segoe UI" panose="020B0502040204020203" pitchFamily="34" charset="0"/>
              </a:rPr>
              <a:t>sqft</a:t>
            </a:r>
            <a:r>
              <a:rPr lang="en-US" sz="1400" dirty="0">
                <a:solidFill>
                  <a:schemeClr val="tx1">
                    <a:lumMod val="75000"/>
                    <a:lumOff val="25000"/>
                  </a:schemeClr>
                </a:solidFill>
                <a:cs typeface="Segoe UI" panose="020B0502040204020203" pitchFamily="34" charset="0"/>
              </a:rPr>
              <a:t>(bedrooms + bathrooms + </a:t>
            </a:r>
            <a:r>
              <a:rPr lang="en-US" sz="1400" dirty="0" err="1">
                <a:solidFill>
                  <a:schemeClr val="tx1">
                    <a:lumMod val="75000"/>
                    <a:lumOff val="25000"/>
                  </a:schemeClr>
                </a:solidFill>
                <a:cs typeface="Segoe UI" panose="020B0502040204020203" pitchFamily="34" charset="0"/>
              </a:rPr>
              <a:t>sqft_living</a:t>
            </a:r>
            <a:r>
              <a:rPr lang="en-US" sz="1400" dirty="0">
                <a:solidFill>
                  <a:schemeClr val="tx1">
                    <a:lumMod val="75000"/>
                    <a:lumOff val="25000"/>
                  </a:schemeClr>
                </a:solidFill>
                <a:cs typeface="Segoe UI" panose="020B0502040204020203" pitchFamily="34" charset="0"/>
              </a:rPr>
              <a:t> + </a:t>
            </a:r>
            <a:r>
              <a:rPr lang="en-US" sz="1400" dirty="0" err="1">
                <a:solidFill>
                  <a:schemeClr val="tx1">
                    <a:lumMod val="75000"/>
                    <a:lumOff val="25000"/>
                  </a:schemeClr>
                </a:solidFill>
                <a:cs typeface="Segoe UI" panose="020B0502040204020203" pitchFamily="34" charset="0"/>
              </a:rPr>
              <a:t>sqft_lot</a:t>
            </a:r>
            <a:r>
              <a:rPr lang="en-US" sz="1400" dirty="0">
                <a:solidFill>
                  <a:schemeClr val="tx1">
                    <a:lumMod val="75000"/>
                    <a:lumOff val="25000"/>
                  </a:schemeClr>
                </a:solidFill>
                <a:cs typeface="Segoe UI" panose="020B0502040204020203" pitchFamily="34" charset="0"/>
              </a:rPr>
              <a:t> + waterfront) </a:t>
            </a:r>
          </a:p>
        </p:txBody>
      </p:sp>
    </p:spTree>
    <p:extLst>
      <p:ext uri="{BB962C8B-B14F-4D97-AF65-F5344CB8AC3E}">
        <p14:creationId xmlns:p14="http://schemas.microsoft.com/office/powerpoint/2010/main" val="91236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5" name="Text Placeholder 4">
            <a:extLst>
              <a:ext uri="{FF2B5EF4-FFF2-40B4-BE49-F238E27FC236}">
                <a16:creationId xmlns:a16="http://schemas.microsoft.com/office/drawing/2014/main" id="{CF47C7B1-B16C-4374-B1EA-4A6A9B72EFF0}"/>
              </a:ext>
            </a:extLst>
          </p:cNvPr>
          <p:cNvSpPr>
            <a:spLocks noGrp="1"/>
          </p:cNvSpPr>
          <p:nvPr>
            <p:ph type="body" sz="half" idx="4294967295"/>
          </p:nvPr>
        </p:nvSpPr>
        <p:spPr>
          <a:xfrm>
            <a:off x="636103" y="2839278"/>
            <a:ext cx="9090992" cy="4018722"/>
          </a:xfrm>
        </p:spPr>
        <p:txBody>
          <a:bodyPr>
            <a:noAutofit/>
          </a:bodyPr>
          <a:lstStyle/>
          <a:p>
            <a:pPr algn="l">
              <a:buFont typeface="Arial" panose="020B0604020202020204" pitchFamily="34" charset="0"/>
              <a:buChar char="•"/>
            </a:pPr>
            <a:r>
              <a:rPr lang="en-US" sz="1600" b="0" i="0" dirty="0">
                <a:solidFill>
                  <a:srgbClr val="212121"/>
                </a:solidFill>
                <a:effectLst/>
                <a:latin typeface="Montserrat-Light"/>
              </a:rPr>
              <a:t>The price per </a:t>
            </a:r>
            <a:r>
              <a:rPr lang="en-US" sz="1600" b="0" i="0" dirty="0" err="1">
                <a:solidFill>
                  <a:srgbClr val="212121"/>
                </a:solidFill>
                <a:effectLst/>
                <a:latin typeface="Montserrat-Light"/>
              </a:rPr>
              <a:t>sqft</a:t>
            </a:r>
            <a:r>
              <a:rPr lang="en-US" sz="1600" b="0" i="0" dirty="0">
                <a:solidFill>
                  <a:srgbClr val="212121"/>
                </a:solidFill>
                <a:effectLst/>
                <a:latin typeface="Montserrat-Light"/>
              </a:rPr>
              <a:t> living and </a:t>
            </a:r>
            <a:r>
              <a:rPr lang="en-US" sz="1600" b="0" i="0" dirty="0" err="1">
                <a:solidFill>
                  <a:srgbClr val="212121"/>
                </a:solidFill>
                <a:effectLst/>
                <a:latin typeface="Montserrat-Light"/>
              </a:rPr>
              <a:t>sqft</a:t>
            </a:r>
            <a:r>
              <a:rPr lang="en-US" sz="1600" b="0" i="0" dirty="0">
                <a:solidFill>
                  <a:srgbClr val="212121"/>
                </a:solidFill>
                <a:effectLst/>
                <a:latin typeface="Montserrat-Light"/>
              </a:rPr>
              <a:t> above ranges from 200 dollars to 300 dollars.</a:t>
            </a:r>
          </a:p>
          <a:p>
            <a:pPr algn="l">
              <a:buFont typeface="Arial" panose="020B0604020202020204" pitchFamily="34" charset="0"/>
              <a:buChar char="•"/>
            </a:pPr>
            <a:r>
              <a:rPr lang="en-US" sz="1600" b="0" i="0" dirty="0">
                <a:solidFill>
                  <a:srgbClr val="212121"/>
                </a:solidFill>
                <a:effectLst/>
                <a:latin typeface="Montserrat-Light"/>
              </a:rPr>
              <a:t>Most houses in King County had 2 bathrooms and 3 bedrooms. The houses with more bathrooms and bedrooms had the highest prices.</a:t>
            </a:r>
          </a:p>
          <a:p>
            <a:pPr algn="l">
              <a:buFont typeface="Arial" panose="020B0604020202020204" pitchFamily="34" charset="0"/>
              <a:buChar char="•"/>
            </a:pPr>
            <a:r>
              <a:rPr lang="en-US" sz="1600" b="0" i="0" dirty="0">
                <a:solidFill>
                  <a:srgbClr val="212121"/>
                </a:solidFill>
                <a:effectLst/>
                <a:latin typeface="Montserrat-Light"/>
              </a:rPr>
              <a:t>In King County most houses were in an average condition and the houses with a very good condition had the highest prices.</a:t>
            </a:r>
          </a:p>
          <a:p>
            <a:pPr algn="l">
              <a:buFont typeface="Arial" panose="020B0604020202020204" pitchFamily="34" charset="0"/>
              <a:buChar char="•"/>
            </a:pPr>
            <a:r>
              <a:rPr lang="en-US" sz="1600" b="0" i="0" dirty="0">
                <a:solidFill>
                  <a:srgbClr val="212121"/>
                </a:solidFill>
                <a:effectLst/>
                <a:latin typeface="Montserrat-Light"/>
              </a:rPr>
              <a:t>Most of the houses had no waterfront and no view, however, the houses with a waterfront and a view had the highest prices.</a:t>
            </a:r>
          </a:p>
          <a:p>
            <a:pPr algn="l">
              <a:buFont typeface="Arial" panose="020B0604020202020204" pitchFamily="34" charset="0"/>
              <a:buChar char="•"/>
            </a:pPr>
            <a:r>
              <a:rPr lang="en-US" sz="1600" b="0" i="0" dirty="0">
                <a:solidFill>
                  <a:srgbClr val="212121"/>
                </a:solidFill>
                <a:effectLst/>
                <a:latin typeface="Montserrat-Light"/>
              </a:rPr>
              <a:t>The multiple linear regression model is better than the two simple regression models as it had a higher R squared value. This shows that categorical variables had a positive effect on the prices as illustrated in the univariate analysis.</a:t>
            </a:r>
          </a:p>
          <a:p>
            <a:pPr algn="l">
              <a:buFont typeface="Arial" panose="020B0604020202020204" pitchFamily="34" charset="0"/>
              <a:buChar char="•"/>
            </a:pPr>
            <a:endParaRPr lang="en-US" sz="1400" b="0" i="0" dirty="0">
              <a:solidFill>
                <a:srgbClr val="212121"/>
              </a:solidFill>
              <a:effectLst/>
              <a:latin typeface="Roboto"/>
            </a:endParaRPr>
          </a:p>
          <a:p>
            <a:pPr algn="l">
              <a:buFont typeface="Arial" panose="020B0604020202020204" pitchFamily="34" charset="0"/>
              <a:buChar char="•"/>
            </a:pPr>
            <a:endParaRPr lang="en-US" sz="1400" dirty="0">
              <a:solidFill>
                <a:srgbClr val="212121"/>
              </a:solidFill>
              <a:latin typeface="Roboto"/>
            </a:endParaRPr>
          </a:p>
          <a:p>
            <a:pPr algn="l">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875A286A-D705-4F5F-B82A-10F5BF368318}"/>
              </a:ext>
            </a:extLst>
          </p:cNvPr>
          <p:cNvSpPr txBox="1"/>
          <p:nvPr/>
        </p:nvSpPr>
        <p:spPr>
          <a:xfrm>
            <a:off x="4359637" y="1046922"/>
            <a:ext cx="3472726" cy="630942"/>
          </a:xfrm>
          <a:prstGeom prst="rect">
            <a:avLst/>
          </a:prstGeom>
          <a:noFill/>
        </p:spPr>
        <p:txBody>
          <a:bodyPr wrap="square" rtlCol="0">
            <a:spAutoFit/>
          </a:bodyPr>
          <a:lstStyle/>
          <a:p>
            <a:r>
              <a:rPr lang="en-US" sz="3500" dirty="0">
                <a:solidFill>
                  <a:schemeClr val="bg1"/>
                </a:solidFill>
              </a:rPr>
              <a:t>CONCLUSION</a:t>
            </a:r>
          </a:p>
        </p:txBody>
      </p:sp>
    </p:spTree>
    <p:extLst>
      <p:ext uri="{BB962C8B-B14F-4D97-AF65-F5344CB8AC3E}">
        <p14:creationId xmlns:p14="http://schemas.microsoft.com/office/powerpoint/2010/main" val="10617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5EF1-8689-45C6-8969-5CC3F7B35DD5}"/>
              </a:ext>
            </a:extLst>
          </p:cNvPr>
          <p:cNvSpPr>
            <a:spLocks noGrp="1"/>
          </p:cNvSpPr>
          <p:nvPr>
            <p:ph type="title"/>
          </p:nvPr>
        </p:nvSpPr>
        <p:spPr>
          <a:xfrm>
            <a:off x="3446572" y="933911"/>
            <a:ext cx="5298855" cy="706964"/>
          </a:xfrm>
        </p:spPr>
        <p:txBody>
          <a:bodyPr/>
          <a:lstStyle/>
          <a:p>
            <a:r>
              <a:rPr lang="en-US" dirty="0"/>
              <a:t>RECOMMENDATIONS</a:t>
            </a:r>
          </a:p>
        </p:txBody>
      </p:sp>
      <p:sp>
        <p:nvSpPr>
          <p:cNvPr id="3" name="TextBox 2">
            <a:extLst>
              <a:ext uri="{FF2B5EF4-FFF2-40B4-BE49-F238E27FC236}">
                <a16:creationId xmlns:a16="http://schemas.microsoft.com/office/drawing/2014/main" id="{128CD9E9-6BE4-4B79-AAF1-E24D6534B478}"/>
              </a:ext>
            </a:extLst>
          </p:cNvPr>
          <p:cNvSpPr txBox="1"/>
          <p:nvPr/>
        </p:nvSpPr>
        <p:spPr>
          <a:xfrm>
            <a:off x="1338470" y="3008243"/>
            <a:ext cx="9236765"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Light"/>
              </a:rPr>
              <a:t>The real estate agency should review the </a:t>
            </a:r>
            <a:r>
              <a:rPr lang="en-US" dirty="0" err="1">
                <a:latin typeface="Montserrat-Light"/>
              </a:rPr>
              <a:t>sqft</a:t>
            </a:r>
            <a:r>
              <a:rPr lang="en-US" dirty="0">
                <a:latin typeface="Montserrat-Light"/>
              </a:rPr>
              <a:t> of the living space/ the ground above the basement when setting their house prices as there is a linear relationship between these variables.</a:t>
            </a:r>
          </a:p>
          <a:p>
            <a:pPr marL="285750" indent="-285750">
              <a:buFont typeface="Arial" panose="020B0604020202020204" pitchFamily="34" charset="0"/>
              <a:buChar char="•"/>
            </a:pPr>
            <a:endParaRPr lang="en-US" dirty="0">
              <a:latin typeface="Montserrat-Light"/>
            </a:endParaRPr>
          </a:p>
          <a:p>
            <a:pPr marL="285750" indent="-285750">
              <a:buFont typeface="Arial" panose="020B0604020202020204" pitchFamily="34" charset="0"/>
              <a:buChar char="•"/>
            </a:pPr>
            <a:r>
              <a:rPr lang="en-US" dirty="0">
                <a:latin typeface="Montserrat-Light"/>
              </a:rPr>
              <a:t>Factors like bathrooms, bedrooms, having a waterfront and an excellent view have a positive effect on the house prices. </a:t>
            </a:r>
          </a:p>
          <a:p>
            <a:pPr marL="285750" indent="-285750">
              <a:buFont typeface="Arial" panose="020B0604020202020204" pitchFamily="34" charset="0"/>
              <a:buChar char="•"/>
            </a:pPr>
            <a:endParaRPr lang="en-US" dirty="0">
              <a:latin typeface="Montserrat-Light"/>
            </a:endParaRPr>
          </a:p>
          <a:p>
            <a:pPr marL="285750" indent="-285750">
              <a:buFont typeface="Arial" panose="020B0604020202020204" pitchFamily="34" charset="0"/>
              <a:buChar char="•"/>
            </a:pPr>
            <a:r>
              <a:rPr lang="en-US" dirty="0">
                <a:latin typeface="Montserrat-Light"/>
              </a:rPr>
              <a:t>Lastly, the house prices seemed to have increased in 2015 they should therefore consider inflation when setting house prices in the future.</a:t>
            </a:r>
          </a:p>
        </p:txBody>
      </p:sp>
    </p:spTree>
    <p:extLst>
      <p:ext uri="{BB962C8B-B14F-4D97-AF65-F5344CB8AC3E}">
        <p14:creationId xmlns:p14="http://schemas.microsoft.com/office/powerpoint/2010/main" val="124922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55B03-EB04-4988-AA84-12019544498C}"/>
              </a:ext>
            </a:extLst>
          </p:cNvPr>
          <p:cNvSpPr txBox="1"/>
          <p:nvPr/>
        </p:nvSpPr>
        <p:spPr>
          <a:xfrm>
            <a:off x="1166811" y="1939857"/>
            <a:ext cx="5762625" cy="584775"/>
          </a:xfrm>
          <a:prstGeom prst="rect">
            <a:avLst/>
          </a:prstGeom>
          <a:noFill/>
        </p:spPr>
        <p:txBody>
          <a:bodyPr wrap="square" rtlCol="0">
            <a:spAutoFit/>
          </a:bodyPr>
          <a:lstStyle/>
          <a:p>
            <a:r>
              <a:rPr lang="en-US" sz="3200" dirty="0">
                <a:latin typeface="+mj-lt"/>
              </a:rPr>
              <a:t>Business Problem</a:t>
            </a:r>
          </a:p>
        </p:txBody>
      </p:sp>
      <p:sp>
        <p:nvSpPr>
          <p:cNvPr id="3" name="TextBox 2">
            <a:extLst>
              <a:ext uri="{FF2B5EF4-FFF2-40B4-BE49-F238E27FC236}">
                <a16:creationId xmlns:a16="http://schemas.microsoft.com/office/drawing/2014/main" id="{A1D5DD75-2E55-4217-8C1F-F28489BDC965}"/>
              </a:ext>
            </a:extLst>
          </p:cNvPr>
          <p:cNvSpPr txBox="1"/>
          <p:nvPr/>
        </p:nvSpPr>
        <p:spPr>
          <a:xfrm>
            <a:off x="2004392" y="2942214"/>
            <a:ext cx="7325138" cy="3170099"/>
          </a:xfrm>
          <a:prstGeom prst="rect">
            <a:avLst/>
          </a:prstGeom>
          <a:noFill/>
        </p:spPr>
        <p:txBody>
          <a:bodyPr wrap="square" rtlCol="0">
            <a:spAutoFit/>
          </a:bodyPr>
          <a:lstStyle/>
          <a:p>
            <a:pPr marL="285750" indent="-285750" algn="l">
              <a:buFont typeface="Arial" panose="020B0604020202020204" pitchFamily="34" charset="0"/>
              <a:buChar char="•"/>
            </a:pPr>
            <a:r>
              <a:rPr lang="en-US" sz="2000" b="0" i="0" u="none" strike="noStrike" baseline="0" dirty="0">
                <a:solidFill>
                  <a:srgbClr val="29264A"/>
                </a:solidFill>
                <a:latin typeface="Montserrat-Light"/>
              </a:rPr>
              <a:t>The client wants to create a successful platform for buying and selling houses in King County.</a:t>
            </a:r>
          </a:p>
          <a:p>
            <a:pPr marL="285750" indent="-285750" algn="l">
              <a:buFont typeface="Arial" panose="020B0604020202020204" pitchFamily="34" charset="0"/>
              <a:buChar char="•"/>
            </a:pPr>
            <a:r>
              <a:rPr lang="en-US" sz="2000" b="0" i="0" u="none" strike="noStrike" baseline="0" dirty="0">
                <a:solidFill>
                  <a:srgbClr val="29264A"/>
                </a:solidFill>
                <a:latin typeface="Montserrat-Light"/>
              </a:rPr>
              <a:t>Accurate estimates of house prices are crucial for both buyers and sellers.</a:t>
            </a:r>
          </a:p>
          <a:p>
            <a:pPr marL="285750" indent="-285750" algn="l">
              <a:buFont typeface="Arial" panose="020B0604020202020204" pitchFamily="34" charset="0"/>
              <a:buChar char="•"/>
            </a:pPr>
            <a:r>
              <a:rPr lang="en-US" sz="2000" b="0" i="0" u="none" strike="noStrike" baseline="0" dirty="0">
                <a:solidFill>
                  <a:srgbClr val="29264A"/>
                </a:solidFill>
                <a:latin typeface="Montserrat-Light"/>
              </a:rPr>
              <a:t>The platform needs a model that can infer the most important features that determine house prices in King County.</a:t>
            </a:r>
          </a:p>
          <a:p>
            <a:pPr marL="285750" indent="-285750" algn="l">
              <a:buFont typeface="Arial" panose="020B0604020202020204" pitchFamily="34" charset="0"/>
              <a:buChar char="•"/>
            </a:pPr>
            <a:r>
              <a:rPr lang="en-US" sz="2000" b="0" i="0" u="none" strike="noStrike" baseline="0" dirty="0">
                <a:solidFill>
                  <a:srgbClr val="29264A"/>
                </a:solidFill>
                <a:latin typeface="Montserrat-Light"/>
              </a:rPr>
              <a:t>The model needs to be trained on data that accurately represents the real estate market in King County.</a:t>
            </a:r>
          </a:p>
          <a:p>
            <a:pPr marL="285750" indent="-285750" algn="l">
              <a:buFont typeface="Arial" panose="020B0604020202020204" pitchFamily="34" charset="0"/>
              <a:buChar char="•"/>
            </a:pPr>
            <a:r>
              <a:rPr lang="en-US" sz="2000" b="0" i="0" u="none" strike="noStrike" baseline="0" dirty="0">
                <a:solidFill>
                  <a:srgbClr val="29264A"/>
                </a:solidFill>
                <a:latin typeface="Montserrat-Light"/>
              </a:rPr>
              <a:t>The model can be integrated into the platform to provide buyers and sellers with accurate estimates of house prices.</a:t>
            </a:r>
            <a:endParaRPr lang="en-US" sz="2000" b="1" dirty="0">
              <a:latin typeface="Montserrat-Light"/>
            </a:endParaRPr>
          </a:p>
        </p:txBody>
      </p:sp>
      <p:sp>
        <p:nvSpPr>
          <p:cNvPr id="4" name="TextBox 3">
            <a:extLst>
              <a:ext uri="{FF2B5EF4-FFF2-40B4-BE49-F238E27FC236}">
                <a16:creationId xmlns:a16="http://schemas.microsoft.com/office/drawing/2014/main" id="{86623EA9-4C7B-40ED-978E-FD79D791C026}"/>
              </a:ext>
            </a:extLst>
          </p:cNvPr>
          <p:cNvSpPr txBox="1"/>
          <p:nvPr/>
        </p:nvSpPr>
        <p:spPr>
          <a:xfrm>
            <a:off x="695327" y="814389"/>
            <a:ext cx="3829050" cy="707886"/>
          </a:xfrm>
          <a:prstGeom prst="rect">
            <a:avLst/>
          </a:prstGeom>
          <a:noFill/>
        </p:spPr>
        <p:txBody>
          <a:bodyPr wrap="square" rtlCol="0">
            <a:spAutoFit/>
          </a:bodyPr>
          <a:lstStyle/>
          <a:p>
            <a:r>
              <a:rPr lang="en-US" sz="4000" b="1" dirty="0">
                <a:latin typeface="+mj-lt"/>
              </a:rPr>
              <a:t>BACKGROUND</a:t>
            </a:r>
          </a:p>
        </p:txBody>
      </p:sp>
    </p:spTree>
    <p:extLst>
      <p:ext uri="{BB962C8B-B14F-4D97-AF65-F5344CB8AC3E}">
        <p14:creationId xmlns:p14="http://schemas.microsoft.com/office/powerpoint/2010/main" val="232511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8F8C37-70B7-419E-9764-BA1F31AC0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5633"/>
            <a:ext cx="12192000" cy="5112367"/>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64916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5098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74154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03DFBAB-1732-427B-86B8-86D746A32DCD}"/>
              </a:ext>
            </a:extLst>
          </p:cNvPr>
          <p:cNvSpPr txBox="1"/>
          <p:nvPr/>
        </p:nvSpPr>
        <p:spPr>
          <a:xfrm>
            <a:off x="432194" y="2655211"/>
            <a:ext cx="7308061" cy="3293209"/>
          </a:xfrm>
          <a:prstGeom prst="rect">
            <a:avLst/>
          </a:prstGeom>
          <a:noFill/>
        </p:spPr>
        <p:txBody>
          <a:bodyPr wrap="square">
            <a:spAutoFit/>
          </a:bodyPr>
          <a:lstStyle/>
          <a:p>
            <a:pPr marL="342900" indent="-342900" algn="l">
              <a:buFont typeface="+mj-lt"/>
              <a:buAutoNum type="arabicPeriod"/>
            </a:pPr>
            <a:r>
              <a:rPr lang="en-US" sz="2600" b="0" i="0" u="none" strike="noStrike" baseline="0" dirty="0">
                <a:solidFill>
                  <a:srgbClr val="29264A"/>
                </a:solidFill>
                <a:latin typeface="Montserrat-Light"/>
              </a:rPr>
              <a:t>To identify the key features that significantly influence house prices in King County</a:t>
            </a:r>
          </a:p>
          <a:p>
            <a:pPr marL="342900" indent="-342900" algn="l">
              <a:buFont typeface="+mj-lt"/>
              <a:buAutoNum type="arabicPeriod"/>
            </a:pPr>
            <a:endParaRPr lang="en-US" sz="2600" b="0" i="0" u="none" strike="noStrike" baseline="0" dirty="0">
              <a:solidFill>
                <a:srgbClr val="29264A"/>
              </a:solidFill>
              <a:latin typeface="Montserrat-Light"/>
            </a:endParaRPr>
          </a:p>
          <a:p>
            <a:pPr marL="342900" indent="-342900" algn="l">
              <a:buFont typeface="+mj-lt"/>
              <a:buAutoNum type="arabicPeriod"/>
            </a:pPr>
            <a:r>
              <a:rPr lang="en-US" sz="2600" b="0" i="0" u="none" strike="noStrike" baseline="0" dirty="0">
                <a:solidFill>
                  <a:srgbClr val="29264A"/>
                </a:solidFill>
                <a:latin typeface="Montserrat-Light"/>
              </a:rPr>
              <a:t>To develop a model that accurately estimates house prices based on the identified features.</a:t>
            </a:r>
          </a:p>
          <a:p>
            <a:pPr marL="342900" indent="-342900" algn="l">
              <a:buFont typeface="+mj-lt"/>
              <a:buAutoNum type="arabicPeriod"/>
            </a:pPr>
            <a:endParaRPr lang="en-US" sz="2600" b="0" i="0" u="none" strike="noStrike" baseline="0" dirty="0">
              <a:solidFill>
                <a:srgbClr val="29264A"/>
              </a:solidFill>
              <a:latin typeface="Montserrat-Light"/>
            </a:endParaRPr>
          </a:p>
          <a:p>
            <a:pPr marL="342900" indent="-342900" algn="l">
              <a:buFont typeface="+mj-lt"/>
              <a:buAutoNum type="arabicPeriod"/>
            </a:pPr>
            <a:r>
              <a:rPr lang="en-US" sz="2600" b="0" i="0" u="none" strike="noStrike" baseline="0" dirty="0">
                <a:solidFill>
                  <a:srgbClr val="29264A"/>
                </a:solidFill>
                <a:latin typeface="Montserrat-Light"/>
              </a:rPr>
              <a:t>To evaluate the performance of the developed model in estimating house prices in King County.</a:t>
            </a:r>
            <a:endParaRPr lang="en-US" sz="2600" dirty="0">
              <a:latin typeface="Montserrat-Light"/>
            </a:endParaRP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964-B7BD-48FB-9ADE-E7D8C20839BC}"/>
              </a:ext>
            </a:extLst>
          </p:cNvPr>
          <p:cNvSpPr>
            <a:spLocks noGrp="1"/>
          </p:cNvSpPr>
          <p:nvPr>
            <p:ph type="title"/>
          </p:nvPr>
        </p:nvSpPr>
        <p:spPr/>
        <p:txBody>
          <a:bodyPr/>
          <a:lstStyle/>
          <a:p>
            <a:r>
              <a:rPr lang="en-US" dirty="0"/>
              <a:t>DATA EXPLORATION</a:t>
            </a:r>
          </a:p>
        </p:txBody>
      </p:sp>
      <p:sp>
        <p:nvSpPr>
          <p:cNvPr id="9" name="Text Placeholder 8">
            <a:extLst>
              <a:ext uri="{FF2B5EF4-FFF2-40B4-BE49-F238E27FC236}">
                <a16:creationId xmlns:a16="http://schemas.microsoft.com/office/drawing/2014/main" id="{1D788E03-41CC-42CA-8618-1EF57815E560}"/>
              </a:ext>
            </a:extLst>
          </p:cNvPr>
          <p:cNvSpPr>
            <a:spLocks noGrp="1"/>
          </p:cNvSpPr>
          <p:nvPr>
            <p:ph type="body" idx="1"/>
          </p:nvPr>
        </p:nvSpPr>
        <p:spPr>
          <a:xfrm>
            <a:off x="781878" y="2404717"/>
            <a:ext cx="5065711" cy="576262"/>
          </a:xfrm>
        </p:spPr>
        <p:txBody>
          <a:bodyPr/>
          <a:lstStyle/>
          <a:p>
            <a:r>
              <a:rPr lang="en-US" dirty="0"/>
              <a:t>1. Number of bedrooms</a:t>
            </a:r>
          </a:p>
        </p:txBody>
      </p:sp>
      <p:pic>
        <p:nvPicPr>
          <p:cNvPr id="14" name="Content Placeholder 13">
            <a:extLst>
              <a:ext uri="{FF2B5EF4-FFF2-40B4-BE49-F238E27FC236}">
                <a16:creationId xmlns:a16="http://schemas.microsoft.com/office/drawing/2014/main" id="{D8ECDA45-2942-414D-B720-B9F28B2B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5271" y="2980979"/>
            <a:ext cx="6001545" cy="3877021"/>
          </a:xfrm>
        </p:spPr>
      </p:pic>
      <p:sp>
        <p:nvSpPr>
          <p:cNvPr id="12" name="Content Placeholder 11">
            <a:extLst>
              <a:ext uri="{FF2B5EF4-FFF2-40B4-BE49-F238E27FC236}">
                <a16:creationId xmlns:a16="http://schemas.microsoft.com/office/drawing/2014/main" id="{76AB4E08-F9C0-4325-A36D-7CB7E5CBFF8B}"/>
              </a:ext>
            </a:extLst>
          </p:cNvPr>
          <p:cNvSpPr>
            <a:spLocks noGrp="1"/>
          </p:cNvSpPr>
          <p:nvPr>
            <p:ph sz="quarter" idx="4"/>
          </p:nvPr>
        </p:nvSpPr>
        <p:spPr>
          <a:xfrm>
            <a:off x="6782057" y="3284122"/>
            <a:ext cx="4825159" cy="2840039"/>
          </a:xfrm>
        </p:spPr>
        <p:txBody>
          <a:bodyPr/>
          <a:lstStyle/>
          <a:p>
            <a:r>
              <a:rPr lang="en-US" dirty="0">
                <a:latin typeface="Montserrat-Light"/>
              </a:rPr>
              <a:t>This visualization makes it very clear that as the number of bedrooms increase, so too does the price of the house.</a:t>
            </a:r>
          </a:p>
        </p:txBody>
      </p:sp>
    </p:spTree>
    <p:extLst>
      <p:ext uri="{BB962C8B-B14F-4D97-AF65-F5344CB8AC3E}">
        <p14:creationId xmlns:p14="http://schemas.microsoft.com/office/powerpoint/2010/main" val="427253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964-B7BD-48FB-9ADE-E7D8C20839BC}"/>
              </a:ext>
            </a:extLst>
          </p:cNvPr>
          <p:cNvSpPr>
            <a:spLocks noGrp="1"/>
          </p:cNvSpPr>
          <p:nvPr>
            <p:ph type="title"/>
          </p:nvPr>
        </p:nvSpPr>
        <p:spPr/>
        <p:txBody>
          <a:bodyPr/>
          <a:lstStyle/>
          <a:p>
            <a:r>
              <a:rPr lang="en-US" dirty="0"/>
              <a:t>DATA EXPLORATION</a:t>
            </a:r>
          </a:p>
        </p:txBody>
      </p:sp>
      <p:sp>
        <p:nvSpPr>
          <p:cNvPr id="9" name="Text Placeholder 8">
            <a:extLst>
              <a:ext uri="{FF2B5EF4-FFF2-40B4-BE49-F238E27FC236}">
                <a16:creationId xmlns:a16="http://schemas.microsoft.com/office/drawing/2014/main" id="{1D788E03-41CC-42CA-8618-1EF57815E560}"/>
              </a:ext>
            </a:extLst>
          </p:cNvPr>
          <p:cNvSpPr>
            <a:spLocks noGrp="1"/>
          </p:cNvSpPr>
          <p:nvPr>
            <p:ph type="body" idx="1"/>
          </p:nvPr>
        </p:nvSpPr>
        <p:spPr>
          <a:xfrm>
            <a:off x="781878" y="2404717"/>
            <a:ext cx="5065711" cy="576262"/>
          </a:xfrm>
        </p:spPr>
        <p:txBody>
          <a:bodyPr/>
          <a:lstStyle/>
          <a:p>
            <a:r>
              <a:rPr lang="en-US" dirty="0"/>
              <a:t>2. Number of bathrooms</a:t>
            </a:r>
          </a:p>
        </p:txBody>
      </p:sp>
      <p:pic>
        <p:nvPicPr>
          <p:cNvPr id="14" name="Content Placeholder 13">
            <a:extLst>
              <a:ext uri="{FF2B5EF4-FFF2-40B4-BE49-F238E27FC236}">
                <a16:creationId xmlns:a16="http://schemas.microsoft.com/office/drawing/2014/main" id="{D8ECDA45-2942-414D-B720-B9F28B2B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228599" y="3179001"/>
            <a:ext cx="6549956" cy="3433834"/>
          </a:xfrm>
        </p:spPr>
      </p:pic>
      <p:sp>
        <p:nvSpPr>
          <p:cNvPr id="12" name="Content Placeholder 11">
            <a:extLst>
              <a:ext uri="{FF2B5EF4-FFF2-40B4-BE49-F238E27FC236}">
                <a16:creationId xmlns:a16="http://schemas.microsoft.com/office/drawing/2014/main" id="{76AB4E08-F9C0-4325-A36D-7CB7E5CBFF8B}"/>
              </a:ext>
            </a:extLst>
          </p:cNvPr>
          <p:cNvSpPr>
            <a:spLocks noGrp="1"/>
          </p:cNvSpPr>
          <p:nvPr>
            <p:ph sz="quarter" idx="4"/>
          </p:nvPr>
        </p:nvSpPr>
        <p:spPr>
          <a:xfrm>
            <a:off x="6778555" y="3179001"/>
            <a:ext cx="4825159" cy="2840039"/>
          </a:xfrm>
        </p:spPr>
        <p:txBody>
          <a:bodyPr/>
          <a:lstStyle/>
          <a:p>
            <a:r>
              <a:rPr lang="en-US" dirty="0">
                <a:latin typeface="Montserrat-Light"/>
              </a:rPr>
              <a:t>This visualization shows that as the number of bathrooms increase, so too does the price of the house.</a:t>
            </a:r>
          </a:p>
        </p:txBody>
      </p:sp>
    </p:spTree>
    <p:extLst>
      <p:ext uri="{BB962C8B-B14F-4D97-AF65-F5344CB8AC3E}">
        <p14:creationId xmlns:p14="http://schemas.microsoft.com/office/powerpoint/2010/main" val="21350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964-B7BD-48FB-9ADE-E7D8C20839BC}"/>
              </a:ext>
            </a:extLst>
          </p:cNvPr>
          <p:cNvSpPr>
            <a:spLocks noGrp="1"/>
          </p:cNvSpPr>
          <p:nvPr>
            <p:ph type="title"/>
          </p:nvPr>
        </p:nvSpPr>
        <p:spPr/>
        <p:txBody>
          <a:bodyPr/>
          <a:lstStyle/>
          <a:p>
            <a:r>
              <a:rPr lang="en-US" dirty="0"/>
              <a:t>DATA EXPLORATION</a:t>
            </a:r>
          </a:p>
        </p:txBody>
      </p:sp>
      <p:sp>
        <p:nvSpPr>
          <p:cNvPr id="9" name="Text Placeholder 8">
            <a:extLst>
              <a:ext uri="{FF2B5EF4-FFF2-40B4-BE49-F238E27FC236}">
                <a16:creationId xmlns:a16="http://schemas.microsoft.com/office/drawing/2014/main" id="{1D788E03-41CC-42CA-8618-1EF57815E560}"/>
              </a:ext>
            </a:extLst>
          </p:cNvPr>
          <p:cNvSpPr>
            <a:spLocks noGrp="1"/>
          </p:cNvSpPr>
          <p:nvPr>
            <p:ph type="body" idx="1"/>
          </p:nvPr>
        </p:nvSpPr>
        <p:spPr>
          <a:xfrm>
            <a:off x="582912" y="2231485"/>
            <a:ext cx="5065711" cy="576262"/>
          </a:xfrm>
        </p:spPr>
        <p:txBody>
          <a:bodyPr/>
          <a:lstStyle/>
          <a:p>
            <a:r>
              <a:rPr lang="en-US" dirty="0"/>
              <a:t>3. Waterfront Feature</a:t>
            </a:r>
          </a:p>
        </p:txBody>
      </p:sp>
      <p:pic>
        <p:nvPicPr>
          <p:cNvPr id="14" name="Content Placeholder 13">
            <a:extLst>
              <a:ext uri="{FF2B5EF4-FFF2-40B4-BE49-F238E27FC236}">
                <a16:creationId xmlns:a16="http://schemas.microsoft.com/office/drawing/2014/main" id="{D8ECDA45-2942-414D-B720-B9F28B2B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50575" y="3048873"/>
            <a:ext cx="6743988" cy="3809128"/>
          </a:xfrm>
        </p:spPr>
      </p:pic>
      <p:sp>
        <p:nvSpPr>
          <p:cNvPr id="12" name="Content Placeholder 11">
            <a:extLst>
              <a:ext uri="{FF2B5EF4-FFF2-40B4-BE49-F238E27FC236}">
                <a16:creationId xmlns:a16="http://schemas.microsoft.com/office/drawing/2014/main" id="{76AB4E08-F9C0-4325-A36D-7CB7E5CBFF8B}"/>
              </a:ext>
            </a:extLst>
          </p:cNvPr>
          <p:cNvSpPr>
            <a:spLocks noGrp="1"/>
          </p:cNvSpPr>
          <p:nvPr>
            <p:ph sz="quarter" idx="4"/>
          </p:nvPr>
        </p:nvSpPr>
        <p:spPr>
          <a:xfrm>
            <a:off x="7194563" y="3325956"/>
            <a:ext cx="4825159" cy="2840039"/>
          </a:xfrm>
        </p:spPr>
        <p:txBody>
          <a:bodyPr>
            <a:normAutofit/>
          </a:bodyPr>
          <a:lstStyle/>
          <a:p>
            <a:r>
              <a:rPr lang="en-US" dirty="0">
                <a:latin typeface="Montserrat-Light"/>
              </a:rPr>
              <a:t>This visualization helps us to see the impact of the waterfront on the price of the house. The boxplot shows that houses with waterfront tend to have higher prices compared to houses without</a:t>
            </a:r>
          </a:p>
        </p:txBody>
      </p:sp>
    </p:spTree>
    <p:extLst>
      <p:ext uri="{BB962C8B-B14F-4D97-AF65-F5344CB8AC3E}">
        <p14:creationId xmlns:p14="http://schemas.microsoft.com/office/powerpoint/2010/main" val="9489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964-B7BD-48FB-9ADE-E7D8C20839BC}"/>
              </a:ext>
            </a:extLst>
          </p:cNvPr>
          <p:cNvSpPr>
            <a:spLocks noGrp="1"/>
          </p:cNvSpPr>
          <p:nvPr>
            <p:ph type="title"/>
          </p:nvPr>
        </p:nvSpPr>
        <p:spPr/>
        <p:txBody>
          <a:bodyPr/>
          <a:lstStyle/>
          <a:p>
            <a:r>
              <a:rPr lang="en-US" dirty="0"/>
              <a:t>DATA EXPLORATION</a:t>
            </a:r>
          </a:p>
        </p:txBody>
      </p:sp>
      <p:sp>
        <p:nvSpPr>
          <p:cNvPr id="9" name="Text Placeholder 8">
            <a:extLst>
              <a:ext uri="{FF2B5EF4-FFF2-40B4-BE49-F238E27FC236}">
                <a16:creationId xmlns:a16="http://schemas.microsoft.com/office/drawing/2014/main" id="{1D788E03-41CC-42CA-8618-1EF57815E560}"/>
              </a:ext>
            </a:extLst>
          </p:cNvPr>
          <p:cNvSpPr>
            <a:spLocks noGrp="1"/>
          </p:cNvSpPr>
          <p:nvPr>
            <p:ph type="body" idx="1"/>
          </p:nvPr>
        </p:nvSpPr>
        <p:spPr>
          <a:xfrm>
            <a:off x="616688" y="2245691"/>
            <a:ext cx="5065711" cy="576262"/>
          </a:xfrm>
        </p:spPr>
        <p:txBody>
          <a:bodyPr/>
          <a:lstStyle/>
          <a:p>
            <a:r>
              <a:rPr lang="en-US" dirty="0"/>
              <a:t>4. Grade Feature</a:t>
            </a:r>
          </a:p>
        </p:txBody>
      </p:sp>
      <p:pic>
        <p:nvPicPr>
          <p:cNvPr id="14" name="Content Placeholder 13">
            <a:extLst>
              <a:ext uri="{FF2B5EF4-FFF2-40B4-BE49-F238E27FC236}">
                <a16:creationId xmlns:a16="http://schemas.microsoft.com/office/drawing/2014/main" id="{D8ECDA45-2942-414D-B720-B9F28B2B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90329" y="2988601"/>
            <a:ext cx="6259823" cy="3667380"/>
          </a:xfrm>
        </p:spPr>
      </p:pic>
      <p:sp>
        <p:nvSpPr>
          <p:cNvPr id="12" name="Content Placeholder 11">
            <a:extLst>
              <a:ext uri="{FF2B5EF4-FFF2-40B4-BE49-F238E27FC236}">
                <a16:creationId xmlns:a16="http://schemas.microsoft.com/office/drawing/2014/main" id="{76AB4E08-F9C0-4325-A36D-7CB7E5CBFF8B}"/>
              </a:ext>
            </a:extLst>
          </p:cNvPr>
          <p:cNvSpPr>
            <a:spLocks noGrp="1"/>
          </p:cNvSpPr>
          <p:nvPr>
            <p:ph sz="quarter" idx="4"/>
          </p:nvPr>
        </p:nvSpPr>
        <p:spPr>
          <a:xfrm>
            <a:off x="6750153" y="3166081"/>
            <a:ext cx="4825159" cy="2840039"/>
          </a:xfrm>
        </p:spPr>
        <p:txBody>
          <a:bodyPr>
            <a:normAutofit/>
          </a:bodyPr>
          <a:lstStyle/>
          <a:p>
            <a:pPr algn="l"/>
            <a:r>
              <a:rPr lang="en-US" sz="1800" b="0" i="0" u="none" strike="noStrike" baseline="0" dirty="0">
                <a:solidFill>
                  <a:srgbClr val="29264A"/>
                </a:solidFill>
                <a:latin typeface="Montserrat-Light"/>
              </a:rPr>
              <a:t>From this, we can see that as the grade of the house increases so does the sales price.</a:t>
            </a:r>
          </a:p>
          <a:p>
            <a:pPr algn="l"/>
            <a:r>
              <a:rPr lang="en-US" sz="1800" b="0" i="0" u="none" strike="noStrike" baseline="0" dirty="0">
                <a:solidFill>
                  <a:srgbClr val="29264A"/>
                </a:solidFill>
                <a:latin typeface="Montserrat-Light"/>
              </a:rPr>
              <a:t>The average price of a house with a grade of 13 is the highest</a:t>
            </a:r>
          </a:p>
          <a:p>
            <a:pPr algn="l"/>
            <a:r>
              <a:rPr lang="en-US" sz="1800" b="0" i="0" u="none" strike="noStrike" baseline="0" dirty="0">
                <a:solidFill>
                  <a:srgbClr val="29264A"/>
                </a:solidFill>
                <a:latin typeface="Montserrat-Light"/>
              </a:rPr>
              <a:t>The average price of a house with a grade of 3 is the lowest</a:t>
            </a:r>
            <a:endParaRPr lang="en-US" dirty="0"/>
          </a:p>
        </p:txBody>
      </p:sp>
    </p:spTree>
    <p:extLst>
      <p:ext uri="{BB962C8B-B14F-4D97-AF65-F5344CB8AC3E}">
        <p14:creationId xmlns:p14="http://schemas.microsoft.com/office/powerpoint/2010/main" val="40168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964-B7BD-48FB-9ADE-E7D8C20839BC}"/>
              </a:ext>
            </a:extLst>
          </p:cNvPr>
          <p:cNvSpPr>
            <a:spLocks noGrp="1"/>
          </p:cNvSpPr>
          <p:nvPr>
            <p:ph type="title"/>
          </p:nvPr>
        </p:nvSpPr>
        <p:spPr/>
        <p:txBody>
          <a:bodyPr/>
          <a:lstStyle/>
          <a:p>
            <a:r>
              <a:rPr lang="en-US" dirty="0"/>
              <a:t>DATA EXPLORATION</a:t>
            </a:r>
          </a:p>
        </p:txBody>
      </p:sp>
      <p:sp>
        <p:nvSpPr>
          <p:cNvPr id="9" name="Text Placeholder 8">
            <a:extLst>
              <a:ext uri="{FF2B5EF4-FFF2-40B4-BE49-F238E27FC236}">
                <a16:creationId xmlns:a16="http://schemas.microsoft.com/office/drawing/2014/main" id="{1D788E03-41CC-42CA-8618-1EF57815E560}"/>
              </a:ext>
            </a:extLst>
          </p:cNvPr>
          <p:cNvSpPr>
            <a:spLocks noGrp="1"/>
          </p:cNvSpPr>
          <p:nvPr>
            <p:ph type="body" idx="1"/>
          </p:nvPr>
        </p:nvSpPr>
        <p:spPr>
          <a:xfrm>
            <a:off x="469949" y="2298392"/>
            <a:ext cx="5065711" cy="576262"/>
          </a:xfrm>
        </p:spPr>
        <p:txBody>
          <a:bodyPr/>
          <a:lstStyle/>
          <a:p>
            <a:r>
              <a:rPr lang="en-US" dirty="0"/>
              <a:t>5. Condition of house</a:t>
            </a:r>
          </a:p>
        </p:txBody>
      </p:sp>
      <p:pic>
        <p:nvPicPr>
          <p:cNvPr id="14" name="Content Placeholder 13">
            <a:extLst>
              <a:ext uri="{FF2B5EF4-FFF2-40B4-BE49-F238E27FC236}">
                <a16:creationId xmlns:a16="http://schemas.microsoft.com/office/drawing/2014/main" id="{D8ECDA45-2942-414D-B720-B9F28B2B4C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85529" y="3041319"/>
            <a:ext cx="7076662" cy="3816682"/>
          </a:xfrm>
        </p:spPr>
      </p:pic>
      <p:sp>
        <p:nvSpPr>
          <p:cNvPr id="12" name="Content Placeholder 11">
            <a:extLst>
              <a:ext uri="{FF2B5EF4-FFF2-40B4-BE49-F238E27FC236}">
                <a16:creationId xmlns:a16="http://schemas.microsoft.com/office/drawing/2014/main" id="{76AB4E08-F9C0-4325-A36D-7CB7E5CBFF8B}"/>
              </a:ext>
            </a:extLst>
          </p:cNvPr>
          <p:cNvSpPr>
            <a:spLocks noGrp="1"/>
          </p:cNvSpPr>
          <p:nvPr>
            <p:ph sz="quarter" idx="4"/>
          </p:nvPr>
        </p:nvSpPr>
        <p:spPr>
          <a:xfrm>
            <a:off x="7503787" y="3594338"/>
            <a:ext cx="4825159" cy="2840039"/>
          </a:xfrm>
        </p:spPr>
        <p:txBody>
          <a:bodyPr>
            <a:normAutofit/>
          </a:bodyPr>
          <a:lstStyle/>
          <a:p>
            <a:pPr algn="l"/>
            <a:r>
              <a:rPr lang="en-US" sz="1800" b="0" i="0" u="none" strike="noStrike" baseline="0" dirty="0">
                <a:solidFill>
                  <a:srgbClr val="29264A"/>
                </a:solidFill>
                <a:latin typeface="Montserrat-Light"/>
              </a:rPr>
              <a:t>From this, we can see that price increases as the condition of the house increases </a:t>
            </a:r>
          </a:p>
          <a:p>
            <a:pPr algn="l"/>
            <a:r>
              <a:rPr lang="en-US" sz="1800" b="0" i="0" u="none" strike="noStrike" baseline="0" dirty="0">
                <a:solidFill>
                  <a:srgbClr val="29264A"/>
                </a:solidFill>
                <a:latin typeface="Montserrat-Light"/>
              </a:rPr>
              <a:t>However, it appears that houses in poor condition are priced higher than those in fair condition</a:t>
            </a:r>
            <a:endParaRPr lang="en-US" dirty="0"/>
          </a:p>
        </p:txBody>
      </p:sp>
    </p:spTree>
    <p:extLst>
      <p:ext uri="{BB962C8B-B14F-4D97-AF65-F5344CB8AC3E}">
        <p14:creationId xmlns:p14="http://schemas.microsoft.com/office/powerpoint/2010/main" val="87333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49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Models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3875664409"/>
              </p:ext>
            </p:extLst>
          </p:nvPr>
        </p:nvGraphicFramePr>
        <p:xfrm>
          <a:off x="331306" y="1114152"/>
          <a:ext cx="11206644" cy="3747778"/>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5544381" y="488555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044241"/>
            <a:ext cx="2743195" cy="953531"/>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There is a positive linear relationship between the price and "</a:t>
            </a:r>
            <a:r>
              <a:rPr lang="en-US" sz="1400" dirty="0" err="1">
                <a:solidFill>
                  <a:schemeClr val="tx1">
                    <a:lumMod val="75000"/>
                    <a:lumOff val="25000"/>
                  </a:schemeClr>
                </a:solidFill>
                <a:cs typeface="Segoe UI" panose="020B0502040204020203" pitchFamily="34" charset="0"/>
              </a:rPr>
              <a:t>sft_living</a:t>
            </a:r>
            <a:r>
              <a:rPr lang="en-US" sz="1400" dirty="0">
                <a:solidFill>
                  <a:schemeClr val="tx1">
                    <a:lumMod val="75000"/>
                    <a:lumOff val="25000"/>
                  </a:schemeClr>
                </a:solidFill>
                <a:cs typeface="Segoe UI" panose="020B0502040204020203" pitchFamily="34" charset="0"/>
              </a:rPr>
              <a:t>" and "</a:t>
            </a:r>
            <a:r>
              <a:rPr lang="en-US" sz="1400" dirty="0" err="1">
                <a:solidFill>
                  <a:schemeClr val="tx1">
                    <a:lumMod val="75000"/>
                    <a:lumOff val="25000"/>
                  </a:schemeClr>
                </a:solidFill>
                <a:cs typeface="Segoe UI" panose="020B0502040204020203" pitchFamily="34" charset="0"/>
              </a:rPr>
              <a:t>sqft_above</a:t>
            </a:r>
            <a:r>
              <a:rPr lang="en-US" sz="1400" dirty="0">
                <a:solidFill>
                  <a:schemeClr val="tx1">
                    <a:lumMod val="75000"/>
                    <a:lumOff val="25000"/>
                  </a:schemeClr>
                </a:solidFill>
                <a:cs typeface="Segoe UI" panose="020B0502040204020203" pitchFamily="34" charset="0"/>
              </a:rPr>
              <a:t>".</a:t>
            </a:r>
          </a:p>
        </p:txBody>
      </p:sp>
      <p:sp>
        <p:nvSpPr>
          <p:cNvPr id="46" name="Rectangle 45">
            <a:extLst>
              <a:ext uri="{FF2B5EF4-FFF2-40B4-BE49-F238E27FC236}">
                <a16:creationId xmlns:a16="http://schemas.microsoft.com/office/drawing/2014/main" id="{84176128-6116-4C3C-9CC3-394E6E116762}"/>
              </a:ext>
            </a:extLst>
          </p:cNvPr>
          <p:cNvSpPr/>
          <p:nvPr/>
        </p:nvSpPr>
        <p:spPr>
          <a:xfrm>
            <a:off x="6707261" y="5044241"/>
            <a:ext cx="2743195" cy="710707"/>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There is no linear relationship between price and "bathrooms" and "bedrooms</a:t>
            </a:r>
          </a:p>
        </p:txBody>
      </p:sp>
      <p:sp>
        <p:nvSpPr>
          <p:cNvPr id="21" name="Rectangle 20">
            <a:extLst>
              <a:ext uri="{FF2B5EF4-FFF2-40B4-BE49-F238E27FC236}">
                <a16:creationId xmlns:a16="http://schemas.microsoft.com/office/drawing/2014/main" id="{EFF77A3D-4D8C-4723-89F4-D7D9F0215439}"/>
              </a:ext>
            </a:extLst>
          </p:cNvPr>
          <p:cNvSpPr/>
          <p:nvPr/>
        </p:nvSpPr>
        <p:spPr>
          <a:xfrm>
            <a:off x="425450" y="719912"/>
            <a:ext cx="2743195" cy="22256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1. View of Linear relationship</a:t>
            </a:r>
          </a:p>
        </p:txBody>
      </p:sp>
    </p:spTree>
    <p:extLst>
      <p:ext uri="{BB962C8B-B14F-4D97-AF65-F5344CB8AC3E}">
        <p14:creationId xmlns:p14="http://schemas.microsoft.com/office/powerpoint/2010/main" val="121214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774</Words>
  <Application>Microsoft Office PowerPoint</Application>
  <PresentationFormat>Widescreen</PresentationFormat>
  <Paragraphs>76</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LeagueSpartan-Bold</vt:lpstr>
      <vt:lpstr>Montserrat-Light</vt:lpstr>
      <vt:lpstr>Roboto</vt:lpstr>
      <vt:lpstr>Wingdings 3</vt:lpstr>
      <vt:lpstr>Ion Boardroom</vt:lpstr>
      <vt:lpstr>KING COUNTY HOUSING PROJECT</vt:lpstr>
      <vt:lpstr>PowerPoint Presentation</vt:lpstr>
      <vt:lpstr>Project analysis slide 2</vt:lpstr>
      <vt:lpstr>DATA EXPLORATION</vt:lpstr>
      <vt:lpstr>DATA EXPLORATION</vt:lpstr>
      <vt:lpstr>DATA EXPLORATION</vt:lpstr>
      <vt:lpstr>DATA EXPLORATION</vt:lpstr>
      <vt:lpstr>DATA EXPLORATION</vt:lpstr>
      <vt:lpstr>Project analysis slide 5</vt:lpstr>
      <vt:lpstr>Project analysis slide 5</vt:lpstr>
      <vt:lpstr>Project analysis slide 5</vt:lpstr>
      <vt:lpstr>Project analysis slide 10</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2023-07-09T18:19:38Z</dcterms:created>
  <dcterms:modified xsi:type="dcterms:W3CDTF">2023-07-10T20:50:53Z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