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Drugs" charset="1" panose="02000503060000020003"/>
      <p:regular r:id="rId16"/>
    </p:embeddedFont>
    <p:embeddedFont>
      <p:font typeface="TT Drugs Bold" charset="1" panose="020008030600000200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2370" y="942173"/>
            <a:ext cx="10187166" cy="5163762"/>
            <a:chOff x="0" y="0"/>
            <a:chExt cx="13582888" cy="6885016"/>
          </a:xfrm>
        </p:grpSpPr>
        <p:grpSp>
          <p:nvGrpSpPr>
            <p:cNvPr name="Group 3" id="3"/>
            <p:cNvGrpSpPr/>
            <p:nvPr/>
          </p:nvGrpSpPr>
          <p:grpSpPr>
            <a:xfrm rot="0">
              <a:off x="0" y="0"/>
              <a:ext cx="13582888" cy="518100"/>
              <a:chOff x="0" y="0"/>
              <a:chExt cx="2683040" cy="102341"/>
            </a:xfrm>
          </p:grpSpPr>
          <p:sp>
            <p:nvSpPr>
              <p:cNvPr name="Freeform 4" id="4"/>
              <p:cNvSpPr/>
              <p:nvPr/>
            </p:nvSpPr>
            <p:spPr>
              <a:xfrm flipH="false" flipV="false" rot="0">
                <a:off x="0" y="0"/>
                <a:ext cx="2683040" cy="102341"/>
              </a:xfrm>
              <a:custGeom>
                <a:avLst/>
                <a:gdLst/>
                <a:ahLst/>
                <a:cxnLst/>
                <a:rect r="r" b="b" t="t" l="l"/>
                <a:pathLst>
                  <a:path h="102341" w="2683040">
                    <a:moveTo>
                      <a:pt x="0" y="0"/>
                    </a:moveTo>
                    <a:lnTo>
                      <a:pt x="2683040" y="0"/>
                    </a:lnTo>
                    <a:lnTo>
                      <a:pt x="2683040" y="102341"/>
                    </a:lnTo>
                    <a:lnTo>
                      <a:pt x="0" y="102341"/>
                    </a:lnTo>
                    <a:close/>
                  </a:path>
                </a:pathLst>
              </a:custGeom>
              <a:solidFill>
                <a:srgbClr val="BFE5EF"/>
              </a:solidFill>
              <a:ln cap="sq">
                <a:noFill/>
                <a:prstDash val="solid"/>
                <a:miter/>
              </a:ln>
            </p:spPr>
          </p:sp>
          <p:sp>
            <p:nvSpPr>
              <p:cNvPr name="TextBox 5" id="5"/>
              <p:cNvSpPr txBox="true"/>
              <p:nvPr/>
            </p:nvSpPr>
            <p:spPr>
              <a:xfrm>
                <a:off x="0" y="-19050"/>
                <a:ext cx="2683040" cy="121391"/>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6" id="6"/>
            <p:cNvGrpSpPr/>
            <p:nvPr/>
          </p:nvGrpSpPr>
          <p:grpSpPr>
            <a:xfrm rot="0">
              <a:off x="0" y="0"/>
              <a:ext cx="440714" cy="6885016"/>
              <a:chOff x="0" y="0"/>
              <a:chExt cx="87055" cy="1360003"/>
            </a:xfrm>
          </p:grpSpPr>
          <p:sp>
            <p:nvSpPr>
              <p:cNvPr name="Freeform 7" id="7"/>
              <p:cNvSpPr/>
              <p:nvPr/>
            </p:nvSpPr>
            <p:spPr>
              <a:xfrm flipH="false" flipV="false" rot="0">
                <a:off x="0" y="0"/>
                <a:ext cx="87055" cy="1360003"/>
              </a:xfrm>
              <a:custGeom>
                <a:avLst/>
                <a:gdLst/>
                <a:ahLst/>
                <a:cxnLst/>
                <a:rect r="r" b="b" t="t" l="l"/>
                <a:pathLst>
                  <a:path h="1360003" w="87055">
                    <a:moveTo>
                      <a:pt x="0" y="0"/>
                    </a:moveTo>
                    <a:lnTo>
                      <a:pt x="87055" y="0"/>
                    </a:lnTo>
                    <a:lnTo>
                      <a:pt x="87055" y="1360003"/>
                    </a:lnTo>
                    <a:lnTo>
                      <a:pt x="0" y="1360003"/>
                    </a:lnTo>
                    <a:close/>
                  </a:path>
                </a:pathLst>
              </a:custGeom>
              <a:solidFill>
                <a:srgbClr val="BFE5EF"/>
              </a:solidFill>
              <a:ln cap="sq">
                <a:noFill/>
                <a:prstDash val="solid"/>
                <a:miter/>
              </a:ln>
            </p:spPr>
          </p:sp>
          <p:sp>
            <p:nvSpPr>
              <p:cNvPr name="TextBox 8" id="8"/>
              <p:cNvSpPr txBox="true"/>
              <p:nvPr/>
            </p:nvSpPr>
            <p:spPr>
              <a:xfrm>
                <a:off x="0" y="-19050"/>
                <a:ext cx="87055" cy="1379053"/>
              </a:xfrm>
              <a:prstGeom prst="rect">
                <a:avLst/>
              </a:prstGeom>
            </p:spPr>
            <p:txBody>
              <a:bodyPr anchor="ctr" rtlCol="false" tIns="50800" lIns="50800" bIns="50800" rIns="50800"/>
              <a:lstStyle/>
              <a:p>
                <a:pPr algn="ctr" marL="0" indent="0" lvl="0">
                  <a:lnSpc>
                    <a:spcPts val="2859"/>
                  </a:lnSpc>
                  <a:spcBef>
                    <a:spcPct val="0"/>
                  </a:spcBef>
                </a:pPr>
              </a:p>
            </p:txBody>
          </p:sp>
        </p:grpSp>
      </p:grpSp>
      <p:grpSp>
        <p:nvGrpSpPr>
          <p:cNvPr name="Group 9" id="9"/>
          <p:cNvGrpSpPr/>
          <p:nvPr/>
        </p:nvGrpSpPr>
        <p:grpSpPr>
          <a:xfrm rot="-10800000">
            <a:off x="7072134" y="4265953"/>
            <a:ext cx="10187166" cy="5163762"/>
            <a:chOff x="0" y="0"/>
            <a:chExt cx="13582888" cy="6885016"/>
          </a:xfrm>
        </p:grpSpPr>
        <p:grpSp>
          <p:nvGrpSpPr>
            <p:cNvPr name="Group 10" id="10"/>
            <p:cNvGrpSpPr/>
            <p:nvPr/>
          </p:nvGrpSpPr>
          <p:grpSpPr>
            <a:xfrm rot="0">
              <a:off x="0" y="0"/>
              <a:ext cx="13582888" cy="518100"/>
              <a:chOff x="0" y="0"/>
              <a:chExt cx="2683040" cy="102341"/>
            </a:xfrm>
          </p:grpSpPr>
          <p:sp>
            <p:nvSpPr>
              <p:cNvPr name="Freeform 11" id="11"/>
              <p:cNvSpPr/>
              <p:nvPr/>
            </p:nvSpPr>
            <p:spPr>
              <a:xfrm flipH="false" flipV="false" rot="0">
                <a:off x="0" y="0"/>
                <a:ext cx="2683040" cy="102341"/>
              </a:xfrm>
              <a:custGeom>
                <a:avLst/>
                <a:gdLst/>
                <a:ahLst/>
                <a:cxnLst/>
                <a:rect r="r" b="b" t="t" l="l"/>
                <a:pathLst>
                  <a:path h="102341" w="2683040">
                    <a:moveTo>
                      <a:pt x="0" y="0"/>
                    </a:moveTo>
                    <a:lnTo>
                      <a:pt x="2683040" y="0"/>
                    </a:lnTo>
                    <a:lnTo>
                      <a:pt x="2683040" y="102341"/>
                    </a:lnTo>
                    <a:lnTo>
                      <a:pt x="0" y="102341"/>
                    </a:lnTo>
                    <a:close/>
                  </a:path>
                </a:pathLst>
              </a:custGeom>
              <a:solidFill>
                <a:srgbClr val="BFE5EF"/>
              </a:solidFill>
              <a:ln cap="sq">
                <a:noFill/>
                <a:prstDash val="solid"/>
                <a:miter/>
              </a:ln>
            </p:spPr>
          </p:sp>
          <p:sp>
            <p:nvSpPr>
              <p:cNvPr name="TextBox 12" id="12"/>
              <p:cNvSpPr txBox="true"/>
              <p:nvPr/>
            </p:nvSpPr>
            <p:spPr>
              <a:xfrm>
                <a:off x="0" y="-19050"/>
                <a:ext cx="2683040" cy="121391"/>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3" id="13"/>
            <p:cNvGrpSpPr/>
            <p:nvPr/>
          </p:nvGrpSpPr>
          <p:grpSpPr>
            <a:xfrm rot="0">
              <a:off x="0" y="0"/>
              <a:ext cx="440714" cy="6885016"/>
              <a:chOff x="0" y="0"/>
              <a:chExt cx="87055" cy="1360003"/>
            </a:xfrm>
          </p:grpSpPr>
          <p:sp>
            <p:nvSpPr>
              <p:cNvPr name="Freeform 14" id="14"/>
              <p:cNvSpPr/>
              <p:nvPr/>
            </p:nvSpPr>
            <p:spPr>
              <a:xfrm flipH="false" flipV="false" rot="0">
                <a:off x="0" y="0"/>
                <a:ext cx="87055" cy="1360003"/>
              </a:xfrm>
              <a:custGeom>
                <a:avLst/>
                <a:gdLst/>
                <a:ahLst/>
                <a:cxnLst/>
                <a:rect r="r" b="b" t="t" l="l"/>
                <a:pathLst>
                  <a:path h="1360003" w="87055">
                    <a:moveTo>
                      <a:pt x="0" y="0"/>
                    </a:moveTo>
                    <a:lnTo>
                      <a:pt x="87055" y="0"/>
                    </a:lnTo>
                    <a:lnTo>
                      <a:pt x="87055" y="1360003"/>
                    </a:lnTo>
                    <a:lnTo>
                      <a:pt x="0" y="1360003"/>
                    </a:lnTo>
                    <a:close/>
                  </a:path>
                </a:pathLst>
              </a:custGeom>
              <a:solidFill>
                <a:srgbClr val="BFE5EF"/>
              </a:solidFill>
              <a:ln cap="sq">
                <a:noFill/>
                <a:prstDash val="solid"/>
                <a:miter/>
              </a:ln>
            </p:spPr>
          </p:sp>
          <p:sp>
            <p:nvSpPr>
              <p:cNvPr name="TextBox 15" id="15"/>
              <p:cNvSpPr txBox="true"/>
              <p:nvPr/>
            </p:nvSpPr>
            <p:spPr>
              <a:xfrm>
                <a:off x="0" y="-19050"/>
                <a:ext cx="87055" cy="1379053"/>
              </a:xfrm>
              <a:prstGeom prst="rect">
                <a:avLst/>
              </a:prstGeom>
            </p:spPr>
            <p:txBody>
              <a:bodyPr anchor="ctr" rtlCol="false" tIns="50800" lIns="50800" bIns="50800" rIns="50800"/>
              <a:lstStyle/>
              <a:p>
                <a:pPr algn="ctr" marL="0" indent="0" lvl="0">
                  <a:lnSpc>
                    <a:spcPts val="2859"/>
                  </a:lnSpc>
                  <a:spcBef>
                    <a:spcPct val="0"/>
                  </a:spcBef>
                </a:pPr>
              </a:p>
            </p:txBody>
          </p:sp>
        </p:grpSp>
      </p:grpSp>
      <p:grpSp>
        <p:nvGrpSpPr>
          <p:cNvPr name="Group 16" id="16"/>
          <p:cNvGrpSpPr/>
          <p:nvPr/>
        </p:nvGrpSpPr>
        <p:grpSpPr>
          <a:xfrm rot="0">
            <a:off x="5291552" y="3439166"/>
            <a:ext cx="7629220" cy="3200121"/>
            <a:chOff x="0" y="0"/>
            <a:chExt cx="2544706" cy="1067392"/>
          </a:xfrm>
        </p:grpSpPr>
        <p:sp>
          <p:nvSpPr>
            <p:cNvPr name="Freeform 17" id="17"/>
            <p:cNvSpPr/>
            <p:nvPr/>
          </p:nvSpPr>
          <p:spPr>
            <a:xfrm flipH="false" flipV="false" rot="0">
              <a:off x="0" y="0"/>
              <a:ext cx="2544706" cy="1067392"/>
            </a:xfrm>
            <a:custGeom>
              <a:avLst/>
              <a:gdLst/>
              <a:ahLst/>
              <a:cxnLst/>
              <a:rect r="r" b="b" t="t" l="l"/>
              <a:pathLst>
                <a:path h="1067392" w="2544706">
                  <a:moveTo>
                    <a:pt x="0" y="0"/>
                  </a:moveTo>
                  <a:lnTo>
                    <a:pt x="2544706" y="0"/>
                  </a:lnTo>
                  <a:lnTo>
                    <a:pt x="2544706" y="1067392"/>
                  </a:lnTo>
                  <a:lnTo>
                    <a:pt x="0" y="1067392"/>
                  </a:ln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0" y="-19050"/>
              <a:ext cx="2544706" cy="1086442"/>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19" id="19"/>
          <p:cNvSpPr/>
          <p:nvPr/>
        </p:nvSpPr>
        <p:spPr>
          <a:xfrm flipH="false" flipV="false" rot="0">
            <a:off x="14915640" y="-659492"/>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2343983" y="7089454"/>
            <a:ext cx="7092705" cy="709270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p:spPr>
        </p:sp>
        <p:sp>
          <p:nvSpPr>
            <p:cNvPr name="TextBox 22" id="22"/>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23" id="23"/>
          <p:cNvGrpSpPr/>
          <p:nvPr/>
        </p:nvGrpSpPr>
        <p:grpSpPr>
          <a:xfrm rot="0">
            <a:off x="12028966" y="-3546166"/>
            <a:ext cx="5773349" cy="577334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5EF"/>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26" id="26"/>
          <p:cNvSpPr/>
          <p:nvPr/>
        </p:nvSpPr>
        <p:spPr>
          <a:xfrm flipH="false" flipV="false" rot="0">
            <a:off x="2125558" y="770292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2385530" y="1684168"/>
            <a:ext cx="916008" cy="829420"/>
          </a:xfrm>
          <a:custGeom>
            <a:avLst/>
            <a:gdLst/>
            <a:ahLst/>
            <a:cxnLst/>
            <a:rect r="r" b="b" t="t" l="l"/>
            <a:pathLst>
              <a:path h="829420" w="916008">
                <a:moveTo>
                  <a:pt x="0" y="0"/>
                </a:moveTo>
                <a:lnTo>
                  <a:pt x="916008" y="0"/>
                </a:lnTo>
                <a:lnTo>
                  <a:pt x="916008" y="829421"/>
                </a:lnTo>
                <a:lnTo>
                  <a:pt x="0" y="829421"/>
                </a:lnTo>
                <a:lnTo>
                  <a:pt x="0" y="0"/>
                </a:lnTo>
                <a:close/>
              </a:path>
            </a:pathLst>
          </a:custGeom>
          <a:blipFill>
            <a:blip r:embed="rId4"/>
            <a:stretch>
              <a:fillRect l="0" t="0" r="0" b="0"/>
            </a:stretch>
          </a:blipFill>
        </p:spPr>
      </p:sp>
      <p:grpSp>
        <p:nvGrpSpPr>
          <p:cNvPr name="Group 28" id="28"/>
          <p:cNvGrpSpPr/>
          <p:nvPr/>
        </p:nvGrpSpPr>
        <p:grpSpPr>
          <a:xfrm rot="0">
            <a:off x="5482711" y="3680793"/>
            <a:ext cx="7322578" cy="2716868"/>
            <a:chOff x="0" y="0"/>
            <a:chExt cx="9763437" cy="3622490"/>
          </a:xfrm>
        </p:grpSpPr>
        <p:sp>
          <p:nvSpPr>
            <p:cNvPr name="TextBox 29" id="29"/>
            <p:cNvSpPr txBox="true"/>
            <p:nvPr/>
          </p:nvSpPr>
          <p:spPr>
            <a:xfrm rot="0">
              <a:off x="33428" y="853890"/>
              <a:ext cx="9730009" cy="2768600"/>
            </a:xfrm>
            <a:prstGeom prst="rect">
              <a:avLst/>
            </a:prstGeom>
          </p:spPr>
          <p:txBody>
            <a:bodyPr anchor="t" rtlCol="false" tIns="0" lIns="0" bIns="0" rIns="0">
              <a:spAutoFit/>
            </a:bodyPr>
            <a:lstStyle/>
            <a:p>
              <a:pPr algn="ctr">
                <a:lnSpc>
                  <a:spcPts val="8190"/>
                </a:lnSpc>
              </a:pPr>
              <a:r>
                <a:rPr lang="en-US" sz="6825">
                  <a:solidFill>
                    <a:srgbClr val="010101"/>
                  </a:solidFill>
                  <a:latin typeface="TT Drugs"/>
                  <a:ea typeface="TT Drugs"/>
                  <a:cs typeface="TT Drugs"/>
                  <a:sym typeface="TT Drugs"/>
                </a:rPr>
                <a:t>EL JUEGO DEL AHORCADO</a:t>
              </a:r>
            </a:p>
          </p:txBody>
        </p:sp>
        <p:sp>
          <p:nvSpPr>
            <p:cNvPr name="TextBox 30" id="30"/>
            <p:cNvSpPr txBox="true"/>
            <p:nvPr/>
          </p:nvSpPr>
          <p:spPr>
            <a:xfrm rot="0">
              <a:off x="0" y="-9525"/>
              <a:ext cx="9657284" cy="771525"/>
            </a:xfrm>
            <a:prstGeom prst="rect">
              <a:avLst/>
            </a:prstGeom>
          </p:spPr>
          <p:txBody>
            <a:bodyPr anchor="t" rtlCol="false" tIns="0" lIns="0" bIns="0" rIns="0">
              <a:spAutoFit/>
            </a:bodyPr>
            <a:lstStyle/>
            <a:p>
              <a:pPr algn="ctr">
                <a:lnSpc>
                  <a:spcPts val="4573"/>
                </a:lnSpc>
              </a:pPr>
              <a:r>
                <a:rPr lang="en-US" sz="3810">
                  <a:solidFill>
                    <a:srgbClr val="010101"/>
                  </a:solidFill>
                  <a:latin typeface="TT Drugs"/>
                  <a:ea typeface="TT Drugs"/>
                  <a:cs typeface="TT Drugs"/>
                  <a:sym typeface="TT Drugs"/>
                </a:rPr>
                <a:t>Presentación</a:t>
              </a:r>
            </a:p>
          </p:txBody>
        </p:sp>
      </p:grpSp>
      <p:sp>
        <p:nvSpPr>
          <p:cNvPr name="TextBox 31" id="31"/>
          <p:cNvSpPr txBox="true"/>
          <p:nvPr/>
        </p:nvSpPr>
        <p:spPr>
          <a:xfrm rot="0">
            <a:off x="5367228" y="7246771"/>
            <a:ext cx="7553545" cy="456149"/>
          </a:xfrm>
          <a:prstGeom prst="rect">
            <a:avLst/>
          </a:prstGeom>
        </p:spPr>
        <p:txBody>
          <a:bodyPr anchor="t" rtlCol="false" tIns="0" lIns="0" bIns="0" rIns="0">
            <a:spAutoFit/>
          </a:bodyPr>
          <a:lstStyle/>
          <a:p>
            <a:pPr algn="ctr">
              <a:lnSpc>
                <a:spcPts val="3732"/>
              </a:lnSpc>
            </a:pPr>
            <a:r>
              <a:rPr lang="en-US" sz="2666" spc="133">
                <a:solidFill>
                  <a:srgbClr val="1A1A1A"/>
                </a:solidFill>
                <a:latin typeface="TT Drugs"/>
                <a:ea typeface="TT Drugs"/>
                <a:cs typeface="TT Drugs"/>
                <a:sym typeface="TT Drugs"/>
              </a:rPr>
              <a:t>Realizado por Rafael Auxilia Esquina</a:t>
            </a:r>
          </a:p>
        </p:txBody>
      </p:sp>
      <p:sp>
        <p:nvSpPr>
          <p:cNvPr name="TextBox 32" id="32"/>
          <p:cNvSpPr txBox="true"/>
          <p:nvPr/>
        </p:nvSpPr>
        <p:spPr>
          <a:xfrm rot="0">
            <a:off x="1732198" y="2747688"/>
            <a:ext cx="2222672" cy="301767"/>
          </a:xfrm>
          <a:prstGeom prst="rect">
            <a:avLst/>
          </a:prstGeom>
        </p:spPr>
        <p:txBody>
          <a:bodyPr anchor="t" rtlCol="false" tIns="0" lIns="0" bIns="0" rIns="0">
            <a:spAutoFit/>
          </a:bodyPr>
          <a:lstStyle/>
          <a:p>
            <a:pPr algn="ctr" marL="0" indent="0" lvl="0">
              <a:lnSpc>
                <a:spcPts val="2483"/>
              </a:lnSpc>
              <a:spcBef>
                <a:spcPct val="0"/>
              </a:spcBef>
            </a:pPr>
            <a:r>
              <a:rPr lang="en-US" b="true" sz="1799" spc="176">
                <a:solidFill>
                  <a:srgbClr val="010101"/>
                </a:solidFill>
                <a:latin typeface="TT Drugs Bold"/>
                <a:ea typeface="TT Drugs Bold"/>
                <a:cs typeface="TT Drugs Bold"/>
                <a:sym typeface="TT Drugs Bold"/>
              </a:rPr>
              <a:t>PYTHON</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687905" y="3574310"/>
            <a:ext cx="14912190" cy="3055603"/>
          </a:xfrm>
          <a:prstGeom prst="rect">
            <a:avLst/>
          </a:prstGeom>
        </p:spPr>
        <p:txBody>
          <a:bodyPr anchor="t" rtlCol="false" tIns="0" lIns="0" bIns="0" rIns="0">
            <a:spAutoFit/>
          </a:bodyPr>
          <a:lstStyle/>
          <a:p>
            <a:pPr algn="ctr">
              <a:lnSpc>
                <a:spcPts val="24838"/>
              </a:lnSpc>
            </a:pPr>
            <a:r>
              <a:rPr lang="en-US" b="true" sz="17999" spc="1763">
                <a:solidFill>
                  <a:srgbClr val="231F20"/>
                </a:solidFill>
                <a:latin typeface="TT Drugs Bold"/>
                <a:ea typeface="TT Drugs Bold"/>
                <a:cs typeface="TT Drugs Bold"/>
                <a:sym typeface="TT Drugs Bold"/>
              </a:rPr>
              <a:t>FIN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6686" y="-126925"/>
            <a:ext cx="18561372" cy="10413925"/>
            <a:chOff x="0" y="0"/>
            <a:chExt cx="4888592" cy="2742762"/>
          </a:xfrm>
        </p:grpSpPr>
        <p:sp>
          <p:nvSpPr>
            <p:cNvPr name="Freeform 3" id="3"/>
            <p:cNvSpPr/>
            <p:nvPr/>
          </p:nvSpPr>
          <p:spPr>
            <a:xfrm flipH="false" flipV="false" rot="0">
              <a:off x="0" y="0"/>
              <a:ext cx="4888592" cy="2742762"/>
            </a:xfrm>
            <a:custGeom>
              <a:avLst/>
              <a:gdLst/>
              <a:ahLst/>
              <a:cxnLst/>
              <a:rect r="r" b="b" t="t" l="l"/>
              <a:pathLst>
                <a:path h="2742762" w="4888592">
                  <a:moveTo>
                    <a:pt x="0" y="0"/>
                  </a:moveTo>
                  <a:lnTo>
                    <a:pt x="4888592" y="0"/>
                  </a:lnTo>
                  <a:lnTo>
                    <a:pt x="4888592" y="2742762"/>
                  </a:lnTo>
                  <a:lnTo>
                    <a:pt x="0" y="2742762"/>
                  </a:lnTo>
                  <a:close/>
                </a:path>
              </a:pathLst>
            </a:custGeom>
            <a:gradFill rotWithShape="true">
              <a:gsLst>
                <a:gs pos="0">
                  <a:srgbClr val="5DE0E6">
                    <a:alpha val="61000"/>
                  </a:srgbClr>
                </a:gs>
                <a:gs pos="100000">
                  <a:srgbClr val="004AAD">
                    <a:alpha val="61000"/>
                  </a:srgbClr>
                </a:gs>
              </a:gsLst>
              <a:lin ang="0"/>
            </a:gradFill>
          </p:spPr>
        </p:sp>
        <p:sp>
          <p:nvSpPr>
            <p:cNvPr name="TextBox 4" id="4"/>
            <p:cNvSpPr txBox="true"/>
            <p:nvPr/>
          </p:nvSpPr>
          <p:spPr>
            <a:xfrm>
              <a:off x="0" y="-19050"/>
              <a:ext cx="4888592" cy="2761812"/>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5962324" y="1442699"/>
            <a:ext cx="6636723" cy="7815601"/>
            <a:chOff x="0" y="0"/>
            <a:chExt cx="1747943" cy="2058430"/>
          </a:xfrm>
        </p:grpSpPr>
        <p:sp>
          <p:nvSpPr>
            <p:cNvPr name="Freeform 6" id="6"/>
            <p:cNvSpPr/>
            <p:nvPr/>
          </p:nvSpPr>
          <p:spPr>
            <a:xfrm flipH="false" flipV="false" rot="0">
              <a:off x="0" y="0"/>
              <a:ext cx="1747944" cy="2058430"/>
            </a:xfrm>
            <a:custGeom>
              <a:avLst/>
              <a:gdLst/>
              <a:ahLst/>
              <a:cxnLst/>
              <a:rect r="r" b="b" t="t" l="l"/>
              <a:pathLst>
                <a:path h="2058430" w="1747944">
                  <a:moveTo>
                    <a:pt x="0" y="0"/>
                  </a:moveTo>
                  <a:lnTo>
                    <a:pt x="1747944" y="0"/>
                  </a:lnTo>
                  <a:lnTo>
                    <a:pt x="1747944" y="2058430"/>
                  </a:lnTo>
                  <a:lnTo>
                    <a:pt x="0" y="2058430"/>
                  </a:lnTo>
                  <a:close/>
                </a:path>
              </a:pathLst>
            </a:custGeom>
            <a:gradFill rotWithShape="true">
              <a:gsLst>
                <a:gs pos="0">
                  <a:srgbClr val="8C52FF">
                    <a:alpha val="100000"/>
                  </a:srgbClr>
                </a:gs>
                <a:gs pos="100000">
                  <a:srgbClr val="5CE1E6">
                    <a:alpha val="100000"/>
                  </a:srgbClr>
                </a:gs>
              </a:gsLst>
              <a:lin ang="0"/>
            </a:gradFill>
          </p:spPr>
        </p:sp>
        <p:sp>
          <p:nvSpPr>
            <p:cNvPr name="TextBox 7" id="7"/>
            <p:cNvSpPr txBox="true"/>
            <p:nvPr/>
          </p:nvSpPr>
          <p:spPr>
            <a:xfrm>
              <a:off x="0" y="-19050"/>
              <a:ext cx="1747943" cy="207748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6768643" y="132697"/>
            <a:ext cx="5024086" cy="1167126"/>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Indice</a:t>
            </a:r>
          </a:p>
        </p:txBody>
      </p:sp>
      <p:sp>
        <p:nvSpPr>
          <p:cNvPr name="TextBox 9" id="9"/>
          <p:cNvSpPr txBox="true"/>
          <p:nvPr/>
        </p:nvSpPr>
        <p:spPr>
          <a:xfrm rot="0">
            <a:off x="6191638" y="173927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01</a:t>
            </a:r>
          </a:p>
        </p:txBody>
      </p:sp>
      <p:sp>
        <p:nvSpPr>
          <p:cNvPr name="TextBox 10" id="10"/>
          <p:cNvSpPr txBox="true"/>
          <p:nvPr/>
        </p:nvSpPr>
        <p:spPr>
          <a:xfrm rot="0">
            <a:off x="6191638" y="253639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02</a:t>
            </a:r>
          </a:p>
        </p:txBody>
      </p:sp>
      <p:sp>
        <p:nvSpPr>
          <p:cNvPr name="TextBox 11" id="11"/>
          <p:cNvSpPr txBox="true"/>
          <p:nvPr/>
        </p:nvSpPr>
        <p:spPr>
          <a:xfrm rot="0">
            <a:off x="6191638" y="3417554"/>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03</a:t>
            </a:r>
          </a:p>
        </p:txBody>
      </p:sp>
      <p:sp>
        <p:nvSpPr>
          <p:cNvPr name="TextBox 12" id="12"/>
          <p:cNvSpPr txBox="true"/>
          <p:nvPr/>
        </p:nvSpPr>
        <p:spPr>
          <a:xfrm rot="0">
            <a:off x="6191638" y="4214673"/>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04</a:t>
            </a:r>
          </a:p>
        </p:txBody>
      </p:sp>
      <p:sp>
        <p:nvSpPr>
          <p:cNvPr name="TextBox 13" id="13"/>
          <p:cNvSpPr txBox="true"/>
          <p:nvPr/>
        </p:nvSpPr>
        <p:spPr>
          <a:xfrm rot="0">
            <a:off x="6211239" y="5007050"/>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05</a:t>
            </a:r>
          </a:p>
        </p:txBody>
      </p:sp>
      <p:sp>
        <p:nvSpPr>
          <p:cNvPr name="TextBox 14" id="14"/>
          <p:cNvSpPr txBox="true"/>
          <p:nvPr/>
        </p:nvSpPr>
        <p:spPr>
          <a:xfrm rot="0">
            <a:off x="6211239" y="5838014"/>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06</a:t>
            </a:r>
          </a:p>
        </p:txBody>
      </p:sp>
      <p:sp>
        <p:nvSpPr>
          <p:cNvPr name="TextBox 15" id="15"/>
          <p:cNvSpPr txBox="true"/>
          <p:nvPr/>
        </p:nvSpPr>
        <p:spPr>
          <a:xfrm rot="0">
            <a:off x="7567715" y="1837705"/>
            <a:ext cx="5790503" cy="428073"/>
          </a:xfrm>
          <a:prstGeom prst="rect">
            <a:avLst/>
          </a:prstGeom>
        </p:spPr>
        <p:txBody>
          <a:bodyPr anchor="t" rtlCol="false" tIns="0" lIns="0" bIns="0" rIns="0">
            <a:spAutoFit/>
          </a:bodyPr>
          <a:lstStyle/>
          <a:p>
            <a:pPr algn="l">
              <a:lnSpc>
                <a:spcPts val="3483"/>
              </a:lnSpc>
            </a:pPr>
            <a:r>
              <a:rPr lang="en-US" sz="2524" spc="247">
                <a:solidFill>
                  <a:srgbClr val="231F20"/>
                </a:solidFill>
                <a:latin typeface="TT Drugs"/>
                <a:ea typeface="TT Drugs"/>
                <a:cs typeface="TT Drugs"/>
                <a:sym typeface="TT Drugs"/>
              </a:rPr>
              <a:t>Introducción</a:t>
            </a:r>
          </a:p>
        </p:txBody>
      </p:sp>
      <p:sp>
        <p:nvSpPr>
          <p:cNvPr name="TextBox 16" id="16"/>
          <p:cNvSpPr txBox="true"/>
          <p:nvPr/>
        </p:nvSpPr>
        <p:spPr>
          <a:xfrm rot="0">
            <a:off x="7567715" y="2631923"/>
            <a:ext cx="6076629" cy="428073"/>
          </a:xfrm>
          <a:prstGeom prst="rect">
            <a:avLst/>
          </a:prstGeom>
        </p:spPr>
        <p:txBody>
          <a:bodyPr anchor="t" rtlCol="false" tIns="0" lIns="0" bIns="0" rIns="0">
            <a:spAutoFit/>
          </a:bodyPr>
          <a:lstStyle/>
          <a:p>
            <a:pPr algn="l">
              <a:lnSpc>
                <a:spcPts val="3483"/>
              </a:lnSpc>
            </a:pPr>
            <a:r>
              <a:rPr lang="en-US" sz="2524" spc="247">
                <a:solidFill>
                  <a:srgbClr val="231F20"/>
                </a:solidFill>
                <a:latin typeface="TT Drugs"/>
                <a:ea typeface="TT Drugs"/>
                <a:cs typeface="TT Drugs"/>
                <a:sym typeface="TT Drugs"/>
              </a:rPr>
              <a:t>Tecnologías utilizadas</a:t>
            </a:r>
          </a:p>
        </p:txBody>
      </p:sp>
      <p:sp>
        <p:nvSpPr>
          <p:cNvPr name="TextBox 17" id="17"/>
          <p:cNvSpPr txBox="true"/>
          <p:nvPr/>
        </p:nvSpPr>
        <p:spPr>
          <a:xfrm rot="0">
            <a:off x="7567715" y="3552013"/>
            <a:ext cx="5790503"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Estructura del código</a:t>
            </a:r>
          </a:p>
        </p:txBody>
      </p:sp>
      <p:sp>
        <p:nvSpPr>
          <p:cNvPr name="TextBox 18" id="18"/>
          <p:cNvSpPr txBox="true"/>
          <p:nvPr/>
        </p:nvSpPr>
        <p:spPr>
          <a:xfrm rot="0">
            <a:off x="7567715" y="4346231"/>
            <a:ext cx="6076629"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Base de datos</a:t>
            </a:r>
          </a:p>
        </p:txBody>
      </p:sp>
      <p:sp>
        <p:nvSpPr>
          <p:cNvPr name="TextBox 19" id="19"/>
          <p:cNvSpPr txBox="true"/>
          <p:nvPr/>
        </p:nvSpPr>
        <p:spPr>
          <a:xfrm rot="0">
            <a:off x="7567715" y="5147075"/>
            <a:ext cx="6076629"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Lógica del juego</a:t>
            </a:r>
          </a:p>
        </p:txBody>
      </p:sp>
      <p:sp>
        <p:nvSpPr>
          <p:cNvPr name="TextBox 20" id="20"/>
          <p:cNvSpPr txBox="true"/>
          <p:nvPr/>
        </p:nvSpPr>
        <p:spPr>
          <a:xfrm rot="0">
            <a:off x="7567715" y="5939452"/>
            <a:ext cx="5790503"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Ejemplo de Ejecución</a:t>
            </a:r>
          </a:p>
        </p:txBody>
      </p:sp>
      <p:sp>
        <p:nvSpPr>
          <p:cNvPr name="TextBox 21" id="21"/>
          <p:cNvSpPr txBox="true"/>
          <p:nvPr/>
        </p:nvSpPr>
        <p:spPr>
          <a:xfrm rot="0">
            <a:off x="6191638" y="6628589"/>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07</a:t>
            </a:r>
          </a:p>
        </p:txBody>
      </p:sp>
      <p:sp>
        <p:nvSpPr>
          <p:cNvPr name="TextBox 22" id="22"/>
          <p:cNvSpPr txBox="true"/>
          <p:nvPr/>
        </p:nvSpPr>
        <p:spPr>
          <a:xfrm rot="0">
            <a:off x="6191638" y="7428689"/>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08</a:t>
            </a:r>
          </a:p>
        </p:txBody>
      </p:sp>
      <p:sp>
        <p:nvSpPr>
          <p:cNvPr name="TextBox 23" id="23"/>
          <p:cNvSpPr txBox="true"/>
          <p:nvPr/>
        </p:nvSpPr>
        <p:spPr>
          <a:xfrm rot="0">
            <a:off x="6191638" y="8219264"/>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TT Drugs"/>
                <a:ea typeface="TT Drugs"/>
                <a:cs typeface="TT Drugs"/>
                <a:sym typeface="TT Drugs"/>
              </a:rPr>
              <a:t>09</a:t>
            </a:r>
          </a:p>
        </p:txBody>
      </p:sp>
      <p:sp>
        <p:nvSpPr>
          <p:cNvPr name="TextBox 24" id="24"/>
          <p:cNvSpPr txBox="true"/>
          <p:nvPr/>
        </p:nvSpPr>
        <p:spPr>
          <a:xfrm rot="0">
            <a:off x="7567715" y="6724115"/>
            <a:ext cx="5790503"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Entidad Relación</a:t>
            </a:r>
          </a:p>
        </p:txBody>
      </p:sp>
      <p:sp>
        <p:nvSpPr>
          <p:cNvPr name="TextBox 25" id="25"/>
          <p:cNvSpPr txBox="true"/>
          <p:nvPr/>
        </p:nvSpPr>
        <p:spPr>
          <a:xfrm rot="0">
            <a:off x="7567715" y="7504613"/>
            <a:ext cx="5790503" cy="428036"/>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Modelo Relacional</a:t>
            </a:r>
          </a:p>
        </p:txBody>
      </p:sp>
      <p:sp>
        <p:nvSpPr>
          <p:cNvPr name="TextBox 26" id="26"/>
          <p:cNvSpPr txBox="true"/>
          <p:nvPr/>
        </p:nvSpPr>
        <p:spPr>
          <a:xfrm rot="0">
            <a:off x="7567715" y="8285112"/>
            <a:ext cx="5790503"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TT Drugs"/>
                <a:ea typeface="TT Drugs"/>
                <a:cs typeface="TT Drugs"/>
                <a:sym typeface="TT Drugs"/>
              </a:rPr>
              <a:t>FIN</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016496" y="132697"/>
            <a:ext cx="6840245" cy="1167126"/>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Introducción</a:t>
            </a:r>
          </a:p>
        </p:txBody>
      </p:sp>
      <p:sp>
        <p:nvSpPr>
          <p:cNvPr name="TextBox 3" id="3"/>
          <p:cNvSpPr txBox="true"/>
          <p:nvPr/>
        </p:nvSpPr>
        <p:spPr>
          <a:xfrm rot="0">
            <a:off x="825527" y="1790527"/>
            <a:ext cx="16433773" cy="8139430"/>
          </a:xfrm>
          <a:prstGeom prst="rect">
            <a:avLst/>
          </a:prstGeom>
        </p:spPr>
        <p:txBody>
          <a:bodyPr anchor="t" rtlCol="false" tIns="0" lIns="0" bIns="0" rIns="0">
            <a:spAutoFit/>
          </a:bodyPr>
          <a:lstStyle/>
          <a:p>
            <a:pPr algn="just">
              <a:lnSpc>
                <a:spcPts val="3379"/>
              </a:lnSpc>
              <a:spcBef>
                <a:spcPct val="0"/>
              </a:spcBef>
            </a:pPr>
            <a:r>
              <a:rPr lang="en-US" sz="2599">
                <a:solidFill>
                  <a:srgbClr val="231F20"/>
                </a:solidFill>
                <a:latin typeface="TT Drugs"/>
                <a:ea typeface="TT Drugs"/>
                <a:cs typeface="TT Drugs"/>
                <a:sym typeface="TT Drugs"/>
              </a:rPr>
              <a:t>El</a:t>
            </a:r>
            <a:r>
              <a:rPr lang="en-US" b="true" sz="2599">
                <a:solidFill>
                  <a:srgbClr val="231F20"/>
                </a:solidFill>
                <a:latin typeface="TT Drugs Bold"/>
                <a:ea typeface="TT Drugs Bold"/>
                <a:cs typeface="TT Drugs Bold"/>
                <a:sym typeface="TT Drugs Bold"/>
              </a:rPr>
              <a:t> juego del ahorcado</a:t>
            </a:r>
            <a:r>
              <a:rPr lang="en-US" sz="2599">
                <a:solidFill>
                  <a:srgbClr val="231F20"/>
                </a:solidFill>
                <a:latin typeface="TT Drugs"/>
                <a:ea typeface="TT Drugs"/>
                <a:cs typeface="TT Drugs"/>
                <a:sym typeface="TT Drugs"/>
              </a:rPr>
              <a:t> es un clásico que ha perdurado a lo largo de los años, cautivando a jugadores de todas las edades con su simpleza y su capacidad para desafiar la mente. Este juego no solo es una forma entretenida de pasar el tiempo, sino que también fomenta habilidades como el pensamiento crítico, la deducción y el vocabulario.</a:t>
            </a:r>
          </a:p>
          <a:p>
            <a:pPr algn="just">
              <a:lnSpc>
                <a:spcPts val="3379"/>
              </a:lnSpc>
              <a:spcBef>
                <a:spcPct val="0"/>
              </a:spcBef>
            </a:pPr>
          </a:p>
          <a:p>
            <a:pPr algn="just">
              <a:lnSpc>
                <a:spcPts val="3379"/>
              </a:lnSpc>
              <a:spcBef>
                <a:spcPct val="0"/>
              </a:spcBef>
            </a:pPr>
            <a:r>
              <a:rPr lang="en-US" sz="2599">
                <a:solidFill>
                  <a:srgbClr val="231F20"/>
                </a:solidFill>
                <a:latin typeface="TT Drugs"/>
                <a:ea typeface="TT Drugs"/>
                <a:cs typeface="TT Drugs"/>
                <a:sym typeface="TT Drugs"/>
              </a:rPr>
              <a:t>En esta </a:t>
            </a:r>
            <a:r>
              <a:rPr lang="en-US" b="true" sz="2599">
                <a:solidFill>
                  <a:srgbClr val="231F20"/>
                </a:solidFill>
                <a:latin typeface="TT Drugs Bold"/>
                <a:ea typeface="TT Drugs Bold"/>
                <a:cs typeface="TT Drugs Bold"/>
                <a:sym typeface="TT Drugs Bold"/>
              </a:rPr>
              <a:t>versión digital </a:t>
            </a:r>
            <a:r>
              <a:rPr lang="en-US" sz="2599">
                <a:solidFill>
                  <a:srgbClr val="231F20"/>
                </a:solidFill>
                <a:latin typeface="TT Drugs"/>
                <a:ea typeface="TT Drugs"/>
                <a:cs typeface="TT Drugs"/>
                <a:sym typeface="TT Drugs"/>
              </a:rPr>
              <a:t>del ahorcado, los jugadores se embarcan en una emocionante aventura donde deben adivinar una palabra oculta letra por letra. Cada letra incorrecta se traduce en un intento fallido, lo que añade un elemento de tensión al juego. La meta es descubrir la palabra antes de que se agoten los intentos, lo que crea un ambiente de competencia y emoción.</a:t>
            </a:r>
          </a:p>
          <a:p>
            <a:pPr algn="just">
              <a:lnSpc>
                <a:spcPts val="3379"/>
              </a:lnSpc>
              <a:spcBef>
                <a:spcPct val="0"/>
              </a:spcBef>
            </a:pPr>
          </a:p>
          <a:p>
            <a:pPr algn="just">
              <a:lnSpc>
                <a:spcPts val="3379"/>
              </a:lnSpc>
              <a:spcBef>
                <a:spcPct val="0"/>
              </a:spcBef>
            </a:pPr>
            <a:r>
              <a:rPr lang="en-US" sz="2599">
                <a:solidFill>
                  <a:srgbClr val="231F20"/>
                </a:solidFill>
                <a:latin typeface="TT Drugs"/>
                <a:ea typeface="TT Drugs"/>
                <a:cs typeface="TT Drugs"/>
                <a:sym typeface="TT Drugs"/>
              </a:rPr>
              <a:t>El </a:t>
            </a:r>
            <a:r>
              <a:rPr lang="en-US" b="true" sz="2599">
                <a:solidFill>
                  <a:srgbClr val="231F20"/>
                </a:solidFill>
                <a:latin typeface="TT Drugs Bold"/>
                <a:ea typeface="TT Drugs Bold"/>
                <a:cs typeface="TT Drugs Bold"/>
                <a:sym typeface="TT Drugs Bold"/>
              </a:rPr>
              <a:t>juego</a:t>
            </a:r>
            <a:r>
              <a:rPr lang="en-US" sz="2599">
                <a:solidFill>
                  <a:srgbClr val="231F20"/>
                </a:solidFill>
                <a:latin typeface="TT Drugs"/>
                <a:ea typeface="TT Drugs"/>
                <a:cs typeface="TT Drugs"/>
                <a:sym typeface="TT Drugs"/>
              </a:rPr>
              <a:t> ofrece diferentes categorías de palabras, permitiendo a los jugadores elegir el tema que más les interese. Esto no solo diversifica la experiencia, sino que también permite a los jugadores aprender sobre diferentes temas mientras juegan. La interfaz está diseñada para ser intuitiva y atractiva, asegurando que los jugadores se sumerjan en la experiencia sin distracciones.</a:t>
            </a:r>
          </a:p>
          <a:p>
            <a:pPr algn="just">
              <a:lnSpc>
                <a:spcPts val="3379"/>
              </a:lnSpc>
              <a:spcBef>
                <a:spcPct val="0"/>
              </a:spcBef>
            </a:pPr>
          </a:p>
          <a:p>
            <a:pPr algn="just">
              <a:lnSpc>
                <a:spcPts val="3379"/>
              </a:lnSpc>
              <a:spcBef>
                <a:spcPct val="0"/>
              </a:spcBef>
            </a:pPr>
            <a:r>
              <a:rPr lang="en-US" sz="2599">
                <a:solidFill>
                  <a:srgbClr val="231F20"/>
                </a:solidFill>
                <a:latin typeface="TT Drugs"/>
                <a:ea typeface="TT Drugs"/>
                <a:cs typeface="TT Drugs"/>
                <a:sym typeface="TT Drugs"/>
              </a:rPr>
              <a:t>A </a:t>
            </a:r>
            <a:r>
              <a:rPr lang="en-US" b="true" sz="2599">
                <a:solidFill>
                  <a:srgbClr val="231F20"/>
                </a:solidFill>
                <a:latin typeface="TT Drugs Bold"/>
                <a:ea typeface="TT Drugs Bold"/>
                <a:cs typeface="TT Drugs Bold"/>
                <a:sym typeface="TT Drugs Bold"/>
              </a:rPr>
              <a:t>medida que los jugadores</a:t>
            </a:r>
            <a:r>
              <a:rPr lang="en-US" sz="2599">
                <a:solidFill>
                  <a:srgbClr val="231F20"/>
                </a:solidFill>
                <a:latin typeface="TT Drugs"/>
                <a:ea typeface="TT Drugs"/>
                <a:cs typeface="TT Drugs"/>
                <a:sym typeface="TT Drugs"/>
              </a:rPr>
              <a:t> avanzan, pueden ver su progreso y estadísticas, lo que añade un componente de seguimiento y mejora personal. Cada partida es una oportunidad para aprender, adaptarse y, sobre todo, divertirse.</a:t>
            </a:r>
          </a:p>
          <a:p>
            <a:pPr algn="just">
              <a:lnSpc>
                <a:spcPts val="337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783180" y="1898681"/>
            <a:ext cx="16476120" cy="8968234"/>
          </a:xfrm>
          <a:prstGeom prst="rect">
            <a:avLst/>
          </a:prstGeom>
        </p:spPr>
        <p:txBody>
          <a:bodyPr anchor="t" rtlCol="false" tIns="0" lIns="0" bIns="0" rIns="0">
            <a:spAutoFit/>
          </a:bodyPr>
          <a:lstStyle/>
          <a:p>
            <a:pPr algn="l" marL="490553" indent="-245277" lvl="1">
              <a:lnSpc>
                <a:spcPts val="3135"/>
              </a:lnSpc>
              <a:buAutoNum type="arabicPeriod" startAt="1"/>
            </a:pPr>
            <a:r>
              <a:rPr lang="en-US" b="true" sz="2272" spc="222">
                <a:solidFill>
                  <a:srgbClr val="231F20"/>
                </a:solidFill>
                <a:latin typeface="TT Drugs Bold"/>
                <a:ea typeface="TT Drugs Bold"/>
                <a:cs typeface="TT Drugs Bold"/>
                <a:sym typeface="TT Drugs Bold"/>
              </a:rPr>
              <a:t>Python</a:t>
            </a:r>
          </a:p>
          <a:p>
            <a:pPr algn="just" marL="981107" indent="-327036" lvl="2">
              <a:lnSpc>
                <a:spcPts val="3135"/>
              </a:lnSpc>
              <a:buFont typeface="Arial"/>
              <a:buChar char="⚬"/>
            </a:pPr>
            <a:r>
              <a:rPr lang="en-US" sz="2272" spc="222">
                <a:solidFill>
                  <a:srgbClr val="231F20"/>
                </a:solidFill>
                <a:latin typeface="TT Drugs"/>
                <a:ea typeface="TT Drugs"/>
                <a:cs typeface="TT Drugs"/>
                <a:sym typeface="TT Drugs"/>
              </a:rPr>
              <a:t>L</a:t>
            </a:r>
            <a:r>
              <a:rPr lang="en-US" sz="2272" spc="222">
                <a:solidFill>
                  <a:srgbClr val="231F20"/>
                </a:solidFill>
                <a:latin typeface="TT Drugs"/>
                <a:ea typeface="TT Drugs"/>
                <a:cs typeface="TT Drugs"/>
                <a:sym typeface="TT Drugs"/>
              </a:rPr>
              <a:t>enguaje de programación principal utilizado para desarrollar la lógica del juego. Python es conocido por su simplicidad y legibilidad, lo que facilita el desarrollo de aplicaciones interactivas.</a:t>
            </a:r>
          </a:p>
          <a:p>
            <a:pPr algn="just">
              <a:lnSpc>
                <a:spcPts val="3135"/>
              </a:lnSpc>
            </a:pPr>
          </a:p>
          <a:p>
            <a:pPr algn="just">
              <a:lnSpc>
                <a:spcPts val="3135"/>
              </a:lnSpc>
            </a:pPr>
            <a:r>
              <a:rPr lang="en-US" sz="2272" spc="222">
                <a:solidFill>
                  <a:srgbClr val="231F20"/>
                </a:solidFill>
                <a:latin typeface="TT Drugs"/>
                <a:ea typeface="TT Drugs"/>
                <a:cs typeface="TT Drugs"/>
                <a:sym typeface="TT Drugs"/>
              </a:rPr>
              <a:t>  2.</a:t>
            </a:r>
            <a:r>
              <a:rPr lang="en-US" b="true" sz="2272" spc="222">
                <a:solidFill>
                  <a:srgbClr val="231F20"/>
                </a:solidFill>
                <a:latin typeface="TT Drugs Bold"/>
                <a:ea typeface="TT Drugs Bold"/>
                <a:cs typeface="TT Drugs Bold"/>
                <a:sym typeface="TT Drugs Bold"/>
              </a:rPr>
              <a:t>Pygame</a:t>
            </a:r>
          </a:p>
          <a:p>
            <a:pPr algn="just" marL="981107" indent="-327036" lvl="2">
              <a:lnSpc>
                <a:spcPts val="3135"/>
              </a:lnSpc>
              <a:buFont typeface="Arial"/>
              <a:buChar char="⚬"/>
            </a:pPr>
            <a:r>
              <a:rPr lang="en-US" sz="2272" spc="222">
                <a:solidFill>
                  <a:srgbClr val="231F20"/>
                </a:solidFill>
                <a:latin typeface="TT Drugs"/>
                <a:ea typeface="TT Drugs"/>
                <a:cs typeface="TT Drugs"/>
                <a:sym typeface="TT Drugs"/>
              </a:rPr>
              <a:t>Biblioteca de Python para crear videojuegos. Proporciona funcionalidades para manejar gráficos, sonido y eventos, permitiendo crear una interfaz de usuario atractiva y dinámica.</a:t>
            </a:r>
          </a:p>
          <a:p>
            <a:pPr algn="just">
              <a:lnSpc>
                <a:spcPts val="3135"/>
              </a:lnSpc>
            </a:pPr>
          </a:p>
          <a:p>
            <a:pPr algn="just">
              <a:lnSpc>
                <a:spcPts val="3135"/>
              </a:lnSpc>
            </a:pPr>
            <a:r>
              <a:rPr lang="en-US" sz="2272" spc="222">
                <a:solidFill>
                  <a:srgbClr val="231F20"/>
                </a:solidFill>
                <a:latin typeface="TT Drugs"/>
                <a:ea typeface="TT Drugs"/>
                <a:cs typeface="TT Drugs"/>
                <a:sym typeface="TT Drugs"/>
              </a:rPr>
              <a:t> 3. </a:t>
            </a:r>
            <a:r>
              <a:rPr lang="en-US" b="true" sz="2272" spc="222">
                <a:solidFill>
                  <a:srgbClr val="231F20"/>
                </a:solidFill>
                <a:latin typeface="TT Drugs Bold"/>
                <a:ea typeface="TT Drugs Bold"/>
                <a:cs typeface="TT Drugs Bold"/>
                <a:sym typeface="TT Drugs Bold"/>
              </a:rPr>
              <a:t>Tkinter</a:t>
            </a:r>
          </a:p>
          <a:p>
            <a:pPr algn="just" marL="981107" indent="-327036" lvl="2">
              <a:lnSpc>
                <a:spcPts val="3135"/>
              </a:lnSpc>
              <a:buFont typeface="Arial"/>
              <a:buChar char="⚬"/>
            </a:pPr>
            <a:r>
              <a:rPr lang="en-US" sz="2272" spc="222">
                <a:solidFill>
                  <a:srgbClr val="231F20"/>
                </a:solidFill>
                <a:latin typeface="TT Drugs"/>
                <a:ea typeface="TT Drugs"/>
                <a:cs typeface="TT Drugs"/>
                <a:sym typeface="TT Drugs"/>
              </a:rPr>
              <a:t>Biblioteca estándar de Python para crear interfaces gráficas de usuario. En el código, se utiliza para solicitar el nombre del usuario y seleccionar la categoría del juego mediante cuadros de diálogo.</a:t>
            </a:r>
          </a:p>
          <a:p>
            <a:pPr algn="just">
              <a:lnSpc>
                <a:spcPts val="3135"/>
              </a:lnSpc>
            </a:pPr>
          </a:p>
          <a:p>
            <a:pPr algn="just">
              <a:lnSpc>
                <a:spcPts val="3135"/>
              </a:lnSpc>
            </a:pPr>
          </a:p>
          <a:p>
            <a:pPr algn="just">
              <a:lnSpc>
                <a:spcPts val="3135"/>
              </a:lnSpc>
            </a:pPr>
            <a:r>
              <a:rPr lang="en-US" sz="2272" spc="222">
                <a:solidFill>
                  <a:srgbClr val="231F20"/>
                </a:solidFill>
                <a:latin typeface="TT Drugs"/>
                <a:ea typeface="TT Drugs"/>
                <a:cs typeface="TT Drugs"/>
                <a:sym typeface="TT Drugs"/>
              </a:rPr>
              <a:t> 4.</a:t>
            </a:r>
            <a:r>
              <a:rPr lang="en-US" b="true" sz="2272" spc="222">
                <a:solidFill>
                  <a:srgbClr val="231F20"/>
                </a:solidFill>
                <a:latin typeface="TT Drugs Bold"/>
                <a:ea typeface="TT Drugs Bold"/>
                <a:cs typeface="TT Drugs Bold"/>
                <a:sym typeface="TT Drugs Bold"/>
              </a:rPr>
              <a:t> </a:t>
            </a:r>
            <a:r>
              <a:rPr lang="en-US" b="true" sz="2272" spc="222">
                <a:solidFill>
                  <a:srgbClr val="231F20"/>
                </a:solidFill>
                <a:latin typeface="TT Drugs Bold"/>
                <a:ea typeface="TT Drugs Bold"/>
                <a:cs typeface="TT Drugs Bold"/>
                <a:sym typeface="TT Drugs Bold"/>
              </a:rPr>
              <a:t>MySQL</a:t>
            </a:r>
          </a:p>
          <a:p>
            <a:pPr algn="just" marL="981107" indent="-327036" lvl="2">
              <a:lnSpc>
                <a:spcPts val="3135"/>
              </a:lnSpc>
              <a:buFont typeface="Arial"/>
              <a:buChar char="⚬"/>
            </a:pPr>
            <a:r>
              <a:rPr lang="en-US" sz="2272" spc="222">
                <a:solidFill>
                  <a:srgbClr val="231F20"/>
                </a:solidFill>
                <a:latin typeface="TT Drugs"/>
                <a:ea typeface="TT Drugs"/>
                <a:cs typeface="TT Drugs"/>
                <a:sym typeface="TT Drugs"/>
              </a:rPr>
              <a:t>Sistema de gestión de bases de datos relacional utilizado para almacenar y gestionar las palabras del juego y los datos de los usuarios (partidas ganadas y perdidas). Permite realizar consultas y actualizaciones de manera eficiente.</a:t>
            </a:r>
          </a:p>
          <a:p>
            <a:pPr algn="just">
              <a:lnSpc>
                <a:spcPts val="3135"/>
              </a:lnSpc>
            </a:pPr>
          </a:p>
          <a:p>
            <a:pPr algn="just">
              <a:lnSpc>
                <a:spcPts val="3135"/>
              </a:lnSpc>
            </a:pPr>
          </a:p>
          <a:p>
            <a:pPr algn="just">
              <a:lnSpc>
                <a:spcPts val="3135"/>
              </a:lnSpc>
            </a:pPr>
          </a:p>
          <a:p>
            <a:pPr algn="ctr">
              <a:lnSpc>
                <a:spcPts val="3135"/>
              </a:lnSpc>
            </a:pPr>
          </a:p>
        </p:txBody>
      </p:sp>
      <p:sp>
        <p:nvSpPr>
          <p:cNvPr name="Freeform 3" id="3"/>
          <p:cNvSpPr/>
          <p:nvPr/>
        </p:nvSpPr>
        <p:spPr>
          <a:xfrm flipH="false" flipV="false" rot="0">
            <a:off x="907691" y="336931"/>
            <a:ext cx="1257761" cy="1383538"/>
          </a:xfrm>
          <a:custGeom>
            <a:avLst/>
            <a:gdLst/>
            <a:ahLst/>
            <a:cxnLst/>
            <a:rect r="r" b="b" t="t" l="l"/>
            <a:pathLst>
              <a:path h="1383538" w="1257761">
                <a:moveTo>
                  <a:pt x="0" y="0"/>
                </a:moveTo>
                <a:lnTo>
                  <a:pt x="1257762" y="0"/>
                </a:lnTo>
                <a:lnTo>
                  <a:pt x="1257762" y="1383538"/>
                </a:lnTo>
                <a:lnTo>
                  <a:pt x="0" y="1383538"/>
                </a:lnTo>
                <a:lnTo>
                  <a:pt x="0" y="0"/>
                </a:lnTo>
                <a:close/>
              </a:path>
            </a:pathLst>
          </a:custGeom>
          <a:blipFill>
            <a:blip r:embed="rId2"/>
            <a:stretch>
              <a:fillRect l="0" t="0" r="0" b="0"/>
            </a:stretch>
          </a:blipFill>
        </p:spPr>
      </p:sp>
      <p:sp>
        <p:nvSpPr>
          <p:cNvPr name="Freeform 4" id="4"/>
          <p:cNvSpPr/>
          <p:nvPr/>
        </p:nvSpPr>
        <p:spPr>
          <a:xfrm flipH="false" flipV="false" rot="0">
            <a:off x="15795354" y="256522"/>
            <a:ext cx="1463946" cy="1463946"/>
          </a:xfrm>
          <a:custGeom>
            <a:avLst/>
            <a:gdLst/>
            <a:ahLst/>
            <a:cxnLst/>
            <a:rect r="r" b="b" t="t" l="l"/>
            <a:pathLst>
              <a:path h="1463946" w="1463946">
                <a:moveTo>
                  <a:pt x="0" y="0"/>
                </a:moveTo>
                <a:lnTo>
                  <a:pt x="1463946" y="0"/>
                </a:lnTo>
                <a:lnTo>
                  <a:pt x="1463946" y="1463947"/>
                </a:lnTo>
                <a:lnTo>
                  <a:pt x="0" y="1463947"/>
                </a:lnTo>
                <a:lnTo>
                  <a:pt x="0" y="0"/>
                </a:lnTo>
                <a:close/>
              </a:path>
            </a:pathLst>
          </a:custGeom>
          <a:blipFill>
            <a:blip r:embed="rId3"/>
            <a:stretch>
              <a:fillRect l="0" t="0" r="0" b="0"/>
            </a:stretch>
          </a:blipFill>
        </p:spPr>
      </p:sp>
      <p:sp>
        <p:nvSpPr>
          <p:cNvPr name="TextBox 5" id="5"/>
          <p:cNvSpPr txBox="true"/>
          <p:nvPr/>
        </p:nvSpPr>
        <p:spPr>
          <a:xfrm rot="0">
            <a:off x="1971455" y="376548"/>
            <a:ext cx="14099570" cy="1100070"/>
          </a:xfrm>
          <a:prstGeom prst="rect">
            <a:avLst/>
          </a:prstGeom>
        </p:spPr>
        <p:txBody>
          <a:bodyPr anchor="t" rtlCol="false" tIns="0" lIns="0" bIns="0" rIns="0">
            <a:spAutoFit/>
          </a:bodyPr>
          <a:lstStyle/>
          <a:p>
            <a:pPr algn="ctr">
              <a:lnSpc>
                <a:spcPts val="8916"/>
              </a:lnSpc>
            </a:pPr>
            <a:r>
              <a:rPr lang="en-US" sz="6461" spc="633">
                <a:solidFill>
                  <a:srgbClr val="231F20"/>
                </a:solidFill>
                <a:latin typeface="TT Drugs"/>
                <a:ea typeface="TT Drugs"/>
                <a:cs typeface="TT Drugs"/>
                <a:sym typeface="TT Drugs"/>
              </a:rPr>
              <a:t>Tecnologias utilizadas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741746" y="1806406"/>
            <a:ext cx="16779347" cy="8198886"/>
          </a:xfrm>
          <a:prstGeom prst="rect">
            <a:avLst/>
          </a:prstGeom>
        </p:spPr>
        <p:txBody>
          <a:bodyPr anchor="t" rtlCol="false" tIns="0" lIns="0" bIns="0" rIns="0">
            <a:spAutoFit/>
          </a:bodyPr>
          <a:lstStyle/>
          <a:p>
            <a:pPr algn="just">
              <a:lnSpc>
                <a:spcPts val="3143"/>
              </a:lnSpc>
              <a:spcBef>
                <a:spcPct val="0"/>
              </a:spcBef>
            </a:pPr>
            <a:r>
              <a:rPr lang="en-US" sz="2418">
                <a:solidFill>
                  <a:srgbClr val="231F20"/>
                </a:solidFill>
                <a:latin typeface="TT Drugs"/>
                <a:ea typeface="TT Drugs"/>
                <a:cs typeface="TT Drugs"/>
                <a:sym typeface="TT Drugs"/>
              </a:rPr>
              <a:t>La estructura del código del juego de</a:t>
            </a:r>
            <a:r>
              <a:rPr lang="en-US" sz="2418">
                <a:solidFill>
                  <a:srgbClr val="231F20"/>
                </a:solidFill>
                <a:latin typeface="TT Drugs"/>
                <a:ea typeface="TT Drugs"/>
                <a:cs typeface="TT Drugs"/>
                <a:sym typeface="TT Drugs"/>
              </a:rPr>
              <a:t>l ahorcado se organiza en varias secciones clave:</a:t>
            </a:r>
          </a:p>
          <a:p>
            <a:pPr algn="just">
              <a:lnSpc>
                <a:spcPts val="3143"/>
              </a:lnSpc>
              <a:spcBef>
                <a:spcPct val="0"/>
              </a:spcBef>
            </a:pP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Importaciones y Configuración Inicial</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Se importan bibliotecas necesarias y se inicializan componentes de Pygame, estableciendo el entorno del juego.</a:t>
            </a: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Definición de Variables y Colores</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Se definen variables para dimensiones de la pantalla, colores y fuentes, permitiendo una fácil personalización.</a:t>
            </a: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Funciones de Conexión a la Base de Datos</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Implementa funciones para conectarse a MySQL, recuperando palabras y actualizando estadísticas de los usuarios.</a:t>
            </a: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Funciones de Juego</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Contiene la lógica principal, incluyendo la obtención de palabras, gestión de intentos y verificación de resultados.</a:t>
            </a: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Interfaz de Usuario</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Muestra elementos visuales del juego, actualizando la pantalla según las acciones del jugador.</a:t>
            </a: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Eventos y Control del Flujo del Juego</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Un bucle principal gestiona eventos, permitiendo al jugador adivinar letras y recibir feedback inmediato.</a:t>
            </a:r>
          </a:p>
          <a:p>
            <a:pPr algn="just" marL="522134" indent="-261067" lvl="1">
              <a:lnSpc>
                <a:spcPts val="3143"/>
              </a:lnSpc>
              <a:spcBef>
                <a:spcPct val="0"/>
              </a:spcBef>
              <a:buAutoNum type="arabicPeriod" startAt="1"/>
            </a:pPr>
            <a:r>
              <a:rPr lang="en-US" b="true" sz="2418">
                <a:solidFill>
                  <a:srgbClr val="231F20"/>
                </a:solidFill>
                <a:latin typeface="TT Drugs Bold"/>
                <a:ea typeface="TT Drugs Bold"/>
                <a:cs typeface="TT Drugs Bold"/>
                <a:sym typeface="TT Drugs Bold"/>
              </a:rPr>
              <a:t>Finalización del Juego</a:t>
            </a:r>
          </a:p>
          <a:p>
            <a:pPr algn="just" marL="1044267" indent="-348089" lvl="2">
              <a:lnSpc>
                <a:spcPts val="3143"/>
              </a:lnSpc>
              <a:spcBef>
                <a:spcPct val="0"/>
              </a:spcBef>
              <a:buFont typeface="Arial"/>
              <a:buChar char="⚬"/>
            </a:pPr>
            <a:r>
              <a:rPr lang="en-US" sz="2418">
                <a:solidFill>
                  <a:srgbClr val="231F20"/>
                </a:solidFill>
                <a:latin typeface="TT Drugs"/>
                <a:ea typeface="TT Drugs"/>
                <a:cs typeface="TT Drugs"/>
                <a:sym typeface="TT Drugs"/>
              </a:rPr>
              <a:t>Muestra resultados y ofrece opciones para reiniciar o salir, completando la experiencia del jugador.</a:t>
            </a:r>
          </a:p>
          <a:p>
            <a:pPr algn="just">
              <a:lnSpc>
                <a:spcPts val="3143"/>
              </a:lnSpc>
              <a:spcBef>
                <a:spcPct val="0"/>
              </a:spcBef>
            </a:pPr>
          </a:p>
        </p:txBody>
      </p:sp>
      <p:sp>
        <p:nvSpPr>
          <p:cNvPr name="Freeform 3" id="3"/>
          <p:cNvSpPr/>
          <p:nvPr/>
        </p:nvSpPr>
        <p:spPr>
          <a:xfrm flipH="false" flipV="false" rot="0">
            <a:off x="15582207" y="426875"/>
            <a:ext cx="1938886" cy="1871906"/>
          </a:xfrm>
          <a:custGeom>
            <a:avLst/>
            <a:gdLst/>
            <a:ahLst/>
            <a:cxnLst/>
            <a:rect r="r" b="b" t="t" l="l"/>
            <a:pathLst>
              <a:path h="1871906" w="1938886">
                <a:moveTo>
                  <a:pt x="0" y="0"/>
                </a:moveTo>
                <a:lnTo>
                  <a:pt x="1938886" y="0"/>
                </a:lnTo>
                <a:lnTo>
                  <a:pt x="1938886" y="1871906"/>
                </a:lnTo>
                <a:lnTo>
                  <a:pt x="0" y="1871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58897" y="195702"/>
            <a:ext cx="14912190" cy="1167126"/>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Estructura del Código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519592" y="3249684"/>
            <a:ext cx="2355317" cy="2361615"/>
          </a:xfrm>
          <a:custGeom>
            <a:avLst/>
            <a:gdLst/>
            <a:ahLst/>
            <a:cxnLst/>
            <a:rect r="r" b="b" t="t" l="l"/>
            <a:pathLst>
              <a:path h="2361615" w="2355317">
                <a:moveTo>
                  <a:pt x="0" y="0"/>
                </a:moveTo>
                <a:lnTo>
                  <a:pt x="2355317" y="0"/>
                </a:lnTo>
                <a:lnTo>
                  <a:pt x="2355317" y="2361615"/>
                </a:lnTo>
                <a:lnTo>
                  <a:pt x="0" y="2361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662873" y="1718724"/>
            <a:ext cx="8115023" cy="7231598"/>
          </a:xfrm>
          <a:prstGeom prst="rect">
            <a:avLst/>
          </a:prstGeom>
        </p:spPr>
        <p:txBody>
          <a:bodyPr anchor="t" rtlCol="false" tIns="0" lIns="0" bIns="0" rIns="0">
            <a:spAutoFit/>
          </a:bodyPr>
          <a:lstStyle/>
          <a:p>
            <a:pPr algn="just">
              <a:lnSpc>
                <a:spcPts val="2859"/>
              </a:lnSpc>
            </a:pPr>
            <a:r>
              <a:rPr lang="en-US" sz="2199" b="true">
                <a:solidFill>
                  <a:srgbClr val="000000"/>
                </a:solidFill>
                <a:latin typeface="TT Drugs Bold"/>
                <a:ea typeface="TT Drugs Bold"/>
                <a:cs typeface="TT Drugs Bold"/>
                <a:sym typeface="TT Drugs Bold"/>
              </a:rPr>
              <a:t>MySQL</a:t>
            </a:r>
          </a:p>
          <a:p>
            <a:pPr algn="just">
              <a:lnSpc>
                <a:spcPts val="2859"/>
              </a:lnSpc>
              <a:spcBef>
                <a:spcPct val="0"/>
              </a:spcBef>
            </a:pPr>
            <a:r>
              <a:rPr lang="en-US" sz="2199">
                <a:solidFill>
                  <a:srgbClr val="000000"/>
                </a:solidFill>
                <a:latin typeface="TT Drugs"/>
                <a:ea typeface="TT Drugs"/>
                <a:cs typeface="TT Drugs"/>
                <a:sym typeface="TT Drugs"/>
              </a:rPr>
              <a:t>La base de datos es un componente fundamental del juego del ahorcado, ya que almacena la información necesaria para su funcionamiento. Utilizamos un sistema de gestión de bases de datos relacional para organizar y acceder a los datos de manera eficiente.</a:t>
            </a:r>
          </a:p>
          <a:p>
            <a:pPr algn="just">
              <a:lnSpc>
                <a:spcPts val="2859"/>
              </a:lnSpc>
              <a:spcBef>
                <a:spcPct val="0"/>
              </a:spcBef>
            </a:pPr>
          </a:p>
          <a:p>
            <a:pPr algn="just">
              <a:lnSpc>
                <a:spcPts val="2859"/>
              </a:lnSpc>
              <a:spcBef>
                <a:spcPct val="0"/>
              </a:spcBef>
            </a:pPr>
            <a:r>
              <a:rPr lang="en-US" b="true" sz="2199">
                <a:solidFill>
                  <a:srgbClr val="000000"/>
                </a:solidFill>
                <a:latin typeface="TT Drugs Bold"/>
                <a:ea typeface="TT Drugs Bold"/>
                <a:cs typeface="TT Drugs Bold"/>
                <a:sym typeface="TT Drugs Bold"/>
              </a:rPr>
              <a:t>Funciones de Interacción</a:t>
            </a:r>
          </a:p>
          <a:p>
            <a:pPr algn="just">
              <a:lnSpc>
                <a:spcPts val="2859"/>
              </a:lnSpc>
              <a:spcBef>
                <a:spcPct val="0"/>
              </a:spcBef>
            </a:pPr>
            <a:r>
              <a:rPr lang="en-US" sz="2199">
                <a:solidFill>
                  <a:srgbClr val="000000"/>
                </a:solidFill>
                <a:latin typeface="TT Drugs"/>
                <a:ea typeface="TT Drugs"/>
                <a:cs typeface="TT Drugs"/>
                <a:sym typeface="TT Drugs"/>
              </a:rPr>
              <a:t>El código incluye funciones específicas para interactuar con la base de datos. Estas funciones permiten:</a:t>
            </a:r>
          </a:p>
          <a:p>
            <a:pPr algn="just" marL="474979" indent="-237490" lvl="1">
              <a:lnSpc>
                <a:spcPts val="2859"/>
              </a:lnSpc>
              <a:spcBef>
                <a:spcPct val="0"/>
              </a:spcBef>
              <a:buFont typeface="Arial"/>
              <a:buChar char="•"/>
            </a:pPr>
            <a:r>
              <a:rPr lang="en-US" sz="2199">
                <a:solidFill>
                  <a:srgbClr val="000000"/>
                </a:solidFill>
                <a:latin typeface="TT Drugs"/>
                <a:ea typeface="TT Drugs"/>
                <a:cs typeface="TT Drugs"/>
                <a:sym typeface="TT Drugs"/>
              </a:rPr>
              <a:t>Recuperar Palabras: Consultar la tabla de palabras para obtener una lista de palabras según la categoría seleccionada por el jugador. Esto garantiza que cada partida sea única y desafiante.</a:t>
            </a:r>
          </a:p>
          <a:p>
            <a:pPr algn="just" marL="474979" indent="-237490" lvl="1">
              <a:lnSpc>
                <a:spcPts val="2859"/>
              </a:lnSpc>
              <a:spcBef>
                <a:spcPct val="0"/>
              </a:spcBef>
              <a:buFont typeface="Arial"/>
              <a:buChar char="•"/>
            </a:pPr>
            <a:r>
              <a:rPr lang="en-US" sz="2199">
                <a:solidFill>
                  <a:srgbClr val="000000"/>
                </a:solidFill>
                <a:latin typeface="TT Drugs"/>
                <a:ea typeface="TT Drugs"/>
                <a:cs typeface="TT Drugs"/>
                <a:sym typeface="TT Drugs"/>
              </a:rPr>
              <a:t>Actualizar Estadísticas: Registrar el desempeño del jugador después de cada partida, actualizando los contadores de partidas ganadas y perdidas. Esto no solo ayuda a los jugadores a seguir su progreso, sino que también añade un elemento competitivo al juego.</a:t>
            </a:r>
          </a:p>
          <a:p>
            <a:pPr algn="just">
              <a:lnSpc>
                <a:spcPts val="2859"/>
              </a:lnSpc>
              <a:spcBef>
                <a:spcPct val="0"/>
              </a:spcBef>
            </a:pPr>
          </a:p>
        </p:txBody>
      </p:sp>
      <p:sp>
        <p:nvSpPr>
          <p:cNvPr name="TextBox 4" id="4"/>
          <p:cNvSpPr txBox="true"/>
          <p:nvPr/>
        </p:nvSpPr>
        <p:spPr>
          <a:xfrm rot="0">
            <a:off x="1361690" y="1718724"/>
            <a:ext cx="8102073" cy="8226056"/>
          </a:xfrm>
          <a:prstGeom prst="rect">
            <a:avLst/>
          </a:prstGeom>
        </p:spPr>
        <p:txBody>
          <a:bodyPr anchor="t" rtlCol="false" tIns="0" lIns="0" bIns="0" rIns="0">
            <a:spAutoFit/>
          </a:bodyPr>
          <a:lstStyle/>
          <a:p>
            <a:pPr algn="l">
              <a:lnSpc>
                <a:spcPts val="2069"/>
              </a:lnSpc>
              <a:spcBef>
                <a:spcPct val="0"/>
              </a:spcBef>
            </a:pPr>
            <a:r>
              <a:rPr lang="en-US" sz="1591">
                <a:solidFill>
                  <a:srgbClr val="000000"/>
                </a:solidFill>
                <a:latin typeface="TT Drugs"/>
                <a:ea typeface="TT Drugs"/>
                <a:cs typeface="TT Drugs"/>
                <a:sym typeface="TT Drugs"/>
              </a:rPr>
              <a:t>CREATE database ahorcado;</a:t>
            </a:r>
          </a:p>
          <a:p>
            <a:pPr algn="l">
              <a:lnSpc>
                <a:spcPts val="2069"/>
              </a:lnSpc>
              <a:spcBef>
                <a:spcPct val="0"/>
              </a:spcBef>
            </a:pPr>
            <a:r>
              <a:rPr lang="en-US" sz="1591">
                <a:solidFill>
                  <a:srgbClr val="000000"/>
                </a:solidFill>
                <a:latin typeface="TT Drugs"/>
                <a:ea typeface="TT Drugs"/>
                <a:cs typeface="TT Drugs"/>
                <a:sym typeface="TT Drugs"/>
              </a:rPr>
              <a:t>USE ahorcado;</a:t>
            </a:r>
          </a:p>
          <a:p>
            <a:pPr algn="l">
              <a:lnSpc>
                <a:spcPts val="2069"/>
              </a:lnSpc>
              <a:spcBef>
                <a:spcPct val="0"/>
              </a:spcBef>
            </a:pPr>
          </a:p>
          <a:p>
            <a:pPr algn="l">
              <a:lnSpc>
                <a:spcPts val="2069"/>
              </a:lnSpc>
              <a:spcBef>
                <a:spcPct val="0"/>
              </a:spcBef>
            </a:pPr>
            <a:r>
              <a:rPr lang="en-US" sz="1591">
                <a:solidFill>
                  <a:srgbClr val="000000"/>
                </a:solidFill>
                <a:latin typeface="TT Drugs"/>
                <a:ea typeface="TT Drugs"/>
                <a:cs typeface="TT Drugs"/>
                <a:sym typeface="TT Drugs"/>
              </a:rPr>
              <a:t>CREATE TABLE Frutas (</a:t>
            </a:r>
          </a:p>
          <a:p>
            <a:pPr algn="l">
              <a:lnSpc>
                <a:spcPts val="2069"/>
              </a:lnSpc>
              <a:spcBef>
                <a:spcPct val="0"/>
              </a:spcBef>
            </a:pPr>
            <a:r>
              <a:rPr lang="en-US" sz="1591">
                <a:solidFill>
                  <a:srgbClr val="000000"/>
                </a:solidFill>
                <a:latin typeface="TT Drugs"/>
                <a:ea typeface="TT Drugs"/>
                <a:cs typeface="TT Drugs"/>
                <a:sym typeface="TT Drugs"/>
              </a:rPr>
              <a:t>    id INT AUTO_INCREMENT PRIMARY KEY,</a:t>
            </a:r>
          </a:p>
          <a:p>
            <a:pPr algn="l">
              <a:lnSpc>
                <a:spcPts val="2069"/>
              </a:lnSpc>
              <a:spcBef>
                <a:spcPct val="0"/>
              </a:spcBef>
            </a:pPr>
            <a:r>
              <a:rPr lang="en-US" sz="1591">
                <a:solidFill>
                  <a:srgbClr val="000000"/>
                </a:solidFill>
                <a:latin typeface="TT Drugs"/>
                <a:ea typeface="TT Drugs"/>
                <a:cs typeface="TT Drugs"/>
                <a:sym typeface="TT Drugs"/>
              </a:rPr>
              <a:t>    nombre VARCHAR(100) NOT NULL</a:t>
            </a:r>
          </a:p>
          <a:p>
            <a:pPr algn="l">
              <a:lnSpc>
                <a:spcPts val="2069"/>
              </a:lnSpc>
              <a:spcBef>
                <a:spcPct val="0"/>
              </a:spcBef>
            </a:pPr>
            <a:r>
              <a:rPr lang="en-US" sz="1591">
                <a:solidFill>
                  <a:srgbClr val="000000"/>
                </a:solidFill>
                <a:latin typeface="TT Drugs"/>
                <a:ea typeface="TT Drugs"/>
                <a:cs typeface="TT Drugs"/>
                <a:sym typeface="TT Drugs"/>
              </a:rPr>
              <a:t>);</a:t>
            </a:r>
          </a:p>
          <a:p>
            <a:pPr algn="l">
              <a:lnSpc>
                <a:spcPts val="2069"/>
              </a:lnSpc>
              <a:spcBef>
                <a:spcPct val="0"/>
              </a:spcBef>
            </a:pPr>
          </a:p>
          <a:p>
            <a:pPr algn="l">
              <a:lnSpc>
                <a:spcPts val="2069"/>
              </a:lnSpc>
              <a:spcBef>
                <a:spcPct val="0"/>
              </a:spcBef>
            </a:pPr>
            <a:r>
              <a:rPr lang="en-US" sz="1591">
                <a:solidFill>
                  <a:srgbClr val="000000"/>
                </a:solidFill>
                <a:latin typeface="TT Drugs"/>
                <a:ea typeface="TT Drugs"/>
                <a:cs typeface="TT Drugs"/>
                <a:sym typeface="TT Drugs"/>
              </a:rPr>
              <a:t>CREATE TABLE Conceptos_informaticos (</a:t>
            </a:r>
          </a:p>
          <a:p>
            <a:pPr algn="l">
              <a:lnSpc>
                <a:spcPts val="2069"/>
              </a:lnSpc>
              <a:spcBef>
                <a:spcPct val="0"/>
              </a:spcBef>
            </a:pPr>
            <a:r>
              <a:rPr lang="en-US" sz="1591">
                <a:solidFill>
                  <a:srgbClr val="000000"/>
                </a:solidFill>
                <a:latin typeface="TT Drugs"/>
                <a:ea typeface="TT Drugs"/>
                <a:cs typeface="TT Drugs"/>
                <a:sym typeface="TT Drugs"/>
              </a:rPr>
              <a:t>    id INT AUTO_INCREMENT PRIMARY KEY,</a:t>
            </a:r>
          </a:p>
          <a:p>
            <a:pPr algn="l">
              <a:lnSpc>
                <a:spcPts val="2069"/>
              </a:lnSpc>
              <a:spcBef>
                <a:spcPct val="0"/>
              </a:spcBef>
            </a:pPr>
            <a:r>
              <a:rPr lang="en-US" sz="1591">
                <a:solidFill>
                  <a:srgbClr val="000000"/>
                </a:solidFill>
                <a:latin typeface="TT Drugs"/>
                <a:ea typeface="TT Drugs"/>
                <a:cs typeface="TT Drugs"/>
                <a:sym typeface="TT Drugs"/>
              </a:rPr>
              <a:t>    nombre VARCHAR(100) NOT NULL</a:t>
            </a:r>
          </a:p>
          <a:p>
            <a:pPr algn="l">
              <a:lnSpc>
                <a:spcPts val="2069"/>
              </a:lnSpc>
              <a:spcBef>
                <a:spcPct val="0"/>
              </a:spcBef>
            </a:pPr>
            <a:r>
              <a:rPr lang="en-US" sz="1591">
                <a:solidFill>
                  <a:srgbClr val="000000"/>
                </a:solidFill>
                <a:latin typeface="TT Drugs"/>
                <a:ea typeface="TT Drugs"/>
                <a:cs typeface="TT Drugs"/>
                <a:sym typeface="TT Drugs"/>
              </a:rPr>
              <a:t>);</a:t>
            </a:r>
          </a:p>
          <a:p>
            <a:pPr algn="l">
              <a:lnSpc>
                <a:spcPts val="2069"/>
              </a:lnSpc>
              <a:spcBef>
                <a:spcPct val="0"/>
              </a:spcBef>
            </a:pPr>
          </a:p>
          <a:p>
            <a:pPr algn="l">
              <a:lnSpc>
                <a:spcPts val="2069"/>
              </a:lnSpc>
              <a:spcBef>
                <a:spcPct val="0"/>
              </a:spcBef>
            </a:pPr>
            <a:r>
              <a:rPr lang="en-US" sz="1591">
                <a:solidFill>
                  <a:srgbClr val="000000"/>
                </a:solidFill>
                <a:latin typeface="TT Drugs"/>
                <a:ea typeface="TT Drugs"/>
                <a:cs typeface="TT Drugs"/>
                <a:sym typeface="TT Drugs"/>
              </a:rPr>
              <a:t>CREATE TABLE Nombres_persona (</a:t>
            </a:r>
          </a:p>
          <a:p>
            <a:pPr algn="l">
              <a:lnSpc>
                <a:spcPts val="2069"/>
              </a:lnSpc>
              <a:spcBef>
                <a:spcPct val="0"/>
              </a:spcBef>
            </a:pPr>
            <a:r>
              <a:rPr lang="en-US" sz="1591">
                <a:solidFill>
                  <a:srgbClr val="000000"/>
                </a:solidFill>
                <a:latin typeface="TT Drugs"/>
                <a:ea typeface="TT Drugs"/>
                <a:cs typeface="TT Drugs"/>
                <a:sym typeface="TT Drugs"/>
              </a:rPr>
              <a:t>    id INT AUTO_INCREMENT PRIMARY KEY,</a:t>
            </a:r>
          </a:p>
          <a:p>
            <a:pPr algn="l">
              <a:lnSpc>
                <a:spcPts val="2069"/>
              </a:lnSpc>
              <a:spcBef>
                <a:spcPct val="0"/>
              </a:spcBef>
            </a:pPr>
            <a:r>
              <a:rPr lang="en-US" sz="1591">
                <a:solidFill>
                  <a:srgbClr val="000000"/>
                </a:solidFill>
                <a:latin typeface="TT Drugs"/>
                <a:ea typeface="TT Drugs"/>
                <a:cs typeface="TT Drugs"/>
                <a:sym typeface="TT Drugs"/>
              </a:rPr>
              <a:t>    nombre VARCHAR(100) NOT NULL</a:t>
            </a:r>
          </a:p>
          <a:p>
            <a:pPr algn="l">
              <a:lnSpc>
                <a:spcPts val="2069"/>
              </a:lnSpc>
              <a:spcBef>
                <a:spcPct val="0"/>
              </a:spcBef>
            </a:pPr>
            <a:r>
              <a:rPr lang="en-US" sz="1591">
                <a:solidFill>
                  <a:srgbClr val="000000"/>
                </a:solidFill>
                <a:latin typeface="TT Drugs"/>
                <a:ea typeface="TT Drugs"/>
                <a:cs typeface="TT Drugs"/>
                <a:sym typeface="TT Drugs"/>
              </a:rPr>
              <a:t>);</a:t>
            </a:r>
          </a:p>
          <a:p>
            <a:pPr algn="l">
              <a:lnSpc>
                <a:spcPts val="2069"/>
              </a:lnSpc>
              <a:spcBef>
                <a:spcPct val="0"/>
              </a:spcBef>
            </a:pPr>
          </a:p>
          <a:p>
            <a:pPr algn="l">
              <a:lnSpc>
                <a:spcPts val="2069"/>
              </a:lnSpc>
              <a:spcBef>
                <a:spcPct val="0"/>
              </a:spcBef>
            </a:pPr>
            <a:r>
              <a:rPr lang="en-US" sz="1591">
                <a:solidFill>
                  <a:srgbClr val="000000"/>
                </a:solidFill>
                <a:latin typeface="TT Drugs"/>
                <a:ea typeface="TT Drugs"/>
                <a:cs typeface="TT Drugs"/>
                <a:sym typeface="TT Drugs"/>
              </a:rPr>
              <a:t>CREATE TABLE usuarios (</a:t>
            </a:r>
          </a:p>
          <a:p>
            <a:pPr algn="l">
              <a:lnSpc>
                <a:spcPts val="2069"/>
              </a:lnSpc>
              <a:spcBef>
                <a:spcPct val="0"/>
              </a:spcBef>
            </a:pPr>
            <a:r>
              <a:rPr lang="en-US" sz="1591">
                <a:solidFill>
                  <a:srgbClr val="000000"/>
                </a:solidFill>
                <a:latin typeface="TT Drugs"/>
                <a:ea typeface="TT Drugs"/>
                <a:cs typeface="TT Drugs"/>
                <a:sym typeface="TT Drugs"/>
              </a:rPr>
              <a:t>    id INT AUTO_INCREMENT PRIMARY KEY,</a:t>
            </a:r>
          </a:p>
          <a:p>
            <a:pPr algn="l">
              <a:lnSpc>
                <a:spcPts val="2069"/>
              </a:lnSpc>
              <a:spcBef>
                <a:spcPct val="0"/>
              </a:spcBef>
            </a:pPr>
            <a:r>
              <a:rPr lang="en-US" sz="1591">
                <a:solidFill>
                  <a:srgbClr val="000000"/>
                </a:solidFill>
                <a:latin typeface="TT Drugs"/>
                <a:ea typeface="TT Drugs"/>
                <a:cs typeface="TT Drugs"/>
                <a:sym typeface="TT Drugs"/>
              </a:rPr>
              <a:t>    nombre VARCHAR(100) NOT NULL,</a:t>
            </a:r>
          </a:p>
          <a:p>
            <a:pPr algn="l">
              <a:lnSpc>
                <a:spcPts val="2069"/>
              </a:lnSpc>
              <a:spcBef>
                <a:spcPct val="0"/>
              </a:spcBef>
            </a:pPr>
            <a:r>
              <a:rPr lang="en-US" sz="1591">
                <a:solidFill>
                  <a:srgbClr val="000000"/>
                </a:solidFill>
                <a:latin typeface="TT Drugs"/>
                <a:ea typeface="TT Drugs"/>
                <a:cs typeface="TT Drugs"/>
                <a:sym typeface="TT Drugs"/>
              </a:rPr>
              <a:t>    partidas_ganadas INT DEFAULT 0,</a:t>
            </a:r>
          </a:p>
          <a:p>
            <a:pPr algn="l">
              <a:lnSpc>
                <a:spcPts val="2069"/>
              </a:lnSpc>
              <a:spcBef>
                <a:spcPct val="0"/>
              </a:spcBef>
            </a:pPr>
            <a:r>
              <a:rPr lang="en-US" sz="1591">
                <a:solidFill>
                  <a:srgbClr val="000000"/>
                </a:solidFill>
                <a:latin typeface="TT Drugs"/>
                <a:ea typeface="TT Drugs"/>
                <a:cs typeface="TT Drugs"/>
                <a:sym typeface="TT Drugs"/>
              </a:rPr>
              <a:t>    partidas_perdidas INT DEFAULT 0</a:t>
            </a:r>
          </a:p>
          <a:p>
            <a:pPr algn="l">
              <a:lnSpc>
                <a:spcPts val="2069"/>
              </a:lnSpc>
              <a:spcBef>
                <a:spcPct val="0"/>
              </a:spcBef>
            </a:pPr>
            <a:r>
              <a:rPr lang="en-US" sz="1591">
                <a:solidFill>
                  <a:srgbClr val="000000"/>
                </a:solidFill>
                <a:latin typeface="TT Drugs"/>
                <a:ea typeface="TT Drugs"/>
                <a:cs typeface="TT Drugs"/>
                <a:sym typeface="TT Drugs"/>
              </a:rPr>
              <a:t>);</a:t>
            </a:r>
          </a:p>
          <a:p>
            <a:pPr algn="l">
              <a:lnSpc>
                <a:spcPts val="2069"/>
              </a:lnSpc>
              <a:spcBef>
                <a:spcPct val="0"/>
              </a:spcBef>
            </a:pPr>
          </a:p>
          <a:p>
            <a:pPr algn="l">
              <a:lnSpc>
                <a:spcPts val="2069"/>
              </a:lnSpc>
              <a:spcBef>
                <a:spcPct val="0"/>
              </a:spcBef>
            </a:pPr>
            <a:r>
              <a:rPr lang="en-US" sz="1591">
                <a:solidFill>
                  <a:srgbClr val="000000"/>
                </a:solidFill>
                <a:latin typeface="TT Drugs"/>
                <a:ea typeface="TT Drugs"/>
                <a:cs typeface="TT Drugs"/>
                <a:sym typeface="TT Drugs"/>
              </a:rPr>
              <a:t>INSERT INTO Frutas (nombre) VALUES ('Manzana'), ('Banana'), ('Naranja'), ('Fresa'), ('Uva'), ('Pera'), ('Sandia'), ('Cereza'), ('Mango'), ('Piña');</a:t>
            </a:r>
          </a:p>
          <a:p>
            <a:pPr algn="l">
              <a:lnSpc>
                <a:spcPts val="2069"/>
              </a:lnSpc>
              <a:spcBef>
                <a:spcPct val="0"/>
              </a:spcBef>
            </a:pPr>
            <a:r>
              <a:rPr lang="en-US" sz="1591">
                <a:solidFill>
                  <a:srgbClr val="000000"/>
                </a:solidFill>
                <a:latin typeface="TT Drugs"/>
                <a:ea typeface="TT Drugs"/>
                <a:cs typeface="TT Drugs"/>
                <a:sym typeface="TT Drugs"/>
              </a:rPr>
              <a:t>INSERT INTO Conceptos_informaticos (nombre) VALUES ('Algoritmo'), ('Programacion'), ('Python'), ('Redes'), ('Compilador'), ('Sistema'), ('IA'), ('BigData'), ('Ciberseguridad'), ('Java'); </a:t>
            </a:r>
          </a:p>
          <a:p>
            <a:pPr algn="l">
              <a:lnSpc>
                <a:spcPts val="2069"/>
              </a:lnSpc>
              <a:spcBef>
                <a:spcPct val="0"/>
              </a:spcBef>
            </a:pPr>
            <a:r>
              <a:rPr lang="en-US" sz="1591">
                <a:solidFill>
                  <a:srgbClr val="000000"/>
                </a:solidFill>
                <a:latin typeface="TT Drugs"/>
                <a:ea typeface="TT Drugs"/>
                <a:cs typeface="TT Drugs"/>
                <a:sym typeface="TT Drugs"/>
              </a:rPr>
              <a:t>INSERT INTO Nombres_persona (nombre) VALUES ('Juan'), ('Maria'), ('Pedro'), ('Ana'), ('Luis'), ('Carlos'), ('Sofia'), ('Jose'), ('Laura'), ('David');</a:t>
            </a:r>
          </a:p>
        </p:txBody>
      </p:sp>
      <p:sp>
        <p:nvSpPr>
          <p:cNvPr name="TextBox 5" id="5"/>
          <p:cNvSpPr txBox="true"/>
          <p:nvPr/>
        </p:nvSpPr>
        <p:spPr>
          <a:xfrm rot="0">
            <a:off x="1805995" y="132697"/>
            <a:ext cx="14912190" cy="1167126"/>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Base de datos</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805995" y="132697"/>
            <a:ext cx="14912190" cy="1167126"/>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Lógica del Juego</a:t>
            </a:r>
          </a:p>
        </p:txBody>
      </p:sp>
      <p:sp>
        <p:nvSpPr>
          <p:cNvPr name="TextBox 3" id="3"/>
          <p:cNvSpPr txBox="true"/>
          <p:nvPr/>
        </p:nvSpPr>
        <p:spPr>
          <a:xfrm rot="0">
            <a:off x="1028700" y="1799590"/>
            <a:ext cx="16448761" cy="8087995"/>
          </a:xfrm>
          <a:prstGeom prst="rect">
            <a:avLst/>
          </a:prstGeom>
        </p:spPr>
        <p:txBody>
          <a:bodyPr anchor="t" rtlCol="false" tIns="0" lIns="0" bIns="0" rIns="0">
            <a:spAutoFit/>
          </a:bodyPr>
          <a:lstStyle/>
          <a:p>
            <a:pPr algn="just">
              <a:lnSpc>
                <a:spcPts val="3769"/>
              </a:lnSpc>
              <a:spcBef>
                <a:spcPct val="0"/>
              </a:spcBef>
            </a:pPr>
            <a:r>
              <a:rPr lang="en-US" b="true" sz="2899">
                <a:solidFill>
                  <a:srgbClr val="231F20"/>
                </a:solidFill>
                <a:latin typeface="TT Drugs Bold"/>
                <a:ea typeface="TT Drugs Bold"/>
                <a:cs typeface="TT Drugs Bold"/>
                <a:sym typeface="TT Drugs Bold"/>
              </a:rPr>
              <a:t>Flujo del Juego</a:t>
            </a:r>
          </a:p>
          <a:p>
            <a:pPr algn="just">
              <a:lnSpc>
                <a:spcPts val="3769"/>
              </a:lnSpc>
              <a:spcBef>
                <a:spcPct val="0"/>
              </a:spcBef>
            </a:pPr>
            <a:r>
              <a:rPr lang="en-US" sz="2899">
                <a:solidFill>
                  <a:srgbClr val="231F20"/>
                </a:solidFill>
                <a:latin typeface="TT Drugs"/>
                <a:ea typeface="TT Drugs"/>
                <a:cs typeface="TT Drugs"/>
                <a:sym typeface="TT Drugs"/>
              </a:rPr>
              <a:t>Inicio: El jugador selecciona una categoría, y el sistema elige una palabra aleatoria de la base de datos.</a:t>
            </a:r>
          </a:p>
          <a:p>
            <a:pPr algn="just">
              <a:lnSpc>
                <a:spcPts val="3769"/>
              </a:lnSpc>
              <a:spcBef>
                <a:spcPct val="0"/>
              </a:spcBef>
            </a:pPr>
            <a:r>
              <a:rPr lang="en-US" sz="2899">
                <a:solidFill>
                  <a:srgbClr val="231F20"/>
                </a:solidFill>
                <a:latin typeface="TT Drugs"/>
                <a:ea typeface="TT Drugs"/>
                <a:cs typeface="TT Drugs"/>
                <a:sym typeface="TT Drugs"/>
              </a:rPr>
              <a:t>Visualización: La palabra se muestra como guiones bajos, representando las letras ocultas.</a:t>
            </a:r>
          </a:p>
          <a:p>
            <a:pPr algn="just">
              <a:lnSpc>
                <a:spcPts val="3769"/>
              </a:lnSpc>
              <a:spcBef>
                <a:spcPct val="0"/>
              </a:spcBef>
            </a:pPr>
            <a:r>
              <a:rPr lang="en-US" sz="2899">
                <a:solidFill>
                  <a:srgbClr val="231F20"/>
                </a:solidFill>
                <a:latin typeface="TT Drugs"/>
                <a:ea typeface="TT Drugs"/>
                <a:cs typeface="TT Drugs"/>
                <a:sym typeface="TT Drugs"/>
              </a:rPr>
              <a:t>Ingreso de Letras: El jugador introduce letras, que son verificadas en tiempo real.</a:t>
            </a:r>
          </a:p>
          <a:p>
            <a:pPr algn="just">
              <a:lnSpc>
                <a:spcPts val="3769"/>
              </a:lnSpc>
              <a:spcBef>
                <a:spcPct val="0"/>
              </a:spcBef>
            </a:pPr>
          </a:p>
          <a:p>
            <a:pPr algn="just">
              <a:lnSpc>
                <a:spcPts val="3769"/>
              </a:lnSpc>
              <a:spcBef>
                <a:spcPct val="0"/>
              </a:spcBef>
            </a:pPr>
            <a:r>
              <a:rPr lang="en-US" b="true" sz="2899">
                <a:solidFill>
                  <a:srgbClr val="231F20"/>
                </a:solidFill>
                <a:latin typeface="TT Drugs Bold"/>
                <a:ea typeface="TT Drugs Bold"/>
                <a:cs typeface="TT Drugs Bold"/>
                <a:sym typeface="TT Drugs Bold"/>
              </a:rPr>
              <a:t>Verificación de Letras</a:t>
            </a:r>
          </a:p>
          <a:p>
            <a:pPr algn="just">
              <a:lnSpc>
                <a:spcPts val="3769"/>
              </a:lnSpc>
              <a:spcBef>
                <a:spcPct val="0"/>
              </a:spcBef>
            </a:pPr>
            <a:r>
              <a:rPr lang="en-US" sz="2899">
                <a:solidFill>
                  <a:srgbClr val="231F20"/>
                </a:solidFill>
                <a:latin typeface="TT Drugs"/>
                <a:ea typeface="TT Drugs"/>
                <a:cs typeface="TT Drugs"/>
                <a:sym typeface="TT Drugs"/>
              </a:rPr>
              <a:t>Correctas: Se revelan en las posiciones correspondientes.</a:t>
            </a:r>
          </a:p>
          <a:p>
            <a:pPr algn="just">
              <a:lnSpc>
                <a:spcPts val="3769"/>
              </a:lnSpc>
              <a:spcBef>
                <a:spcPct val="0"/>
              </a:spcBef>
            </a:pPr>
            <a:r>
              <a:rPr lang="en-US" sz="2899">
                <a:solidFill>
                  <a:srgbClr val="231F20"/>
                </a:solidFill>
                <a:latin typeface="TT Drugs"/>
                <a:ea typeface="TT Drugs"/>
                <a:cs typeface="TT Drugs"/>
                <a:sym typeface="TT Drugs"/>
              </a:rPr>
              <a:t>Incorrectas: Se suma un intento fallido, mostrando un contador y un gráfico del ahorcado.</a:t>
            </a:r>
          </a:p>
          <a:p>
            <a:pPr algn="just">
              <a:lnSpc>
                <a:spcPts val="3769"/>
              </a:lnSpc>
              <a:spcBef>
                <a:spcPct val="0"/>
              </a:spcBef>
            </a:pPr>
          </a:p>
          <a:p>
            <a:pPr algn="just">
              <a:lnSpc>
                <a:spcPts val="3769"/>
              </a:lnSpc>
              <a:spcBef>
                <a:spcPct val="0"/>
              </a:spcBef>
            </a:pPr>
            <a:r>
              <a:rPr lang="en-US" b="true" sz="2899">
                <a:solidFill>
                  <a:srgbClr val="231F20"/>
                </a:solidFill>
                <a:latin typeface="TT Drugs Bold"/>
                <a:ea typeface="TT Drugs Bold"/>
                <a:cs typeface="TT Drugs Bold"/>
                <a:sym typeface="TT Drugs Bold"/>
              </a:rPr>
              <a:t>Condiciones de Fin</a:t>
            </a:r>
          </a:p>
          <a:p>
            <a:pPr algn="just">
              <a:lnSpc>
                <a:spcPts val="3769"/>
              </a:lnSpc>
              <a:spcBef>
                <a:spcPct val="0"/>
              </a:spcBef>
            </a:pPr>
            <a:r>
              <a:rPr lang="en-US" sz="2899">
                <a:solidFill>
                  <a:srgbClr val="231F20"/>
                </a:solidFill>
                <a:latin typeface="TT Drugs"/>
                <a:ea typeface="TT Drugs"/>
                <a:cs typeface="TT Drugs"/>
                <a:sym typeface="TT Drugs"/>
              </a:rPr>
              <a:t>Victoria: Se gana al adivinar todas las letras antes de agotar los intentos.</a:t>
            </a:r>
          </a:p>
          <a:p>
            <a:pPr algn="just">
              <a:lnSpc>
                <a:spcPts val="3769"/>
              </a:lnSpc>
              <a:spcBef>
                <a:spcPct val="0"/>
              </a:spcBef>
            </a:pPr>
            <a:r>
              <a:rPr lang="en-US" sz="2899">
                <a:solidFill>
                  <a:srgbClr val="231F20"/>
                </a:solidFill>
                <a:latin typeface="TT Drugs"/>
                <a:ea typeface="TT Drugs"/>
                <a:cs typeface="TT Drugs"/>
                <a:sym typeface="TT Drugs"/>
              </a:rPr>
              <a:t>Derrota: Se pierde al completar todos los intentos sin adivinar la palabra.</a:t>
            </a:r>
          </a:p>
          <a:p>
            <a:pPr algn="just">
              <a:lnSpc>
                <a:spcPts val="3769"/>
              </a:lnSpc>
              <a:spcBef>
                <a:spcPct val="0"/>
              </a:spcBef>
            </a:pPr>
          </a:p>
          <a:p>
            <a:pPr algn="just">
              <a:lnSpc>
                <a:spcPts val="3769"/>
              </a:lnSpc>
              <a:spcBef>
                <a:spcPct val="0"/>
              </a:spcBef>
            </a:pPr>
            <a:r>
              <a:rPr lang="en-US" b="true" sz="2899">
                <a:solidFill>
                  <a:srgbClr val="231F20"/>
                </a:solidFill>
                <a:latin typeface="TT Drugs Bold"/>
                <a:ea typeface="TT Drugs Bold"/>
                <a:cs typeface="TT Drugs Bold"/>
                <a:sym typeface="TT Drugs Bold"/>
              </a:rPr>
              <a:t>Feedback</a:t>
            </a:r>
          </a:p>
          <a:p>
            <a:pPr algn="just">
              <a:lnSpc>
                <a:spcPts val="3769"/>
              </a:lnSpc>
              <a:spcBef>
                <a:spcPct val="0"/>
              </a:spcBef>
            </a:pPr>
            <a:r>
              <a:rPr lang="en-US" sz="2899">
                <a:solidFill>
                  <a:srgbClr val="231F20"/>
                </a:solidFill>
                <a:latin typeface="TT Drugs"/>
                <a:ea typeface="TT Drugs"/>
                <a:cs typeface="TT Drugs"/>
                <a:sym typeface="TT Drugs"/>
              </a:rPr>
              <a:t>Se proporciona retroalimentación constante sobre letras adivinadas y estado del juego, manteniendo al jugador comprometido.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492758" y="2021436"/>
            <a:ext cx="9302484" cy="7517341"/>
          </a:xfrm>
          <a:custGeom>
            <a:avLst/>
            <a:gdLst/>
            <a:ahLst/>
            <a:cxnLst/>
            <a:rect r="r" b="b" t="t" l="l"/>
            <a:pathLst>
              <a:path h="7517341" w="9302484">
                <a:moveTo>
                  <a:pt x="0" y="0"/>
                </a:moveTo>
                <a:lnTo>
                  <a:pt x="9302484" y="0"/>
                </a:lnTo>
                <a:lnTo>
                  <a:pt x="9302484" y="7517340"/>
                </a:lnTo>
                <a:lnTo>
                  <a:pt x="0" y="7517340"/>
                </a:lnTo>
                <a:lnTo>
                  <a:pt x="0" y="0"/>
                </a:lnTo>
                <a:close/>
              </a:path>
            </a:pathLst>
          </a:custGeom>
          <a:blipFill>
            <a:blip r:embed="rId2"/>
            <a:stretch>
              <a:fillRect l="0" t="-117" r="0" b="-117"/>
            </a:stretch>
          </a:blipFill>
        </p:spPr>
      </p:sp>
      <p:sp>
        <p:nvSpPr>
          <p:cNvPr name="TextBox 3" id="3"/>
          <p:cNvSpPr txBox="true"/>
          <p:nvPr/>
        </p:nvSpPr>
        <p:spPr>
          <a:xfrm rot="0">
            <a:off x="1805995" y="132697"/>
            <a:ext cx="14912190" cy="1167126"/>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Ejemplo en ejecución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669232" y="1975689"/>
            <a:ext cx="7185717" cy="7673964"/>
          </a:xfrm>
          <a:custGeom>
            <a:avLst/>
            <a:gdLst/>
            <a:ahLst/>
            <a:cxnLst/>
            <a:rect r="r" b="b" t="t" l="l"/>
            <a:pathLst>
              <a:path h="7673964" w="7185717">
                <a:moveTo>
                  <a:pt x="0" y="0"/>
                </a:moveTo>
                <a:lnTo>
                  <a:pt x="7185717" y="0"/>
                </a:lnTo>
                <a:lnTo>
                  <a:pt x="7185717" y="7673964"/>
                </a:lnTo>
                <a:lnTo>
                  <a:pt x="0" y="7673964"/>
                </a:lnTo>
                <a:lnTo>
                  <a:pt x="0" y="0"/>
                </a:lnTo>
                <a:close/>
              </a:path>
            </a:pathLst>
          </a:custGeom>
          <a:blipFill>
            <a:blip r:embed="rId2"/>
            <a:stretch>
              <a:fillRect l="0" t="-1383" r="0" b="-1383"/>
            </a:stretch>
          </a:blipFill>
        </p:spPr>
      </p:sp>
      <p:sp>
        <p:nvSpPr>
          <p:cNvPr name="TextBox 3" id="3"/>
          <p:cNvSpPr txBox="true"/>
          <p:nvPr/>
        </p:nvSpPr>
        <p:spPr>
          <a:xfrm rot="0">
            <a:off x="1805995" y="132697"/>
            <a:ext cx="14912190" cy="1167089"/>
          </a:xfrm>
          <a:prstGeom prst="rect">
            <a:avLst/>
          </a:prstGeom>
        </p:spPr>
        <p:txBody>
          <a:bodyPr anchor="t" rtlCol="false" tIns="0" lIns="0" bIns="0" rIns="0">
            <a:spAutoFit/>
          </a:bodyPr>
          <a:lstStyle/>
          <a:p>
            <a:pPr algn="ctr">
              <a:lnSpc>
                <a:spcPts val="9468"/>
              </a:lnSpc>
            </a:pPr>
            <a:r>
              <a:rPr lang="en-US" sz="6861" spc="672">
                <a:solidFill>
                  <a:srgbClr val="231F20"/>
                </a:solidFill>
                <a:latin typeface="TT Drugs"/>
                <a:ea typeface="TT Drugs"/>
                <a:cs typeface="TT Drugs"/>
                <a:sym typeface="TT Drugs"/>
              </a:rPr>
              <a:t>ER y M.Relacional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DAGWpeG2dhI</dc:identifier>
  <dcterms:modified xsi:type="dcterms:W3CDTF">2011-08-01T06:04:30Z</dcterms:modified>
  <cp:revision>1</cp:revision>
  <dc:title>Python</dc:title>
</cp:coreProperties>
</file>