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T Drugs" charset="1" panose="02000503060000020003"/>
      <p:regular r:id="rId18"/>
    </p:embeddedFont>
    <p:embeddedFont>
      <p:font typeface="TT Drugs Bold" charset="1" panose="020008030600000200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02370" y="942173"/>
            <a:ext cx="10187166" cy="5163762"/>
            <a:chOff x="0" y="0"/>
            <a:chExt cx="13582888" cy="6885016"/>
          </a:xfrm>
        </p:grpSpPr>
        <p:grpSp>
          <p:nvGrpSpPr>
            <p:cNvPr name="Group 3" id="3"/>
            <p:cNvGrpSpPr/>
            <p:nvPr/>
          </p:nvGrpSpPr>
          <p:grpSpPr>
            <a:xfrm rot="0">
              <a:off x="0" y="0"/>
              <a:ext cx="13582888" cy="518100"/>
              <a:chOff x="0" y="0"/>
              <a:chExt cx="2683040" cy="102341"/>
            </a:xfrm>
          </p:grpSpPr>
          <p:sp>
            <p:nvSpPr>
              <p:cNvPr name="Freeform 4" id="4"/>
              <p:cNvSpPr/>
              <p:nvPr/>
            </p:nvSpPr>
            <p:spPr>
              <a:xfrm flipH="false" flipV="false" rot="0">
                <a:off x="0" y="0"/>
                <a:ext cx="2683040" cy="102341"/>
              </a:xfrm>
              <a:custGeom>
                <a:avLst/>
                <a:gdLst/>
                <a:ahLst/>
                <a:cxnLst/>
                <a:rect r="r" b="b" t="t" l="l"/>
                <a:pathLst>
                  <a:path h="102341" w="2683040">
                    <a:moveTo>
                      <a:pt x="0" y="0"/>
                    </a:moveTo>
                    <a:lnTo>
                      <a:pt x="2683040" y="0"/>
                    </a:lnTo>
                    <a:lnTo>
                      <a:pt x="2683040" y="102341"/>
                    </a:lnTo>
                    <a:lnTo>
                      <a:pt x="0" y="102341"/>
                    </a:lnTo>
                    <a:close/>
                  </a:path>
                </a:pathLst>
              </a:custGeom>
              <a:solidFill>
                <a:srgbClr val="BFE5EF"/>
              </a:solidFill>
              <a:ln cap="sq">
                <a:noFill/>
                <a:prstDash val="solid"/>
                <a:miter/>
              </a:ln>
            </p:spPr>
          </p:sp>
          <p:sp>
            <p:nvSpPr>
              <p:cNvPr name="TextBox 5" id="5"/>
              <p:cNvSpPr txBox="true"/>
              <p:nvPr/>
            </p:nvSpPr>
            <p:spPr>
              <a:xfrm>
                <a:off x="0" y="-19050"/>
                <a:ext cx="2683040" cy="121391"/>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6" id="6"/>
            <p:cNvGrpSpPr/>
            <p:nvPr/>
          </p:nvGrpSpPr>
          <p:grpSpPr>
            <a:xfrm rot="0">
              <a:off x="0" y="0"/>
              <a:ext cx="440714" cy="6885016"/>
              <a:chOff x="0" y="0"/>
              <a:chExt cx="87055" cy="1360003"/>
            </a:xfrm>
          </p:grpSpPr>
          <p:sp>
            <p:nvSpPr>
              <p:cNvPr name="Freeform 7" id="7"/>
              <p:cNvSpPr/>
              <p:nvPr/>
            </p:nvSpPr>
            <p:spPr>
              <a:xfrm flipH="false" flipV="false" rot="0">
                <a:off x="0" y="0"/>
                <a:ext cx="87055" cy="1360003"/>
              </a:xfrm>
              <a:custGeom>
                <a:avLst/>
                <a:gdLst/>
                <a:ahLst/>
                <a:cxnLst/>
                <a:rect r="r" b="b" t="t" l="l"/>
                <a:pathLst>
                  <a:path h="1360003" w="87055">
                    <a:moveTo>
                      <a:pt x="0" y="0"/>
                    </a:moveTo>
                    <a:lnTo>
                      <a:pt x="87055" y="0"/>
                    </a:lnTo>
                    <a:lnTo>
                      <a:pt x="87055" y="1360003"/>
                    </a:lnTo>
                    <a:lnTo>
                      <a:pt x="0" y="1360003"/>
                    </a:lnTo>
                    <a:close/>
                  </a:path>
                </a:pathLst>
              </a:custGeom>
              <a:solidFill>
                <a:srgbClr val="BFE5EF"/>
              </a:solidFill>
              <a:ln cap="sq">
                <a:noFill/>
                <a:prstDash val="solid"/>
                <a:miter/>
              </a:ln>
            </p:spPr>
          </p:sp>
          <p:sp>
            <p:nvSpPr>
              <p:cNvPr name="TextBox 8" id="8"/>
              <p:cNvSpPr txBox="true"/>
              <p:nvPr/>
            </p:nvSpPr>
            <p:spPr>
              <a:xfrm>
                <a:off x="0" y="-19050"/>
                <a:ext cx="87055" cy="1379053"/>
              </a:xfrm>
              <a:prstGeom prst="rect">
                <a:avLst/>
              </a:prstGeom>
            </p:spPr>
            <p:txBody>
              <a:bodyPr anchor="ctr" rtlCol="false" tIns="50800" lIns="50800" bIns="50800" rIns="50800"/>
              <a:lstStyle/>
              <a:p>
                <a:pPr algn="ctr" marL="0" indent="0" lvl="0">
                  <a:lnSpc>
                    <a:spcPts val="2859"/>
                  </a:lnSpc>
                  <a:spcBef>
                    <a:spcPct val="0"/>
                  </a:spcBef>
                </a:pPr>
              </a:p>
            </p:txBody>
          </p:sp>
        </p:grpSp>
      </p:grpSp>
      <p:grpSp>
        <p:nvGrpSpPr>
          <p:cNvPr name="Group 9" id="9"/>
          <p:cNvGrpSpPr/>
          <p:nvPr/>
        </p:nvGrpSpPr>
        <p:grpSpPr>
          <a:xfrm rot="-10800000">
            <a:off x="7072134" y="4265953"/>
            <a:ext cx="10187166" cy="5163762"/>
            <a:chOff x="0" y="0"/>
            <a:chExt cx="13582888" cy="6885016"/>
          </a:xfrm>
        </p:grpSpPr>
        <p:grpSp>
          <p:nvGrpSpPr>
            <p:cNvPr name="Group 10" id="10"/>
            <p:cNvGrpSpPr/>
            <p:nvPr/>
          </p:nvGrpSpPr>
          <p:grpSpPr>
            <a:xfrm rot="0">
              <a:off x="0" y="0"/>
              <a:ext cx="13582888" cy="518100"/>
              <a:chOff x="0" y="0"/>
              <a:chExt cx="2683040" cy="102341"/>
            </a:xfrm>
          </p:grpSpPr>
          <p:sp>
            <p:nvSpPr>
              <p:cNvPr name="Freeform 11" id="11"/>
              <p:cNvSpPr/>
              <p:nvPr/>
            </p:nvSpPr>
            <p:spPr>
              <a:xfrm flipH="false" flipV="false" rot="0">
                <a:off x="0" y="0"/>
                <a:ext cx="2683040" cy="102341"/>
              </a:xfrm>
              <a:custGeom>
                <a:avLst/>
                <a:gdLst/>
                <a:ahLst/>
                <a:cxnLst/>
                <a:rect r="r" b="b" t="t" l="l"/>
                <a:pathLst>
                  <a:path h="102341" w="2683040">
                    <a:moveTo>
                      <a:pt x="0" y="0"/>
                    </a:moveTo>
                    <a:lnTo>
                      <a:pt x="2683040" y="0"/>
                    </a:lnTo>
                    <a:lnTo>
                      <a:pt x="2683040" y="102341"/>
                    </a:lnTo>
                    <a:lnTo>
                      <a:pt x="0" y="102341"/>
                    </a:lnTo>
                    <a:close/>
                  </a:path>
                </a:pathLst>
              </a:custGeom>
              <a:solidFill>
                <a:srgbClr val="BFE5EF"/>
              </a:solidFill>
              <a:ln cap="sq">
                <a:noFill/>
                <a:prstDash val="solid"/>
                <a:miter/>
              </a:ln>
            </p:spPr>
          </p:sp>
          <p:sp>
            <p:nvSpPr>
              <p:cNvPr name="TextBox 12" id="12"/>
              <p:cNvSpPr txBox="true"/>
              <p:nvPr/>
            </p:nvSpPr>
            <p:spPr>
              <a:xfrm>
                <a:off x="0" y="-19050"/>
                <a:ext cx="2683040" cy="121391"/>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13" id="13"/>
            <p:cNvGrpSpPr/>
            <p:nvPr/>
          </p:nvGrpSpPr>
          <p:grpSpPr>
            <a:xfrm rot="0">
              <a:off x="0" y="0"/>
              <a:ext cx="440714" cy="6885016"/>
              <a:chOff x="0" y="0"/>
              <a:chExt cx="87055" cy="1360003"/>
            </a:xfrm>
          </p:grpSpPr>
          <p:sp>
            <p:nvSpPr>
              <p:cNvPr name="Freeform 14" id="14"/>
              <p:cNvSpPr/>
              <p:nvPr/>
            </p:nvSpPr>
            <p:spPr>
              <a:xfrm flipH="false" flipV="false" rot="0">
                <a:off x="0" y="0"/>
                <a:ext cx="87055" cy="1360003"/>
              </a:xfrm>
              <a:custGeom>
                <a:avLst/>
                <a:gdLst/>
                <a:ahLst/>
                <a:cxnLst/>
                <a:rect r="r" b="b" t="t" l="l"/>
                <a:pathLst>
                  <a:path h="1360003" w="87055">
                    <a:moveTo>
                      <a:pt x="0" y="0"/>
                    </a:moveTo>
                    <a:lnTo>
                      <a:pt x="87055" y="0"/>
                    </a:lnTo>
                    <a:lnTo>
                      <a:pt x="87055" y="1360003"/>
                    </a:lnTo>
                    <a:lnTo>
                      <a:pt x="0" y="1360003"/>
                    </a:lnTo>
                    <a:close/>
                  </a:path>
                </a:pathLst>
              </a:custGeom>
              <a:solidFill>
                <a:srgbClr val="BFE5EF"/>
              </a:solidFill>
              <a:ln cap="sq">
                <a:noFill/>
                <a:prstDash val="solid"/>
                <a:miter/>
              </a:ln>
            </p:spPr>
          </p:sp>
          <p:sp>
            <p:nvSpPr>
              <p:cNvPr name="TextBox 15" id="15"/>
              <p:cNvSpPr txBox="true"/>
              <p:nvPr/>
            </p:nvSpPr>
            <p:spPr>
              <a:xfrm>
                <a:off x="0" y="-19050"/>
                <a:ext cx="87055" cy="1379053"/>
              </a:xfrm>
              <a:prstGeom prst="rect">
                <a:avLst/>
              </a:prstGeom>
            </p:spPr>
            <p:txBody>
              <a:bodyPr anchor="ctr" rtlCol="false" tIns="50800" lIns="50800" bIns="50800" rIns="50800"/>
              <a:lstStyle/>
              <a:p>
                <a:pPr algn="ctr" marL="0" indent="0" lvl="0">
                  <a:lnSpc>
                    <a:spcPts val="2859"/>
                  </a:lnSpc>
                  <a:spcBef>
                    <a:spcPct val="0"/>
                  </a:spcBef>
                </a:pPr>
              </a:p>
            </p:txBody>
          </p:sp>
        </p:grpSp>
      </p:grpSp>
      <p:grpSp>
        <p:nvGrpSpPr>
          <p:cNvPr name="Group 16" id="16"/>
          <p:cNvGrpSpPr/>
          <p:nvPr/>
        </p:nvGrpSpPr>
        <p:grpSpPr>
          <a:xfrm rot="0">
            <a:off x="5291552" y="3439166"/>
            <a:ext cx="7704896" cy="2819169"/>
            <a:chOff x="0" y="0"/>
            <a:chExt cx="2569947" cy="940326"/>
          </a:xfrm>
        </p:grpSpPr>
        <p:sp>
          <p:nvSpPr>
            <p:cNvPr name="Freeform 17" id="17"/>
            <p:cNvSpPr/>
            <p:nvPr/>
          </p:nvSpPr>
          <p:spPr>
            <a:xfrm flipH="false" flipV="false" rot="0">
              <a:off x="0" y="0"/>
              <a:ext cx="2569947" cy="940326"/>
            </a:xfrm>
            <a:custGeom>
              <a:avLst/>
              <a:gdLst/>
              <a:ahLst/>
              <a:cxnLst/>
              <a:rect r="r" b="b" t="t" l="l"/>
              <a:pathLst>
                <a:path h="940326" w="2569947">
                  <a:moveTo>
                    <a:pt x="0" y="0"/>
                  </a:moveTo>
                  <a:lnTo>
                    <a:pt x="2569947" y="0"/>
                  </a:lnTo>
                  <a:lnTo>
                    <a:pt x="2569947" y="940326"/>
                  </a:lnTo>
                  <a:lnTo>
                    <a:pt x="0" y="940326"/>
                  </a:lnTo>
                  <a:close/>
                </a:path>
              </a:pathLst>
            </a:custGeom>
            <a:solidFill>
              <a:srgbClr val="000000">
                <a:alpha val="0"/>
              </a:srgbClr>
            </a:solidFill>
            <a:ln w="38100" cap="sq">
              <a:solidFill>
                <a:srgbClr val="000000"/>
              </a:solidFill>
              <a:prstDash val="solid"/>
              <a:miter/>
            </a:ln>
          </p:spPr>
        </p:sp>
        <p:sp>
          <p:nvSpPr>
            <p:cNvPr name="TextBox 18" id="18"/>
            <p:cNvSpPr txBox="true"/>
            <p:nvPr/>
          </p:nvSpPr>
          <p:spPr>
            <a:xfrm>
              <a:off x="0" y="-19050"/>
              <a:ext cx="2569947" cy="959376"/>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19" id="19"/>
          <p:cNvSpPr/>
          <p:nvPr/>
        </p:nvSpPr>
        <p:spPr>
          <a:xfrm flipH="false" flipV="false" rot="0">
            <a:off x="13600680" y="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720022" y="559968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2265910" y="1517425"/>
            <a:ext cx="1155248" cy="1075431"/>
          </a:xfrm>
          <a:custGeom>
            <a:avLst/>
            <a:gdLst/>
            <a:ahLst/>
            <a:cxnLst/>
            <a:rect r="r" b="b" t="t" l="l"/>
            <a:pathLst>
              <a:path h="1075431" w="1155248">
                <a:moveTo>
                  <a:pt x="0" y="0"/>
                </a:moveTo>
                <a:lnTo>
                  <a:pt x="1155248" y="0"/>
                </a:lnTo>
                <a:lnTo>
                  <a:pt x="1155248" y="1075431"/>
                </a:lnTo>
                <a:lnTo>
                  <a:pt x="0" y="10754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2" id="22"/>
          <p:cNvGrpSpPr/>
          <p:nvPr/>
        </p:nvGrpSpPr>
        <p:grpSpPr>
          <a:xfrm rot="0">
            <a:off x="5482711" y="3196783"/>
            <a:ext cx="7322578" cy="2621692"/>
            <a:chOff x="0" y="0"/>
            <a:chExt cx="9763437" cy="3495590"/>
          </a:xfrm>
        </p:grpSpPr>
        <p:sp>
          <p:nvSpPr>
            <p:cNvPr name="TextBox 23" id="23"/>
            <p:cNvSpPr txBox="true"/>
            <p:nvPr/>
          </p:nvSpPr>
          <p:spPr>
            <a:xfrm rot="0">
              <a:off x="33428" y="853890"/>
              <a:ext cx="9730009" cy="2641699"/>
            </a:xfrm>
            <a:prstGeom prst="rect">
              <a:avLst/>
            </a:prstGeom>
          </p:spPr>
          <p:txBody>
            <a:bodyPr anchor="t" rtlCol="false" tIns="0" lIns="0" bIns="0" rIns="0">
              <a:spAutoFit/>
            </a:bodyPr>
            <a:lstStyle/>
            <a:p>
              <a:pPr algn="ctr">
                <a:lnSpc>
                  <a:spcPts val="7830"/>
                </a:lnSpc>
              </a:pPr>
              <a:r>
                <a:rPr lang="en-US" sz="6525">
                  <a:solidFill>
                    <a:srgbClr val="010101"/>
                  </a:solidFill>
                  <a:latin typeface="TT Drugs"/>
                  <a:ea typeface="TT Drugs"/>
                  <a:cs typeface="TT Drugs"/>
                  <a:sym typeface="TT Drugs"/>
                </a:rPr>
                <a:t>TIENDA TECNOLOGICA</a:t>
              </a:r>
            </a:p>
          </p:txBody>
        </p:sp>
        <p:sp>
          <p:nvSpPr>
            <p:cNvPr name="TextBox 24" id="24"/>
            <p:cNvSpPr txBox="true"/>
            <p:nvPr/>
          </p:nvSpPr>
          <p:spPr>
            <a:xfrm rot="0">
              <a:off x="0" y="-9525"/>
              <a:ext cx="9657284" cy="771525"/>
            </a:xfrm>
            <a:prstGeom prst="rect">
              <a:avLst/>
            </a:prstGeom>
          </p:spPr>
          <p:txBody>
            <a:bodyPr anchor="t" rtlCol="false" tIns="0" lIns="0" bIns="0" rIns="0">
              <a:spAutoFit/>
            </a:bodyPr>
            <a:lstStyle/>
            <a:p>
              <a:pPr algn="ctr">
                <a:lnSpc>
                  <a:spcPts val="4573"/>
                </a:lnSpc>
              </a:pPr>
            </a:p>
          </p:txBody>
        </p:sp>
      </p:grpSp>
      <p:sp>
        <p:nvSpPr>
          <p:cNvPr name="TextBox 25" id="25"/>
          <p:cNvSpPr txBox="true"/>
          <p:nvPr/>
        </p:nvSpPr>
        <p:spPr>
          <a:xfrm rot="0">
            <a:off x="5291552" y="6391685"/>
            <a:ext cx="7553545" cy="456187"/>
          </a:xfrm>
          <a:prstGeom prst="rect">
            <a:avLst/>
          </a:prstGeom>
        </p:spPr>
        <p:txBody>
          <a:bodyPr anchor="t" rtlCol="false" tIns="0" lIns="0" bIns="0" rIns="0">
            <a:spAutoFit/>
          </a:bodyPr>
          <a:lstStyle/>
          <a:p>
            <a:pPr algn="ctr">
              <a:lnSpc>
                <a:spcPts val="3732"/>
              </a:lnSpc>
            </a:pPr>
            <a:r>
              <a:rPr lang="en-US" sz="2666" spc="133">
                <a:solidFill>
                  <a:srgbClr val="1A1A1A"/>
                </a:solidFill>
                <a:latin typeface="TT Drugs"/>
                <a:ea typeface="TT Drugs"/>
                <a:cs typeface="TT Drugs"/>
                <a:sym typeface="TT Drugs"/>
              </a:rPr>
              <a:t>Realizado por Rafael Auxilia Esquina</a:t>
            </a:r>
          </a:p>
        </p:txBody>
      </p:sp>
      <p:sp>
        <p:nvSpPr>
          <p:cNvPr name="TextBox 26" id="26"/>
          <p:cNvSpPr txBox="true"/>
          <p:nvPr/>
        </p:nvSpPr>
        <p:spPr>
          <a:xfrm rot="0">
            <a:off x="1732198" y="2747688"/>
            <a:ext cx="2222672" cy="301841"/>
          </a:xfrm>
          <a:prstGeom prst="rect">
            <a:avLst/>
          </a:prstGeom>
        </p:spPr>
        <p:txBody>
          <a:bodyPr anchor="t" rtlCol="false" tIns="0" lIns="0" bIns="0" rIns="0">
            <a:spAutoFit/>
          </a:bodyPr>
          <a:lstStyle/>
          <a:p>
            <a:pPr algn="ctr" marL="0" indent="0" lvl="0">
              <a:lnSpc>
                <a:spcPts val="2483"/>
              </a:lnSpc>
              <a:spcBef>
                <a:spcPct val="0"/>
              </a:spcBef>
            </a:pPr>
            <a:r>
              <a:rPr lang="en-US" b="true" sz="1799" spc="176">
                <a:solidFill>
                  <a:srgbClr val="010101"/>
                </a:solidFill>
                <a:latin typeface="TT Drugs Bold"/>
                <a:ea typeface="TT Drugs Bold"/>
                <a:cs typeface="TT Drugs Bold"/>
                <a:sym typeface="TT Drugs Bold"/>
              </a:rPr>
              <a:t>JAVA SWING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E789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082368"/>
            <a:chOff x="0" y="0"/>
            <a:chExt cx="4880466" cy="555716"/>
          </a:xfrm>
        </p:grpSpPr>
        <p:sp>
          <p:nvSpPr>
            <p:cNvPr name="Freeform 3" id="3"/>
            <p:cNvSpPr/>
            <p:nvPr/>
          </p:nvSpPr>
          <p:spPr>
            <a:xfrm flipH="false" flipV="false" rot="0">
              <a:off x="0" y="0"/>
              <a:ext cx="4880466" cy="555716"/>
            </a:xfrm>
            <a:custGeom>
              <a:avLst/>
              <a:gdLst/>
              <a:ahLst/>
              <a:cxnLst/>
              <a:rect r="r" b="b" t="t" l="l"/>
              <a:pathLst>
                <a:path h="555716" w="4880466">
                  <a:moveTo>
                    <a:pt x="1693" y="0"/>
                  </a:moveTo>
                  <a:lnTo>
                    <a:pt x="4878773" y="0"/>
                  </a:lnTo>
                  <a:cubicBezTo>
                    <a:pt x="4879222" y="0"/>
                    <a:pt x="4879653" y="178"/>
                    <a:pt x="4879970" y="496"/>
                  </a:cubicBezTo>
                  <a:cubicBezTo>
                    <a:pt x="4880288" y="814"/>
                    <a:pt x="4880466" y="1244"/>
                    <a:pt x="4880466" y="1693"/>
                  </a:cubicBezTo>
                  <a:lnTo>
                    <a:pt x="4880466" y="554022"/>
                  </a:lnTo>
                  <a:cubicBezTo>
                    <a:pt x="4880466" y="554471"/>
                    <a:pt x="4880288" y="554902"/>
                    <a:pt x="4879970" y="555220"/>
                  </a:cubicBezTo>
                  <a:cubicBezTo>
                    <a:pt x="4879653" y="555537"/>
                    <a:pt x="4879222" y="555716"/>
                    <a:pt x="4878773" y="555716"/>
                  </a:cubicBezTo>
                  <a:lnTo>
                    <a:pt x="1693" y="555716"/>
                  </a:lnTo>
                  <a:cubicBezTo>
                    <a:pt x="1244" y="555716"/>
                    <a:pt x="814" y="555537"/>
                    <a:pt x="496" y="555220"/>
                  </a:cubicBezTo>
                  <a:cubicBezTo>
                    <a:pt x="178" y="554902"/>
                    <a:pt x="0" y="554471"/>
                    <a:pt x="0" y="554022"/>
                  </a:cubicBezTo>
                  <a:lnTo>
                    <a:pt x="0" y="1693"/>
                  </a:lnTo>
                  <a:cubicBezTo>
                    <a:pt x="0" y="1244"/>
                    <a:pt x="178" y="814"/>
                    <a:pt x="496" y="496"/>
                  </a:cubicBezTo>
                  <a:cubicBezTo>
                    <a:pt x="814" y="178"/>
                    <a:pt x="1244" y="0"/>
                    <a:pt x="1693" y="0"/>
                  </a:cubicBezTo>
                  <a:close/>
                </a:path>
              </a:pathLst>
            </a:custGeom>
            <a:solidFill>
              <a:srgbClr val="BFE5EF"/>
            </a:solidFill>
            <a:ln cap="sq">
              <a:noFill/>
              <a:prstDash val="solid"/>
              <a:miter/>
            </a:ln>
          </p:spPr>
        </p:sp>
        <p:sp>
          <p:nvSpPr>
            <p:cNvPr name="TextBox 4" id="4"/>
            <p:cNvSpPr txBox="true"/>
            <p:nvPr/>
          </p:nvSpPr>
          <p:spPr>
            <a:xfrm>
              <a:off x="0" y="-19050"/>
              <a:ext cx="4880466" cy="574766"/>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5" id="5"/>
          <p:cNvSpPr/>
          <p:nvPr/>
        </p:nvSpPr>
        <p:spPr>
          <a:xfrm flipH="false" flipV="false" rot="0">
            <a:off x="717203" y="2683710"/>
            <a:ext cx="4498875" cy="2884982"/>
          </a:xfrm>
          <a:custGeom>
            <a:avLst/>
            <a:gdLst/>
            <a:ahLst/>
            <a:cxnLst/>
            <a:rect r="r" b="b" t="t" l="l"/>
            <a:pathLst>
              <a:path h="2884982" w="4498875">
                <a:moveTo>
                  <a:pt x="0" y="0"/>
                </a:moveTo>
                <a:lnTo>
                  <a:pt x="4498875" y="0"/>
                </a:lnTo>
                <a:lnTo>
                  <a:pt x="4498875" y="2884983"/>
                </a:lnTo>
                <a:lnTo>
                  <a:pt x="0" y="2884983"/>
                </a:lnTo>
                <a:lnTo>
                  <a:pt x="0" y="0"/>
                </a:lnTo>
                <a:close/>
              </a:path>
            </a:pathLst>
          </a:custGeom>
          <a:blipFill>
            <a:blip r:embed="rId2"/>
            <a:stretch>
              <a:fillRect l="0" t="-612" r="0" b="-612"/>
            </a:stretch>
          </a:blipFill>
        </p:spPr>
      </p:sp>
      <p:sp>
        <p:nvSpPr>
          <p:cNvPr name="Freeform 6" id="6"/>
          <p:cNvSpPr/>
          <p:nvPr/>
        </p:nvSpPr>
        <p:spPr>
          <a:xfrm flipH="false" flipV="false" rot="0">
            <a:off x="6423494" y="2683710"/>
            <a:ext cx="5016836" cy="2884982"/>
          </a:xfrm>
          <a:custGeom>
            <a:avLst/>
            <a:gdLst/>
            <a:ahLst/>
            <a:cxnLst/>
            <a:rect r="r" b="b" t="t" l="l"/>
            <a:pathLst>
              <a:path h="2884982" w="5016836">
                <a:moveTo>
                  <a:pt x="0" y="0"/>
                </a:moveTo>
                <a:lnTo>
                  <a:pt x="5016836" y="0"/>
                </a:lnTo>
                <a:lnTo>
                  <a:pt x="5016836" y="2884983"/>
                </a:lnTo>
                <a:lnTo>
                  <a:pt x="0" y="2884983"/>
                </a:lnTo>
                <a:lnTo>
                  <a:pt x="0" y="0"/>
                </a:lnTo>
                <a:close/>
              </a:path>
            </a:pathLst>
          </a:custGeom>
          <a:blipFill>
            <a:blip r:embed="rId3"/>
            <a:stretch>
              <a:fillRect l="0" t="-6188" r="0" b="-6188"/>
            </a:stretch>
          </a:blipFill>
        </p:spPr>
      </p:sp>
      <p:sp>
        <p:nvSpPr>
          <p:cNvPr name="Freeform 7" id="7"/>
          <p:cNvSpPr/>
          <p:nvPr/>
        </p:nvSpPr>
        <p:spPr>
          <a:xfrm flipH="false" flipV="false" rot="0">
            <a:off x="12648742" y="2683710"/>
            <a:ext cx="5019623" cy="2884982"/>
          </a:xfrm>
          <a:custGeom>
            <a:avLst/>
            <a:gdLst/>
            <a:ahLst/>
            <a:cxnLst/>
            <a:rect r="r" b="b" t="t" l="l"/>
            <a:pathLst>
              <a:path h="2884982" w="5019623">
                <a:moveTo>
                  <a:pt x="0" y="0"/>
                </a:moveTo>
                <a:lnTo>
                  <a:pt x="5019623" y="0"/>
                </a:lnTo>
                <a:lnTo>
                  <a:pt x="5019623" y="2884983"/>
                </a:lnTo>
                <a:lnTo>
                  <a:pt x="0" y="2884983"/>
                </a:lnTo>
                <a:lnTo>
                  <a:pt x="0" y="0"/>
                </a:lnTo>
                <a:close/>
              </a:path>
            </a:pathLst>
          </a:custGeom>
          <a:blipFill>
            <a:blip r:embed="rId4"/>
            <a:stretch>
              <a:fillRect l="0" t="-6692" r="0" b="-6692"/>
            </a:stretch>
          </a:blipFill>
        </p:spPr>
      </p:sp>
      <p:sp>
        <p:nvSpPr>
          <p:cNvPr name="Freeform 8" id="8"/>
          <p:cNvSpPr/>
          <p:nvPr/>
        </p:nvSpPr>
        <p:spPr>
          <a:xfrm flipH="false" flipV="false" rot="0">
            <a:off x="3336181" y="6423836"/>
            <a:ext cx="4749954" cy="3085648"/>
          </a:xfrm>
          <a:custGeom>
            <a:avLst/>
            <a:gdLst/>
            <a:ahLst/>
            <a:cxnLst/>
            <a:rect r="r" b="b" t="t" l="l"/>
            <a:pathLst>
              <a:path h="3085648" w="4749954">
                <a:moveTo>
                  <a:pt x="0" y="0"/>
                </a:moveTo>
                <a:lnTo>
                  <a:pt x="4749954" y="0"/>
                </a:lnTo>
                <a:lnTo>
                  <a:pt x="4749954" y="3085647"/>
                </a:lnTo>
                <a:lnTo>
                  <a:pt x="0" y="3085647"/>
                </a:lnTo>
                <a:lnTo>
                  <a:pt x="0" y="0"/>
                </a:lnTo>
                <a:close/>
              </a:path>
            </a:pathLst>
          </a:custGeom>
          <a:blipFill>
            <a:blip r:embed="rId5"/>
            <a:stretch>
              <a:fillRect l="0" t="0" r="0" b="0"/>
            </a:stretch>
          </a:blipFill>
        </p:spPr>
      </p:sp>
      <p:sp>
        <p:nvSpPr>
          <p:cNvPr name="Freeform 9" id="9"/>
          <p:cNvSpPr/>
          <p:nvPr/>
        </p:nvSpPr>
        <p:spPr>
          <a:xfrm flipH="false" flipV="false" rot="0">
            <a:off x="9784603" y="6423836"/>
            <a:ext cx="4766497" cy="3085648"/>
          </a:xfrm>
          <a:custGeom>
            <a:avLst/>
            <a:gdLst/>
            <a:ahLst/>
            <a:cxnLst/>
            <a:rect r="r" b="b" t="t" l="l"/>
            <a:pathLst>
              <a:path h="3085648" w="4766497">
                <a:moveTo>
                  <a:pt x="0" y="0"/>
                </a:moveTo>
                <a:lnTo>
                  <a:pt x="4766497" y="0"/>
                </a:lnTo>
                <a:lnTo>
                  <a:pt x="4766497" y="3085647"/>
                </a:lnTo>
                <a:lnTo>
                  <a:pt x="0" y="3085647"/>
                </a:lnTo>
                <a:lnTo>
                  <a:pt x="0" y="0"/>
                </a:lnTo>
                <a:close/>
              </a:path>
            </a:pathLst>
          </a:custGeom>
          <a:blipFill>
            <a:blip r:embed="rId6"/>
            <a:stretch>
              <a:fillRect l="0" t="0" r="0" b="0"/>
            </a:stretch>
          </a:blipFill>
        </p:spPr>
      </p:sp>
      <p:sp>
        <p:nvSpPr>
          <p:cNvPr name="TextBox 10" id="10"/>
          <p:cNvSpPr txBox="true"/>
          <p:nvPr/>
        </p:nvSpPr>
        <p:spPr>
          <a:xfrm rot="0">
            <a:off x="0" y="646888"/>
            <a:ext cx="18288000" cy="618491"/>
          </a:xfrm>
          <a:prstGeom prst="rect">
            <a:avLst/>
          </a:prstGeom>
        </p:spPr>
        <p:txBody>
          <a:bodyPr anchor="t" rtlCol="false" tIns="0" lIns="0" bIns="0" rIns="0">
            <a:spAutoFit/>
          </a:bodyPr>
          <a:lstStyle/>
          <a:p>
            <a:pPr algn="ctr">
              <a:lnSpc>
                <a:spcPts val="4939"/>
              </a:lnSpc>
              <a:spcBef>
                <a:spcPct val="0"/>
              </a:spcBef>
            </a:pPr>
            <a:r>
              <a:rPr lang="en-US" sz="3799">
                <a:solidFill>
                  <a:srgbClr val="000000"/>
                </a:solidFill>
                <a:latin typeface="TT Drugs"/>
                <a:ea typeface="TT Drugs"/>
                <a:cs typeface="TT Drugs"/>
                <a:sym typeface="TT Drugs"/>
              </a:rPr>
              <a:t>Imagenes del programa</a:t>
            </a:r>
          </a:p>
        </p:txBody>
      </p:sp>
      <p:sp>
        <p:nvSpPr>
          <p:cNvPr name="TextBox 11" id="11"/>
          <p:cNvSpPr txBox="true"/>
          <p:nvPr/>
        </p:nvSpPr>
        <p:spPr>
          <a:xfrm rot="0">
            <a:off x="8520890" y="9270051"/>
            <a:ext cx="828958" cy="450290"/>
          </a:xfrm>
          <a:prstGeom prst="rect">
            <a:avLst/>
          </a:prstGeom>
        </p:spPr>
        <p:txBody>
          <a:bodyPr anchor="t" rtlCol="false" tIns="0" lIns="0" bIns="0" rIns="0">
            <a:spAutoFit/>
          </a:bodyPr>
          <a:lstStyle/>
          <a:p>
            <a:pPr algn="ctr">
              <a:lnSpc>
                <a:spcPts val="3639"/>
              </a:lnSpc>
              <a:spcBef>
                <a:spcPct val="0"/>
              </a:spcBef>
            </a:pPr>
            <a:r>
              <a:rPr lang="en-US" b="true" sz="2799">
                <a:solidFill>
                  <a:srgbClr val="000000"/>
                </a:solidFill>
                <a:latin typeface="TT Drugs Bold"/>
                <a:ea typeface="TT Drugs Bold"/>
                <a:cs typeface="TT Drugs Bold"/>
                <a:sym typeface="TT Drugs Bold"/>
              </a:rPr>
              <a:t>05</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E789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082368"/>
            <a:chOff x="0" y="0"/>
            <a:chExt cx="4880466" cy="555716"/>
          </a:xfrm>
        </p:grpSpPr>
        <p:sp>
          <p:nvSpPr>
            <p:cNvPr name="Freeform 3" id="3"/>
            <p:cNvSpPr/>
            <p:nvPr/>
          </p:nvSpPr>
          <p:spPr>
            <a:xfrm flipH="false" flipV="false" rot="0">
              <a:off x="0" y="0"/>
              <a:ext cx="4880466" cy="555716"/>
            </a:xfrm>
            <a:custGeom>
              <a:avLst/>
              <a:gdLst/>
              <a:ahLst/>
              <a:cxnLst/>
              <a:rect r="r" b="b" t="t" l="l"/>
              <a:pathLst>
                <a:path h="555716" w="4880466">
                  <a:moveTo>
                    <a:pt x="1693" y="0"/>
                  </a:moveTo>
                  <a:lnTo>
                    <a:pt x="4878773" y="0"/>
                  </a:lnTo>
                  <a:cubicBezTo>
                    <a:pt x="4879222" y="0"/>
                    <a:pt x="4879653" y="178"/>
                    <a:pt x="4879970" y="496"/>
                  </a:cubicBezTo>
                  <a:cubicBezTo>
                    <a:pt x="4880288" y="814"/>
                    <a:pt x="4880466" y="1244"/>
                    <a:pt x="4880466" y="1693"/>
                  </a:cubicBezTo>
                  <a:lnTo>
                    <a:pt x="4880466" y="554022"/>
                  </a:lnTo>
                  <a:cubicBezTo>
                    <a:pt x="4880466" y="554471"/>
                    <a:pt x="4880288" y="554902"/>
                    <a:pt x="4879970" y="555220"/>
                  </a:cubicBezTo>
                  <a:cubicBezTo>
                    <a:pt x="4879653" y="555537"/>
                    <a:pt x="4879222" y="555716"/>
                    <a:pt x="4878773" y="555716"/>
                  </a:cubicBezTo>
                  <a:lnTo>
                    <a:pt x="1693" y="555716"/>
                  </a:lnTo>
                  <a:cubicBezTo>
                    <a:pt x="1244" y="555716"/>
                    <a:pt x="814" y="555537"/>
                    <a:pt x="496" y="555220"/>
                  </a:cubicBezTo>
                  <a:cubicBezTo>
                    <a:pt x="178" y="554902"/>
                    <a:pt x="0" y="554471"/>
                    <a:pt x="0" y="554022"/>
                  </a:cubicBezTo>
                  <a:lnTo>
                    <a:pt x="0" y="1693"/>
                  </a:lnTo>
                  <a:cubicBezTo>
                    <a:pt x="0" y="1244"/>
                    <a:pt x="178" y="814"/>
                    <a:pt x="496" y="496"/>
                  </a:cubicBezTo>
                  <a:cubicBezTo>
                    <a:pt x="814" y="178"/>
                    <a:pt x="1244" y="0"/>
                    <a:pt x="1693" y="0"/>
                  </a:cubicBezTo>
                  <a:close/>
                </a:path>
              </a:pathLst>
            </a:custGeom>
            <a:solidFill>
              <a:srgbClr val="BFE5EF"/>
            </a:solidFill>
            <a:ln cap="sq">
              <a:noFill/>
              <a:prstDash val="solid"/>
              <a:miter/>
            </a:ln>
          </p:spPr>
        </p:sp>
        <p:sp>
          <p:nvSpPr>
            <p:cNvPr name="TextBox 4" id="4"/>
            <p:cNvSpPr txBox="true"/>
            <p:nvPr/>
          </p:nvSpPr>
          <p:spPr>
            <a:xfrm>
              <a:off x="0" y="-19050"/>
              <a:ext cx="4880466" cy="574766"/>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5" id="5"/>
          <p:cNvSpPr/>
          <p:nvPr/>
        </p:nvSpPr>
        <p:spPr>
          <a:xfrm flipH="false" flipV="false" rot="0">
            <a:off x="435135" y="3075144"/>
            <a:ext cx="17115224" cy="4064866"/>
          </a:xfrm>
          <a:custGeom>
            <a:avLst/>
            <a:gdLst/>
            <a:ahLst/>
            <a:cxnLst/>
            <a:rect r="r" b="b" t="t" l="l"/>
            <a:pathLst>
              <a:path h="4064866" w="17115224">
                <a:moveTo>
                  <a:pt x="0" y="0"/>
                </a:moveTo>
                <a:lnTo>
                  <a:pt x="17115224" y="0"/>
                </a:lnTo>
                <a:lnTo>
                  <a:pt x="17115224" y="4064866"/>
                </a:lnTo>
                <a:lnTo>
                  <a:pt x="0" y="4064866"/>
                </a:lnTo>
                <a:lnTo>
                  <a:pt x="0" y="0"/>
                </a:lnTo>
                <a:close/>
              </a:path>
            </a:pathLst>
          </a:custGeom>
          <a:blipFill>
            <a:blip r:embed="rId2"/>
            <a:stretch>
              <a:fillRect l="0" t="0" r="0" b="0"/>
            </a:stretch>
          </a:blipFill>
        </p:spPr>
      </p:sp>
      <p:sp>
        <p:nvSpPr>
          <p:cNvPr name="TextBox 6" id="6"/>
          <p:cNvSpPr txBox="true"/>
          <p:nvPr/>
        </p:nvSpPr>
        <p:spPr>
          <a:xfrm rot="0">
            <a:off x="0" y="646888"/>
            <a:ext cx="18288000" cy="618491"/>
          </a:xfrm>
          <a:prstGeom prst="rect">
            <a:avLst/>
          </a:prstGeom>
        </p:spPr>
        <p:txBody>
          <a:bodyPr anchor="t" rtlCol="false" tIns="0" lIns="0" bIns="0" rIns="0">
            <a:spAutoFit/>
          </a:bodyPr>
          <a:lstStyle/>
          <a:p>
            <a:pPr algn="ctr">
              <a:lnSpc>
                <a:spcPts val="4939"/>
              </a:lnSpc>
              <a:spcBef>
                <a:spcPct val="0"/>
              </a:spcBef>
            </a:pPr>
            <a:r>
              <a:rPr lang="en-US" sz="3799">
                <a:solidFill>
                  <a:srgbClr val="000000"/>
                </a:solidFill>
                <a:latin typeface="TT Drugs"/>
                <a:ea typeface="TT Drugs"/>
                <a:cs typeface="TT Drugs"/>
                <a:sym typeface="TT Drugs"/>
              </a:rPr>
              <a:t>Diagrama de Clases</a:t>
            </a:r>
          </a:p>
        </p:txBody>
      </p:sp>
      <p:sp>
        <p:nvSpPr>
          <p:cNvPr name="TextBox 7" id="7"/>
          <p:cNvSpPr txBox="true"/>
          <p:nvPr/>
        </p:nvSpPr>
        <p:spPr>
          <a:xfrm rot="0">
            <a:off x="8578268" y="8921185"/>
            <a:ext cx="828958" cy="450290"/>
          </a:xfrm>
          <a:prstGeom prst="rect">
            <a:avLst/>
          </a:prstGeom>
        </p:spPr>
        <p:txBody>
          <a:bodyPr anchor="t" rtlCol="false" tIns="0" lIns="0" bIns="0" rIns="0">
            <a:spAutoFit/>
          </a:bodyPr>
          <a:lstStyle/>
          <a:p>
            <a:pPr algn="ctr">
              <a:lnSpc>
                <a:spcPts val="3639"/>
              </a:lnSpc>
              <a:spcBef>
                <a:spcPct val="0"/>
              </a:spcBef>
            </a:pPr>
            <a:r>
              <a:rPr lang="en-US" b="true" sz="2799">
                <a:solidFill>
                  <a:srgbClr val="000000"/>
                </a:solidFill>
                <a:latin typeface="TT Drugs Bold"/>
                <a:ea typeface="TT Drugs Bold"/>
                <a:cs typeface="TT Drugs Bold"/>
                <a:sym typeface="TT Drugs Bold"/>
              </a:rPr>
              <a:t>06</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4E7896"/>
        </a:solidFill>
      </p:bgPr>
    </p:bg>
    <p:spTree>
      <p:nvGrpSpPr>
        <p:cNvPr id="1" name=""/>
        <p:cNvGrpSpPr/>
        <p:nvPr/>
      </p:nvGrpSpPr>
      <p:grpSpPr>
        <a:xfrm>
          <a:off x="0" y="0"/>
          <a:ext cx="0" cy="0"/>
          <a:chOff x="0" y="0"/>
          <a:chExt cx="0" cy="0"/>
        </a:xfrm>
      </p:grpSpPr>
      <p:sp>
        <p:nvSpPr>
          <p:cNvPr name="TextBox 2" id="2"/>
          <p:cNvSpPr txBox="true"/>
          <p:nvPr/>
        </p:nvSpPr>
        <p:spPr>
          <a:xfrm rot="0">
            <a:off x="7128923" y="3067109"/>
            <a:ext cx="3976971" cy="2746419"/>
          </a:xfrm>
          <a:prstGeom prst="rect">
            <a:avLst/>
          </a:prstGeom>
        </p:spPr>
        <p:txBody>
          <a:bodyPr anchor="t" rtlCol="false" tIns="0" lIns="0" bIns="0" rIns="0">
            <a:spAutoFit/>
          </a:bodyPr>
          <a:lstStyle/>
          <a:p>
            <a:pPr algn="ctr">
              <a:lnSpc>
                <a:spcPts val="22099"/>
              </a:lnSpc>
              <a:spcBef>
                <a:spcPct val="0"/>
              </a:spcBef>
            </a:pPr>
            <a:r>
              <a:rPr lang="en-US" sz="16999">
                <a:solidFill>
                  <a:srgbClr val="000000"/>
                </a:solidFill>
                <a:latin typeface="TT Drugs"/>
                <a:ea typeface="TT Drugs"/>
                <a:cs typeface="TT Drugs"/>
                <a:sym typeface="TT Drugs"/>
              </a:rPr>
              <a:t>FIN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613702" cy="10287000"/>
            <a:chOff x="0" y="0"/>
            <a:chExt cx="2005255" cy="2709333"/>
          </a:xfrm>
        </p:grpSpPr>
        <p:sp>
          <p:nvSpPr>
            <p:cNvPr name="Freeform 3" id="3"/>
            <p:cNvSpPr/>
            <p:nvPr/>
          </p:nvSpPr>
          <p:spPr>
            <a:xfrm flipH="false" flipV="false" rot="0">
              <a:off x="0" y="0"/>
              <a:ext cx="2005255" cy="2709333"/>
            </a:xfrm>
            <a:custGeom>
              <a:avLst/>
              <a:gdLst/>
              <a:ahLst/>
              <a:cxnLst/>
              <a:rect r="r" b="b" t="t" l="l"/>
              <a:pathLst>
                <a:path h="2709333" w="2005255">
                  <a:moveTo>
                    <a:pt x="0" y="0"/>
                  </a:moveTo>
                  <a:lnTo>
                    <a:pt x="2005255" y="0"/>
                  </a:lnTo>
                  <a:lnTo>
                    <a:pt x="2005255" y="2709333"/>
                  </a:lnTo>
                  <a:lnTo>
                    <a:pt x="0" y="2709333"/>
                  </a:lnTo>
                  <a:close/>
                </a:path>
              </a:pathLst>
            </a:custGeom>
            <a:solidFill>
              <a:srgbClr val="BFE5EF">
                <a:alpha val="60784"/>
              </a:srgbClr>
            </a:solidFill>
          </p:spPr>
        </p:sp>
        <p:sp>
          <p:nvSpPr>
            <p:cNvPr name="TextBox 4" id="4"/>
            <p:cNvSpPr txBox="true"/>
            <p:nvPr/>
          </p:nvSpPr>
          <p:spPr>
            <a:xfrm>
              <a:off x="0" y="-19050"/>
              <a:ext cx="2005255"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0" y="-79762"/>
            <a:ext cx="7613702" cy="10366762"/>
          </a:xfrm>
          <a:custGeom>
            <a:avLst/>
            <a:gdLst/>
            <a:ahLst/>
            <a:cxnLst/>
            <a:rect r="r" b="b" t="t" l="l"/>
            <a:pathLst>
              <a:path h="10366762" w="7613702">
                <a:moveTo>
                  <a:pt x="0" y="0"/>
                </a:moveTo>
                <a:lnTo>
                  <a:pt x="7613702" y="0"/>
                </a:lnTo>
                <a:lnTo>
                  <a:pt x="7613702" y="10366762"/>
                </a:lnTo>
                <a:lnTo>
                  <a:pt x="0" y="10366762"/>
                </a:lnTo>
                <a:lnTo>
                  <a:pt x="0" y="0"/>
                </a:lnTo>
                <a:close/>
              </a:path>
            </a:pathLst>
          </a:custGeom>
          <a:blipFill>
            <a:blip r:embed="rId2">
              <a:alphaModFix amt="35000"/>
            </a:blip>
            <a:stretch>
              <a:fillRect l="0" t="0" r="-104175" b="0"/>
            </a:stretch>
          </a:blipFill>
        </p:spPr>
      </p:sp>
      <p:grpSp>
        <p:nvGrpSpPr>
          <p:cNvPr name="Group 6" id="6"/>
          <p:cNvGrpSpPr/>
          <p:nvPr/>
        </p:nvGrpSpPr>
        <p:grpSpPr>
          <a:xfrm rot="0">
            <a:off x="6444850" y="2604749"/>
            <a:ext cx="6636723" cy="5368749"/>
            <a:chOff x="0" y="0"/>
            <a:chExt cx="1747943" cy="1413992"/>
          </a:xfrm>
        </p:grpSpPr>
        <p:sp>
          <p:nvSpPr>
            <p:cNvPr name="Freeform 7" id="7"/>
            <p:cNvSpPr/>
            <p:nvPr/>
          </p:nvSpPr>
          <p:spPr>
            <a:xfrm flipH="false" flipV="false" rot="0">
              <a:off x="0" y="0"/>
              <a:ext cx="1747944" cy="1413992"/>
            </a:xfrm>
            <a:custGeom>
              <a:avLst/>
              <a:gdLst/>
              <a:ahLst/>
              <a:cxnLst/>
              <a:rect r="r" b="b" t="t" l="l"/>
              <a:pathLst>
                <a:path h="1413992" w="1747944">
                  <a:moveTo>
                    <a:pt x="0" y="0"/>
                  </a:moveTo>
                  <a:lnTo>
                    <a:pt x="1747944" y="0"/>
                  </a:lnTo>
                  <a:lnTo>
                    <a:pt x="1747944" y="1413992"/>
                  </a:lnTo>
                  <a:lnTo>
                    <a:pt x="0" y="1413992"/>
                  </a:lnTo>
                  <a:close/>
                </a:path>
              </a:pathLst>
            </a:custGeom>
            <a:solidFill>
              <a:srgbClr val="BFE5EF"/>
            </a:solidFill>
          </p:spPr>
        </p:sp>
        <p:sp>
          <p:nvSpPr>
            <p:cNvPr name="TextBox 8" id="8"/>
            <p:cNvSpPr txBox="true"/>
            <p:nvPr/>
          </p:nvSpPr>
          <p:spPr>
            <a:xfrm>
              <a:off x="0" y="-19050"/>
              <a:ext cx="1747943" cy="1433042"/>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6983906" y="1436099"/>
            <a:ext cx="5024086" cy="1016250"/>
          </a:xfrm>
          <a:prstGeom prst="rect">
            <a:avLst/>
          </a:prstGeom>
        </p:spPr>
        <p:txBody>
          <a:bodyPr anchor="t" rtlCol="false" tIns="0" lIns="0" bIns="0" rIns="0">
            <a:spAutoFit/>
          </a:bodyPr>
          <a:lstStyle/>
          <a:p>
            <a:pPr algn="ctr">
              <a:lnSpc>
                <a:spcPts val="8226"/>
              </a:lnSpc>
            </a:pPr>
            <a:r>
              <a:rPr lang="en-US" sz="5961" spc="584">
                <a:solidFill>
                  <a:srgbClr val="231F20"/>
                </a:solidFill>
                <a:latin typeface="TT Drugs"/>
                <a:ea typeface="TT Drugs"/>
                <a:cs typeface="TT Drugs"/>
                <a:sym typeface="TT Drugs"/>
              </a:rPr>
              <a:t>Agenda</a:t>
            </a:r>
          </a:p>
        </p:txBody>
      </p:sp>
      <p:sp>
        <p:nvSpPr>
          <p:cNvPr name="TextBox 10" id="10"/>
          <p:cNvSpPr txBox="true"/>
          <p:nvPr/>
        </p:nvSpPr>
        <p:spPr>
          <a:xfrm rot="0">
            <a:off x="6656882" y="2928237"/>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01</a:t>
            </a:r>
          </a:p>
        </p:txBody>
      </p:sp>
      <p:sp>
        <p:nvSpPr>
          <p:cNvPr name="TextBox 11" id="11"/>
          <p:cNvSpPr txBox="true"/>
          <p:nvPr/>
        </p:nvSpPr>
        <p:spPr>
          <a:xfrm rot="0">
            <a:off x="6656882" y="3725356"/>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02</a:t>
            </a:r>
          </a:p>
        </p:txBody>
      </p:sp>
      <p:sp>
        <p:nvSpPr>
          <p:cNvPr name="TextBox 12" id="12"/>
          <p:cNvSpPr txBox="true"/>
          <p:nvPr/>
        </p:nvSpPr>
        <p:spPr>
          <a:xfrm rot="0">
            <a:off x="6656882" y="4606513"/>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03</a:t>
            </a:r>
          </a:p>
        </p:txBody>
      </p:sp>
      <p:sp>
        <p:nvSpPr>
          <p:cNvPr name="TextBox 13" id="13"/>
          <p:cNvSpPr txBox="true"/>
          <p:nvPr/>
        </p:nvSpPr>
        <p:spPr>
          <a:xfrm rot="0">
            <a:off x="6656882" y="5403632"/>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04</a:t>
            </a:r>
          </a:p>
        </p:txBody>
      </p:sp>
      <p:sp>
        <p:nvSpPr>
          <p:cNvPr name="TextBox 14" id="14"/>
          <p:cNvSpPr txBox="true"/>
          <p:nvPr/>
        </p:nvSpPr>
        <p:spPr>
          <a:xfrm rot="0">
            <a:off x="6676483" y="6196009"/>
            <a:ext cx="937219" cy="657299"/>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05</a:t>
            </a:r>
          </a:p>
        </p:txBody>
      </p:sp>
      <p:sp>
        <p:nvSpPr>
          <p:cNvPr name="TextBox 15" id="15"/>
          <p:cNvSpPr txBox="true"/>
          <p:nvPr/>
        </p:nvSpPr>
        <p:spPr>
          <a:xfrm rot="0">
            <a:off x="8032960" y="3026664"/>
            <a:ext cx="5790503" cy="428036"/>
          </a:xfrm>
          <a:prstGeom prst="rect">
            <a:avLst/>
          </a:prstGeom>
        </p:spPr>
        <p:txBody>
          <a:bodyPr anchor="t" rtlCol="false" tIns="0" lIns="0" bIns="0" rIns="0">
            <a:spAutoFit/>
          </a:bodyPr>
          <a:lstStyle/>
          <a:p>
            <a:pPr algn="l">
              <a:lnSpc>
                <a:spcPts val="3483"/>
              </a:lnSpc>
            </a:pPr>
            <a:r>
              <a:rPr lang="en-US" sz="2524" spc="247">
                <a:solidFill>
                  <a:srgbClr val="231F20"/>
                </a:solidFill>
                <a:latin typeface="TT Drugs"/>
                <a:ea typeface="TT Drugs"/>
                <a:cs typeface="TT Drugs"/>
                <a:sym typeface="TT Drugs"/>
              </a:rPr>
              <a:t>Tecnologías Utilizadas</a:t>
            </a:r>
          </a:p>
        </p:txBody>
      </p:sp>
      <p:sp>
        <p:nvSpPr>
          <p:cNvPr name="TextBox 16" id="16"/>
          <p:cNvSpPr txBox="true"/>
          <p:nvPr/>
        </p:nvSpPr>
        <p:spPr>
          <a:xfrm rot="0">
            <a:off x="8032960" y="3820882"/>
            <a:ext cx="6076629" cy="428036"/>
          </a:xfrm>
          <a:prstGeom prst="rect">
            <a:avLst/>
          </a:prstGeom>
        </p:spPr>
        <p:txBody>
          <a:bodyPr anchor="t" rtlCol="false" tIns="0" lIns="0" bIns="0" rIns="0">
            <a:spAutoFit/>
          </a:bodyPr>
          <a:lstStyle/>
          <a:p>
            <a:pPr algn="l">
              <a:lnSpc>
                <a:spcPts val="3483"/>
              </a:lnSpc>
            </a:pPr>
            <a:r>
              <a:rPr lang="en-US" sz="2524" spc="247">
                <a:solidFill>
                  <a:srgbClr val="231F20"/>
                </a:solidFill>
                <a:latin typeface="TT Drugs"/>
                <a:ea typeface="TT Drugs"/>
                <a:cs typeface="TT Drugs"/>
                <a:sym typeface="TT Drugs"/>
              </a:rPr>
              <a:t>Estructura del codigo</a:t>
            </a:r>
          </a:p>
        </p:txBody>
      </p:sp>
      <p:sp>
        <p:nvSpPr>
          <p:cNvPr name="TextBox 17" id="17"/>
          <p:cNvSpPr txBox="true"/>
          <p:nvPr/>
        </p:nvSpPr>
        <p:spPr>
          <a:xfrm rot="0">
            <a:off x="8032960" y="4740972"/>
            <a:ext cx="5790503" cy="428036"/>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TT Drugs"/>
                <a:ea typeface="TT Drugs"/>
                <a:cs typeface="TT Drugs"/>
                <a:sym typeface="TT Drugs"/>
              </a:rPr>
              <a:t>Base de Datos</a:t>
            </a:r>
          </a:p>
        </p:txBody>
      </p:sp>
      <p:sp>
        <p:nvSpPr>
          <p:cNvPr name="TextBox 18" id="18"/>
          <p:cNvSpPr txBox="true"/>
          <p:nvPr/>
        </p:nvSpPr>
        <p:spPr>
          <a:xfrm rot="0">
            <a:off x="8032960" y="5535190"/>
            <a:ext cx="6076629" cy="428036"/>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TT Drugs"/>
                <a:ea typeface="TT Drugs"/>
                <a:cs typeface="TT Drugs"/>
                <a:sym typeface="TT Drugs"/>
              </a:rPr>
              <a:t>Manejo del JSON</a:t>
            </a:r>
          </a:p>
        </p:txBody>
      </p:sp>
      <p:sp>
        <p:nvSpPr>
          <p:cNvPr name="TextBox 19" id="19"/>
          <p:cNvSpPr txBox="true"/>
          <p:nvPr/>
        </p:nvSpPr>
        <p:spPr>
          <a:xfrm rot="0">
            <a:off x="8032960" y="6336034"/>
            <a:ext cx="6076629" cy="428036"/>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TT Drugs"/>
                <a:ea typeface="TT Drugs"/>
                <a:cs typeface="TT Drugs"/>
                <a:sym typeface="TT Drugs"/>
              </a:rPr>
              <a:t>Imagenes del Programa</a:t>
            </a:r>
          </a:p>
        </p:txBody>
      </p:sp>
      <p:sp>
        <p:nvSpPr>
          <p:cNvPr name="TextBox 20" id="20"/>
          <p:cNvSpPr txBox="true"/>
          <p:nvPr/>
        </p:nvSpPr>
        <p:spPr>
          <a:xfrm rot="0">
            <a:off x="6676483" y="6895429"/>
            <a:ext cx="937219" cy="657299"/>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06</a:t>
            </a:r>
          </a:p>
        </p:txBody>
      </p:sp>
      <p:sp>
        <p:nvSpPr>
          <p:cNvPr name="TextBox 21" id="21"/>
          <p:cNvSpPr txBox="true"/>
          <p:nvPr/>
        </p:nvSpPr>
        <p:spPr>
          <a:xfrm rot="0">
            <a:off x="8032960" y="6991010"/>
            <a:ext cx="6076629" cy="428036"/>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TT Drugs"/>
                <a:ea typeface="TT Drugs"/>
                <a:cs typeface="TT Drugs"/>
                <a:sym typeface="TT Drugs"/>
              </a:rPr>
              <a:t>Diagrama de Clases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24119" y="782841"/>
            <a:ext cx="14234279" cy="985411"/>
          </a:xfrm>
          <a:prstGeom prst="rect">
            <a:avLst/>
          </a:prstGeom>
        </p:spPr>
        <p:txBody>
          <a:bodyPr anchor="t" rtlCol="false" tIns="0" lIns="0" bIns="0" rIns="0">
            <a:spAutoFit/>
          </a:bodyPr>
          <a:lstStyle/>
          <a:p>
            <a:pPr algn="ctr">
              <a:lnSpc>
                <a:spcPts val="8022"/>
              </a:lnSpc>
            </a:pPr>
            <a:r>
              <a:rPr lang="en-US" sz="5813" spc="569">
                <a:solidFill>
                  <a:srgbClr val="231F20"/>
                </a:solidFill>
                <a:latin typeface="TT Drugs"/>
                <a:ea typeface="TT Drugs"/>
                <a:cs typeface="TT Drugs"/>
                <a:sym typeface="TT Drugs"/>
              </a:rPr>
              <a:t>Tecnologías Utilizadas</a:t>
            </a:r>
          </a:p>
        </p:txBody>
      </p:sp>
      <p:grpSp>
        <p:nvGrpSpPr>
          <p:cNvPr name="Group 3" id="3"/>
          <p:cNvGrpSpPr/>
          <p:nvPr/>
        </p:nvGrpSpPr>
        <p:grpSpPr>
          <a:xfrm rot="0">
            <a:off x="1362083" y="3112374"/>
            <a:ext cx="904524" cy="90452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5EF"/>
            </a:solidFill>
            <a:ln cap="sq">
              <a:noFill/>
              <a:prstDash val="solid"/>
              <a:miter/>
            </a:ln>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4159"/>
                </a:lnSpc>
              </a:pPr>
              <a:r>
                <a:rPr lang="en-US" sz="3199">
                  <a:solidFill>
                    <a:srgbClr val="FFFFFF"/>
                  </a:solidFill>
                  <a:latin typeface="TT Drugs"/>
                  <a:ea typeface="TT Drugs"/>
                  <a:cs typeface="TT Drugs"/>
                  <a:sym typeface="TT Drugs"/>
                </a:rPr>
                <a:t>01</a:t>
              </a:r>
            </a:p>
          </p:txBody>
        </p:sp>
      </p:grpSp>
      <p:sp>
        <p:nvSpPr>
          <p:cNvPr name="Freeform 6" id="6"/>
          <p:cNvSpPr/>
          <p:nvPr/>
        </p:nvSpPr>
        <p:spPr>
          <a:xfrm flipH="false" flipV="false" rot="-10800000">
            <a:off x="0" y="-449052"/>
            <a:ext cx="7262322" cy="2086267"/>
          </a:xfrm>
          <a:custGeom>
            <a:avLst/>
            <a:gdLst/>
            <a:ahLst/>
            <a:cxnLst/>
            <a:rect r="r" b="b" t="t" l="l"/>
            <a:pathLst>
              <a:path h="2086267" w="7262322">
                <a:moveTo>
                  <a:pt x="0" y="0"/>
                </a:moveTo>
                <a:lnTo>
                  <a:pt x="7262322" y="0"/>
                </a:lnTo>
                <a:lnTo>
                  <a:pt x="7262322" y="2086267"/>
                </a:lnTo>
                <a:lnTo>
                  <a:pt x="0" y="208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10800000">
            <a:off x="10965138" y="8215167"/>
            <a:ext cx="7262322" cy="2086267"/>
          </a:xfrm>
          <a:custGeom>
            <a:avLst/>
            <a:gdLst/>
            <a:ahLst/>
            <a:cxnLst/>
            <a:rect r="r" b="b" t="t" l="l"/>
            <a:pathLst>
              <a:path h="2086267" w="7262322">
                <a:moveTo>
                  <a:pt x="7262321" y="2086266"/>
                </a:moveTo>
                <a:lnTo>
                  <a:pt x="0" y="2086266"/>
                </a:lnTo>
                <a:lnTo>
                  <a:pt x="0" y="0"/>
                </a:lnTo>
                <a:lnTo>
                  <a:pt x="7262321" y="0"/>
                </a:lnTo>
                <a:lnTo>
                  <a:pt x="7262321" y="208626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298240" y="312676"/>
            <a:ext cx="925807" cy="1455575"/>
          </a:xfrm>
          <a:custGeom>
            <a:avLst/>
            <a:gdLst/>
            <a:ahLst/>
            <a:cxnLst/>
            <a:rect r="r" b="b" t="t" l="l"/>
            <a:pathLst>
              <a:path h="1455575" w="925807">
                <a:moveTo>
                  <a:pt x="0" y="0"/>
                </a:moveTo>
                <a:lnTo>
                  <a:pt x="925807" y="0"/>
                </a:lnTo>
                <a:lnTo>
                  <a:pt x="925807" y="1455575"/>
                </a:lnTo>
                <a:lnTo>
                  <a:pt x="0" y="14555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695654" y="3188006"/>
            <a:ext cx="13644349" cy="779071"/>
          </a:xfrm>
          <a:prstGeom prst="rect">
            <a:avLst/>
          </a:prstGeom>
        </p:spPr>
        <p:txBody>
          <a:bodyPr anchor="t" rtlCol="false" tIns="0" lIns="0" bIns="0" rIns="0">
            <a:spAutoFit/>
          </a:bodyPr>
          <a:lstStyle/>
          <a:p>
            <a:pPr algn="l">
              <a:lnSpc>
                <a:spcPts val="3119"/>
              </a:lnSpc>
              <a:spcBef>
                <a:spcPct val="0"/>
              </a:spcBef>
            </a:pPr>
            <a:r>
              <a:rPr lang="en-US" b="true" sz="2399">
                <a:solidFill>
                  <a:srgbClr val="231F20"/>
                </a:solidFill>
                <a:latin typeface="TT Drugs Bold"/>
                <a:ea typeface="TT Drugs Bold"/>
                <a:cs typeface="TT Drugs Bold"/>
                <a:sym typeface="TT Drugs Bold"/>
              </a:rPr>
              <a:t>Lenguaje de Programación:</a:t>
            </a:r>
            <a:r>
              <a:rPr lang="en-US" sz="2399">
                <a:solidFill>
                  <a:srgbClr val="231F20"/>
                </a:solidFill>
                <a:latin typeface="TT Drugs"/>
                <a:ea typeface="TT Drugs"/>
                <a:cs typeface="TT Drugs"/>
                <a:sym typeface="TT Drugs"/>
              </a:rPr>
              <a:t> Java es un lenguaje de programación de propósito general, orientado a objetos, que permite desarrollar aplicaciones robustas y escalables.</a:t>
            </a:r>
          </a:p>
        </p:txBody>
      </p:sp>
      <p:grpSp>
        <p:nvGrpSpPr>
          <p:cNvPr name="Group 10" id="10"/>
          <p:cNvGrpSpPr/>
          <p:nvPr/>
        </p:nvGrpSpPr>
        <p:grpSpPr>
          <a:xfrm rot="0">
            <a:off x="1362083" y="4416948"/>
            <a:ext cx="904524" cy="9045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5EF"/>
            </a:solidFill>
            <a:ln cap="sq">
              <a:noFill/>
              <a:prstDash val="solid"/>
              <a:miter/>
            </a:ln>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4159"/>
                </a:lnSpc>
              </a:pPr>
              <a:r>
                <a:rPr lang="en-US" sz="3199">
                  <a:solidFill>
                    <a:srgbClr val="FFFFFF"/>
                  </a:solidFill>
                  <a:latin typeface="TT Drugs"/>
                  <a:ea typeface="TT Drugs"/>
                  <a:cs typeface="TT Drugs"/>
                  <a:sym typeface="TT Drugs"/>
                </a:rPr>
                <a:t>02</a:t>
              </a:r>
            </a:p>
          </p:txBody>
        </p:sp>
      </p:grpSp>
      <p:sp>
        <p:nvSpPr>
          <p:cNvPr name="TextBox 13" id="13"/>
          <p:cNvSpPr txBox="true"/>
          <p:nvPr/>
        </p:nvSpPr>
        <p:spPr>
          <a:xfrm rot="0">
            <a:off x="2695654" y="4492580"/>
            <a:ext cx="14563646" cy="1169558"/>
          </a:xfrm>
          <a:prstGeom prst="rect">
            <a:avLst/>
          </a:prstGeom>
        </p:spPr>
        <p:txBody>
          <a:bodyPr anchor="t" rtlCol="false" tIns="0" lIns="0" bIns="0" rIns="0">
            <a:spAutoFit/>
          </a:bodyPr>
          <a:lstStyle/>
          <a:p>
            <a:pPr algn="l">
              <a:lnSpc>
                <a:spcPts val="3119"/>
              </a:lnSpc>
              <a:spcBef>
                <a:spcPct val="0"/>
              </a:spcBef>
            </a:pPr>
            <a:r>
              <a:rPr lang="en-US" b="true" sz="2399">
                <a:solidFill>
                  <a:srgbClr val="231F20"/>
                </a:solidFill>
                <a:latin typeface="TT Drugs Bold"/>
                <a:ea typeface="TT Drugs Bold"/>
                <a:cs typeface="TT Drugs Bold"/>
                <a:sym typeface="TT Drugs Bold"/>
              </a:rPr>
              <a:t>Bibliotecas y Frameworks:</a:t>
            </a:r>
            <a:r>
              <a:rPr lang="en-US" sz="2399">
                <a:solidFill>
                  <a:srgbClr val="231F20"/>
                </a:solidFill>
                <a:latin typeface="TT Drugs"/>
                <a:ea typeface="TT Drugs"/>
                <a:cs typeface="TT Drugs"/>
                <a:sym typeface="TT Drugs"/>
              </a:rPr>
              <a:t> Java cuenta con una rica colección de bibliotecas y frameworks que facilitan el desarrollo, como JavaFX o JavaSwing para interfaces gráficas y Spring para aplicaciones web.</a:t>
            </a:r>
          </a:p>
        </p:txBody>
      </p:sp>
      <p:grpSp>
        <p:nvGrpSpPr>
          <p:cNvPr name="Group 14" id="14"/>
          <p:cNvGrpSpPr/>
          <p:nvPr/>
        </p:nvGrpSpPr>
        <p:grpSpPr>
          <a:xfrm rot="0">
            <a:off x="1362083" y="5860922"/>
            <a:ext cx="904524" cy="90452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5EF"/>
            </a:solidFill>
            <a:ln cap="sq">
              <a:noFill/>
              <a:prstDash val="solid"/>
              <a:miter/>
            </a:ln>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4159"/>
                </a:lnSpc>
              </a:pPr>
              <a:r>
                <a:rPr lang="en-US" sz="3199">
                  <a:solidFill>
                    <a:srgbClr val="FFFFFF"/>
                  </a:solidFill>
                  <a:latin typeface="TT Drugs"/>
                  <a:ea typeface="TT Drugs"/>
                  <a:cs typeface="TT Drugs"/>
                  <a:sym typeface="TT Drugs"/>
                </a:rPr>
                <a:t>03</a:t>
              </a:r>
            </a:p>
          </p:txBody>
        </p:sp>
      </p:grpSp>
      <p:sp>
        <p:nvSpPr>
          <p:cNvPr name="TextBox 17" id="17"/>
          <p:cNvSpPr txBox="true"/>
          <p:nvPr/>
        </p:nvSpPr>
        <p:spPr>
          <a:xfrm rot="0">
            <a:off x="2695654" y="5936554"/>
            <a:ext cx="14563646" cy="779071"/>
          </a:xfrm>
          <a:prstGeom prst="rect">
            <a:avLst/>
          </a:prstGeom>
        </p:spPr>
        <p:txBody>
          <a:bodyPr anchor="t" rtlCol="false" tIns="0" lIns="0" bIns="0" rIns="0">
            <a:spAutoFit/>
          </a:bodyPr>
          <a:lstStyle/>
          <a:p>
            <a:pPr algn="l">
              <a:lnSpc>
                <a:spcPts val="3119"/>
              </a:lnSpc>
              <a:spcBef>
                <a:spcPct val="0"/>
              </a:spcBef>
            </a:pPr>
            <a:r>
              <a:rPr lang="en-US" b="true" sz="2399">
                <a:solidFill>
                  <a:srgbClr val="231F20"/>
                </a:solidFill>
                <a:latin typeface="TT Drugs Bold"/>
                <a:ea typeface="TT Drugs Bold"/>
                <a:cs typeface="TT Drugs Bold"/>
                <a:sym typeface="TT Drugs Bold"/>
              </a:rPr>
              <a:t>Seguridad:</a:t>
            </a:r>
            <a:r>
              <a:rPr lang="en-US" sz="2399">
                <a:solidFill>
                  <a:srgbClr val="231F20"/>
                </a:solidFill>
                <a:latin typeface="TT Drugs"/>
                <a:ea typeface="TT Drugs"/>
                <a:cs typeface="TT Drugs"/>
                <a:sym typeface="TT Drugs"/>
              </a:rPr>
              <a:t> Java incluye características de seguridad integradas, como el manejo de excepciones y la gestión de memoria, lo que ayuda a prevenir errores comunes y vulnerabilidades.</a:t>
            </a:r>
          </a:p>
        </p:txBody>
      </p:sp>
      <p:sp>
        <p:nvSpPr>
          <p:cNvPr name="TextBox 18" id="18"/>
          <p:cNvSpPr txBox="true"/>
          <p:nvPr/>
        </p:nvSpPr>
        <p:spPr>
          <a:xfrm rot="0">
            <a:off x="9244160" y="8804984"/>
            <a:ext cx="547336" cy="453316"/>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24119" y="782841"/>
            <a:ext cx="14234279" cy="985411"/>
          </a:xfrm>
          <a:prstGeom prst="rect">
            <a:avLst/>
          </a:prstGeom>
        </p:spPr>
        <p:txBody>
          <a:bodyPr anchor="t" rtlCol="false" tIns="0" lIns="0" bIns="0" rIns="0">
            <a:spAutoFit/>
          </a:bodyPr>
          <a:lstStyle/>
          <a:p>
            <a:pPr algn="ctr">
              <a:lnSpc>
                <a:spcPts val="8022"/>
              </a:lnSpc>
            </a:pPr>
            <a:r>
              <a:rPr lang="en-US" sz="5813" spc="569">
                <a:solidFill>
                  <a:srgbClr val="231F20"/>
                </a:solidFill>
                <a:latin typeface="TT Drugs"/>
                <a:ea typeface="TT Drugs"/>
                <a:cs typeface="TT Drugs"/>
                <a:sym typeface="TT Drugs"/>
              </a:rPr>
              <a:t>Tecnologías Utilizadas</a:t>
            </a:r>
          </a:p>
        </p:txBody>
      </p:sp>
      <p:grpSp>
        <p:nvGrpSpPr>
          <p:cNvPr name="Group 3" id="3"/>
          <p:cNvGrpSpPr/>
          <p:nvPr/>
        </p:nvGrpSpPr>
        <p:grpSpPr>
          <a:xfrm rot="0">
            <a:off x="1362083" y="2555111"/>
            <a:ext cx="904524" cy="90452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5EF"/>
            </a:solidFill>
            <a:ln cap="sq">
              <a:noFill/>
              <a:prstDash val="solid"/>
              <a:miter/>
            </a:ln>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4159"/>
                </a:lnSpc>
              </a:pPr>
              <a:r>
                <a:rPr lang="en-US" sz="3199">
                  <a:solidFill>
                    <a:srgbClr val="FFFFFF"/>
                  </a:solidFill>
                  <a:latin typeface="TT Drugs"/>
                  <a:ea typeface="TT Drugs"/>
                  <a:cs typeface="TT Drugs"/>
                  <a:sym typeface="TT Drugs"/>
                </a:rPr>
                <a:t>01</a:t>
              </a:r>
            </a:p>
          </p:txBody>
        </p:sp>
      </p:grpSp>
      <p:sp>
        <p:nvSpPr>
          <p:cNvPr name="Freeform 6" id="6"/>
          <p:cNvSpPr/>
          <p:nvPr/>
        </p:nvSpPr>
        <p:spPr>
          <a:xfrm flipH="false" flipV="false" rot="-10800000">
            <a:off x="0" y="-449052"/>
            <a:ext cx="7262322" cy="2086267"/>
          </a:xfrm>
          <a:custGeom>
            <a:avLst/>
            <a:gdLst/>
            <a:ahLst/>
            <a:cxnLst/>
            <a:rect r="r" b="b" t="t" l="l"/>
            <a:pathLst>
              <a:path h="2086267" w="7262322">
                <a:moveTo>
                  <a:pt x="0" y="0"/>
                </a:moveTo>
                <a:lnTo>
                  <a:pt x="7262322" y="0"/>
                </a:lnTo>
                <a:lnTo>
                  <a:pt x="7262322" y="2086267"/>
                </a:lnTo>
                <a:lnTo>
                  <a:pt x="0" y="208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10800000">
            <a:off x="10965138" y="8215167"/>
            <a:ext cx="7262322" cy="2086267"/>
          </a:xfrm>
          <a:custGeom>
            <a:avLst/>
            <a:gdLst/>
            <a:ahLst/>
            <a:cxnLst/>
            <a:rect r="r" b="b" t="t" l="l"/>
            <a:pathLst>
              <a:path h="2086267" w="7262322">
                <a:moveTo>
                  <a:pt x="7262321" y="2086266"/>
                </a:moveTo>
                <a:lnTo>
                  <a:pt x="0" y="2086266"/>
                </a:lnTo>
                <a:lnTo>
                  <a:pt x="0" y="0"/>
                </a:lnTo>
                <a:lnTo>
                  <a:pt x="7262321" y="0"/>
                </a:lnTo>
                <a:lnTo>
                  <a:pt x="7262321" y="2086266"/>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362083" y="4190790"/>
            <a:ext cx="904524" cy="9045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5EF"/>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4159"/>
                </a:lnSpc>
              </a:pPr>
              <a:r>
                <a:rPr lang="en-US" sz="3199">
                  <a:solidFill>
                    <a:srgbClr val="FFFFFF"/>
                  </a:solidFill>
                  <a:latin typeface="TT Drugs"/>
                  <a:ea typeface="TT Drugs"/>
                  <a:cs typeface="TT Drugs"/>
                  <a:sym typeface="TT Drugs"/>
                </a:rPr>
                <a:t>02</a:t>
              </a:r>
            </a:p>
          </p:txBody>
        </p:sp>
      </p:grpSp>
      <p:grpSp>
        <p:nvGrpSpPr>
          <p:cNvPr name="Group 11" id="11"/>
          <p:cNvGrpSpPr/>
          <p:nvPr/>
        </p:nvGrpSpPr>
        <p:grpSpPr>
          <a:xfrm rot="0">
            <a:off x="1362083" y="5822753"/>
            <a:ext cx="904524" cy="90452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5EF"/>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4159"/>
                </a:lnSpc>
              </a:pPr>
              <a:r>
                <a:rPr lang="en-US" sz="3199">
                  <a:solidFill>
                    <a:srgbClr val="FFFFFF"/>
                  </a:solidFill>
                  <a:latin typeface="TT Drugs"/>
                  <a:ea typeface="TT Drugs"/>
                  <a:cs typeface="TT Drugs"/>
                  <a:sym typeface="TT Drugs"/>
                </a:rPr>
                <a:t>03</a:t>
              </a:r>
            </a:p>
          </p:txBody>
        </p:sp>
      </p:grpSp>
      <p:sp>
        <p:nvSpPr>
          <p:cNvPr name="Freeform 14" id="14"/>
          <p:cNvSpPr/>
          <p:nvPr/>
        </p:nvSpPr>
        <p:spPr>
          <a:xfrm flipH="false" flipV="false" rot="0">
            <a:off x="15250124" y="627602"/>
            <a:ext cx="1203119" cy="1140649"/>
          </a:xfrm>
          <a:custGeom>
            <a:avLst/>
            <a:gdLst/>
            <a:ahLst/>
            <a:cxnLst/>
            <a:rect r="r" b="b" t="t" l="l"/>
            <a:pathLst>
              <a:path h="1140649" w="1203119">
                <a:moveTo>
                  <a:pt x="0" y="0"/>
                </a:moveTo>
                <a:lnTo>
                  <a:pt x="1203119" y="0"/>
                </a:lnTo>
                <a:lnTo>
                  <a:pt x="1203119" y="1140649"/>
                </a:lnTo>
                <a:lnTo>
                  <a:pt x="0" y="1140649"/>
                </a:lnTo>
                <a:lnTo>
                  <a:pt x="0" y="0"/>
                </a:lnTo>
                <a:close/>
              </a:path>
            </a:pathLst>
          </a:custGeom>
          <a:blipFill>
            <a:blip r:embed="rId4"/>
            <a:stretch>
              <a:fillRect l="0" t="0" r="0" b="0"/>
            </a:stretch>
          </a:blipFill>
        </p:spPr>
      </p:sp>
      <p:sp>
        <p:nvSpPr>
          <p:cNvPr name="TextBox 15" id="15"/>
          <p:cNvSpPr txBox="true"/>
          <p:nvPr/>
        </p:nvSpPr>
        <p:spPr>
          <a:xfrm rot="0">
            <a:off x="2695654" y="2630744"/>
            <a:ext cx="13644349" cy="1560046"/>
          </a:xfrm>
          <a:prstGeom prst="rect">
            <a:avLst/>
          </a:prstGeom>
        </p:spPr>
        <p:txBody>
          <a:bodyPr anchor="t" rtlCol="false" tIns="0" lIns="0" bIns="0" rIns="0">
            <a:spAutoFit/>
          </a:bodyPr>
          <a:lstStyle/>
          <a:p>
            <a:pPr algn="just">
              <a:lnSpc>
                <a:spcPts val="3119"/>
              </a:lnSpc>
              <a:spcBef>
                <a:spcPct val="0"/>
              </a:spcBef>
            </a:pPr>
            <a:r>
              <a:rPr lang="en-US" b="true" sz="2399">
                <a:solidFill>
                  <a:srgbClr val="231F20"/>
                </a:solidFill>
                <a:latin typeface="TT Drugs Bold"/>
                <a:ea typeface="TT Drugs Bold"/>
                <a:cs typeface="TT Drugs Bold"/>
                <a:sym typeface="TT Drugs Bold"/>
              </a:rPr>
              <a:t>Con</a:t>
            </a:r>
            <a:r>
              <a:rPr lang="en-US" b="true" sz="2399">
                <a:solidFill>
                  <a:srgbClr val="231F20"/>
                </a:solidFill>
                <a:latin typeface="TT Drugs Bold"/>
                <a:ea typeface="TT Drugs Bold"/>
                <a:cs typeface="TT Drugs Bold"/>
                <a:sym typeface="TT Drugs Bold"/>
              </a:rPr>
              <a:t>exión a Bases de Datos: </a:t>
            </a:r>
            <a:r>
              <a:rPr lang="en-US" sz="2399">
                <a:solidFill>
                  <a:srgbClr val="231F20"/>
                </a:solidFill>
                <a:latin typeface="TT Drugs"/>
                <a:ea typeface="TT Drugs"/>
                <a:cs typeface="TT Drugs"/>
                <a:sym typeface="TT Drugs"/>
              </a:rPr>
              <a:t>JDBC es una API que permite a los programas Java interactuar con bases de datos relacionales. Proporciona un conjunto de interfaces y clases para ejecutar consultas SQL y manejar resultados.</a:t>
            </a:r>
          </a:p>
          <a:p>
            <a:pPr algn="l">
              <a:lnSpc>
                <a:spcPts val="3119"/>
              </a:lnSpc>
              <a:spcBef>
                <a:spcPct val="0"/>
              </a:spcBef>
            </a:pPr>
          </a:p>
        </p:txBody>
      </p:sp>
      <p:sp>
        <p:nvSpPr>
          <p:cNvPr name="TextBox 16" id="16"/>
          <p:cNvSpPr txBox="true"/>
          <p:nvPr/>
        </p:nvSpPr>
        <p:spPr>
          <a:xfrm rot="0">
            <a:off x="2695654" y="4224558"/>
            <a:ext cx="13537984" cy="1560046"/>
          </a:xfrm>
          <a:prstGeom prst="rect">
            <a:avLst/>
          </a:prstGeom>
        </p:spPr>
        <p:txBody>
          <a:bodyPr anchor="t" rtlCol="false" tIns="0" lIns="0" bIns="0" rIns="0">
            <a:spAutoFit/>
          </a:bodyPr>
          <a:lstStyle/>
          <a:p>
            <a:pPr algn="just">
              <a:lnSpc>
                <a:spcPts val="3119"/>
              </a:lnSpc>
              <a:spcBef>
                <a:spcPct val="0"/>
              </a:spcBef>
            </a:pPr>
            <a:r>
              <a:rPr lang="en-US" b="true" sz="2399">
                <a:solidFill>
                  <a:srgbClr val="231F20"/>
                </a:solidFill>
                <a:latin typeface="TT Drugs Bold"/>
                <a:ea typeface="TT Drugs Bold"/>
                <a:cs typeface="TT Drugs Bold"/>
                <a:sym typeface="TT Drugs Bold"/>
              </a:rPr>
              <a:t>Operac</a:t>
            </a:r>
            <a:r>
              <a:rPr lang="en-US" b="true" sz="2399">
                <a:solidFill>
                  <a:srgbClr val="231F20"/>
                </a:solidFill>
                <a:latin typeface="TT Drugs Bold"/>
                <a:ea typeface="TT Drugs Bold"/>
                <a:cs typeface="TT Drugs Bold"/>
                <a:sym typeface="TT Drugs Bold"/>
              </a:rPr>
              <a:t>iones CRUD: </a:t>
            </a:r>
            <a:r>
              <a:rPr lang="en-US" sz="2399">
                <a:solidFill>
                  <a:srgbClr val="231F20"/>
                </a:solidFill>
                <a:latin typeface="TT Drugs"/>
                <a:ea typeface="TT Drugs"/>
                <a:cs typeface="TT Drugs"/>
                <a:sym typeface="TT Drugs"/>
              </a:rPr>
              <a:t>Con JDBC, se pueden realizar operaciones de creación, lectura, actualización y eliminación (CRUD) en bases de datos, facilitando la gestión de datos en la aplicación.</a:t>
            </a:r>
          </a:p>
          <a:p>
            <a:pPr algn="just">
              <a:lnSpc>
                <a:spcPts val="3119"/>
              </a:lnSpc>
              <a:spcBef>
                <a:spcPct val="0"/>
              </a:spcBef>
            </a:pPr>
          </a:p>
        </p:txBody>
      </p:sp>
      <p:sp>
        <p:nvSpPr>
          <p:cNvPr name="TextBox 17" id="17"/>
          <p:cNvSpPr txBox="true"/>
          <p:nvPr/>
        </p:nvSpPr>
        <p:spPr>
          <a:xfrm rot="0">
            <a:off x="2695654" y="5617459"/>
            <a:ext cx="13644349" cy="1560046"/>
          </a:xfrm>
          <a:prstGeom prst="rect">
            <a:avLst/>
          </a:prstGeom>
        </p:spPr>
        <p:txBody>
          <a:bodyPr anchor="t" rtlCol="false" tIns="0" lIns="0" bIns="0" rIns="0">
            <a:spAutoFit/>
          </a:bodyPr>
          <a:lstStyle/>
          <a:p>
            <a:pPr algn="just">
              <a:lnSpc>
                <a:spcPts val="3119"/>
              </a:lnSpc>
              <a:spcBef>
                <a:spcPct val="0"/>
              </a:spcBef>
            </a:pPr>
            <a:r>
              <a:rPr lang="en-US" b="true" sz="2399">
                <a:solidFill>
                  <a:srgbClr val="231F20"/>
                </a:solidFill>
                <a:latin typeface="TT Drugs Bold"/>
                <a:ea typeface="TT Drugs Bold"/>
                <a:cs typeface="TT Drugs Bold"/>
                <a:sym typeface="TT Drugs Bold"/>
              </a:rPr>
              <a:t>Soporte para Múltiples Bases de Datos: </a:t>
            </a:r>
            <a:r>
              <a:rPr lang="en-US" sz="2399">
                <a:solidFill>
                  <a:srgbClr val="231F20"/>
                </a:solidFill>
                <a:latin typeface="TT Drugs"/>
                <a:ea typeface="TT Drugs"/>
                <a:cs typeface="TT Drugs"/>
                <a:sym typeface="TT Drugs"/>
              </a:rPr>
              <a:t>JDBC es compatible con diversas bases de datos, como MySQL, PostgreSQL y Oracle, permitiendo flexibilidad en la elección del sistema de gestión de bases de datos.</a:t>
            </a:r>
          </a:p>
          <a:p>
            <a:pPr algn="just">
              <a:lnSpc>
                <a:spcPts val="3119"/>
              </a:lnSpc>
              <a:spcBef>
                <a:spcPct val="0"/>
              </a:spcBef>
            </a:pPr>
          </a:p>
        </p:txBody>
      </p:sp>
      <p:sp>
        <p:nvSpPr>
          <p:cNvPr name="TextBox 18" id="18"/>
          <p:cNvSpPr txBox="true"/>
          <p:nvPr/>
        </p:nvSpPr>
        <p:spPr>
          <a:xfrm rot="0">
            <a:off x="9244160" y="8804984"/>
            <a:ext cx="547336" cy="453316"/>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24119" y="782841"/>
            <a:ext cx="14234279" cy="985411"/>
          </a:xfrm>
          <a:prstGeom prst="rect">
            <a:avLst/>
          </a:prstGeom>
        </p:spPr>
        <p:txBody>
          <a:bodyPr anchor="t" rtlCol="false" tIns="0" lIns="0" bIns="0" rIns="0">
            <a:spAutoFit/>
          </a:bodyPr>
          <a:lstStyle/>
          <a:p>
            <a:pPr algn="ctr">
              <a:lnSpc>
                <a:spcPts val="8022"/>
              </a:lnSpc>
            </a:pPr>
            <a:r>
              <a:rPr lang="en-US" sz="5813" spc="569">
                <a:solidFill>
                  <a:srgbClr val="231F20"/>
                </a:solidFill>
                <a:latin typeface="TT Drugs"/>
                <a:ea typeface="TT Drugs"/>
                <a:cs typeface="TT Drugs"/>
                <a:sym typeface="TT Drugs"/>
              </a:rPr>
              <a:t>Tecnologías Utilizadas</a:t>
            </a:r>
          </a:p>
        </p:txBody>
      </p:sp>
      <p:grpSp>
        <p:nvGrpSpPr>
          <p:cNvPr name="Group 3" id="3"/>
          <p:cNvGrpSpPr/>
          <p:nvPr/>
        </p:nvGrpSpPr>
        <p:grpSpPr>
          <a:xfrm rot="0">
            <a:off x="1354485" y="3048949"/>
            <a:ext cx="904524" cy="90452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5EF"/>
            </a:solidFill>
            <a:ln cap="sq">
              <a:noFill/>
              <a:prstDash val="solid"/>
              <a:miter/>
            </a:ln>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4159"/>
                </a:lnSpc>
              </a:pPr>
              <a:r>
                <a:rPr lang="en-US" sz="3199">
                  <a:solidFill>
                    <a:srgbClr val="FFFFFF"/>
                  </a:solidFill>
                  <a:latin typeface="TT Drugs"/>
                  <a:ea typeface="TT Drugs"/>
                  <a:cs typeface="TT Drugs"/>
                  <a:sym typeface="TT Drugs"/>
                </a:rPr>
                <a:t>01</a:t>
              </a:r>
            </a:p>
          </p:txBody>
        </p:sp>
      </p:grpSp>
      <p:sp>
        <p:nvSpPr>
          <p:cNvPr name="Freeform 6" id="6"/>
          <p:cNvSpPr/>
          <p:nvPr/>
        </p:nvSpPr>
        <p:spPr>
          <a:xfrm flipH="false" flipV="false" rot="-10800000">
            <a:off x="0" y="-449052"/>
            <a:ext cx="7262322" cy="2086267"/>
          </a:xfrm>
          <a:custGeom>
            <a:avLst/>
            <a:gdLst/>
            <a:ahLst/>
            <a:cxnLst/>
            <a:rect r="r" b="b" t="t" l="l"/>
            <a:pathLst>
              <a:path h="2086267" w="7262322">
                <a:moveTo>
                  <a:pt x="0" y="0"/>
                </a:moveTo>
                <a:lnTo>
                  <a:pt x="7262322" y="0"/>
                </a:lnTo>
                <a:lnTo>
                  <a:pt x="7262322" y="2086267"/>
                </a:lnTo>
                <a:lnTo>
                  <a:pt x="0" y="208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10800000">
            <a:off x="10965138" y="8215167"/>
            <a:ext cx="7262322" cy="2086267"/>
          </a:xfrm>
          <a:custGeom>
            <a:avLst/>
            <a:gdLst/>
            <a:ahLst/>
            <a:cxnLst/>
            <a:rect r="r" b="b" t="t" l="l"/>
            <a:pathLst>
              <a:path h="2086267" w="7262322">
                <a:moveTo>
                  <a:pt x="7262321" y="2086266"/>
                </a:moveTo>
                <a:lnTo>
                  <a:pt x="0" y="2086266"/>
                </a:lnTo>
                <a:lnTo>
                  <a:pt x="0" y="0"/>
                </a:lnTo>
                <a:lnTo>
                  <a:pt x="7262321" y="0"/>
                </a:lnTo>
                <a:lnTo>
                  <a:pt x="7262321" y="2086266"/>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354485" y="4758835"/>
            <a:ext cx="904524" cy="9045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5EF"/>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4159"/>
                </a:lnSpc>
              </a:pPr>
              <a:r>
                <a:rPr lang="en-US" sz="3199">
                  <a:solidFill>
                    <a:srgbClr val="FFFFFF"/>
                  </a:solidFill>
                  <a:latin typeface="TT Drugs"/>
                  <a:ea typeface="TT Drugs"/>
                  <a:cs typeface="TT Drugs"/>
                  <a:sym typeface="TT Drugs"/>
                </a:rPr>
                <a:t>02</a:t>
              </a:r>
            </a:p>
          </p:txBody>
        </p:sp>
      </p:grpSp>
      <p:grpSp>
        <p:nvGrpSpPr>
          <p:cNvPr name="Group 11" id="11"/>
          <p:cNvGrpSpPr/>
          <p:nvPr/>
        </p:nvGrpSpPr>
        <p:grpSpPr>
          <a:xfrm rot="0">
            <a:off x="1354485" y="6327925"/>
            <a:ext cx="904524" cy="90452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5EF"/>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4159"/>
                </a:lnSpc>
              </a:pPr>
              <a:r>
                <a:rPr lang="en-US" sz="3199">
                  <a:solidFill>
                    <a:srgbClr val="FFFFFF"/>
                  </a:solidFill>
                  <a:latin typeface="TT Drugs"/>
                  <a:ea typeface="TT Drugs"/>
                  <a:cs typeface="TT Drugs"/>
                  <a:sym typeface="TT Drugs"/>
                </a:rPr>
                <a:t>03</a:t>
              </a:r>
            </a:p>
          </p:txBody>
        </p:sp>
      </p:grpSp>
      <p:sp>
        <p:nvSpPr>
          <p:cNvPr name="Freeform 14" id="14"/>
          <p:cNvSpPr/>
          <p:nvPr/>
        </p:nvSpPr>
        <p:spPr>
          <a:xfrm flipH="false" flipV="false" rot="0">
            <a:off x="15524593" y="517907"/>
            <a:ext cx="1029249" cy="1119308"/>
          </a:xfrm>
          <a:custGeom>
            <a:avLst/>
            <a:gdLst/>
            <a:ahLst/>
            <a:cxnLst/>
            <a:rect r="r" b="b" t="t" l="l"/>
            <a:pathLst>
              <a:path h="1119308" w="1029249">
                <a:moveTo>
                  <a:pt x="0" y="0"/>
                </a:moveTo>
                <a:lnTo>
                  <a:pt x="1029248" y="0"/>
                </a:lnTo>
                <a:lnTo>
                  <a:pt x="1029248" y="1119308"/>
                </a:lnTo>
                <a:lnTo>
                  <a:pt x="0" y="1119308"/>
                </a:lnTo>
                <a:lnTo>
                  <a:pt x="0" y="0"/>
                </a:lnTo>
                <a:close/>
              </a:path>
            </a:pathLst>
          </a:custGeom>
          <a:blipFill>
            <a:blip r:embed="rId4"/>
            <a:stretch>
              <a:fillRect l="0" t="0" r="0" b="0"/>
            </a:stretch>
          </a:blipFill>
        </p:spPr>
      </p:sp>
      <p:sp>
        <p:nvSpPr>
          <p:cNvPr name="TextBox 15" id="15"/>
          <p:cNvSpPr txBox="true"/>
          <p:nvPr/>
        </p:nvSpPr>
        <p:spPr>
          <a:xfrm rot="0">
            <a:off x="2688056" y="2805486"/>
            <a:ext cx="14457281" cy="1560046"/>
          </a:xfrm>
          <a:prstGeom prst="rect">
            <a:avLst/>
          </a:prstGeom>
        </p:spPr>
        <p:txBody>
          <a:bodyPr anchor="t" rtlCol="false" tIns="0" lIns="0" bIns="0" rIns="0">
            <a:spAutoFit/>
          </a:bodyPr>
          <a:lstStyle/>
          <a:p>
            <a:pPr algn="just">
              <a:lnSpc>
                <a:spcPts val="3119"/>
              </a:lnSpc>
              <a:spcBef>
                <a:spcPct val="0"/>
              </a:spcBef>
            </a:pPr>
            <a:r>
              <a:rPr lang="en-US" b="true" sz="2399">
                <a:solidFill>
                  <a:srgbClr val="231F20"/>
                </a:solidFill>
                <a:latin typeface="TT Drugs Bold"/>
                <a:ea typeface="TT Drugs Bold"/>
                <a:cs typeface="TT Drugs Bold"/>
                <a:sym typeface="TT Drugs Bold"/>
              </a:rPr>
              <a:t>Interfaz Gráfica de Usuario</a:t>
            </a:r>
            <a:r>
              <a:rPr lang="en-US" b="true" sz="2399">
                <a:solidFill>
                  <a:srgbClr val="231F20"/>
                </a:solidFill>
                <a:latin typeface="TT Drugs Bold"/>
                <a:ea typeface="TT Drugs Bold"/>
                <a:cs typeface="TT Drugs Bold"/>
                <a:sym typeface="TT Drugs Bold"/>
              </a:rPr>
              <a:t>:</a:t>
            </a:r>
            <a:r>
              <a:rPr lang="en-US" sz="2399">
                <a:solidFill>
                  <a:srgbClr val="231F20"/>
                </a:solidFill>
                <a:latin typeface="TT Drugs"/>
                <a:ea typeface="TT Drugs"/>
                <a:cs typeface="TT Drugs"/>
                <a:sym typeface="TT Drugs"/>
              </a:rPr>
              <a:t> Java Swing es una biblioteca que permite crear interfaces gráficas de usuario en aplicaciones Java, ofreciendo componentes como botones, etiquetas y tablas. Esto permite a los desarrolladores diseñar aplicaciones con una apariencia más profesional y amigable para el usuario.</a:t>
            </a:r>
          </a:p>
        </p:txBody>
      </p:sp>
      <p:sp>
        <p:nvSpPr>
          <p:cNvPr name="TextBox 16" id="16"/>
          <p:cNvSpPr txBox="true"/>
          <p:nvPr/>
        </p:nvSpPr>
        <p:spPr>
          <a:xfrm rot="0">
            <a:off x="2688056" y="4520679"/>
            <a:ext cx="14457281" cy="1560046"/>
          </a:xfrm>
          <a:prstGeom prst="rect">
            <a:avLst/>
          </a:prstGeom>
        </p:spPr>
        <p:txBody>
          <a:bodyPr anchor="t" rtlCol="false" tIns="0" lIns="0" bIns="0" rIns="0">
            <a:spAutoFit/>
          </a:bodyPr>
          <a:lstStyle/>
          <a:p>
            <a:pPr algn="just">
              <a:lnSpc>
                <a:spcPts val="3119"/>
              </a:lnSpc>
              <a:spcBef>
                <a:spcPct val="0"/>
              </a:spcBef>
            </a:pPr>
            <a:r>
              <a:rPr lang="en-US" b="true" sz="2399">
                <a:solidFill>
                  <a:srgbClr val="231F20"/>
                </a:solidFill>
                <a:latin typeface="TT Drugs Bold"/>
                <a:ea typeface="TT Drugs Bold"/>
                <a:cs typeface="TT Drugs Bold"/>
                <a:sym typeface="TT Drugs Bold"/>
              </a:rPr>
              <a:t>Independencia de la Plataforma</a:t>
            </a:r>
            <a:r>
              <a:rPr lang="en-US" b="true" sz="2399">
                <a:solidFill>
                  <a:srgbClr val="231F20"/>
                </a:solidFill>
                <a:latin typeface="TT Drugs Bold"/>
                <a:ea typeface="TT Drugs Bold"/>
                <a:cs typeface="TT Drugs Bold"/>
                <a:sym typeface="TT Drugs Bold"/>
              </a:rPr>
              <a:t>:</a:t>
            </a:r>
            <a:r>
              <a:rPr lang="en-US" sz="2399">
                <a:solidFill>
                  <a:srgbClr val="231F20"/>
                </a:solidFill>
                <a:latin typeface="TT Drugs"/>
                <a:ea typeface="TT Drugs"/>
                <a:cs typeface="TT Drugs"/>
                <a:sym typeface="TT Drugs"/>
              </a:rPr>
              <a:t> Swing es parte de la plataforma Java, lo que significa que las aplicaciones desarrolladas con Swing son independientes del sistema operativo. Esto facilita la portabilidad, permitiendo que una aplicación Swing se ejecute en cualquier plataforma que tenga instalada la Máquina Virtual de Java (JVM).</a:t>
            </a:r>
          </a:p>
        </p:txBody>
      </p:sp>
      <p:sp>
        <p:nvSpPr>
          <p:cNvPr name="TextBox 17" id="17"/>
          <p:cNvSpPr txBox="true"/>
          <p:nvPr/>
        </p:nvSpPr>
        <p:spPr>
          <a:xfrm rot="0">
            <a:off x="2688056" y="6251608"/>
            <a:ext cx="14457281" cy="1560046"/>
          </a:xfrm>
          <a:prstGeom prst="rect">
            <a:avLst/>
          </a:prstGeom>
        </p:spPr>
        <p:txBody>
          <a:bodyPr anchor="t" rtlCol="false" tIns="0" lIns="0" bIns="0" rIns="0">
            <a:spAutoFit/>
          </a:bodyPr>
          <a:lstStyle/>
          <a:p>
            <a:pPr algn="just">
              <a:lnSpc>
                <a:spcPts val="3119"/>
              </a:lnSpc>
              <a:spcBef>
                <a:spcPct val="0"/>
              </a:spcBef>
            </a:pPr>
            <a:r>
              <a:rPr lang="en-US" b="true" sz="2399">
                <a:solidFill>
                  <a:srgbClr val="231F20"/>
                </a:solidFill>
                <a:latin typeface="TT Drugs Bold"/>
                <a:ea typeface="TT Drugs Bold"/>
                <a:cs typeface="TT Drugs Bold"/>
                <a:sym typeface="TT Drugs Bold"/>
              </a:rPr>
              <a:t>Modelo de Eventos</a:t>
            </a:r>
            <a:r>
              <a:rPr lang="en-US" b="true" sz="2399">
                <a:solidFill>
                  <a:srgbClr val="231F20"/>
                </a:solidFill>
                <a:latin typeface="TT Drugs Bold"/>
                <a:ea typeface="TT Drugs Bold"/>
                <a:cs typeface="TT Drugs Bold"/>
                <a:sym typeface="TT Drugs Bold"/>
              </a:rPr>
              <a:t>:</a:t>
            </a:r>
            <a:r>
              <a:rPr lang="en-US" sz="2399">
                <a:solidFill>
                  <a:srgbClr val="231F20"/>
                </a:solidFill>
                <a:latin typeface="TT Drugs"/>
                <a:ea typeface="TT Drugs"/>
                <a:cs typeface="TT Drugs"/>
                <a:sym typeface="TT Drugs"/>
              </a:rPr>
              <a:t>  Swing utiliza un modelo de eventos que permite a los componentes responder a acciones del usuario, como clics de ratón o pulsaciones de teclado. Esto mejora la experiencia del usuario al proporcionar una forma eficiente de manejar interacciones en la aplicación.</a:t>
            </a:r>
          </a:p>
        </p:txBody>
      </p:sp>
      <p:sp>
        <p:nvSpPr>
          <p:cNvPr name="TextBox 18" id="18"/>
          <p:cNvSpPr txBox="true"/>
          <p:nvPr/>
        </p:nvSpPr>
        <p:spPr>
          <a:xfrm rot="0">
            <a:off x="9189585" y="8804984"/>
            <a:ext cx="547336" cy="453316"/>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62" r="0" b="-165704"/>
            </a:stretch>
          </a:blipFill>
        </p:spPr>
      </p:sp>
      <p:grpSp>
        <p:nvGrpSpPr>
          <p:cNvPr name="Group 3" id="3"/>
          <p:cNvGrpSpPr/>
          <p:nvPr/>
        </p:nvGrpSpPr>
        <p:grpSpPr>
          <a:xfrm rot="0">
            <a:off x="4536888" y="1194517"/>
            <a:ext cx="10232288" cy="1276485"/>
            <a:chOff x="0" y="0"/>
            <a:chExt cx="3412952" cy="425768"/>
          </a:xfrm>
        </p:grpSpPr>
        <p:sp>
          <p:nvSpPr>
            <p:cNvPr name="Freeform 4" id="4"/>
            <p:cNvSpPr/>
            <p:nvPr/>
          </p:nvSpPr>
          <p:spPr>
            <a:xfrm flipH="false" flipV="false" rot="0">
              <a:off x="0" y="0"/>
              <a:ext cx="3412952" cy="425768"/>
            </a:xfrm>
            <a:custGeom>
              <a:avLst/>
              <a:gdLst/>
              <a:ahLst/>
              <a:cxnLst/>
              <a:rect r="r" b="b" t="t" l="l"/>
              <a:pathLst>
                <a:path h="425768" w="3412952">
                  <a:moveTo>
                    <a:pt x="0" y="0"/>
                  </a:moveTo>
                  <a:lnTo>
                    <a:pt x="3412952" y="0"/>
                  </a:lnTo>
                  <a:lnTo>
                    <a:pt x="3412952" y="425768"/>
                  </a:lnTo>
                  <a:lnTo>
                    <a:pt x="0" y="425768"/>
                  </a:lnTo>
                  <a:close/>
                </a:path>
              </a:pathLst>
            </a:custGeom>
            <a:gradFill rotWithShape="true">
              <a:gsLst>
                <a:gs pos="0">
                  <a:srgbClr val="5DE0E6">
                    <a:alpha val="97000"/>
                  </a:srgbClr>
                </a:gs>
                <a:gs pos="100000">
                  <a:srgbClr val="004AAD">
                    <a:alpha val="97000"/>
                  </a:srgbClr>
                </a:gs>
              </a:gsLst>
              <a:lin ang="0"/>
            </a:gradFill>
            <a:ln cap="sq">
              <a:noFill/>
              <a:prstDash val="solid"/>
              <a:miter/>
            </a:ln>
          </p:spPr>
        </p:sp>
        <p:sp>
          <p:nvSpPr>
            <p:cNvPr name="TextBox 5" id="5"/>
            <p:cNvSpPr txBox="true"/>
            <p:nvPr/>
          </p:nvSpPr>
          <p:spPr>
            <a:xfrm>
              <a:off x="0" y="-104775"/>
              <a:ext cx="3412952" cy="530543"/>
            </a:xfrm>
            <a:prstGeom prst="rect">
              <a:avLst/>
            </a:prstGeom>
          </p:spPr>
          <p:txBody>
            <a:bodyPr anchor="ctr" rtlCol="false" tIns="50800" lIns="50800" bIns="50800" rIns="50800"/>
            <a:lstStyle/>
            <a:p>
              <a:pPr algn="ctr" marL="0" indent="0" lvl="0">
                <a:lnSpc>
                  <a:spcPts val="8022"/>
                </a:lnSpc>
                <a:spcBef>
                  <a:spcPct val="0"/>
                </a:spcBef>
              </a:pPr>
              <a:r>
                <a:rPr lang="en-US" sz="5813" spc="569">
                  <a:solidFill>
                    <a:srgbClr val="231F20">
                      <a:alpha val="96863"/>
                    </a:srgbClr>
                  </a:solidFill>
                  <a:latin typeface="TT Drugs"/>
                  <a:ea typeface="TT Drugs"/>
                  <a:cs typeface="TT Drugs"/>
                  <a:sym typeface="TT Drugs"/>
                </a:rPr>
                <a:t>Estructura del código</a:t>
              </a:r>
            </a:p>
          </p:txBody>
        </p:sp>
      </p:grpSp>
      <p:sp>
        <p:nvSpPr>
          <p:cNvPr name="Freeform 6" id="6"/>
          <p:cNvSpPr/>
          <p:nvPr/>
        </p:nvSpPr>
        <p:spPr>
          <a:xfrm flipH="false" flipV="false" rot="0">
            <a:off x="1028700" y="8724872"/>
            <a:ext cx="5257722" cy="1038400"/>
          </a:xfrm>
          <a:custGeom>
            <a:avLst/>
            <a:gdLst/>
            <a:ahLst/>
            <a:cxnLst/>
            <a:rect r="r" b="b" t="t" l="l"/>
            <a:pathLst>
              <a:path h="1038400" w="5257722">
                <a:moveTo>
                  <a:pt x="0" y="0"/>
                </a:moveTo>
                <a:lnTo>
                  <a:pt x="5257722" y="0"/>
                </a:lnTo>
                <a:lnTo>
                  <a:pt x="5257722" y="1038401"/>
                </a:lnTo>
                <a:lnTo>
                  <a:pt x="0" y="1038401"/>
                </a:lnTo>
                <a:lnTo>
                  <a:pt x="0" y="0"/>
                </a:lnTo>
                <a:close/>
              </a:path>
            </a:pathLst>
          </a:custGeom>
          <a:blipFill>
            <a:blip r:embed="rId3">
              <a:alphaModFix amt="82000"/>
            </a:blip>
            <a:stretch>
              <a:fillRect l="0" t="0" r="0" b="0"/>
            </a:stretch>
          </a:blipFill>
        </p:spPr>
      </p:sp>
      <p:sp>
        <p:nvSpPr>
          <p:cNvPr name="Freeform 7" id="7"/>
          <p:cNvSpPr/>
          <p:nvPr/>
        </p:nvSpPr>
        <p:spPr>
          <a:xfrm flipH="false" flipV="false" rot="0">
            <a:off x="6513656" y="8724872"/>
            <a:ext cx="5257722" cy="1038400"/>
          </a:xfrm>
          <a:custGeom>
            <a:avLst/>
            <a:gdLst/>
            <a:ahLst/>
            <a:cxnLst/>
            <a:rect r="r" b="b" t="t" l="l"/>
            <a:pathLst>
              <a:path h="1038400" w="5257722">
                <a:moveTo>
                  <a:pt x="0" y="0"/>
                </a:moveTo>
                <a:lnTo>
                  <a:pt x="5257722" y="0"/>
                </a:lnTo>
                <a:lnTo>
                  <a:pt x="5257722" y="1038401"/>
                </a:lnTo>
                <a:lnTo>
                  <a:pt x="0" y="1038401"/>
                </a:lnTo>
                <a:lnTo>
                  <a:pt x="0" y="0"/>
                </a:lnTo>
                <a:close/>
              </a:path>
            </a:pathLst>
          </a:custGeom>
          <a:blipFill>
            <a:blip r:embed="rId3">
              <a:alphaModFix amt="82000"/>
            </a:blip>
            <a:stretch>
              <a:fillRect l="0" t="0" r="0" b="0"/>
            </a:stretch>
          </a:blipFill>
        </p:spPr>
      </p:sp>
      <p:sp>
        <p:nvSpPr>
          <p:cNvPr name="Freeform 8" id="8"/>
          <p:cNvSpPr/>
          <p:nvPr/>
        </p:nvSpPr>
        <p:spPr>
          <a:xfrm flipH="false" flipV="false" rot="0">
            <a:off x="11999978" y="8739100"/>
            <a:ext cx="5257722" cy="1038400"/>
          </a:xfrm>
          <a:custGeom>
            <a:avLst/>
            <a:gdLst/>
            <a:ahLst/>
            <a:cxnLst/>
            <a:rect r="r" b="b" t="t" l="l"/>
            <a:pathLst>
              <a:path h="1038400" w="5257722">
                <a:moveTo>
                  <a:pt x="0" y="0"/>
                </a:moveTo>
                <a:lnTo>
                  <a:pt x="5257723" y="0"/>
                </a:lnTo>
                <a:lnTo>
                  <a:pt x="5257723" y="1038400"/>
                </a:lnTo>
                <a:lnTo>
                  <a:pt x="0" y="1038400"/>
                </a:lnTo>
                <a:lnTo>
                  <a:pt x="0" y="0"/>
                </a:lnTo>
                <a:close/>
              </a:path>
            </a:pathLst>
          </a:custGeom>
          <a:blipFill>
            <a:blip r:embed="rId3">
              <a:alphaModFix amt="82000"/>
            </a:blip>
            <a:stretch>
              <a:fillRect l="0" t="0" r="0" b="0"/>
            </a:stretch>
          </a:blipFill>
        </p:spPr>
      </p:sp>
      <p:grpSp>
        <p:nvGrpSpPr>
          <p:cNvPr name="Group 9" id="9"/>
          <p:cNvGrpSpPr/>
          <p:nvPr/>
        </p:nvGrpSpPr>
        <p:grpSpPr>
          <a:xfrm rot="0">
            <a:off x="12002944" y="3528277"/>
            <a:ext cx="5256356" cy="5730023"/>
            <a:chOff x="0" y="0"/>
            <a:chExt cx="1336313" cy="1456733"/>
          </a:xfrm>
        </p:grpSpPr>
        <p:sp>
          <p:nvSpPr>
            <p:cNvPr name="Freeform 10" id="10"/>
            <p:cNvSpPr/>
            <p:nvPr/>
          </p:nvSpPr>
          <p:spPr>
            <a:xfrm flipH="false" flipV="false" rot="0">
              <a:off x="0" y="0"/>
              <a:ext cx="1336313" cy="1456733"/>
            </a:xfrm>
            <a:custGeom>
              <a:avLst/>
              <a:gdLst/>
              <a:ahLst/>
              <a:cxnLst/>
              <a:rect r="r" b="b" t="t" l="l"/>
              <a:pathLst>
                <a:path h="1456733" w="1336313">
                  <a:moveTo>
                    <a:pt x="5891" y="0"/>
                  </a:moveTo>
                  <a:lnTo>
                    <a:pt x="1330422" y="0"/>
                  </a:lnTo>
                  <a:cubicBezTo>
                    <a:pt x="1333676" y="0"/>
                    <a:pt x="1336313" y="2638"/>
                    <a:pt x="1336313" y="5891"/>
                  </a:cubicBezTo>
                  <a:lnTo>
                    <a:pt x="1336313" y="1450841"/>
                  </a:lnTo>
                  <a:cubicBezTo>
                    <a:pt x="1336313" y="1454095"/>
                    <a:pt x="1333676" y="1456733"/>
                    <a:pt x="1330422" y="1456733"/>
                  </a:cubicBezTo>
                  <a:lnTo>
                    <a:pt x="5891" y="1456733"/>
                  </a:lnTo>
                  <a:cubicBezTo>
                    <a:pt x="2638" y="1456733"/>
                    <a:pt x="0" y="1454095"/>
                    <a:pt x="0" y="1450841"/>
                  </a:cubicBezTo>
                  <a:lnTo>
                    <a:pt x="0" y="5891"/>
                  </a:lnTo>
                  <a:cubicBezTo>
                    <a:pt x="0" y="2638"/>
                    <a:pt x="2638" y="0"/>
                    <a:pt x="5891" y="0"/>
                  </a:cubicBezTo>
                  <a:close/>
                </a:path>
              </a:pathLst>
            </a:custGeom>
            <a:solidFill>
              <a:srgbClr val="BACDE1"/>
            </a:solidFill>
            <a:ln cap="sq">
              <a:noFill/>
              <a:prstDash val="solid"/>
              <a:miter/>
            </a:ln>
          </p:spPr>
        </p:sp>
        <p:sp>
          <p:nvSpPr>
            <p:cNvPr name="TextBox 11" id="11"/>
            <p:cNvSpPr txBox="true"/>
            <p:nvPr/>
          </p:nvSpPr>
          <p:spPr>
            <a:xfrm>
              <a:off x="0" y="-19050"/>
              <a:ext cx="1336313" cy="1475783"/>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12" id="12"/>
          <p:cNvGrpSpPr/>
          <p:nvPr/>
        </p:nvGrpSpPr>
        <p:grpSpPr>
          <a:xfrm rot="0">
            <a:off x="6515022" y="3528277"/>
            <a:ext cx="5256356" cy="5730023"/>
            <a:chOff x="0" y="0"/>
            <a:chExt cx="1336313" cy="1456733"/>
          </a:xfrm>
        </p:grpSpPr>
        <p:sp>
          <p:nvSpPr>
            <p:cNvPr name="Freeform 13" id="13"/>
            <p:cNvSpPr/>
            <p:nvPr/>
          </p:nvSpPr>
          <p:spPr>
            <a:xfrm flipH="false" flipV="false" rot="0">
              <a:off x="0" y="0"/>
              <a:ext cx="1336313" cy="1456733"/>
            </a:xfrm>
            <a:custGeom>
              <a:avLst/>
              <a:gdLst/>
              <a:ahLst/>
              <a:cxnLst/>
              <a:rect r="r" b="b" t="t" l="l"/>
              <a:pathLst>
                <a:path h="1456733" w="1336313">
                  <a:moveTo>
                    <a:pt x="5891" y="0"/>
                  </a:moveTo>
                  <a:lnTo>
                    <a:pt x="1330422" y="0"/>
                  </a:lnTo>
                  <a:cubicBezTo>
                    <a:pt x="1333676" y="0"/>
                    <a:pt x="1336313" y="2638"/>
                    <a:pt x="1336313" y="5891"/>
                  </a:cubicBezTo>
                  <a:lnTo>
                    <a:pt x="1336313" y="1450841"/>
                  </a:lnTo>
                  <a:cubicBezTo>
                    <a:pt x="1336313" y="1454095"/>
                    <a:pt x="1333676" y="1456733"/>
                    <a:pt x="1330422" y="1456733"/>
                  </a:cubicBezTo>
                  <a:lnTo>
                    <a:pt x="5891" y="1456733"/>
                  </a:lnTo>
                  <a:cubicBezTo>
                    <a:pt x="2638" y="1456733"/>
                    <a:pt x="0" y="1454095"/>
                    <a:pt x="0" y="1450841"/>
                  </a:cubicBezTo>
                  <a:lnTo>
                    <a:pt x="0" y="5891"/>
                  </a:lnTo>
                  <a:cubicBezTo>
                    <a:pt x="0" y="2638"/>
                    <a:pt x="2638" y="0"/>
                    <a:pt x="5891" y="0"/>
                  </a:cubicBezTo>
                  <a:close/>
                </a:path>
              </a:pathLst>
            </a:custGeom>
            <a:solidFill>
              <a:srgbClr val="BACDE1"/>
            </a:solidFill>
            <a:ln cap="sq">
              <a:noFill/>
              <a:prstDash val="solid"/>
              <a:miter/>
            </a:ln>
          </p:spPr>
        </p:sp>
        <p:sp>
          <p:nvSpPr>
            <p:cNvPr name="TextBox 14" id="14"/>
            <p:cNvSpPr txBox="true"/>
            <p:nvPr/>
          </p:nvSpPr>
          <p:spPr>
            <a:xfrm>
              <a:off x="0" y="-19050"/>
              <a:ext cx="1336313" cy="1475783"/>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15" id="15"/>
          <p:cNvGrpSpPr/>
          <p:nvPr/>
        </p:nvGrpSpPr>
        <p:grpSpPr>
          <a:xfrm rot="0">
            <a:off x="1028700" y="3528277"/>
            <a:ext cx="5256356" cy="5730023"/>
            <a:chOff x="0" y="0"/>
            <a:chExt cx="1336313" cy="1456733"/>
          </a:xfrm>
        </p:grpSpPr>
        <p:sp>
          <p:nvSpPr>
            <p:cNvPr name="Freeform 16" id="16"/>
            <p:cNvSpPr/>
            <p:nvPr/>
          </p:nvSpPr>
          <p:spPr>
            <a:xfrm flipH="false" flipV="false" rot="0">
              <a:off x="0" y="0"/>
              <a:ext cx="1336313" cy="1456733"/>
            </a:xfrm>
            <a:custGeom>
              <a:avLst/>
              <a:gdLst/>
              <a:ahLst/>
              <a:cxnLst/>
              <a:rect r="r" b="b" t="t" l="l"/>
              <a:pathLst>
                <a:path h="1456733" w="1336313">
                  <a:moveTo>
                    <a:pt x="5891" y="0"/>
                  </a:moveTo>
                  <a:lnTo>
                    <a:pt x="1330422" y="0"/>
                  </a:lnTo>
                  <a:cubicBezTo>
                    <a:pt x="1333676" y="0"/>
                    <a:pt x="1336313" y="2638"/>
                    <a:pt x="1336313" y="5891"/>
                  </a:cubicBezTo>
                  <a:lnTo>
                    <a:pt x="1336313" y="1450841"/>
                  </a:lnTo>
                  <a:cubicBezTo>
                    <a:pt x="1336313" y="1454095"/>
                    <a:pt x="1333676" y="1456733"/>
                    <a:pt x="1330422" y="1456733"/>
                  </a:cubicBezTo>
                  <a:lnTo>
                    <a:pt x="5891" y="1456733"/>
                  </a:lnTo>
                  <a:cubicBezTo>
                    <a:pt x="2638" y="1456733"/>
                    <a:pt x="0" y="1454095"/>
                    <a:pt x="0" y="1450841"/>
                  </a:cubicBezTo>
                  <a:lnTo>
                    <a:pt x="0" y="5891"/>
                  </a:lnTo>
                  <a:cubicBezTo>
                    <a:pt x="0" y="2638"/>
                    <a:pt x="2638" y="0"/>
                    <a:pt x="5891" y="0"/>
                  </a:cubicBezTo>
                  <a:close/>
                </a:path>
              </a:pathLst>
            </a:custGeom>
            <a:solidFill>
              <a:srgbClr val="BACDE1"/>
            </a:solidFill>
            <a:ln cap="sq">
              <a:noFill/>
              <a:prstDash val="solid"/>
              <a:miter/>
            </a:ln>
          </p:spPr>
        </p:sp>
        <p:sp>
          <p:nvSpPr>
            <p:cNvPr name="TextBox 17" id="17"/>
            <p:cNvSpPr txBox="true"/>
            <p:nvPr/>
          </p:nvSpPr>
          <p:spPr>
            <a:xfrm>
              <a:off x="0" y="-19050"/>
              <a:ext cx="1336313" cy="147578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8" id="18"/>
          <p:cNvSpPr txBox="true"/>
          <p:nvPr/>
        </p:nvSpPr>
        <p:spPr>
          <a:xfrm rot="0">
            <a:off x="1576063" y="4216267"/>
            <a:ext cx="3992601"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Clases Bases</a:t>
            </a:r>
          </a:p>
        </p:txBody>
      </p:sp>
      <p:sp>
        <p:nvSpPr>
          <p:cNvPr name="TextBox 19" id="19"/>
          <p:cNvSpPr txBox="true"/>
          <p:nvPr/>
        </p:nvSpPr>
        <p:spPr>
          <a:xfrm rot="0">
            <a:off x="6817472" y="5016980"/>
            <a:ext cx="4666009" cy="3324037"/>
          </a:xfrm>
          <a:prstGeom prst="rect">
            <a:avLst/>
          </a:prstGeom>
        </p:spPr>
        <p:txBody>
          <a:bodyPr anchor="t" rtlCol="false" tIns="0" lIns="0" bIns="0" rIns="0">
            <a:spAutoFit/>
          </a:bodyPr>
          <a:lstStyle/>
          <a:p>
            <a:pPr algn="just" marL="431801" indent="-215900" lvl="1">
              <a:lnSpc>
                <a:spcPts val="2180"/>
              </a:lnSpc>
              <a:buFont typeface="Arial"/>
              <a:buChar char="•"/>
            </a:pPr>
            <a:r>
              <a:rPr lang="en-US" b="true" sz="2000" spc="196">
                <a:solidFill>
                  <a:srgbClr val="231F20"/>
                </a:solidFill>
                <a:latin typeface="TT Drugs Bold"/>
                <a:ea typeface="TT Drugs Bold"/>
                <a:cs typeface="TT Drugs Bold"/>
                <a:sym typeface="TT Drugs Bold"/>
              </a:rPr>
              <a:t>ConexionBBDD</a:t>
            </a:r>
            <a:r>
              <a:rPr lang="en-US" sz="2000" spc="196">
                <a:solidFill>
                  <a:srgbClr val="231F20"/>
                </a:solidFill>
                <a:latin typeface="TT Drugs"/>
                <a:ea typeface="TT Drugs"/>
                <a:cs typeface="TT Drugs"/>
                <a:sym typeface="TT Drugs"/>
              </a:rPr>
              <a:t>: Proporciona métodos para conectar y cerrar la conexión con la base de datos.</a:t>
            </a:r>
          </a:p>
          <a:p>
            <a:pPr algn="just">
              <a:lnSpc>
                <a:spcPts val="2180"/>
              </a:lnSpc>
            </a:pPr>
          </a:p>
          <a:p>
            <a:pPr algn="just" marL="431801" indent="-215900" lvl="1">
              <a:lnSpc>
                <a:spcPts val="2180"/>
              </a:lnSpc>
              <a:buFont typeface="Arial"/>
              <a:buChar char="•"/>
            </a:pPr>
            <a:r>
              <a:rPr lang="en-US" b="true" sz="2000" spc="196">
                <a:solidFill>
                  <a:srgbClr val="231F20"/>
                </a:solidFill>
                <a:latin typeface="TT Drugs Bold"/>
                <a:ea typeface="TT Drugs Bold"/>
                <a:cs typeface="TT Drugs Bold"/>
                <a:sym typeface="TT Drugs Bold"/>
              </a:rPr>
              <a:t>LectorJSON:</a:t>
            </a:r>
            <a:r>
              <a:rPr lang="en-US" sz="2000" spc="196">
                <a:solidFill>
                  <a:srgbClr val="231F20"/>
                </a:solidFill>
                <a:latin typeface="TT Drugs"/>
                <a:ea typeface="TT Drugs"/>
                <a:cs typeface="TT Drugs"/>
                <a:sym typeface="TT Drugs"/>
              </a:rPr>
              <a:t> Carga datos iniciales desde un archivo JSON, como usuarios, productos y categorías, insertándolos en la base de datos.</a:t>
            </a:r>
          </a:p>
          <a:p>
            <a:pPr algn="r" marL="0" indent="0" lvl="0">
              <a:lnSpc>
                <a:spcPts val="2180"/>
              </a:lnSpc>
            </a:pPr>
          </a:p>
        </p:txBody>
      </p:sp>
      <p:sp>
        <p:nvSpPr>
          <p:cNvPr name="TextBox 20" id="20"/>
          <p:cNvSpPr txBox="true"/>
          <p:nvPr/>
        </p:nvSpPr>
        <p:spPr>
          <a:xfrm rot="0">
            <a:off x="7148383" y="4216267"/>
            <a:ext cx="3992601"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Gestión de la BBDD</a:t>
            </a:r>
          </a:p>
        </p:txBody>
      </p:sp>
      <p:sp>
        <p:nvSpPr>
          <p:cNvPr name="TextBox 21" id="21"/>
          <p:cNvSpPr txBox="true"/>
          <p:nvPr/>
        </p:nvSpPr>
        <p:spPr>
          <a:xfrm rot="0">
            <a:off x="3298695" y="3613288"/>
            <a:ext cx="547336" cy="453316"/>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01</a:t>
            </a:r>
          </a:p>
        </p:txBody>
      </p:sp>
      <p:sp>
        <p:nvSpPr>
          <p:cNvPr name="TextBox 22" id="22"/>
          <p:cNvSpPr txBox="true"/>
          <p:nvPr/>
        </p:nvSpPr>
        <p:spPr>
          <a:xfrm rot="0">
            <a:off x="8871015" y="3613288"/>
            <a:ext cx="547336" cy="453316"/>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02</a:t>
            </a:r>
          </a:p>
        </p:txBody>
      </p:sp>
      <p:sp>
        <p:nvSpPr>
          <p:cNvPr name="TextBox 23" id="23"/>
          <p:cNvSpPr txBox="true"/>
          <p:nvPr/>
        </p:nvSpPr>
        <p:spPr>
          <a:xfrm rot="0">
            <a:off x="12466703" y="5082176"/>
            <a:ext cx="4154526" cy="2726575"/>
          </a:xfrm>
          <a:prstGeom prst="rect">
            <a:avLst/>
          </a:prstGeom>
        </p:spPr>
        <p:txBody>
          <a:bodyPr anchor="t" rtlCol="false" tIns="0" lIns="0" bIns="0" rIns="0">
            <a:spAutoFit/>
          </a:bodyPr>
          <a:lstStyle/>
          <a:p>
            <a:pPr algn="just" marL="431799" indent="-215899" lvl="1">
              <a:lnSpc>
                <a:spcPts val="2759"/>
              </a:lnSpc>
              <a:spcBef>
                <a:spcPct val="0"/>
              </a:spcBef>
              <a:buFont typeface="Arial"/>
              <a:buChar char="•"/>
            </a:pPr>
            <a:r>
              <a:rPr lang="en-US" b="true" sz="1999" spc="195">
                <a:solidFill>
                  <a:srgbClr val="231F20"/>
                </a:solidFill>
                <a:latin typeface="TT Drugs Bold"/>
                <a:ea typeface="TT Drugs Bold"/>
                <a:cs typeface="TT Drugs Bold"/>
                <a:sym typeface="TT Drugs Bold"/>
              </a:rPr>
              <a:t>TiendaForm:</a:t>
            </a:r>
            <a:r>
              <a:rPr lang="en-US" sz="1999" spc="195">
                <a:solidFill>
                  <a:srgbClr val="231F20"/>
                </a:solidFill>
                <a:latin typeface="TT Drugs"/>
                <a:ea typeface="TT Drugs"/>
                <a:cs typeface="TT Drugs"/>
                <a:sym typeface="TT Drugs"/>
              </a:rPr>
              <a:t> Es la interfaz principal que permite navegar hacia otras funcionalidades como gestión de usuarios, productos, compras e historial.</a:t>
            </a:r>
          </a:p>
          <a:p>
            <a:pPr algn="just" marL="0" indent="0" lvl="0">
              <a:lnSpc>
                <a:spcPts val="2665"/>
              </a:lnSpc>
              <a:spcBef>
                <a:spcPct val="0"/>
              </a:spcBef>
            </a:pPr>
          </a:p>
        </p:txBody>
      </p:sp>
      <p:sp>
        <p:nvSpPr>
          <p:cNvPr name="TextBox 24" id="24"/>
          <p:cNvSpPr txBox="true"/>
          <p:nvPr/>
        </p:nvSpPr>
        <p:spPr>
          <a:xfrm rot="0">
            <a:off x="12628628" y="4338612"/>
            <a:ext cx="3992601"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Ventana Principal</a:t>
            </a:r>
          </a:p>
        </p:txBody>
      </p:sp>
      <p:sp>
        <p:nvSpPr>
          <p:cNvPr name="TextBox 25" id="25"/>
          <p:cNvSpPr txBox="true"/>
          <p:nvPr/>
        </p:nvSpPr>
        <p:spPr>
          <a:xfrm rot="0">
            <a:off x="14351261" y="3735633"/>
            <a:ext cx="547336" cy="453316"/>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03</a:t>
            </a:r>
          </a:p>
        </p:txBody>
      </p:sp>
      <p:sp>
        <p:nvSpPr>
          <p:cNvPr name="TextBox 26" id="26"/>
          <p:cNvSpPr txBox="true"/>
          <p:nvPr/>
        </p:nvSpPr>
        <p:spPr>
          <a:xfrm rot="0">
            <a:off x="1493590" y="5016980"/>
            <a:ext cx="4327942" cy="3751352"/>
          </a:xfrm>
          <a:prstGeom prst="rect">
            <a:avLst/>
          </a:prstGeom>
        </p:spPr>
        <p:txBody>
          <a:bodyPr anchor="t" rtlCol="false" tIns="0" lIns="0" bIns="0" rIns="0">
            <a:spAutoFit/>
          </a:bodyPr>
          <a:lstStyle/>
          <a:p>
            <a:pPr algn="just">
              <a:lnSpc>
                <a:spcPts val="2120"/>
              </a:lnSpc>
            </a:pPr>
            <a:r>
              <a:rPr lang="en-US" sz="2000">
                <a:solidFill>
                  <a:srgbClr val="000000"/>
                </a:solidFill>
                <a:latin typeface="TT Drugs"/>
                <a:ea typeface="TT Drugs"/>
                <a:cs typeface="TT Drugs"/>
                <a:sym typeface="TT Drugs"/>
              </a:rPr>
              <a:t>Estas clases representan las entidades principales del sistema:</a:t>
            </a:r>
          </a:p>
          <a:p>
            <a:pPr algn="just">
              <a:lnSpc>
                <a:spcPts val="2120"/>
              </a:lnSpc>
            </a:pPr>
          </a:p>
          <a:p>
            <a:pPr algn="just">
              <a:lnSpc>
                <a:spcPts val="2120"/>
              </a:lnSpc>
            </a:pPr>
            <a:r>
              <a:rPr lang="en-US" b="true" sz="2000">
                <a:solidFill>
                  <a:srgbClr val="000000"/>
                </a:solidFill>
                <a:latin typeface="TT Drugs Bold"/>
                <a:ea typeface="TT Drugs Bold"/>
                <a:cs typeface="TT Drugs Bold"/>
                <a:sym typeface="TT Drugs Bold"/>
              </a:rPr>
              <a:t>Categoria:</a:t>
            </a:r>
            <a:r>
              <a:rPr lang="en-US" sz="2000">
                <a:solidFill>
                  <a:srgbClr val="000000"/>
                </a:solidFill>
                <a:latin typeface="TT Drugs"/>
                <a:ea typeface="TT Drugs"/>
                <a:cs typeface="TT Drugs"/>
                <a:sym typeface="TT Drugs"/>
              </a:rPr>
              <a:t> Define las categorías de productos con atributos como id y nombre.</a:t>
            </a:r>
          </a:p>
          <a:p>
            <a:pPr algn="just">
              <a:lnSpc>
                <a:spcPts val="2120"/>
              </a:lnSpc>
            </a:pPr>
          </a:p>
          <a:p>
            <a:pPr algn="just">
              <a:lnSpc>
                <a:spcPts val="2120"/>
              </a:lnSpc>
            </a:pPr>
            <a:r>
              <a:rPr lang="en-US" b="true" sz="2000">
                <a:solidFill>
                  <a:srgbClr val="000000"/>
                </a:solidFill>
                <a:latin typeface="TT Drugs Bold"/>
                <a:ea typeface="TT Drugs Bold"/>
                <a:cs typeface="TT Drugs Bold"/>
                <a:sym typeface="TT Drugs Bold"/>
              </a:rPr>
              <a:t>Producto:</a:t>
            </a:r>
            <a:r>
              <a:rPr lang="en-US" sz="2000">
                <a:solidFill>
                  <a:srgbClr val="000000"/>
                </a:solidFill>
                <a:latin typeface="TT Drugs"/>
                <a:ea typeface="TT Drugs"/>
                <a:cs typeface="TT Drugs"/>
                <a:sym typeface="TT Drugs"/>
              </a:rPr>
              <a:t> Modela los productos con detalles como descripcion, precio e inventario.</a:t>
            </a:r>
          </a:p>
          <a:p>
            <a:pPr algn="just">
              <a:lnSpc>
                <a:spcPts val="2120"/>
              </a:lnSpc>
            </a:pPr>
          </a:p>
          <a:p>
            <a:pPr algn="just">
              <a:lnSpc>
                <a:spcPts val="2120"/>
              </a:lnSpc>
            </a:pPr>
            <a:r>
              <a:rPr lang="en-US" b="true" sz="2000">
                <a:solidFill>
                  <a:srgbClr val="000000"/>
                </a:solidFill>
                <a:latin typeface="TT Drugs Bold"/>
                <a:ea typeface="TT Drugs Bold"/>
                <a:cs typeface="TT Drugs Bold"/>
                <a:sym typeface="TT Drugs Bold"/>
              </a:rPr>
              <a:t>Usuario:</a:t>
            </a:r>
            <a:r>
              <a:rPr lang="en-US" sz="2000">
                <a:solidFill>
                  <a:srgbClr val="000000"/>
                </a:solidFill>
                <a:latin typeface="TT Drugs"/>
                <a:ea typeface="TT Drugs"/>
                <a:cs typeface="TT Drugs"/>
                <a:sym typeface="TT Drugs"/>
              </a:rPr>
              <a:t> Representa a los clientes con información como nombre, email y direccion.</a:t>
            </a:r>
          </a:p>
        </p:txBody>
      </p:sp>
      <p:sp>
        <p:nvSpPr>
          <p:cNvPr name="TextBox 27" id="27"/>
          <p:cNvSpPr txBox="true"/>
          <p:nvPr/>
        </p:nvSpPr>
        <p:spPr>
          <a:xfrm rot="0">
            <a:off x="8876808" y="9410700"/>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62" r="0" b="-165704"/>
            </a:stretch>
          </a:blipFill>
        </p:spPr>
      </p:sp>
      <p:grpSp>
        <p:nvGrpSpPr>
          <p:cNvPr name="Group 3" id="3"/>
          <p:cNvGrpSpPr/>
          <p:nvPr/>
        </p:nvGrpSpPr>
        <p:grpSpPr>
          <a:xfrm rot="0">
            <a:off x="4327601" y="1179322"/>
            <a:ext cx="10301239" cy="1276485"/>
            <a:chOff x="0" y="0"/>
            <a:chExt cx="3435950" cy="425768"/>
          </a:xfrm>
        </p:grpSpPr>
        <p:sp>
          <p:nvSpPr>
            <p:cNvPr name="Freeform 4" id="4"/>
            <p:cNvSpPr/>
            <p:nvPr/>
          </p:nvSpPr>
          <p:spPr>
            <a:xfrm flipH="false" flipV="false" rot="0">
              <a:off x="0" y="0"/>
              <a:ext cx="3435950" cy="425768"/>
            </a:xfrm>
            <a:custGeom>
              <a:avLst/>
              <a:gdLst/>
              <a:ahLst/>
              <a:cxnLst/>
              <a:rect r="r" b="b" t="t" l="l"/>
              <a:pathLst>
                <a:path h="425768" w="3435950">
                  <a:moveTo>
                    <a:pt x="0" y="0"/>
                  </a:moveTo>
                  <a:lnTo>
                    <a:pt x="3435950" y="0"/>
                  </a:lnTo>
                  <a:lnTo>
                    <a:pt x="3435950" y="425768"/>
                  </a:lnTo>
                  <a:lnTo>
                    <a:pt x="0" y="425768"/>
                  </a:lnTo>
                  <a:close/>
                </a:path>
              </a:pathLst>
            </a:custGeom>
            <a:gradFill rotWithShape="true">
              <a:gsLst>
                <a:gs pos="0">
                  <a:srgbClr val="5DE0E6">
                    <a:alpha val="97000"/>
                  </a:srgbClr>
                </a:gs>
                <a:gs pos="100000">
                  <a:srgbClr val="004AAD">
                    <a:alpha val="97000"/>
                  </a:srgbClr>
                </a:gs>
              </a:gsLst>
              <a:lin ang="0"/>
            </a:gradFill>
            <a:ln cap="sq">
              <a:noFill/>
              <a:prstDash val="solid"/>
              <a:miter/>
            </a:ln>
          </p:spPr>
        </p:sp>
        <p:sp>
          <p:nvSpPr>
            <p:cNvPr name="TextBox 5" id="5"/>
            <p:cNvSpPr txBox="true"/>
            <p:nvPr/>
          </p:nvSpPr>
          <p:spPr>
            <a:xfrm>
              <a:off x="0" y="-104775"/>
              <a:ext cx="3435950" cy="530543"/>
            </a:xfrm>
            <a:prstGeom prst="rect">
              <a:avLst/>
            </a:prstGeom>
          </p:spPr>
          <p:txBody>
            <a:bodyPr anchor="ctr" rtlCol="false" tIns="50800" lIns="50800" bIns="50800" rIns="50800"/>
            <a:lstStyle/>
            <a:p>
              <a:pPr algn="ctr" marL="0" indent="0" lvl="0">
                <a:lnSpc>
                  <a:spcPts val="8022"/>
                </a:lnSpc>
                <a:spcBef>
                  <a:spcPct val="0"/>
                </a:spcBef>
              </a:pPr>
              <a:r>
                <a:rPr lang="en-US" sz="5813" spc="569">
                  <a:solidFill>
                    <a:srgbClr val="231F20">
                      <a:alpha val="96863"/>
                    </a:srgbClr>
                  </a:solidFill>
                  <a:latin typeface="TT Drugs"/>
                  <a:ea typeface="TT Drugs"/>
                  <a:cs typeface="TT Drugs"/>
                  <a:sym typeface="TT Drugs"/>
                </a:rPr>
                <a:t>Estructura del código</a:t>
              </a:r>
            </a:p>
          </p:txBody>
        </p:sp>
      </p:grpSp>
      <p:sp>
        <p:nvSpPr>
          <p:cNvPr name="Freeform 6" id="6"/>
          <p:cNvSpPr/>
          <p:nvPr/>
        </p:nvSpPr>
        <p:spPr>
          <a:xfrm flipH="false" flipV="false" rot="0">
            <a:off x="1028700" y="8724872"/>
            <a:ext cx="5257722" cy="1038400"/>
          </a:xfrm>
          <a:custGeom>
            <a:avLst/>
            <a:gdLst/>
            <a:ahLst/>
            <a:cxnLst/>
            <a:rect r="r" b="b" t="t" l="l"/>
            <a:pathLst>
              <a:path h="1038400" w="5257722">
                <a:moveTo>
                  <a:pt x="0" y="0"/>
                </a:moveTo>
                <a:lnTo>
                  <a:pt x="5257722" y="0"/>
                </a:lnTo>
                <a:lnTo>
                  <a:pt x="5257722" y="1038401"/>
                </a:lnTo>
                <a:lnTo>
                  <a:pt x="0" y="1038401"/>
                </a:lnTo>
                <a:lnTo>
                  <a:pt x="0" y="0"/>
                </a:lnTo>
                <a:close/>
              </a:path>
            </a:pathLst>
          </a:custGeom>
          <a:blipFill>
            <a:blip r:embed="rId3">
              <a:alphaModFix amt="82000"/>
            </a:blip>
            <a:stretch>
              <a:fillRect l="0" t="0" r="0" b="0"/>
            </a:stretch>
          </a:blipFill>
        </p:spPr>
      </p:sp>
      <p:sp>
        <p:nvSpPr>
          <p:cNvPr name="Freeform 7" id="7"/>
          <p:cNvSpPr/>
          <p:nvPr/>
        </p:nvSpPr>
        <p:spPr>
          <a:xfrm flipH="false" flipV="false" rot="0">
            <a:off x="6513656" y="8724872"/>
            <a:ext cx="5257722" cy="1038400"/>
          </a:xfrm>
          <a:custGeom>
            <a:avLst/>
            <a:gdLst/>
            <a:ahLst/>
            <a:cxnLst/>
            <a:rect r="r" b="b" t="t" l="l"/>
            <a:pathLst>
              <a:path h="1038400" w="5257722">
                <a:moveTo>
                  <a:pt x="0" y="0"/>
                </a:moveTo>
                <a:lnTo>
                  <a:pt x="5257722" y="0"/>
                </a:lnTo>
                <a:lnTo>
                  <a:pt x="5257722" y="1038401"/>
                </a:lnTo>
                <a:lnTo>
                  <a:pt x="0" y="1038401"/>
                </a:lnTo>
                <a:lnTo>
                  <a:pt x="0" y="0"/>
                </a:lnTo>
                <a:close/>
              </a:path>
            </a:pathLst>
          </a:custGeom>
          <a:blipFill>
            <a:blip r:embed="rId3">
              <a:alphaModFix amt="82000"/>
            </a:blip>
            <a:stretch>
              <a:fillRect l="0" t="0" r="0" b="0"/>
            </a:stretch>
          </a:blipFill>
        </p:spPr>
      </p:sp>
      <p:sp>
        <p:nvSpPr>
          <p:cNvPr name="Freeform 8" id="8"/>
          <p:cNvSpPr/>
          <p:nvPr/>
        </p:nvSpPr>
        <p:spPr>
          <a:xfrm flipH="false" flipV="false" rot="0">
            <a:off x="11999978" y="8739100"/>
            <a:ext cx="5257722" cy="1038400"/>
          </a:xfrm>
          <a:custGeom>
            <a:avLst/>
            <a:gdLst/>
            <a:ahLst/>
            <a:cxnLst/>
            <a:rect r="r" b="b" t="t" l="l"/>
            <a:pathLst>
              <a:path h="1038400" w="5257722">
                <a:moveTo>
                  <a:pt x="0" y="0"/>
                </a:moveTo>
                <a:lnTo>
                  <a:pt x="5257723" y="0"/>
                </a:lnTo>
                <a:lnTo>
                  <a:pt x="5257723" y="1038400"/>
                </a:lnTo>
                <a:lnTo>
                  <a:pt x="0" y="1038400"/>
                </a:lnTo>
                <a:lnTo>
                  <a:pt x="0" y="0"/>
                </a:lnTo>
                <a:close/>
              </a:path>
            </a:pathLst>
          </a:custGeom>
          <a:blipFill>
            <a:blip r:embed="rId3">
              <a:alphaModFix amt="82000"/>
            </a:blip>
            <a:stretch>
              <a:fillRect l="0" t="0" r="0" b="0"/>
            </a:stretch>
          </a:blipFill>
        </p:spPr>
      </p:sp>
      <p:grpSp>
        <p:nvGrpSpPr>
          <p:cNvPr name="Group 9" id="9"/>
          <p:cNvGrpSpPr/>
          <p:nvPr/>
        </p:nvGrpSpPr>
        <p:grpSpPr>
          <a:xfrm rot="0">
            <a:off x="628731" y="3514049"/>
            <a:ext cx="3698870" cy="5730023"/>
            <a:chOff x="0" y="0"/>
            <a:chExt cx="940357" cy="1456733"/>
          </a:xfrm>
        </p:grpSpPr>
        <p:sp>
          <p:nvSpPr>
            <p:cNvPr name="Freeform 10" id="10"/>
            <p:cNvSpPr/>
            <p:nvPr/>
          </p:nvSpPr>
          <p:spPr>
            <a:xfrm flipH="false" flipV="false" rot="0">
              <a:off x="0" y="0"/>
              <a:ext cx="940357" cy="1456733"/>
            </a:xfrm>
            <a:custGeom>
              <a:avLst/>
              <a:gdLst/>
              <a:ahLst/>
              <a:cxnLst/>
              <a:rect r="r" b="b" t="t" l="l"/>
              <a:pathLst>
                <a:path h="1456733" w="940357">
                  <a:moveTo>
                    <a:pt x="8372" y="0"/>
                  </a:moveTo>
                  <a:lnTo>
                    <a:pt x="931984" y="0"/>
                  </a:lnTo>
                  <a:cubicBezTo>
                    <a:pt x="936608" y="0"/>
                    <a:pt x="940357" y="3748"/>
                    <a:pt x="940357" y="8372"/>
                  </a:cubicBezTo>
                  <a:lnTo>
                    <a:pt x="940357" y="1448361"/>
                  </a:lnTo>
                  <a:cubicBezTo>
                    <a:pt x="940357" y="1452984"/>
                    <a:pt x="936608" y="1456733"/>
                    <a:pt x="931984" y="1456733"/>
                  </a:cubicBezTo>
                  <a:lnTo>
                    <a:pt x="8372" y="1456733"/>
                  </a:lnTo>
                  <a:cubicBezTo>
                    <a:pt x="3748" y="1456733"/>
                    <a:pt x="0" y="1452984"/>
                    <a:pt x="0" y="1448361"/>
                  </a:cubicBezTo>
                  <a:lnTo>
                    <a:pt x="0" y="8372"/>
                  </a:lnTo>
                  <a:cubicBezTo>
                    <a:pt x="0" y="3748"/>
                    <a:pt x="3748" y="0"/>
                    <a:pt x="8372" y="0"/>
                  </a:cubicBezTo>
                  <a:close/>
                </a:path>
              </a:pathLst>
            </a:custGeom>
            <a:solidFill>
              <a:srgbClr val="BACDE1"/>
            </a:solidFill>
            <a:ln cap="sq">
              <a:noFill/>
              <a:prstDash val="solid"/>
              <a:miter/>
            </a:ln>
          </p:spPr>
        </p:sp>
        <p:sp>
          <p:nvSpPr>
            <p:cNvPr name="TextBox 11" id="11"/>
            <p:cNvSpPr txBox="true"/>
            <p:nvPr/>
          </p:nvSpPr>
          <p:spPr>
            <a:xfrm>
              <a:off x="0" y="-19050"/>
              <a:ext cx="940357" cy="147578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2" id="12"/>
          <p:cNvSpPr txBox="true"/>
          <p:nvPr/>
        </p:nvSpPr>
        <p:spPr>
          <a:xfrm rot="0">
            <a:off x="481865" y="4225792"/>
            <a:ext cx="3992601" cy="352806"/>
          </a:xfrm>
          <a:prstGeom prst="rect">
            <a:avLst/>
          </a:prstGeom>
        </p:spPr>
        <p:txBody>
          <a:bodyPr anchor="t" rtlCol="false" tIns="0" lIns="0" bIns="0" rIns="0">
            <a:spAutoFit/>
          </a:bodyPr>
          <a:lstStyle/>
          <a:p>
            <a:pPr algn="ctr" marL="0" indent="0" lvl="0">
              <a:lnSpc>
                <a:spcPts val="2856"/>
              </a:lnSpc>
              <a:spcBef>
                <a:spcPct val="0"/>
              </a:spcBef>
            </a:pPr>
            <a:r>
              <a:rPr lang="en-US" b="true" sz="2069" spc="202">
                <a:solidFill>
                  <a:srgbClr val="0071BC"/>
                </a:solidFill>
                <a:latin typeface="TT Drugs Bold"/>
                <a:ea typeface="TT Drugs Bold"/>
                <a:cs typeface="TT Drugs Bold"/>
                <a:sym typeface="TT Drugs Bold"/>
              </a:rPr>
              <a:t>Gestión de Usuarios</a:t>
            </a:r>
          </a:p>
        </p:txBody>
      </p:sp>
      <p:sp>
        <p:nvSpPr>
          <p:cNvPr name="TextBox 13" id="13"/>
          <p:cNvSpPr txBox="true"/>
          <p:nvPr/>
        </p:nvSpPr>
        <p:spPr>
          <a:xfrm rot="0">
            <a:off x="2204498" y="3613288"/>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04</a:t>
            </a:r>
          </a:p>
        </p:txBody>
      </p:sp>
      <p:sp>
        <p:nvSpPr>
          <p:cNvPr name="TextBox 14" id="14"/>
          <p:cNvSpPr txBox="true"/>
          <p:nvPr/>
        </p:nvSpPr>
        <p:spPr>
          <a:xfrm rot="0">
            <a:off x="845234" y="4954613"/>
            <a:ext cx="3286926" cy="3146521"/>
          </a:xfrm>
          <a:prstGeom prst="rect">
            <a:avLst/>
          </a:prstGeom>
        </p:spPr>
        <p:txBody>
          <a:bodyPr anchor="t" rtlCol="false" tIns="0" lIns="0" bIns="0" rIns="0">
            <a:spAutoFit/>
          </a:bodyPr>
          <a:lstStyle/>
          <a:p>
            <a:pPr algn="ctr">
              <a:lnSpc>
                <a:spcPts val="2120"/>
              </a:lnSpc>
            </a:pPr>
            <a:r>
              <a:rPr lang="en-US" sz="2000">
                <a:solidFill>
                  <a:srgbClr val="000000"/>
                </a:solidFill>
                <a:latin typeface="TT Drugs"/>
                <a:ea typeface="TT Drugs"/>
                <a:cs typeface="TT Drugs"/>
                <a:sym typeface="TT Drugs"/>
              </a:rPr>
              <a:t>  </a:t>
            </a:r>
            <a:r>
              <a:rPr lang="en-US" b="true" sz="2000" u="sng">
                <a:solidFill>
                  <a:srgbClr val="000000"/>
                </a:solidFill>
                <a:latin typeface="TT Drugs Bold"/>
                <a:ea typeface="TT Drugs Bold"/>
                <a:cs typeface="TT Drugs Bold"/>
                <a:sym typeface="TT Drugs Bold"/>
              </a:rPr>
              <a:t>UsuariosForm</a:t>
            </a:r>
          </a:p>
          <a:p>
            <a:pPr algn="just">
              <a:lnSpc>
                <a:spcPts val="2120"/>
              </a:lnSpc>
            </a:pPr>
          </a:p>
          <a:p>
            <a:pPr algn="just">
              <a:lnSpc>
                <a:spcPts val="2120"/>
              </a:lnSpc>
            </a:pPr>
          </a:p>
          <a:p>
            <a:pPr algn="just">
              <a:lnSpc>
                <a:spcPts val="2120"/>
              </a:lnSpc>
            </a:pPr>
            <a:r>
              <a:rPr lang="en-US" sz="2000">
                <a:solidFill>
                  <a:srgbClr val="000000"/>
                </a:solidFill>
                <a:latin typeface="TT Drugs"/>
                <a:ea typeface="TT Drugs"/>
                <a:cs typeface="TT Drugs"/>
                <a:sym typeface="TT Drugs"/>
              </a:rPr>
              <a:t>Permi</a:t>
            </a:r>
            <a:r>
              <a:rPr lang="en-US" sz="2000">
                <a:solidFill>
                  <a:srgbClr val="000000"/>
                </a:solidFill>
                <a:latin typeface="TT Drugs"/>
                <a:ea typeface="TT Drugs"/>
                <a:cs typeface="TT Drugs"/>
                <a:sym typeface="TT Drugs"/>
              </a:rPr>
              <a:t>te cargar y mostrar información de los usuari</a:t>
            </a:r>
            <a:r>
              <a:rPr lang="en-US" sz="2000">
                <a:solidFill>
                  <a:srgbClr val="000000"/>
                </a:solidFill>
                <a:latin typeface="TT Drugs"/>
                <a:ea typeface="TT Drugs"/>
                <a:cs typeface="TT Drugs"/>
                <a:sym typeface="TT Drugs"/>
              </a:rPr>
              <a:t>os</a:t>
            </a:r>
            <a:r>
              <a:rPr lang="en-US" sz="2000">
                <a:solidFill>
                  <a:srgbClr val="000000"/>
                </a:solidFill>
                <a:latin typeface="TT Drugs"/>
                <a:ea typeface="TT Drugs"/>
                <a:cs typeface="TT Drugs"/>
                <a:sym typeface="TT Drugs"/>
              </a:rPr>
              <a:t> desde la base de datos. Incluye un ComboBox para seleccionar usuarios y un TextArea</a:t>
            </a:r>
            <a:r>
              <a:rPr lang="en-US" sz="2000">
                <a:solidFill>
                  <a:srgbClr val="000000"/>
                </a:solidFill>
                <a:latin typeface="TT Drugs"/>
                <a:ea typeface="TT Drugs"/>
                <a:cs typeface="TT Drugs"/>
                <a:sym typeface="TT Drugs"/>
              </a:rPr>
              <a:t> </a:t>
            </a:r>
            <a:r>
              <a:rPr lang="en-US" sz="2000">
                <a:solidFill>
                  <a:srgbClr val="000000"/>
                </a:solidFill>
                <a:latin typeface="TT Drugs"/>
                <a:ea typeface="TT Drugs"/>
                <a:cs typeface="TT Drugs"/>
                <a:sym typeface="TT Drugs"/>
              </a:rPr>
              <a:t>para mostrar sus detalles.</a:t>
            </a:r>
          </a:p>
          <a:p>
            <a:pPr algn="just">
              <a:lnSpc>
                <a:spcPts val="1584"/>
              </a:lnSpc>
            </a:pPr>
          </a:p>
        </p:txBody>
      </p:sp>
      <p:grpSp>
        <p:nvGrpSpPr>
          <p:cNvPr name="Group 15" id="15"/>
          <p:cNvGrpSpPr/>
          <p:nvPr/>
        </p:nvGrpSpPr>
        <p:grpSpPr>
          <a:xfrm rot="0">
            <a:off x="5179910" y="3514049"/>
            <a:ext cx="3698870" cy="5730023"/>
            <a:chOff x="0" y="0"/>
            <a:chExt cx="940357" cy="1456733"/>
          </a:xfrm>
        </p:grpSpPr>
        <p:sp>
          <p:nvSpPr>
            <p:cNvPr name="Freeform 16" id="16"/>
            <p:cNvSpPr/>
            <p:nvPr/>
          </p:nvSpPr>
          <p:spPr>
            <a:xfrm flipH="false" flipV="false" rot="0">
              <a:off x="0" y="0"/>
              <a:ext cx="940357" cy="1456733"/>
            </a:xfrm>
            <a:custGeom>
              <a:avLst/>
              <a:gdLst/>
              <a:ahLst/>
              <a:cxnLst/>
              <a:rect r="r" b="b" t="t" l="l"/>
              <a:pathLst>
                <a:path h="1456733" w="940357">
                  <a:moveTo>
                    <a:pt x="8372" y="0"/>
                  </a:moveTo>
                  <a:lnTo>
                    <a:pt x="931984" y="0"/>
                  </a:lnTo>
                  <a:cubicBezTo>
                    <a:pt x="936608" y="0"/>
                    <a:pt x="940357" y="3748"/>
                    <a:pt x="940357" y="8372"/>
                  </a:cubicBezTo>
                  <a:lnTo>
                    <a:pt x="940357" y="1448361"/>
                  </a:lnTo>
                  <a:cubicBezTo>
                    <a:pt x="940357" y="1452984"/>
                    <a:pt x="936608" y="1456733"/>
                    <a:pt x="931984" y="1456733"/>
                  </a:cubicBezTo>
                  <a:lnTo>
                    <a:pt x="8372" y="1456733"/>
                  </a:lnTo>
                  <a:cubicBezTo>
                    <a:pt x="3748" y="1456733"/>
                    <a:pt x="0" y="1452984"/>
                    <a:pt x="0" y="1448361"/>
                  </a:cubicBezTo>
                  <a:lnTo>
                    <a:pt x="0" y="8372"/>
                  </a:lnTo>
                  <a:cubicBezTo>
                    <a:pt x="0" y="3748"/>
                    <a:pt x="3748" y="0"/>
                    <a:pt x="8372" y="0"/>
                  </a:cubicBezTo>
                  <a:close/>
                </a:path>
              </a:pathLst>
            </a:custGeom>
            <a:solidFill>
              <a:srgbClr val="BACDE1"/>
            </a:solidFill>
            <a:ln cap="sq">
              <a:noFill/>
              <a:prstDash val="solid"/>
              <a:miter/>
            </a:ln>
          </p:spPr>
        </p:sp>
        <p:sp>
          <p:nvSpPr>
            <p:cNvPr name="TextBox 17" id="17"/>
            <p:cNvSpPr txBox="true"/>
            <p:nvPr/>
          </p:nvSpPr>
          <p:spPr>
            <a:xfrm>
              <a:off x="0" y="-19050"/>
              <a:ext cx="940357" cy="1475783"/>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18" id="18"/>
          <p:cNvGrpSpPr/>
          <p:nvPr/>
        </p:nvGrpSpPr>
        <p:grpSpPr>
          <a:xfrm rot="0">
            <a:off x="9921943" y="3528277"/>
            <a:ext cx="3698870" cy="5730023"/>
            <a:chOff x="0" y="0"/>
            <a:chExt cx="940357" cy="1456733"/>
          </a:xfrm>
        </p:grpSpPr>
        <p:sp>
          <p:nvSpPr>
            <p:cNvPr name="Freeform 19" id="19"/>
            <p:cNvSpPr/>
            <p:nvPr/>
          </p:nvSpPr>
          <p:spPr>
            <a:xfrm flipH="false" flipV="false" rot="0">
              <a:off x="0" y="0"/>
              <a:ext cx="940357" cy="1456733"/>
            </a:xfrm>
            <a:custGeom>
              <a:avLst/>
              <a:gdLst/>
              <a:ahLst/>
              <a:cxnLst/>
              <a:rect r="r" b="b" t="t" l="l"/>
              <a:pathLst>
                <a:path h="1456733" w="940357">
                  <a:moveTo>
                    <a:pt x="8372" y="0"/>
                  </a:moveTo>
                  <a:lnTo>
                    <a:pt x="931984" y="0"/>
                  </a:lnTo>
                  <a:cubicBezTo>
                    <a:pt x="936608" y="0"/>
                    <a:pt x="940357" y="3748"/>
                    <a:pt x="940357" y="8372"/>
                  </a:cubicBezTo>
                  <a:lnTo>
                    <a:pt x="940357" y="1448361"/>
                  </a:lnTo>
                  <a:cubicBezTo>
                    <a:pt x="940357" y="1452984"/>
                    <a:pt x="936608" y="1456733"/>
                    <a:pt x="931984" y="1456733"/>
                  </a:cubicBezTo>
                  <a:lnTo>
                    <a:pt x="8372" y="1456733"/>
                  </a:lnTo>
                  <a:cubicBezTo>
                    <a:pt x="3748" y="1456733"/>
                    <a:pt x="0" y="1452984"/>
                    <a:pt x="0" y="1448361"/>
                  </a:cubicBezTo>
                  <a:lnTo>
                    <a:pt x="0" y="8372"/>
                  </a:lnTo>
                  <a:cubicBezTo>
                    <a:pt x="0" y="3748"/>
                    <a:pt x="3748" y="0"/>
                    <a:pt x="8372" y="0"/>
                  </a:cubicBezTo>
                  <a:close/>
                </a:path>
              </a:pathLst>
            </a:custGeom>
            <a:solidFill>
              <a:srgbClr val="BACDE1"/>
            </a:solidFill>
            <a:ln cap="sq">
              <a:noFill/>
              <a:prstDash val="solid"/>
              <a:miter/>
            </a:ln>
          </p:spPr>
        </p:sp>
        <p:sp>
          <p:nvSpPr>
            <p:cNvPr name="TextBox 20" id="20"/>
            <p:cNvSpPr txBox="true"/>
            <p:nvPr/>
          </p:nvSpPr>
          <p:spPr>
            <a:xfrm>
              <a:off x="0" y="-19050"/>
              <a:ext cx="940357" cy="1475783"/>
            </a:xfrm>
            <a:prstGeom prst="rect">
              <a:avLst/>
            </a:prstGeom>
          </p:spPr>
          <p:txBody>
            <a:bodyPr anchor="ctr" rtlCol="false" tIns="50800" lIns="50800" bIns="50800" rIns="50800"/>
            <a:lstStyle/>
            <a:p>
              <a:pPr algn="ctr">
                <a:lnSpc>
                  <a:spcPts val="2859"/>
                </a:lnSpc>
              </a:pPr>
            </a:p>
            <a:p>
              <a:pPr algn="ctr" marL="0" indent="0" lvl="0">
                <a:lnSpc>
                  <a:spcPts val="2859"/>
                </a:lnSpc>
                <a:spcBef>
                  <a:spcPct val="0"/>
                </a:spcBef>
              </a:pPr>
            </a:p>
          </p:txBody>
        </p:sp>
      </p:grpSp>
      <p:grpSp>
        <p:nvGrpSpPr>
          <p:cNvPr name="Group 21" id="21"/>
          <p:cNvGrpSpPr/>
          <p:nvPr/>
        </p:nvGrpSpPr>
        <p:grpSpPr>
          <a:xfrm rot="0">
            <a:off x="14210803" y="3528277"/>
            <a:ext cx="3698870" cy="5730023"/>
            <a:chOff x="0" y="0"/>
            <a:chExt cx="940357" cy="1456733"/>
          </a:xfrm>
        </p:grpSpPr>
        <p:sp>
          <p:nvSpPr>
            <p:cNvPr name="Freeform 22" id="22"/>
            <p:cNvSpPr/>
            <p:nvPr/>
          </p:nvSpPr>
          <p:spPr>
            <a:xfrm flipH="false" flipV="false" rot="0">
              <a:off x="0" y="0"/>
              <a:ext cx="940357" cy="1456733"/>
            </a:xfrm>
            <a:custGeom>
              <a:avLst/>
              <a:gdLst/>
              <a:ahLst/>
              <a:cxnLst/>
              <a:rect r="r" b="b" t="t" l="l"/>
              <a:pathLst>
                <a:path h="1456733" w="940357">
                  <a:moveTo>
                    <a:pt x="8372" y="0"/>
                  </a:moveTo>
                  <a:lnTo>
                    <a:pt x="931984" y="0"/>
                  </a:lnTo>
                  <a:cubicBezTo>
                    <a:pt x="936608" y="0"/>
                    <a:pt x="940357" y="3748"/>
                    <a:pt x="940357" y="8372"/>
                  </a:cubicBezTo>
                  <a:lnTo>
                    <a:pt x="940357" y="1448361"/>
                  </a:lnTo>
                  <a:cubicBezTo>
                    <a:pt x="940357" y="1452984"/>
                    <a:pt x="936608" y="1456733"/>
                    <a:pt x="931984" y="1456733"/>
                  </a:cubicBezTo>
                  <a:lnTo>
                    <a:pt x="8372" y="1456733"/>
                  </a:lnTo>
                  <a:cubicBezTo>
                    <a:pt x="3748" y="1456733"/>
                    <a:pt x="0" y="1452984"/>
                    <a:pt x="0" y="1448361"/>
                  </a:cubicBezTo>
                  <a:lnTo>
                    <a:pt x="0" y="8372"/>
                  </a:lnTo>
                  <a:cubicBezTo>
                    <a:pt x="0" y="3748"/>
                    <a:pt x="3748" y="0"/>
                    <a:pt x="8372" y="0"/>
                  </a:cubicBezTo>
                  <a:close/>
                </a:path>
              </a:pathLst>
            </a:custGeom>
            <a:solidFill>
              <a:srgbClr val="BACDE1"/>
            </a:solidFill>
            <a:ln cap="sq">
              <a:noFill/>
              <a:prstDash val="solid"/>
              <a:miter/>
            </a:ln>
          </p:spPr>
        </p:sp>
        <p:sp>
          <p:nvSpPr>
            <p:cNvPr name="TextBox 23" id="23"/>
            <p:cNvSpPr txBox="true"/>
            <p:nvPr/>
          </p:nvSpPr>
          <p:spPr>
            <a:xfrm>
              <a:off x="0" y="-19050"/>
              <a:ext cx="940357" cy="147578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24" id="24"/>
          <p:cNvSpPr txBox="true"/>
          <p:nvPr/>
        </p:nvSpPr>
        <p:spPr>
          <a:xfrm rot="0">
            <a:off x="5106477" y="4225792"/>
            <a:ext cx="3845735" cy="352806"/>
          </a:xfrm>
          <a:prstGeom prst="rect">
            <a:avLst/>
          </a:prstGeom>
        </p:spPr>
        <p:txBody>
          <a:bodyPr anchor="t" rtlCol="false" tIns="0" lIns="0" bIns="0" rIns="0">
            <a:spAutoFit/>
          </a:bodyPr>
          <a:lstStyle/>
          <a:p>
            <a:pPr algn="ctr" marL="0" indent="0" lvl="0">
              <a:lnSpc>
                <a:spcPts val="2856"/>
              </a:lnSpc>
              <a:spcBef>
                <a:spcPct val="0"/>
              </a:spcBef>
            </a:pPr>
            <a:r>
              <a:rPr lang="en-US" b="true" sz="2069" spc="202">
                <a:solidFill>
                  <a:srgbClr val="0071BC"/>
                </a:solidFill>
                <a:latin typeface="TT Drugs Bold"/>
                <a:ea typeface="TT Drugs Bold"/>
                <a:cs typeface="TT Drugs Bold"/>
                <a:sym typeface="TT Drugs Bold"/>
              </a:rPr>
              <a:t>Gestión de Productos</a:t>
            </a:r>
          </a:p>
        </p:txBody>
      </p:sp>
      <p:sp>
        <p:nvSpPr>
          <p:cNvPr name="TextBox 25" id="25"/>
          <p:cNvSpPr txBox="true"/>
          <p:nvPr/>
        </p:nvSpPr>
        <p:spPr>
          <a:xfrm rot="0">
            <a:off x="6755677" y="3659323"/>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05</a:t>
            </a:r>
          </a:p>
        </p:txBody>
      </p:sp>
      <p:sp>
        <p:nvSpPr>
          <p:cNvPr name="TextBox 26" id="26"/>
          <p:cNvSpPr txBox="true"/>
          <p:nvPr/>
        </p:nvSpPr>
        <p:spPr>
          <a:xfrm rot="0">
            <a:off x="5459564" y="4954613"/>
            <a:ext cx="3180561" cy="3680070"/>
          </a:xfrm>
          <a:prstGeom prst="rect">
            <a:avLst/>
          </a:prstGeom>
        </p:spPr>
        <p:txBody>
          <a:bodyPr anchor="t" rtlCol="false" tIns="0" lIns="0" bIns="0" rIns="0">
            <a:spAutoFit/>
          </a:bodyPr>
          <a:lstStyle/>
          <a:p>
            <a:pPr algn="ctr">
              <a:lnSpc>
                <a:spcPts val="2120"/>
              </a:lnSpc>
            </a:pPr>
            <a:r>
              <a:rPr lang="en-US" sz="2000">
                <a:solidFill>
                  <a:srgbClr val="000000"/>
                </a:solidFill>
                <a:latin typeface="TT Drugs"/>
                <a:ea typeface="TT Drugs"/>
                <a:cs typeface="TT Drugs"/>
                <a:sym typeface="TT Drugs"/>
              </a:rPr>
              <a:t>  </a:t>
            </a:r>
            <a:r>
              <a:rPr lang="en-US" b="true" sz="2000" u="sng">
                <a:solidFill>
                  <a:srgbClr val="000000"/>
                </a:solidFill>
                <a:latin typeface="TT Drugs Bold"/>
                <a:ea typeface="TT Drugs Bold"/>
                <a:cs typeface="TT Drugs Bold"/>
                <a:sym typeface="TT Drugs Bold"/>
              </a:rPr>
              <a:t>ProductosForm</a:t>
            </a:r>
          </a:p>
          <a:p>
            <a:pPr algn="just">
              <a:lnSpc>
                <a:spcPts val="2120"/>
              </a:lnSpc>
            </a:pPr>
          </a:p>
          <a:p>
            <a:pPr algn="just">
              <a:lnSpc>
                <a:spcPts val="2120"/>
              </a:lnSpc>
            </a:pPr>
          </a:p>
          <a:p>
            <a:pPr algn="just">
              <a:lnSpc>
                <a:spcPts val="2120"/>
              </a:lnSpc>
            </a:pPr>
            <a:r>
              <a:rPr lang="en-US" sz="2000">
                <a:solidFill>
                  <a:srgbClr val="000000"/>
                </a:solidFill>
                <a:latin typeface="TT Drugs"/>
                <a:ea typeface="TT Drugs"/>
                <a:cs typeface="TT Drugs"/>
                <a:sym typeface="TT Drugs"/>
              </a:rPr>
              <a:t>Carga las categorías y productos desde la base de datos. Muestra detalles del producto seleccionado, como características, precio e inventario, y permite visualizar imágenes asociadas.</a:t>
            </a:r>
          </a:p>
          <a:p>
            <a:pPr algn="just">
              <a:lnSpc>
                <a:spcPts val="2120"/>
              </a:lnSpc>
            </a:pPr>
          </a:p>
          <a:p>
            <a:pPr algn="just">
              <a:lnSpc>
                <a:spcPts val="1584"/>
              </a:lnSpc>
            </a:pPr>
          </a:p>
        </p:txBody>
      </p:sp>
      <p:sp>
        <p:nvSpPr>
          <p:cNvPr name="TextBox 27" id="27"/>
          <p:cNvSpPr txBox="true"/>
          <p:nvPr/>
        </p:nvSpPr>
        <p:spPr>
          <a:xfrm rot="0">
            <a:off x="11497710" y="3712956"/>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06</a:t>
            </a:r>
          </a:p>
        </p:txBody>
      </p:sp>
      <p:sp>
        <p:nvSpPr>
          <p:cNvPr name="TextBox 28" id="28"/>
          <p:cNvSpPr txBox="true"/>
          <p:nvPr/>
        </p:nvSpPr>
        <p:spPr>
          <a:xfrm rot="0">
            <a:off x="9848511" y="4225792"/>
            <a:ext cx="3845735" cy="352806"/>
          </a:xfrm>
          <a:prstGeom prst="rect">
            <a:avLst/>
          </a:prstGeom>
        </p:spPr>
        <p:txBody>
          <a:bodyPr anchor="t" rtlCol="false" tIns="0" lIns="0" bIns="0" rIns="0">
            <a:spAutoFit/>
          </a:bodyPr>
          <a:lstStyle/>
          <a:p>
            <a:pPr algn="ctr" marL="0" indent="0" lvl="0">
              <a:lnSpc>
                <a:spcPts val="2856"/>
              </a:lnSpc>
              <a:spcBef>
                <a:spcPct val="0"/>
              </a:spcBef>
            </a:pPr>
            <a:r>
              <a:rPr lang="en-US" b="true" sz="2069" spc="202">
                <a:solidFill>
                  <a:srgbClr val="0071BC"/>
                </a:solidFill>
                <a:latin typeface="TT Drugs Bold"/>
                <a:ea typeface="TT Drugs Bold"/>
                <a:cs typeface="TT Drugs Bold"/>
                <a:sym typeface="TT Drugs Bold"/>
              </a:rPr>
              <a:t>Gestión de Compras</a:t>
            </a:r>
          </a:p>
        </p:txBody>
      </p:sp>
      <p:sp>
        <p:nvSpPr>
          <p:cNvPr name="TextBox 29" id="29"/>
          <p:cNvSpPr txBox="true"/>
          <p:nvPr/>
        </p:nvSpPr>
        <p:spPr>
          <a:xfrm rot="0">
            <a:off x="10181098" y="4954613"/>
            <a:ext cx="3180561" cy="3413296"/>
          </a:xfrm>
          <a:prstGeom prst="rect">
            <a:avLst/>
          </a:prstGeom>
        </p:spPr>
        <p:txBody>
          <a:bodyPr anchor="t" rtlCol="false" tIns="0" lIns="0" bIns="0" rIns="0">
            <a:spAutoFit/>
          </a:bodyPr>
          <a:lstStyle/>
          <a:p>
            <a:pPr algn="ctr">
              <a:lnSpc>
                <a:spcPts val="2120"/>
              </a:lnSpc>
            </a:pPr>
            <a:r>
              <a:rPr lang="en-US" sz="2000">
                <a:solidFill>
                  <a:srgbClr val="000000"/>
                </a:solidFill>
                <a:latin typeface="TT Drugs"/>
                <a:ea typeface="TT Drugs"/>
                <a:cs typeface="TT Drugs"/>
                <a:sym typeface="TT Drugs"/>
              </a:rPr>
              <a:t>  </a:t>
            </a:r>
            <a:r>
              <a:rPr lang="en-US" b="true" sz="2000" u="sng">
                <a:solidFill>
                  <a:srgbClr val="000000"/>
                </a:solidFill>
                <a:latin typeface="TT Drugs Bold"/>
                <a:ea typeface="TT Drugs Bold"/>
                <a:cs typeface="TT Drugs Bold"/>
                <a:sym typeface="TT Drugs Bold"/>
              </a:rPr>
              <a:t>ComprasForm</a:t>
            </a:r>
          </a:p>
          <a:p>
            <a:pPr algn="just">
              <a:lnSpc>
                <a:spcPts val="2120"/>
              </a:lnSpc>
            </a:pPr>
          </a:p>
          <a:p>
            <a:pPr algn="just">
              <a:lnSpc>
                <a:spcPts val="2120"/>
              </a:lnSpc>
            </a:pPr>
          </a:p>
          <a:p>
            <a:pPr algn="just">
              <a:lnSpc>
                <a:spcPts val="2120"/>
              </a:lnSpc>
            </a:pPr>
            <a:r>
              <a:rPr lang="en-US" sz="2000">
                <a:solidFill>
                  <a:srgbClr val="000000"/>
                </a:solidFill>
                <a:latin typeface="TT Drugs"/>
                <a:ea typeface="TT Drugs"/>
                <a:cs typeface="TT Drugs"/>
                <a:sym typeface="TT Drugs"/>
              </a:rPr>
              <a:t>Facilita la selección de usuarios, categorías y productos para realizar compras. Valida entradas, actualiza el inventario y registra las compras en la base de datos.</a:t>
            </a:r>
          </a:p>
          <a:p>
            <a:pPr algn="just">
              <a:lnSpc>
                <a:spcPts val="2120"/>
              </a:lnSpc>
            </a:pPr>
          </a:p>
          <a:p>
            <a:pPr algn="just">
              <a:lnSpc>
                <a:spcPts val="2120"/>
              </a:lnSpc>
            </a:pPr>
          </a:p>
          <a:p>
            <a:pPr algn="just">
              <a:lnSpc>
                <a:spcPts val="1584"/>
              </a:lnSpc>
            </a:pPr>
          </a:p>
        </p:txBody>
      </p:sp>
      <p:sp>
        <p:nvSpPr>
          <p:cNvPr name="TextBox 30" id="30"/>
          <p:cNvSpPr txBox="true"/>
          <p:nvPr/>
        </p:nvSpPr>
        <p:spPr>
          <a:xfrm rot="0">
            <a:off x="15904707" y="3712956"/>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07</a:t>
            </a:r>
          </a:p>
        </p:txBody>
      </p:sp>
      <p:sp>
        <p:nvSpPr>
          <p:cNvPr name="TextBox 31" id="31"/>
          <p:cNvSpPr txBox="true"/>
          <p:nvPr/>
        </p:nvSpPr>
        <p:spPr>
          <a:xfrm rot="0">
            <a:off x="14255507" y="4225792"/>
            <a:ext cx="3845735" cy="352806"/>
          </a:xfrm>
          <a:prstGeom prst="rect">
            <a:avLst/>
          </a:prstGeom>
        </p:spPr>
        <p:txBody>
          <a:bodyPr anchor="t" rtlCol="false" tIns="0" lIns="0" bIns="0" rIns="0">
            <a:spAutoFit/>
          </a:bodyPr>
          <a:lstStyle/>
          <a:p>
            <a:pPr algn="ctr" marL="0" indent="0" lvl="0">
              <a:lnSpc>
                <a:spcPts val="2856"/>
              </a:lnSpc>
              <a:spcBef>
                <a:spcPct val="0"/>
              </a:spcBef>
            </a:pPr>
            <a:r>
              <a:rPr lang="en-US" b="true" sz="2069" spc="202">
                <a:solidFill>
                  <a:srgbClr val="0071BC"/>
                </a:solidFill>
                <a:latin typeface="TT Drugs Bold"/>
                <a:ea typeface="TT Drugs Bold"/>
                <a:cs typeface="TT Drugs Bold"/>
                <a:sym typeface="TT Drugs Bold"/>
              </a:rPr>
              <a:t>Historial de Compras</a:t>
            </a:r>
          </a:p>
        </p:txBody>
      </p:sp>
      <p:sp>
        <p:nvSpPr>
          <p:cNvPr name="TextBox 32" id="32"/>
          <p:cNvSpPr txBox="true"/>
          <p:nvPr/>
        </p:nvSpPr>
        <p:spPr>
          <a:xfrm rot="0">
            <a:off x="14469957" y="4961726"/>
            <a:ext cx="3180561" cy="3413296"/>
          </a:xfrm>
          <a:prstGeom prst="rect">
            <a:avLst/>
          </a:prstGeom>
        </p:spPr>
        <p:txBody>
          <a:bodyPr anchor="t" rtlCol="false" tIns="0" lIns="0" bIns="0" rIns="0">
            <a:spAutoFit/>
          </a:bodyPr>
          <a:lstStyle/>
          <a:p>
            <a:pPr algn="ctr">
              <a:lnSpc>
                <a:spcPts val="2120"/>
              </a:lnSpc>
            </a:pPr>
            <a:r>
              <a:rPr lang="en-US" sz="2000">
                <a:solidFill>
                  <a:srgbClr val="000000"/>
                </a:solidFill>
                <a:latin typeface="TT Drugs"/>
                <a:ea typeface="TT Drugs"/>
                <a:cs typeface="TT Drugs"/>
                <a:sym typeface="TT Drugs"/>
              </a:rPr>
              <a:t>  </a:t>
            </a:r>
            <a:r>
              <a:rPr lang="en-US" b="true" sz="2000" u="sng">
                <a:solidFill>
                  <a:srgbClr val="000000"/>
                </a:solidFill>
                <a:latin typeface="TT Drugs Bold"/>
                <a:ea typeface="TT Drugs Bold"/>
                <a:cs typeface="TT Drugs Bold"/>
                <a:sym typeface="TT Drugs Bold"/>
              </a:rPr>
              <a:t>HistorialForm</a:t>
            </a:r>
          </a:p>
          <a:p>
            <a:pPr algn="just">
              <a:lnSpc>
                <a:spcPts val="2120"/>
              </a:lnSpc>
            </a:pPr>
          </a:p>
          <a:p>
            <a:pPr algn="just">
              <a:lnSpc>
                <a:spcPts val="2120"/>
              </a:lnSpc>
            </a:pPr>
          </a:p>
          <a:p>
            <a:pPr algn="just">
              <a:lnSpc>
                <a:spcPts val="2120"/>
              </a:lnSpc>
            </a:pPr>
            <a:r>
              <a:rPr lang="en-US" sz="2000">
                <a:solidFill>
                  <a:srgbClr val="000000"/>
                </a:solidFill>
                <a:latin typeface="TT Drugs"/>
                <a:ea typeface="TT Drugs"/>
                <a:cs typeface="TT Drugs"/>
                <a:sym typeface="TT Drugs"/>
              </a:rPr>
              <a:t>Muestra el historial de compras de un usuario seleccionado, incluyendo detalles como productos adquiridos, cantidades, fechas y precios totales.</a:t>
            </a:r>
          </a:p>
          <a:p>
            <a:pPr algn="just">
              <a:lnSpc>
                <a:spcPts val="2120"/>
              </a:lnSpc>
            </a:pPr>
          </a:p>
          <a:p>
            <a:pPr algn="just">
              <a:lnSpc>
                <a:spcPts val="2120"/>
              </a:lnSpc>
            </a:pPr>
          </a:p>
          <a:p>
            <a:pPr algn="just">
              <a:lnSpc>
                <a:spcPts val="2120"/>
              </a:lnSpc>
            </a:pPr>
          </a:p>
          <a:p>
            <a:pPr algn="just">
              <a:lnSpc>
                <a:spcPts val="1584"/>
              </a:lnSpc>
            </a:pPr>
          </a:p>
        </p:txBody>
      </p:sp>
      <p:sp>
        <p:nvSpPr>
          <p:cNvPr name="TextBox 33" id="33"/>
          <p:cNvSpPr txBox="true"/>
          <p:nvPr/>
        </p:nvSpPr>
        <p:spPr>
          <a:xfrm rot="0">
            <a:off x="9142517" y="9512783"/>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62" r="0" b="-165704"/>
            </a:stretch>
          </a:blipFill>
        </p:spPr>
      </p:sp>
      <p:grpSp>
        <p:nvGrpSpPr>
          <p:cNvPr name="Group 3" id="3"/>
          <p:cNvGrpSpPr/>
          <p:nvPr/>
        </p:nvGrpSpPr>
        <p:grpSpPr>
          <a:xfrm rot="0">
            <a:off x="4244028" y="390458"/>
            <a:ext cx="10301239" cy="1276485"/>
            <a:chOff x="0" y="0"/>
            <a:chExt cx="3435950" cy="425768"/>
          </a:xfrm>
        </p:grpSpPr>
        <p:sp>
          <p:nvSpPr>
            <p:cNvPr name="Freeform 4" id="4"/>
            <p:cNvSpPr/>
            <p:nvPr/>
          </p:nvSpPr>
          <p:spPr>
            <a:xfrm flipH="false" flipV="false" rot="0">
              <a:off x="0" y="0"/>
              <a:ext cx="3435950" cy="425768"/>
            </a:xfrm>
            <a:custGeom>
              <a:avLst/>
              <a:gdLst/>
              <a:ahLst/>
              <a:cxnLst/>
              <a:rect r="r" b="b" t="t" l="l"/>
              <a:pathLst>
                <a:path h="425768" w="3435950">
                  <a:moveTo>
                    <a:pt x="0" y="0"/>
                  </a:moveTo>
                  <a:lnTo>
                    <a:pt x="3435950" y="0"/>
                  </a:lnTo>
                  <a:lnTo>
                    <a:pt x="3435950" y="425768"/>
                  </a:lnTo>
                  <a:lnTo>
                    <a:pt x="0" y="425768"/>
                  </a:lnTo>
                  <a:close/>
                </a:path>
              </a:pathLst>
            </a:custGeom>
            <a:gradFill rotWithShape="true">
              <a:gsLst>
                <a:gs pos="0">
                  <a:srgbClr val="5DE0E6">
                    <a:alpha val="97000"/>
                  </a:srgbClr>
                </a:gs>
                <a:gs pos="100000">
                  <a:srgbClr val="004AAD">
                    <a:alpha val="97000"/>
                  </a:srgbClr>
                </a:gs>
              </a:gsLst>
              <a:lin ang="0"/>
            </a:gradFill>
            <a:ln cap="sq">
              <a:noFill/>
              <a:prstDash val="solid"/>
              <a:miter/>
            </a:ln>
          </p:spPr>
        </p:sp>
        <p:sp>
          <p:nvSpPr>
            <p:cNvPr name="TextBox 5" id="5"/>
            <p:cNvSpPr txBox="true"/>
            <p:nvPr/>
          </p:nvSpPr>
          <p:spPr>
            <a:xfrm>
              <a:off x="0" y="-104775"/>
              <a:ext cx="3435950" cy="530543"/>
            </a:xfrm>
            <a:prstGeom prst="rect">
              <a:avLst/>
            </a:prstGeom>
          </p:spPr>
          <p:txBody>
            <a:bodyPr anchor="ctr" rtlCol="false" tIns="50800" lIns="50800" bIns="50800" rIns="50800"/>
            <a:lstStyle/>
            <a:p>
              <a:pPr algn="ctr" marL="0" indent="0" lvl="0">
                <a:lnSpc>
                  <a:spcPts val="8022"/>
                </a:lnSpc>
                <a:spcBef>
                  <a:spcPct val="0"/>
                </a:spcBef>
              </a:pPr>
              <a:r>
                <a:rPr lang="en-US" sz="5813" spc="569">
                  <a:solidFill>
                    <a:srgbClr val="231F20">
                      <a:alpha val="96863"/>
                    </a:srgbClr>
                  </a:solidFill>
                  <a:latin typeface="TT Drugs"/>
                  <a:ea typeface="TT Drugs"/>
                  <a:cs typeface="TT Drugs"/>
                  <a:sym typeface="TT Drugs"/>
                </a:rPr>
                <a:t>Base de Datos</a:t>
              </a:r>
            </a:p>
          </p:txBody>
        </p:sp>
      </p:grpSp>
      <p:grpSp>
        <p:nvGrpSpPr>
          <p:cNvPr name="Group 6" id="6"/>
          <p:cNvGrpSpPr/>
          <p:nvPr/>
        </p:nvGrpSpPr>
        <p:grpSpPr>
          <a:xfrm rot="0">
            <a:off x="666718" y="4578598"/>
            <a:ext cx="3028830" cy="4423254"/>
            <a:chOff x="0" y="0"/>
            <a:chExt cx="770014" cy="1124515"/>
          </a:xfrm>
        </p:grpSpPr>
        <p:sp>
          <p:nvSpPr>
            <p:cNvPr name="Freeform 7" id="7"/>
            <p:cNvSpPr/>
            <p:nvPr/>
          </p:nvSpPr>
          <p:spPr>
            <a:xfrm flipH="false" flipV="false" rot="0">
              <a:off x="0" y="0"/>
              <a:ext cx="770014" cy="1124515"/>
            </a:xfrm>
            <a:custGeom>
              <a:avLst/>
              <a:gdLst/>
              <a:ahLst/>
              <a:cxnLst/>
              <a:rect r="r" b="b" t="t" l="l"/>
              <a:pathLst>
                <a:path h="1124515" w="770014">
                  <a:moveTo>
                    <a:pt x="10224" y="0"/>
                  </a:moveTo>
                  <a:lnTo>
                    <a:pt x="759789" y="0"/>
                  </a:lnTo>
                  <a:cubicBezTo>
                    <a:pt x="765436" y="0"/>
                    <a:pt x="770014" y="4578"/>
                    <a:pt x="770014" y="10224"/>
                  </a:cubicBezTo>
                  <a:lnTo>
                    <a:pt x="770014" y="1114291"/>
                  </a:lnTo>
                  <a:cubicBezTo>
                    <a:pt x="770014" y="1119938"/>
                    <a:pt x="765436" y="1124515"/>
                    <a:pt x="759789" y="1124515"/>
                  </a:cubicBezTo>
                  <a:lnTo>
                    <a:pt x="10224" y="1124515"/>
                  </a:lnTo>
                  <a:cubicBezTo>
                    <a:pt x="4578" y="1124515"/>
                    <a:pt x="0" y="1119938"/>
                    <a:pt x="0" y="1114291"/>
                  </a:cubicBezTo>
                  <a:lnTo>
                    <a:pt x="0" y="10224"/>
                  </a:lnTo>
                  <a:cubicBezTo>
                    <a:pt x="0" y="4578"/>
                    <a:pt x="4578" y="0"/>
                    <a:pt x="10224" y="0"/>
                  </a:cubicBezTo>
                  <a:close/>
                </a:path>
              </a:pathLst>
            </a:custGeom>
            <a:solidFill>
              <a:srgbClr val="BACDE1"/>
            </a:solidFill>
            <a:ln cap="sq">
              <a:noFill/>
              <a:prstDash val="solid"/>
              <a:miter/>
            </a:ln>
          </p:spPr>
        </p:sp>
        <p:sp>
          <p:nvSpPr>
            <p:cNvPr name="TextBox 8" id="8"/>
            <p:cNvSpPr txBox="true"/>
            <p:nvPr/>
          </p:nvSpPr>
          <p:spPr>
            <a:xfrm>
              <a:off x="0" y="-19050"/>
              <a:ext cx="770014" cy="1143565"/>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9" id="9"/>
          <p:cNvSpPr txBox="true"/>
          <p:nvPr/>
        </p:nvSpPr>
        <p:spPr>
          <a:xfrm rot="0">
            <a:off x="637439" y="5311463"/>
            <a:ext cx="3058109" cy="352806"/>
          </a:xfrm>
          <a:prstGeom prst="rect">
            <a:avLst/>
          </a:prstGeom>
        </p:spPr>
        <p:txBody>
          <a:bodyPr anchor="t" rtlCol="false" tIns="0" lIns="0" bIns="0" rIns="0">
            <a:spAutoFit/>
          </a:bodyPr>
          <a:lstStyle/>
          <a:p>
            <a:pPr algn="ctr" marL="0" indent="0" lvl="0">
              <a:lnSpc>
                <a:spcPts val="2856"/>
              </a:lnSpc>
              <a:spcBef>
                <a:spcPct val="0"/>
              </a:spcBef>
            </a:pPr>
            <a:r>
              <a:rPr lang="en-US" b="true" sz="2069" spc="202">
                <a:solidFill>
                  <a:srgbClr val="0071BC"/>
                </a:solidFill>
                <a:latin typeface="TT Drugs Bold"/>
                <a:ea typeface="TT Drugs Bold"/>
                <a:cs typeface="TT Drugs Bold"/>
                <a:sym typeface="TT Drugs Bold"/>
              </a:rPr>
              <a:t>Tabla Tienda</a:t>
            </a:r>
          </a:p>
        </p:txBody>
      </p:sp>
      <p:sp>
        <p:nvSpPr>
          <p:cNvPr name="TextBox 10" id="10"/>
          <p:cNvSpPr txBox="true"/>
          <p:nvPr/>
        </p:nvSpPr>
        <p:spPr>
          <a:xfrm rot="0">
            <a:off x="1907465" y="4692187"/>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01</a:t>
            </a:r>
          </a:p>
        </p:txBody>
      </p:sp>
      <p:sp>
        <p:nvSpPr>
          <p:cNvPr name="TextBox 11" id="11"/>
          <p:cNvSpPr txBox="true"/>
          <p:nvPr/>
        </p:nvSpPr>
        <p:spPr>
          <a:xfrm rot="0">
            <a:off x="666718" y="6146649"/>
            <a:ext cx="2835989" cy="1685203"/>
          </a:xfrm>
          <a:prstGeom prst="rect">
            <a:avLst/>
          </a:prstGeom>
        </p:spPr>
        <p:txBody>
          <a:bodyPr anchor="t" rtlCol="false" tIns="0" lIns="0" bIns="0" rIns="0">
            <a:spAutoFit/>
          </a:bodyPr>
          <a:lstStyle/>
          <a:p>
            <a:pPr algn="l" marL="345439" indent="-172720" lvl="1">
              <a:lnSpc>
                <a:spcPts val="1695"/>
              </a:lnSpc>
              <a:buFont typeface="Arial"/>
              <a:buChar char="•"/>
            </a:pPr>
            <a:r>
              <a:rPr lang="en-US" sz="1599">
                <a:solidFill>
                  <a:srgbClr val="000000"/>
                </a:solidFill>
                <a:latin typeface="TT Drugs"/>
                <a:ea typeface="TT Drugs"/>
                <a:cs typeface="TT Drugs"/>
                <a:sym typeface="TT Drugs"/>
              </a:rPr>
              <a:t>De</a:t>
            </a:r>
            <a:r>
              <a:rPr lang="en-US" sz="1599" u="none">
                <a:solidFill>
                  <a:srgbClr val="000000"/>
                </a:solidFill>
                <a:latin typeface="TT Drugs"/>
                <a:ea typeface="TT Drugs"/>
                <a:cs typeface="TT Drugs"/>
                <a:sym typeface="TT Drugs"/>
              </a:rPr>
              <a:t>s</a:t>
            </a:r>
            <a:r>
              <a:rPr lang="en-US" sz="1599">
                <a:solidFill>
                  <a:srgbClr val="000000"/>
                </a:solidFill>
                <a:latin typeface="TT Drugs"/>
                <a:ea typeface="TT Drugs"/>
                <a:cs typeface="TT Drugs"/>
                <a:sym typeface="TT Drugs"/>
              </a:rPr>
              <a:t>c</a:t>
            </a:r>
            <a:r>
              <a:rPr lang="en-US" sz="1599" u="none">
                <a:solidFill>
                  <a:srgbClr val="000000"/>
                </a:solidFill>
                <a:latin typeface="TT Drugs"/>
                <a:ea typeface="TT Drugs"/>
                <a:cs typeface="TT Drugs"/>
                <a:sym typeface="TT Drugs"/>
              </a:rPr>
              <a:t>ri</a:t>
            </a:r>
            <a:r>
              <a:rPr lang="en-US" sz="1599">
                <a:solidFill>
                  <a:srgbClr val="000000"/>
                </a:solidFill>
                <a:latin typeface="TT Drugs"/>
                <a:ea typeface="TT Drugs"/>
                <a:cs typeface="TT Drugs"/>
                <a:sym typeface="TT Drugs"/>
              </a:rPr>
              <a:t>pción:</a:t>
            </a:r>
            <a:r>
              <a:rPr lang="en-US" sz="1599">
                <a:solidFill>
                  <a:srgbClr val="000000"/>
                </a:solidFill>
                <a:latin typeface="TT Drugs"/>
                <a:ea typeface="TT Drugs"/>
                <a:cs typeface="TT Drugs"/>
                <a:sym typeface="TT Drugs"/>
              </a:rPr>
              <a:t> Almacena información básica s</a:t>
            </a:r>
            <a:r>
              <a:rPr lang="en-US" sz="1599">
                <a:solidFill>
                  <a:srgbClr val="000000"/>
                </a:solidFill>
                <a:latin typeface="TT Drugs"/>
                <a:ea typeface="TT Drugs"/>
                <a:cs typeface="TT Drugs"/>
                <a:sym typeface="TT Drugs"/>
              </a:rPr>
              <a:t>obr</a:t>
            </a:r>
            <a:r>
              <a:rPr lang="en-US" sz="1599">
                <a:solidFill>
                  <a:srgbClr val="000000"/>
                </a:solidFill>
                <a:latin typeface="TT Drugs"/>
                <a:ea typeface="TT Drugs"/>
                <a:cs typeface="TT Drugs"/>
                <a:sym typeface="TT Drugs"/>
              </a:rPr>
              <a:t>e la tienda.</a:t>
            </a:r>
          </a:p>
          <a:p>
            <a:pPr algn="l">
              <a:lnSpc>
                <a:spcPts val="1695"/>
              </a:lnSpc>
            </a:pPr>
          </a:p>
          <a:p>
            <a:pPr algn="l" marL="345439" indent="-172720" lvl="1">
              <a:lnSpc>
                <a:spcPts val="1695"/>
              </a:lnSpc>
              <a:buFont typeface="Arial"/>
              <a:buChar char="•"/>
            </a:pPr>
            <a:r>
              <a:rPr lang="en-US" sz="1599">
                <a:solidFill>
                  <a:srgbClr val="000000"/>
                </a:solidFill>
                <a:latin typeface="TT Drugs"/>
                <a:ea typeface="TT Drugs"/>
                <a:cs typeface="TT Drugs"/>
                <a:sym typeface="TT Drugs"/>
              </a:rPr>
              <a:t>Campos: </a:t>
            </a:r>
            <a:r>
              <a:rPr lang="en-US" b="true" sz="1599">
                <a:solidFill>
                  <a:srgbClr val="000000"/>
                </a:solidFill>
                <a:latin typeface="TT Drugs Bold"/>
                <a:ea typeface="TT Drugs Bold"/>
                <a:cs typeface="TT Drugs Bold"/>
                <a:sym typeface="TT Drugs Bold"/>
              </a:rPr>
              <a:t>id</a:t>
            </a:r>
            <a:r>
              <a:rPr lang="en-US" sz="1599">
                <a:solidFill>
                  <a:srgbClr val="000000"/>
                </a:solidFill>
                <a:latin typeface="TT Drugs"/>
                <a:ea typeface="TT Drugs"/>
                <a:cs typeface="TT Drugs"/>
                <a:sym typeface="TT Drugs"/>
              </a:rPr>
              <a:t> (clave primaria), </a:t>
            </a:r>
            <a:r>
              <a:rPr lang="en-US" b="true" sz="1599">
                <a:solidFill>
                  <a:srgbClr val="000000"/>
                </a:solidFill>
                <a:latin typeface="TT Drugs Bold"/>
                <a:ea typeface="TT Drugs Bold"/>
                <a:cs typeface="TT Drugs Bold"/>
                <a:sym typeface="TT Drugs Bold"/>
              </a:rPr>
              <a:t>nombre</a:t>
            </a:r>
            <a:r>
              <a:rPr lang="en-US" sz="1599">
                <a:solidFill>
                  <a:srgbClr val="000000"/>
                </a:solidFill>
                <a:latin typeface="TT Drugs"/>
                <a:ea typeface="TT Drugs"/>
                <a:cs typeface="TT Drugs"/>
                <a:sym typeface="TT Drugs"/>
              </a:rPr>
              <a:t> (nombre de</a:t>
            </a:r>
            <a:r>
              <a:rPr lang="en-US" sz="1599">
                <a:solidFill>
                  <a:srgbClr val="000000"/>
                </a:solidFill>
                <a:latin typeface="TT Drugs"/>
                <a:ea typeface="TT Drugs"/>
                <a:cs typeface="TT Drugs"/>
                <a:sym typeface="TT Drugs"/>
              </a:rPr>
              <a:t> l</a:t>
            </a:r>
            <a:r>
              <a:rPr lang="en-US" sz="1599">
                <a:solidFill>
                  <a:srgbClr val="000000"/>
                </a:solidFill>
                <a:latin typeface="TT Drugs"/>
                <a:ea typeface="TT Drugs"/>
                <a:cs typeface="TT Drugs"/>
                <a:sym typeface="TT Drugs"/>
              </a:rPr>
              <a:t>a tienda).</a:t>
            </a:r>
          </a:p>
          <a:p>
            <a:pPr algn="l">
              <a:lnSpc>
                <a:spcPts val="1695"/>
              </a:lnSpc>
            </a:pPr>
          </a:p>
        </p:txBody>
      </p:sp>
      <p:grpSp>
        <p:nvGrpSpPr>
          <p:cNvPr name="Group 12" id="12"/>
          <p:cNvGrpSpPr/>
          <p:nvPr/>
        </p:nvGrpSpPr>
        <p:grpSpPr>
          <a:xfrm rot="0">
            <a:off x="4244028" y="1796444"/>
            <a:ext cx="10301239" cy="1700079"/>
            <a:chOff x="0" y="0"/>
            <a:chExt cx="3435950" cy="567057"/>
          </a:xfrm>
        </p:grpSpPr>
        <p:sp>
          <p:nvSpPr>
            <p:cNvPr name="Freeform 13" id="13"/>
            <p:cNvSpPr/>
            <p:nvPr/>
          </p:nvSpPr>
          <p:spPr>
            <a:xfrm flipH="false" flipV="false" rot="0">
              <a:off x="0" y="0"/>
              <a:ext cx="3435950" cy="567057"/>
            </a:xfrm>
            <a:custGeom>
              <a:avLst/>
              <a:gdLst/>
              <a:ahLst/>
              <a:cxnLst/>
              <a:rect r="r" b="b" t="t" l="l"/>
              <a:pathLst>
                <a:path h="567057" w="3435950">
                  <a:moveTo>
                    <a:pt x="0" y="0"/>
                  </a:moveTo>
                  <a:lnTo>
                    <a:pt x="3435950" y="0"/>
                  </a:lnTo>
                  <a:lnTo>
                    <a:pt x="3435950" y="567057"/>
                  </a:lnTo>
                  <a:lnTo>
                    <a:pt x="0" y="567057"/>
                  </a:lnTo>
                  <a:close/>
                </a:path>
              </a:pathLst>
            </a:custGeom>
            <a:gradFill rotWithShape="true">
              <a:gsLst>
                <a:gs pos="0">
                  <a:srgbClr val="5DE0E6">
                    <a:alpha val="97000"/>
                  </a:srgbClr>
                </a:gs>
                <a:gs pos="100000">
                  <a:srgbClr val="004AAD">
                    <a:alpha val="97000"/>
                  </a:srgbClr>
                </a:gs>
              </a:gsLst>
              <a:lin ang="0"/>
            </a:gradFill>
            <a:ln cap="sq">
              <a:noFill/>
              <a:prstDash val="solid"/>
              <a:miter/>
            </a:ln>
          </p:spPr>
        </p:sp>
        <p:sp>
          <p:nvSpPr>
            <p:cNvPr name="TextBox 14" id="14"/>
            <p:cNvSpPr txBox="true"/>
            <p:nvPr/>
          </p:nvSpPr>
          <p:spPr>
            <a:xfrm>
              <a:off x="0" y="-38100"/>
              <a:ext cx="3435950" cy="605157"/>
            </a:xfrm>
            <a:prstGeom prst="rect">
              <a:avLst/>
            </a:prstGeom>
          </p:spPr>
          <p:txBody>
            <a:bodyPr anchor="ctr" rtlCol="false" tIns="50800" lIns="50800" bIns="50800" rIns="50800"/>
            <a:lstStyle/>
            <a:p>
              <a:pPr algn="just" marL="0" indent="0" lvl="0">
                <a:lnSpc>
                  <a:spcPts val="2364"/>
                </a:lnSpc>
                <a:spcBef>
                  <a:spcPct val="0"/>
                </a:spcBef>
              </a:pPr>
              <a:r>
                <a:rPr lang="en-US" b="true" sz="1713" spc="167">
                  <a:solidFill>
                    <a:srgbClr val="000000">
                      <a:alpha val="96863"/>
                    </a:srgbClr>
                  </a:solidFill>
                  <a:latin typeface="TT Drugs Bold"/>
                  <a:ea typeface="TT Drugs Bold"/>
                  <a:cs typeface="TT Drugs Bold"/>
                  <a:sym typeface="TT Drugs Bold"/>
                </a:rPr>
                <a:t>La base de datos "tienda_online" está diseñada para gestionar un sistema de comercio electrónico. Utiliza MySQL, un sistema de gestión de bases de datos relacional muy popular, conocido por su robustez, flexibilidad y facilidad de uso. MySQL es ideal para aplicaciones web y permite manejar grandes volúmenes de datos de manera eficiente.</a:t>
              </a:r>
            </a:p>
          </p:txBody>
        </p:sp>
      </p:grpSp>
      <p:grpSp>
        <p:nvGrpSpPr>
          <p:cNvPr name="Group 15" id="15"/>
          <p:cNvGrpSpPr/>
          <p:nvPr/>
        </p:nvGrpSpPr>
        <p:grpSpPr>
          <a:xfrm rot="0">
            <a:off x="4260783" y="4578598"/>
            <a:ext cx="3028830" cy="4423254"/>
            <a:chOff x="0" y="0"/>
            <a:chExt cx="770014" cy="1124515"/>
          </a:xfrm>
        </p:grpSpPr>
        <p:sp>
          <p:nvSpPr>
            <p:cNvPr name="Freeform 16" id="16"/>
            <p:cNvSpPr/>
            <p:nvPr/>
          </p:nvSpPr>
          <p:spPr>
            <a:xfrm flipH="false" flipV="false" rot="0">
              <a:off x="0" y="0"/>
              <a:ext cx="770014" cy="1124515"/>
            </a:xfrm>
            <a:custGeom>
              <a:avLst/>
              <a:gdLst/>
              <a:ahLst/>
              <a:cxnLst/>
              <a:rect r="r" b="b" t="t" l="l"/>
              <a:pathLst>
                <a:path h="1124515" w="770014">
                  <a:moveTo>
                    <a:pt x="10224" y="0"/>
                  </a:moveTo>
                  <a:lnTo>
                    <a:pt x="759789" y="0"/>
                  </a:lnTo>
                  <a:cubicBezTo>
                    <a:pt x="765436" y="0"/>
                    <a:pt x="770014" y="4578"/>
                    <a:pt x="770014" y="10224"/>
                  </a:cubicBezTo>
                  <a:lnTo>
                    <a:pt x="770014" y="1114291"/>
                  </a:lnTo>
                  <a:cubicBezTo>
                    <a:pt x="770014" y="1119938"/>
                    <a:pt x="765436" y="1124515"/>
                    <a:pt x="759789" y="1124515"/>
                  </a:cubicBezTo>
                  <a:lnTo>
                    <a:pt x="10224" y="1124515"/>
                  </a:lnTo>
                  <a:cubicBezTo>
                    <a:pt x="4578" y="1124515"/>
                    <a:pt x="0" y="1119938"/>
                    <a:pt x="0" y="1114291"/>
                  </a:cubicBezTo>
                  <a:lnTo>
                    <a:pt x="0" y="10224"/>
                  </a:lnTo>
                  <a:cubicBezTo>
                    <a:pt x="0" y="4578"/>
                    <a:pt x="4578" y="0"/>
                    <a:pt x="10224" y="0"/>
                  </a:cubicBezTo>
                  <a:close/>
                </a:path>
              </a:pathLst>
            </a:custGeom>
            <a:solidFill>
              <a:srgbClr val="BACDE1"/>
            </a:solidFill>
            <a:ln cap="sq">
              <a:noFill/>
              <a:prstDash val="solid"/>
              <a:miter/>
            </a:ln>
          </p:spPr>
        </p:sp>
        <p:sp>
          <p:nvSpPr>
            <p:cNvPr name="TextBox 17" id="17"/>
            <p:cNvSpPr txBox="true"/>
            <p:nvPr/>
          </p:nvSpPr>
          <p:spPr>
            <a:xfrm>
              <a:off x="0" y="-19050"/>
              <a:ext cx="770014" cy="1143565"/>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8" id="18"/>
          <p:cNvSpPr txBox="true"/>
          <p:nvPr/>
        </p:nvSpPr>
        <p:spPr>
          <a:xfrm rot="0">
            <a:off x="5501530" y="4692187"/>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02</a:t>
            </a:r>
          </a:p>
        </p:txBody>
      </p:sp>
      <p:sp>
        <p:nvSpPr>
          <p:cNvPr name="TextBox 19" id="19"/>
          <p:cNvSpPr txBox="true"/>
          <p:nvPr/>
        </p:nvSpPr>
        <p:spPr>
          <a:xfrm rot="0">
            <a:off x="4260783" y="5311463"/>
            <a:ext cx="3058109" cy="352806"/>
          </a:xfrm>
          <a:prstGeom prst="rect">
            <a:avLst/>
          </a:prstGeom>
        </p:spPr>
        <p:txBody>
          <a:bodyPr anchor="t" rtlCol="false" tIns="0" lIns="0" bIns="0" rIns="0">
            <a:spAutoFit/>
          </a:bodyPr>
          <a:lstStyle/>
          <a:p>
            <a:pPr algn="ctr" marL="0" indent="0" lvl="0">
              <a:lnSpc>
                <a:spcPts val="2856"/>
              </a:lnSpc>
              <a:spcBef>
                <a:spcPct val="0"/>
              </a:spcBef>
            </a:pPr>
            <a:r>
              <a:rPr lang="en-US" b="true" sz="2069" spc="202">
                <a:solidFill>
                  <a:srgbClr val="0071BC"/>
                </a:solidFill>
                <a:latin typeface="TT Drugs Bold"/>
                <a:ea typeface="TT Drugs Bold"/>
                <a:cs typeface="TT Drugs Bold"/>
                <a:sym typeface="TT Drugs Bold"/>
              </a:rPr>
              <a:t>Tabla Categorias</a:t>
            </a:r>
          </a:p>
        </p:txBody>
      </p:sp>
      <p:sp>
        <p:nvSpPr>
          <p:cNvPr name="TextBox 20" id="20"/>
          <p:cNvSpPr txBox="true"/>
          <p:nvPr/>
        </p:nvSpPr>
        <p:spPr>
          <a:xfrm rot="0">
            <a:off x="4260783" y="6146649"/>
            <a:ext cx="2835989" cy="1685203"/>
          </a:xfrm>
          <a:prstGeom prst="rect">
            <a:avLst/>
          </a:prstGeom>
        </p:spPr>
        <p:txBody>
          <a:bodyPr anchor="t" rtlCol="false" tIns="0" lIns="0" bIns="0" rIns="0">
            <a:spAutoFit/>
          </a:bodyPr>
          <a:lstStyle/>
          <a:p>
            <a:pPr algn="l" marL="345439" indent="-172720" lvl="1">
              <a:lnSpc>
                <a:spcPts val="1695"/>
              </a:lnSpc>
              <a:buFont typeface="Arial"/>
              <a:buChar char="•"/>
            </a:pPr>
            <a:r>
              <a:rPr lang="en-US" sz="1599">
                <a:solidFill>
                  <a:srgbClr val="000000"/>
                </a:solidFill>
                <a:latin typeface="TT Drugs"/>
                <a:ea typeface="TT Drugs"/>
                <a:cs typeface="TT Drugs"/>
                <a:sym typeface="TT Drugs"/>
              </a:rPr>
              <a:t>Descripción: Define las categorías de productos disponibles.</a:t>
            </a:r>
          </a:p>
          <a:p>
            <a:pPr algn="l">
              <a:lnSpc>
                <a:spcPts val="1695"/>
              </a:lnSpc>
            </a:pPr>
          </a:p>
          <a:p>
            <a:pPr algn="l" marL="345439" indent="-172720" lvl="1">
              <a:lnSpc>
                <a:spcPts val="1695"/>
              </a:lnSpc>
              <a:buFont typeface="Arial"/>
              <a:buChar char="•"/>
            </a:pPr>
            <a:r>
              <a:rPr lang="en-US" sz="1599">
                <a:solidFill>
                  <a:srgbClr val="000000"/>
                </a:solidFill>
                <a:latin typeface="TT Drugs"/>
                <a:ea typeface="TT Drugs"/>
                <a:cs typeface="TT Drugs"/>
                <a:sym typeface="TT Drugs"/>
              </a:rPr>
              <a:t>Campos: </a:t>
            </a:r>
            <a:r>
              <a:rPr lang="en-US" b="true" sz="1599">
                <a:solidFill>
                  <a:srgbClr val="000000"/>
                </a:solidFill>
                <a:latin typeface="TT Drugs Bold"/>
                <a:ea typeface="TT Drugs Bold"/>
                <a:cs typeface="TT Drugs Bold"/>
                <a:sym typeface="TT Drugs Bold"/>
              </a:rPr>
              <a:t>id</a:t>
            </a:r>
            <a:r>
              <a:rPr lang="en-US" sz="1599">
                <a:solidFill>
                  <a:srgbClr val="000000"/>
                </a:solidFill>
                <a:latin typeface="TT Drugs"/>
                <a:ea typeface="TT Drugs"/>
                <a:cs typeface="TT Drugs"/>
                <a:sym typeface="TT Drugs"/>
              </a:rPr>
              <a:t> (clave primaria), </a:t>
            </a:r>
            <a:r>
              <a:rPr lang="en-US" b="true" sz="1599">
                <a:solidFill>
                  <a:srgbClr val="000000"/>
                </a:solidFill>
                <a:latin typeface="TT Drugs Bold"/>
                <a:ea typeface="TT Drugs Bold"/>
                <a:cs typeface="TT Drugs Bold"/>
                <a:sym typeface="TT Drugs Bold"/>
              </a:rPr>
              <a:t>nombre</a:t>
            </a:r>
            <a:r>
              <a:rPr lang="en-US" sz="1599">
                <a:solidFill>
                  <a:srgbClr val="000000"/>
                </a:solidFill>
                <a:latin typeface="TT Drugs"/>
                <a:ea typeface="TT Drugs"/>
                <a:cs typeface="TT Drugs"/>
                <a:sym typeface="TT Drugs"/>
              </a:rPr>
              <a:t> (nombre de la categoría).</a:t>
            </a:r>
          </a:p>
          <a:p>
            <a:pPr algn="l">
              <a:lnSpc>
                <a:spcPts val="1695"/>
              </a:lnSpc>
            </a:pPr>
          </a:p>
        </p:txBody>
      </p:sp>
      <p:grpSp>
        <p:nvGrpSpPr>
          <p:cNvPr name="Group 21" id="21"/>
          <p:cNvGrpSpPr/>
          <p:nvPr/>
        </p:nvGrpSpPr>
        <p:grpSpPr>
          <a:xfrm rot="0">
            <a:off x="7801666" y="4578598"/>
            <a:ext cx="3028830" cy="4423254"/>
            <a:chOff x="0" y="0"/>
            <a:chExt cx="770014" cy="1124515"/>
          </a:xfrm>
        </p:grpSpPr>
        <p:sp>
          <p:nvSpPr>
            <p:cNvPr name="Freeform 22" id="22"/>
            <p:cNvSpPr/>
            <p:nvPr/>
          </p:nvSpPr>
          <p:spPr>
            <a:xfrm flipH="false" flipV="false" rot="0">
              <a:off x="0" y="0"/>
              <a:ext cx="770014" cy="1124515"/>
            </a:xfrm>
            <a:custGeom>
              <a:avLst/>
              <a:gdLst/>
              <a:ahLst/>
              <a:cxnLst/>
              <a:rect r="r" b="b" t="t" l="l"/>
              <a:pathLst>
                <a:path h="1124515" w="770014">
                  <a:moveTo>
                    <a:pt x="10224" y="0"/>
                  </a:moveTo>
                  <a:lnTo>
                    <a:pt x="759789" y="0"/>
                  </a:lnTo>
                  <a:cubicBezTo>
                    <a:pt x="765436" y="0"/>
                    <a:pt x="770014" y="4578"/>
                    <a:pt x="770014" y="10224"/>
                  </a:cubicBezTo>
                  <a:lnTo>
                    <a:pt x="770014" y="1114291"/>
                  </a:lnTo>
                  <a:cubicBezTo>
                    <a:pt x="770014" y="1119938"/>
                    <a:pt x="765436" y="1124515"/>
                    <a:pt x="759789" y="1124515"/>
                  </a:cubicBezTo>
                  <a:lnTo>
                    <a:pt x="10224" y="1124515"/>
                  </a:lnTo>
                  <a:cubicBezTo>
                    <a:pt x="4578" y="1124515"/>
                    <a:pt x="0" y="1119938"/>
                    <a:pt x="0" y="1114291"/>
                  </a:cubicBezTo>
                  <a:lnTo>
                    <a:pt x="0" y="10224"/>
                  </a:lnTo>
                  <a:cubicBezTo>
                    <a:pt x="0" y="4578"/>
                    <a:pt x="4578" y="0"/>
                    <a:pt x="10224" y="0"/>
                  </a:cubicBezTo>
                  <a:close/>
                </a:path>
              </a:pathLst>
            </a:custGeom>
            <a:solidFill>
              <a:srgbClr val="BACDE1"/>
            </a:solidFill>
            <a:ln cap="sq">
              <a:noFill/>
              <a:prstDash val="solid"/>
              <a:miter/>
            </a:ln>
          </p:spPr>
        </p:sp>
        <p:sp>
          <p:nvSpPr>
            <p:cNvPr name="TextBox 23" id="23"/>
            <p:cNvSpPr txBox="true"/>
            <p:nvPr/>
          </p:nvSpPr>
          <p:spPr>
            <a:xfrm>
              <a:off x="0" y="-19050"/>
              <a:ext cx="770014" cy="1143565"/>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24" id="24"/>
          <p:cNvSpPr txBox="true"/>
          <p:nvPr/>
        </p:nvSpPr>
        <p:spPr>
          <a:xfrm rot="0">
            <a:off x="9042413" y="4692187"/>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03</a:t>
            </a:r>
          </a:p>
        </p:txBody>
      </p:sp>
      <p:sp>
        <p:nvSpPr>
          <p:cNvPr name="TextBox 25" id="25"/>
          <p:cNvSpPr txBox="true"/>
          <p:nvPr/>
        </p:nvSpPr>
        <p:spPr>
          <a:xfrm rot="0">
            <a:off x="7801666" y="5311463"/>
            <a:ext cx="3058109" cy="352806"/>
          </a:xfrm>
          <a:prstGeom prst="rect">
            <a:avLst/>
          </a:prstGeom>
        </p:spPr>
        <p:txBody>
          <a:bodyPr anchor="t" rtlCol="false" tIns="0" lIns="0" bIns="0" rIns="0">
            <a:spAutoFit/>
          </a:bodyPr>
          <a:lstStyle/>
          <a:p>
            <a:pPr algn="ctr" marL="0" indent="0" lvl="0">
              <a:lnSpc>
                <a:spcPts val="2856"/>
              </a:lnSpc>
              <a:spcBef>
                <a:spcPct val="0"/>
              </a:spcBef>
            </a:pPr>
            <a:r>
              <a:rPr lang="en-US" b="true" sz="2069" spc="202">
                <a:solidFill>
                  <a:srgbClr val="0071BC"/>
                </a:solidFill>
                <a:latin typeface="TT Drugs Bold"/>
                <a:ea typeface="TT Drugs Bold"/>
                <a:cs typeface="TT Drugs Bold"/>
                <a:sym typeface="TT Drugs Bold"/>
              </a:rPr>
              <a:t>Tabla Productos</a:t>
            </a:r>
          </a:p>
        </p:txBody>
      </p:sp>
      <p:sp>
        <p:nvSpPr>
          <p:cNvPr name="TextBox 26" id="26"/>
          <p:cNvSpPr txBox="true"/>
          <p:nvPr/>
        </p:nvSpPr>
        <p:spPr>
          <a:xfrm rot="0">
            <a:off x="7801666" y="6146649"/>
            <a:ext cx="2879629" cy="2732581"/>
          </a:xfrm>
          <a:prstGeom prst="rect">
            <a:avLst/>
          </a:prstGeom>
        </p:spPr>
        <p:txBody>
          <a:bodyPr anchor="t" rtlCol="false" tIns="0" lIns="0" bIns="0" rIns="0">
            <a:spAutoFit/>
          </a:bodyPr>
          <a:lstStyle/>
          <a:p>
            <a:pPr algn="l" marL="345439" indent="-172720" lvl="1">
              <a:lnSpc>
                <a:spcPts val="1695"/>
              </a:lnSpc>
              <a:buFont typeface="Arial"/>
              <a:buChar char="•"/>
            </a:pPr>
            <a:r>
              <a:rPr lang="en-US" sz="1599">
                <a:solidFill>
                  <a:srgbClr val="000000"/>
                </a:solidFill>
                <a:latin typeface="TT Drugs"/>
                <a:ea typeface="TT Drugs"/>
                <a:cs typeface="TT Drugs"/>
                <a:sym typeface="TT Drugs"/>
              </a:rPr>
              <a:t>Descripción: Contiene detalles sobre los productos ofrecidos.</a:t>
            </a:r>
          </a:p>
          <a:p>
            <a:pPr algn="l">
              <a:lnSpc>
                <a:spcPts val="1695"/>
              </a:lnSpc>
            </a:pPr>
          </a:p>
          <a:p>
            <a:pPr algn="l" marL="345439" indent="-172720" lvl="1">
              <a:lnSpc>
                <a:spcPts val="1695"/>
              </a:lnSpc>
              <a:buFont typeface="Arial"/>
              <a:buChar char="•"/>
            </a:pPr>
            <a:r>
              <a:rPr lang="en-US" sz="1599">
                <a:solidFill>
                  <a:srgbClr val="000000"/>
                </a:solidFill>
                <a:latin typeface="TT Drugs"/>
                <a:ea typeface="TT Drugs"/>
                <a:cs typeface="TT Drugs"/>
                <a:sym typeface="TT Drugs"/>
              </a:rPr>
              <a:t>Campos: </a:t>
            </a:r>
            <a:r>
              <a:rPr lang="en-US" b="true" sz="1599">
                <a:solidFill>
                  <a:srgbClr val="000000"/>
                </a:solidFill>
                <a:latin typeface="TT Drugs Bold"/>
                <a:ea typeface="TT Drugs Bold"/>
                <a:cs typeface="TT Drugs Bold"/>
                <a:sym typeface="TT Drugs Bold"/>
              </a:rPr>
              <a:t>id </a:t>
            </a:r>
            <a:r>
              <a:rPr lang="en-US" sz="1599">
                <a:solidFill>
                  <a:srgbClr val="000000"/>
                </a:solidFill>
                <a:latin typeface="TT Drugs"/>
                <a:ea typeface="TT Drugs"/>
                <a:cs typeface="TT Drugs"/>
                <a:sym typeface="TT Drugs"/>
              </a:rPr>
              <a:t>(clave primaria), </a:t>
            </a:r>
            <a:r>
              <a:rPr lang="en-US" b="true" sz="1599">
                <a:solidFill>
                  <a:srgbClr val="000000"/>
                </a:solidFill>
                <a:latin typeface="TT Drugs Bold"/>
                <a:ea typeface="TT Drugs Bold"/>
                <a:cs typeface="TT Drugs Bold"/>
                <a:sym typeface="TT Drugs Bold"/>
              </a:rPr>
              <a:t>nombre</a:t>
            </a:r>
            <a:r>
              <a:rPr lang="en-US" sz="1599">
                <a:solidFill>
                  <a:srgbClr val="000000"/>
                </a:solidFill>
                <a:latin typeface="TT Drugs"/>
                <a:ea typeface="TT Drugs"/>
                <a:cs typeface="TT Drugs"/>
                <a:sym typeface="TT Drugs"/>
              </a:rPr>
              <a:t>, </a:t>
            </a:r>
            <a:r>
              <a:rPr lang="en-US" b="true" sz="1599">
                <a:solidFill>
                  <a:srgbClr val="000000"/>
                </a:solidFill>
                <a:latin typeface="TT Drugs Bold"/>
                <a:ea typeface="TT Drugs Bold"/>
                <a:cs typeface="TT Drugs Bold"/>
                <a:sym typeface="TT Drugs Bold"/>
              </a:rPr>
              <a:t>precio</a:t>
            </a:r>
            <a:r>
              <a:rPr lang="en-US" sz="1599">
                <a:solidFill>
                  <a:srgbClr val="000000"/>
                </a:solidFill>
                <a:latin typeface="TT Drugs"/>
                <a:ea typeface="TT Drugs"/>
                <a:cs typeface="TT Drugs"/>
                <a:sym typeface="TT Drugs"/>
              </a:rPr>
              <a:t>, </a:t>
            </a:r>
            <a:r>
              <a:rPr lang="en-US" b="true" sz="1599">
                <a:solidFill>
                  <a:srgbClr val="000000"/>
                </a:solidFill>
                <a:latin typeface="TT Drugs Bold"/>
                <a:ea typeface="TT Drugs Bold"/>
                <a:cs typeface="TT Drugs Bold"/>
                <a:sym typeface="TT Drugs Bold"/>
              </a:rPr>
              <a:t>descripcion</a:t>
            </a:r>
            <a:r>
              <a:rPr lang="en-US" sz="1599">
                <a:solidFill>
                  <a:srgbClr val="000000"/>
                </a:solidFill>
                <a:latin typeface="TT Drugs"/>
                <a:ea typeface="TT Drugs"/>
                <a:cs typeface="TT Drugs"/>
                <a:sym typeface="TT Drugs"/>
              </a:rPr>
              <a:t>, </a:t>
            </a:r>
            <a:r>
              <a:rPr lang="en-US" b="true" sz="1599">
                <a:solidFill>
                  <a:srgbClr val="000000"/>
                </a:solidFill>
                <a:latin typeface="TT Drugs Bold"/>
                <a:ea typeface="TT Drugs Bold"/>
                <a:cs typeface="TT Drugs Bold"/>
                <a:sym typeface="TT Drugs Bold"/>
              </a:rPr>
              <a:t>caracteristicas</a:t>
            </a:r>
            <a:r>
              <a:rPr lang="en-US" sz="1599">
                <a:solidFill>
                  <a:srgbClr val="000000"/>
                </a:solidFill>
                <a:latin typeface="TT Drugs"/>
                <a:ea typeface="TT Drugs"/>
                <a:cs typeface="TT Drugs"/>
                <a:sym typeface="TT Drugs"/>
              </a:rPr>
              <a:t>, </a:t>
            </a:r>
            <a:r>
              <a:rPr lang="en-US" b="true" sz="1599">
                <a:solidFill>
                  <a:srgbClr val="000000"/>
                </a:solidFill>
                <a:latin typeface="TT Drugs Bold"/>
                <a:ea typeface="TT Drugs Bold"/>
                <a:cs typeface="TT Drugs Bold"/>
                <a:sym typeface="TT Drugs Bold"/>
              </a:rPr>
              <a:t>inventario</a:t>
            </a:r>
            <a:r>
              <a:rPr lang="en-US" sz="1599">
                <a:solidFill>
                  <a:srgbClr val="000000"/>
                </a:solidFill>
                <a:latin typeface="TT Drugs"/>
                <a:ea typeface="TT Drugs"/>
                <a:cs typeface="TT Drugs"/>
                <a:sym typeface="TT Drugs"/>
              </a:rPr>
              <a:t>, </a:t>
            </a:r>
            <a:r>
              <a:rPr lang="en-US" b="true" sz="1599">
                <a:solidFill>
                  <a:srgbClr val="000000"/>
                </a:solidFill>
                <a:latin typeface="TT Drugs Bold"/>
                <a:ea typeface="TT Drugs Bold"/>
                <a:cs typeface="TT Drugs Bold"/>
                <a:sym typeface="TT Drugs Bold"/>
              </a:rPr>
              <a:t>imagenes</a:t>
            </a:r>
            <a:r>
              <a:rPr lang="en-US" sz="1599">
                <a:solidFill>
                  <a:srgbClr val="000000"/>
                </a:solidFill>
                <a:latin typeface="TT Drugs"/>
                <a:ea typeface="TT Drugs"/>
                <a:cs typeface="TT Drugs"/>
                <a:sym typeface="TT Drugs"/>
              </a:rPr>
              <a:t>, </a:t>
            </a:r>
            <a:r>
              <a:rPr lang="en-US" b="true" sz="1599">
                <a:solidFill>
                  <a:srgbClr val="000000"/>
                </a:solidFill>
                <a:latin typeface="TT Drugs Bold"/>
                <a:ea typeface="TT Drugs Bold"/>
                <a:cs typeface="TT Drugs Bold"/>
                <a:sym typeface="TT Drugs Bold"/>
              </a:rPr>
              <a:t>categoriaid </a:t>
            </a:r>
            <a:r>
              <a:rPr lang="en-US" sz="1599">
                <a:solidFill>
                  <a:srgbClr val="000000"/>
                </a:solidFill>
                <a:latin typeface="TT Drugs"/>
                <a:ea typeface="TT Drugs"/>
                <a:cs typeface="TT Drugs"/>
                <a:sym typeface="TT Drugs"/>
              </a:rPr>
              <a:t>(clave foránea que referencia a </a:t>
            </a:r>
            <a:r>
              <a:rPr lang="en-US" b="true" sz="1599">
                <a:solidFill>
                  <a:srgbClr val="FF3131"/>
                </a:solidFill>
                <a:latin typeface="TT Drugs Bold"/>
                <a:ea typeface="TT Drugs Bold"/>
                <a:cs typeface="TT Drugs Bold"/>
                <a:sym typeface="TT Drugs Bold"/>
              </a:rPr>
              <a:t>categorias</a:t>
            </a:r>
            <a:r>
              <a:rPr lang="en-US" sz="1599">
                <a:solidFill>
                  <a:srgbClr val="000000"/>
                </a:solidFill>
                <a:latin typeface="TT Drugs"/>
                <a:ea typeface="TT Drugs"/>
                <a:cs typeface="TT Drugs"/>
                <a:sym typeface="TT Drugs"/>
              </a:rPr>
              <a:t>).</a:t>
            </a:r>
          </a:p>
          <a:p>
            <a:pPr algn="l">
              <a:lnSpc>
                <a:spcPts val="1695"/>
              </a:lnSpc>
            </a:pPr>
          </a:p>
        </p:txBody>
      </p:sp>
      <p:grpSp>
        <p:nvGrpSpPr>
          <p:cNvPr name="Group 27" id="27"/>
          <p:cNvGrpSpPr/>
          <p:nvPr/>
        </p:nvGrpSpPr>
        <p:grpSpPr>
          <a:xfrm rot="0">
            <a:off x="11374125" y="4578598"/>
            <a:ext cx="3028830" cy="4423254"/>
            <a:chOff x="0" y="0"/>
            <a:chExt cx="770014" cy="1124515"/>
          </a:xfrm>
        </p:grpSpPr>
        <p:sp>
          <p:nvSpPr>
            <p:cNvPr name="Freeform 28" id="28"/>
            <p:cNvSpPr/>
            <p:nvPr/>
          </p:nvSpPr>
          <p:spPr>
            <a:xfrm flipH="false" flipV="false" rot="0">
              <a:off x="0" y="0"/>
              <a:ext cx="770014" cy="1124515"/>
            </a:xfrm>
            <a:custGeom>
              <a:avLst/>
              <a:gdLst/>
              <a:ahLst/>
              <a:cxnLst/>
              <a:rect r="r" b="b" t="t" l="l"/>
              <a:pathLst>
                <a:path h="1124515" w="770014">
                  <a:moveTo>
                    <a:pt x="10224" y="0"/>
                  </a:moveTo>
                  <a:lnTo>
                    <a:pt x="759789" y="0"/>
                  </a:lnTo>
                  <a:cubicBezTo>
                    <a:pt x="765436" y="0"/>
                    <a:pt x="770014" y="4578"/>
                    <a:pt x="770014" y="10224"/>
                  </a:cubicBezTo>
                  <a:lnTo>
                    <a:pt x="770014" y="1114291"/>
                  </a:lnTo>
                  <a:cubicBezTo>
                    <a:pt x="770014" y="1119938"/>
                    <a:pt x="765436" y="1124515"/>
                    <a:pt x="759789" y="1124515"/>
                  </a:cubicBezTo>
                  <a:lnTo>
                    <a:pt x="10224" y="1124515"/>
                  </a:lnTo>
                  <a:cubicBezTo>
                    <a:pt x="4578" y="1124515"/>
                    <a:pt x="0" y="1119938"/>
                    <a:pt x="0" y="1114291"/>
                  </a:cubicBezTo>
                  <a:lnTo>
                    <a:pt x="0" y="10224"/>
                  </a:lnTo>
                  <a:cubicBezTo>
                    <a:pt x="0" y="4578"/>
                    <a:pt x="4578" y="0"/>
                    <a:pt x="10224" y="0"/>
                  </a:cubicBezTo>
                  <a:close/>
                </a:path>
              </a:pathLst>
            </a:custGeom>
            <a:solidFill>
              <a:srgbClr val="BACDE1"/>
            </a:solidFill>
            <a:ln cap="sq">
              <a:noFill/>
              <a:prstDash val="solid"/>
              <a:miter/>
            </a:ln>
          </p:spPr>
        </p:sp>
        <p:sp>
          <p:nvSpPr>
            <p:cNvPr name="TextBox 29" id="29"/>
            <p:cNvSpPr txBox="true"/>
            <p:nvPr/>
          </p:nvSpPr>
          <p:spPr>
            <a:xfrm>
              <a:off x="0" y="-19050"/>
              <a:ext cx="770014" cy="1143565"/>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30" id="30"/>
          <p:cNvSpPr txBox="true"/>
          <p:nvPr/>
        </p:nvSpPr>
        <p:spPr>
          <a:xfrm rot="0">
            <a:off x="12614872" y="4692187"/>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04</a:t>
            </a:r>
          </a:p>
        </p:txBody>
      </p:sp>
      <p:sp>
        <p:nvSpPr>
          <p:cNvPr name="TextBox 31" id="31"/>
          <p:cNvSpPr txBox="true"/>
          <p:nvPr/>
        </p:nvSpPr>
        <p:spPr>
          <a:xfrm rot="0">
            <a:off x="11374125" y="5311463"/>
            <a:ext cx="3058109" cy="352806"/>
          </a:xfrm>
          <a:prstGeom prst="rect">
            <a:avLst/>
          </a:prstGeom>
        </p:spPr>
        <p:txBody>
          <a:bodyPr anchor="t" rtlCol="false" tIns="0" lIns="0" bIns="0" rIns="0">
            <a:spAutoFit/>
          </a:bodyPr>
          <a:lstStyle/>
          <a:p>
            <a:pPr algn="ctr" marL="0" indent="0" lvl="0">
              <a:lnSpc>
                <a:spcPts val="2856"/>
              </a:lnSpc>
              <a:spcBef>
                <a:spcPct val="0"/>
              </a:spcBef>
            </a:pPr>
            <a:r>
              <a:rPr lang="en-US" b="true" sz="2069" spc="202">
                <a:solidFill>
                  <a:srgbClr val="0071BC"/>
                </a:solidFill>
                <a:latin typeface="TT Drugs Bold"/>
                <a:ea typeface="TT Drugs Bold"/>
                <a:cs typeface="TT Drugs Bold"/>
                <a:sym typeface="TT Drugs Bold"/>
              </a:rPr>
              <a:t>Tabla Usuarios</a:t>
            </a:r>
          </a:p>
        </p:txBody>
      </p:sp>
      <p:sp>
        <p:nvSpPr>
          <p:cNvPr name="TextBox 32" id="32"/>
          <p:cNvSpPr txBox="true"/>
          <p:nvPr/>
        </p:nvSpPr>
        <p:spPr>
          <a:xfrm rot="0">
            <a:off x="11374125" y="6146649"/>
            <a:ext cx="2879629" cy="2732581"/>
          </a:xfrm>
          <a:prstGeom prst="rect">
            <a:avLst/>
          </a:prstGeom>
        </p:spPr>
        <p:txBody>
          <a:bodyPr anchor="t" rtlCol="false" tIns="0" lIns="0" bIns="0" rIns="0">
            <a:spAutoFit/>
          </a:bodyPr>
          <a:lstStyle/>
          <a:p>
            <a:pPr algn="l" marL="345439" indent="-172720" lvl="1">
              <a:lnSpc>
                <a:spcPts val="1695"/>
              </a:lnSpc>
              <a:buFont typeface="Arial"/>
              <a:buChar char="•"/>
            </a:pPr>
            <a:r>
              <a:rPr lang="en-US" sz="1599">
                <a:solidFill>
                  <a:srgbClr val="000000"/>
                </a:solidFill>
                <a:latin typeface="TT Drugs"/>
                <a:ea typeface="TT Drugs"/>
                <a:cs typeface="TT Drugs"/>
                <a:sym typeface="TT Drugs"/>
              </a:rPr>
              <a:t>Descripción: Registra las compras realizadas por los usuarios.</a:t>
            </a:r>
          </a:p>
          <a:p>
            <a:pPr algn="l">
              <a:lnSpc>
                <a:spcPts val="1695"/>
              </a:lnSpc>
            </a:pPr>
          </a:p>
          <a:p>
            <a:pPr algn="l" marL="345439" indent="-172720" lvl="1">
              <a:lnSpc>
                <a:spcPts val="1695"/>
              </a:lnSpc>
              <a:buFont typeface="Arial"/>
              <a:buChar char="•"/>
            </a:pPr>
            <a:r>
              <a:rPr lang="en-US" sz="1599">
                <a:solidFill>
                  <a:srgbClr val="000000"/>
                </a:solidFill>
                <a:latin typeface="TT Drugs"/>
                <a:ea typeface="TT Drugs"/>
                <a:cs typeface="TT Drugs"/>
                <a:sym typeface="TT Drugs"/>
              </a:rPr>
              <a:t>Campos: </a:t>
            </a:r>
            <a:r>
              <a:rPr lang="en-US" b="true" sz="1599">
                <a:solidFill>
                  <a:srgbClr val="000000"/>
                </a:solidFill>
                <a:latin typeface="TT Drugs Bold"/>
                <a:ea typeface="TT Drugs Bold"/>
                <a:cs typeface="TT Drugs Bold"/>
                <a:sym typeface="TT Drugs Bold"/>
              </a:rPr>
              <a:t>id</a:t>
            </a:r>
            <a:r>
              <a:rPr lang="en-US" sz="1599">
                <a:solidFill>
                  <a:srgbClr val="000000"/>
                </a:solidFill>
                <a:latin typeface="TT Drugs"/>
                <a:ea typeface="TT Drugs"/>
                <a:cs typeface="TT Drugs"/>
                <a:sym typeface="TT Drugs"/>
              </a:rPr>
              <a:t> (clave primaria), </a:t>
            </a:r>
            <a:r>
              <a:rPr lang="en-US" b="true" sz="1599">
                <a:solidFill>
                  <a:srgbClr val="000000"/>
                </a:solidFill>
                <a:latin typeface="TT Drugs Bold"/>
                <a:ea typeface="TT Drugs Bold"/>
                <a:cs typeface="TT Drugs Bold"/>
                <a:sym typeface="TT Drugs Bold"/>
              </a:rPr>
              <a:t>usuario_id</a:t>
            </a:r>
            <a:r>
              <a:rPr lang="en-US" sz="1599">
                <a:solidFill>
                  <a:srgbClr val="000000"/>
                </a:solidFill>
                <a:latin typeface="TT Drugs"/>
                <a:ea typeface="TT Drugs"/>
                <a:cs typeface="TT Drugs"/>
                <a:sym typeface="TT Drugs"/>
              </a:rPr>
              <a:t> (clave foránea que referencia a </a:t>
            </a:r>
            <a:r>
              <a:rPr lang="en-US" b="true" sz="1599">
                <a:solidFill>
                  <a:srgbClr val="FF3131"/>
                </a:solidFill>
                <a:latin typeface="TT Drugs Bold"/>
                <a:ea typeface="TT Drugs Bold"/>
                <a:cs typeface="TT Drugs Bold"/>
                <a:sym typeface="TT Drugs Bold"/>
              </a:rPr>
              <a:t>usuarios</a:t>
            </a:r>
            <a:r>
              <a:rPr lang="en-US" sz="1599">
                <a:solidFill>
                  <a:srgbClr val="000000"/>
                </a:solidFill>
                <a:latin typeface="TT Drugs"/>
                <a:ea typeface="TT Drugs"/>
                <a:cs typeface="TT Drugs"/>
                <a:sym typeface="TT Drugs"/>
              </a:rPr>
              <a:t>), </a:t>
            </a:r>
            <a:r>
              <a:rPr lang="en-US" b="true" sz="1599">
                <a:solidFill>
                  <a:srgbClr val="000000"/>
                </a:solidFill>
                <a:latin typeface="TT Drugs Bold"/>
                <a:ea typeface="TT Drugs Bold"/>
                <a:cs typeface="TT Drugs Bold"/>
                <a:sym typeface="TT Drugs Bold"/>
              </a:rPr>
              <a:t>producto_id</a:t>
            </a:r>
            <a:r>
              <a:rPr lang="en-US" sz="1599">
                <a:solidFill>
                  <a:srgbClr val="000000"/>
                </a:solidFill>
                <a:latin typeface="TT Drugs"/>
                <a:ea typeface="TT Drugs"/>
                <a:cs typeface="TT Drugs"/>
                <a:sym typeface="TT Drugs"/>
              </a:rPr>
              <a:t> (clave foránea que referencia a </a:t>
            </a:r>
            <a:r>
              <a:rPr lang="en-US" sz="1599">
                <a:solidFill>
                  <a:srgbClr val="FF3131"/>
                </a:solidFill>
                <a:latin typeface="TT Drugs"/>
                <a:ea typeface="TT Drugs"/>
                <a:cs typeface="TT Drugs"/>
                <a:sym typeface="TT Drugs"/>
              </a:rPr>
              <a:t>productos</a:t>
            </a:r>
            <a:r>
              <a:rPr lang="en-US" sz="1599">
                <a:solidFill>
                  <a:srgbClr val="000000"/>
                </a:solidFill>
                <a:latin typeface="TT Drugs"/>
                <a:ea typeface="TT Drugs"/>
                <a:cs typeface="TT Drugs"/>
                <a:sym typeface="TT Drugs"/>
              </a:rPr>
              <a:t>), </a:t>
            </a:r>
            <a:r>
              <a:rPr lang="en-US" b="true" sz="1599">
                <a:solidFill>
                  <a:srgbClr val="000000"/>
                </a:solidFill>
                <a:latin typeface="TT Drugs Bold"/>
                <a:ea typeface="TT Drugs Bold"/>
                <a:cs typeface="TT Drugs Bold"/>
                <a:sym typeface="TT Drugs Bold"/>
              </a:rPr>
              <a:t>cantidad</a:t>
            </a:r>
            <a:r>
              <a:rPr lang="en-US" sz="1599">
                <a:solidFill>
                  <a:srgbClr val="000000"/>
                </a:solidFill>
                <a:latin typeface="TT Drugs"/>
                <a:ea typeface="TT Drugs"/>
                <a:cs typeface="TT Drugs"/>
                <a:sym typeface="TT Drugs"/>
              </a:rPr>
              <a:t>, </a:t>
            </a:r>
            <a:r>
              <a:rPr lang="en-US" b="true" sz="1599">
                <a:solidFill>
                  <a:srgbClr val="000000"/>
                </a:solidFill>
                <a:latin typeface="TT Drugs Bold"/>
                <a:ea typeface="TT Drugs Bold"/>
                <a:cs typeface="TT Drugs Bold"/>
                <a:sym typeface="TT Drugs Bold"/>
              </a:rPr>
              <a:t>fecha</a:t>
            </a:r>
            <a:r>
              <a:rPr lang="en-US" sz="1599">
                <a:solidFill>
                  <a:srgbClr val="000000"/>
                </a:solidFill>
                <a:latin typeface="TT Drugs"/>
                <a:ea typeface="TT Drugs"/>
                <a:cs typeface="TT Drugs"/>
                <a:sym typeface="TT Drugs"/>
              </a:rPr>
              <a:t>.</a:t>
            </a:r>
          </a:p>
          <a:p>
            <a:pPr algn="l">
              <a:lnSpc>
                <a:spcPts val="1695"/>
              </a:lnSpc>
            </a:pPr>
          </a:p>
        </p:txBody>
      </p:sp>
      <p:grpSp>
        <p:nvGrpSpPr>
          <p:cNvPr name="Group 33" id="33"/>
          <p:cNvGrpSpPr/>
          <p:nvPr/>
        </p:nvGrpSpPr>
        <p:grpSpPr>
          <a:xfrm rot="0">
            <a:off x="14965634" y="4578598"/>
            <a:ext cx="3028830" cy="4423254"/>
            <a:chOff x="0" y="0"/>
            <a:chExt cx="770014" cy="1124515"/>
          </a:xfrm>
        </p:grpSpPr>
        <p:sp>
          <p:nvSpPr>
            <p:cNvPr name="Freeform 34" id="34"/>
            <p:cNvSpPr/>
            <p:nvPr/>
          </p:nvSpPr>
          <p:spPr>
            <a:xfrm flipH="false" flipV="false" rot="0">
              <a:off x="0" y="0"/>
              <a:ext cx="770014" cy="1124515"/>
            </a:xfrm>
            <a:custGeom>
              <a:avLst/>
              <a:gdLst/>
              <a:ahLst/>
              <a:cxnLst/>
              <a:rect r="r" b="b" t="t" l="l"/>
              <a:pathLst>
                <a:path h="1124515" w="770014">
                  <a:moveTo>
                    <a:pt x="10224" y="0"/>
                  </a:moveTo>
                  <a:lnTo>
                    <a:pt x="759789" y="0"/>
                  </a:lnTo>
                  <a:cubicBezTo>
                    <a:pt x="765436" y="0"/>
                    <a:pt x="770014" y="4578"/>
                    <a:pt x="770014" y="10224"/>
                  </a:cubicBezTo>
                  <a:lnTo>
                    <a:pt x="770014" y="1114291"/>
                  </a:lnTo>
                  <a:cubicBezTo>
                    <a:pt x="770014" y="1119938"/>
                    <a:pt x="765436" y="1124515"/>
                    <a:pt x="759789" y="1124515"/>
                  </a:cubicBezTo>
                  <a:lnTo>
                    <a:pt x="10224" y="1124515"/>
                  </a:lnTo>
                  <a:cubicBezTo>
                    <a:pt x="4578" y="1124515"/>
                    <a:pt x="0" y="1119938"/>
                    <a:pt x="0" y="1114291"/>
                  </a:cubicBezTo>
                  <a:lnTo>
                    <a:pt x="0" y="10224"/>
                  </a:lnTo>
                  <a:cubicBezTo>
                    <a:pt x="0" y="4578"/>
                    <a:pt x="4578" y="0"/>
                    <a:pt x="10224" y="0"/>
                  </a:cubicBezTo>
                  <a:close/>
                </a:path>
              </a:pathLst>
            </a:custGeom>
            <a:solidFill>
              <a:srgbClr val="BACDE1"/>
            </a:solidFill>
            <a:ln cap="sq">
              <a:noFill/>
              <a:prstDash val="solid"/>
              <a:miter/>
            </a:ln>
          </p:spPr>
        </p:sp>
        <p:sp>
          <p:nvSpPr>
            <p:cNvPr name="TextBox 35" id="35"/>
            <p:cNvSpPr txBox="true"/>
            <p:nvPr/>
          </p:nvSpPr>
          <p:spPr>
            <a:xfrm>
              <a:off x="0" y="-19050"/>
              <a:ext cx="770014" cy="1143565"/>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36" id="36"/>
          <p:cNvSpPr txBox="true"/>
          <p:nvPr/>
        </p:nvSpPr>
        <p:spPr>
          <a:xfrm rot="0">
            <a:off x="16206381" y="4692187"/>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05</a:t>
            </a:r>
          </a:p>
        </p:txBody>
      </p:sp>
      <p:sp>
        <p:nvSpPr>
          <p:cNvPr name="TextBox 37" id="37"/>
          <p:cNvSpPr txBox="true"/>
          <p:nvPr/>
        </p:nvSpPr>
        <p:spPr>
          <a:xfrm rot="0">
            <a:off x="14965634" y="5311463"/>
            <a:ext cx="3058109" cy="352806"/>
          </a:xfrm>
          <a:prstGeom prst="rect">
            <a:avLst/>
          </a:prstGeom>
        </p:spPr>
        <p:txBody>
          <a:bodyPr anchor="t" rtlCol="false" tIns="0" lIns="0" bIns="0" rIns="0">
            <a:spAutoFit/>
          </a:bodyPr>
          <a:lstStyle/>
          <a:p>
            <a:pPr algn="ctr" marL="0" indent="0" lvl="0">
              <a:lnSpc>
                <a:spcPts val="2856"/>
              </a:lnSpc>
              <a:spcBef>
                <a:spcPct val="0"/>
              </a:spcBef>
            </a:pPr>
            <a:r>
              <a:rPr lang="en-US" b="true" sz="2069" spc="202">
                <a:solidFill>
                  <a:srgbClr val="0071BC"/>
                </a:solidFill>
                <a:latin typeface="TT Drugs Bold"/>
                <a:ea typeface="TT Drugs Bold"/>
                <a:cs typeface="TT Drugs Bold"/>
                <a:sym typeface="TT Drugs Bold"/>
              </a:rPr>
              <a:t>Tabla H.Compras</a:t>
            </a:r>
          </a:p>
        </p:txBody>
      </p:sp>
      <p:sp>
        <p:nvSpPr>
          <p:cNvPr name="TextBox 38" id="38"/>
          <p:cNvSpPr txBox="true"/>
          <p:nvPr/>
        </p:nvSpPr>
        <p:spPr>
          <a:xfrm rot="0">
            <a:off x="14965634" y="6146649"/>
            <a:ext cx="2879629" cy="2732581"/>
          </a:xfrm>
          <a:prstGeom prst="rect">
            <a:avLst/>
          </a:prstGeom>
        </p:spPr>
        <p:txBody>
          <a:bodyPr anchor="t" rtlCol="false" tIns="0" lIns="0" bIns="0" rIns="0">
            <a:spAutoFit/>
          </a:bodyPr>
          <a:lstStyle/>
          <a:p>
            <a:pPr algn="l" marL="345439" indent="-172720" lvl="1">
              <a:lnSpc>
                <a:spcPts val="1695"/>
              </a:lnSpc>
              <a:buFont typeface="Arial"/>
              <a:buChar char="•"/>
            </a:pPr>
            <a:r>
              <a:rPr lang="en-US" sz="1599">
                <a:solidFill>
                  <a:srgbClr val="000000"/>
                </a:solidFill>
                <a:latin typeface="TT Drugs"/>
                <a:ea typeface="TT Drugs"/>
                <a:cs typeface="TT Drugs"/>
                <a:sym typeface="TT Drugs"/>
              </a:rPr>
              <a:t>Descripción: Registra las compras realizadas por los usuarios.</a:t>
            </a:r>
          </a:p>
          <a:p>
            <a:pPr algn="l">
              <a:lnSpc>
                <a:spcPts val="1695"/>
              </a:lnSpc>
            </a:pPr>
          </a:p>
          <a:p>
            <a:pPr algn="l" marL="345439" indent="-172720" lvl="1">
              <a:lnSpc>
                <a:spcPts val="1695"/>
              </a:lnSpc>
              <a:buFont typeface="Arial"/>
              <a:buChar char="•"/>
            </a:pPr>
            <a:r>
              <a:rPr lang="en-US" sz="1599">
                <a:solidFill>
                  <a:srgbClr val="000000"/>
                </a:solidFill>
                <a:latin typeface="TT Drugs"/>
                <a:ea typeface="TT Drugs"/>
                <a:cs typeface="TT Drugs"/>
                <a:sym typeface="TT Drugs"/>
              </a:rPr>
              <a:t>Campos: </a:t>
            </a:r>
            <a:r>
              <a:rPr lang="en-US" b="true" sz="1599">
                <a:solidFill>
                  <a:srgbClr val="000000"/>
                </a:solidFill>
                <a:latin typeface="TT Drugs Bold"/>
                <a:ea typeface="TT Drugs Bold"/>
                <a:cs typeface="TT Drugs Bold"/>
                <a:sym typeface="TT Drugs Bold"/>
              </a:rPr>
              <a:t>id </a:t>
            </a:r>
            <a:r>
              <a:rPr lang="en-US" sz="1599">
                <a:solidFill>
                  <a:srgbClr val="000000"/>
                </a:solidFill>
                <a:latin typeface="TT Drugs"/>
                <a:ea typeface="TT Drugs"/>
                <a:cs typeface="TT Drugs"/>
                <a:sym typeface="TT Drugs"/>
              </a:rPr>
              <a:t>(clave primaria), </a:t>
            </a:r>
            <a:r>
              <a:rPr lang="en-US" b="true" sz="1599">
                <a:solidFill>
                  <a:srgbClr val="000000"/>
                </a:solidFill>
                <a:latin typeface="TT Drugs Bold"/>
                <a:ea typeface="TT Drugs Bold"/>
                <a:cs typeface="TT Drugs Bold"/>
                <a:sym typeface="TT Drugs Bold"/>
              </a:rPr>
              <a:t>usuario_id </a:t>
            </a:r>
            <a:r>
              <a:rPr lang="en-US" sz="1599">
                <a:solidFill>
                  <a:srgbClr val="000000"/>
                </a:solidFill>
                <a:latin typeface="TT Drugs"/>
                <a:ea typeface="TT Drugs"/>
                <a:cs typeface="TT Drugs"/>
                <a:sym typeface="TT Drugs"/>
              </a:rPr>
              <a:t>(clave foránea que referencia a </a:t>
            </a:r>
            <a:r>
              <a:rPr lang="en-US" b="true" sz="1599">
                <a:solidFill>
                  <a:srgbClr val="FF3131"/>
                </a:solidFill>
                <a:latin typeface="TT Drugs Bold"/>
                <a:ea typeface="TT Drugs Bold"/>
                <a:cs typeface="TT Drugs Bold"/>
                <a:sym typeface="TT Drugs Bold"/>
              </a:rPr>
              <a:t>usuarios</a:t>
            </a:r>
            <a:r>
              <a:rPr lang="en-US" sz="1599">
                <a:solidFill>
                  <a:srgbClr val="000000"/>
                </a:solidFill>
                <a:latin typeface="TT Drugs"/>
                <a:ea typeface="TT Drugs"/>
                <a:cs typeface="TT Drugs"/>
                <a:sym typeface="TT Drugs"/>
              </a:rPr>
              <a:t>), </a:t>
            </a:r>
            <a:r>
              <a:rPr lang="en-US" b="true" sz="1599">
                <a:solidFill>
                  <a:srgbClr val="000000"/>
                </a:solidFill>
                <a:latin typeface="TT Drugs Bold"/>
                <a:ea typeface="TT Drugs Bold"/>
                <a:cs typeface="TT Drugs Bold"/>
                <a:sym typeface="TT Drugs Bold"/>
              </a:rPr>
              <a:t>producto_id </a:t>
            </a:r>
            <a:r>
              <a:rPr lang="en-US" sz="1599">
                <a:solidFill>
                  <a:srgbClr val="000000"/>
                </a:solidFill>
                <a:latin typeface="TT Drugs"/>
                <a:ea typeface="TT Drugs"/>
                <a:cs typeface="TT Drugs"/>
                <a:sym typeface="TT Drugs"/>
              </a:rPr>
              <a:t>(clave foránea que referencia a </a:t>
            </a:r>
            <a:r>
              <a:rPr lang="en-US" b="true" sz="1599">
                <a:solidFill>
                  <a:srgbClr val="FF3131"/>
                </a:solidFill>
                <a:latin typeface="TT Drugs Bold"/>
                <a:ea typeface="TT Drugs Bold"/>
                <a:cs typeface="TT Drugs Bold"/>
                <a:sym typeface="TT Drugs Bold"/>
              </a:rPr>
              <a:t>productos</a:t>
            </a:r>
            <a:r>
              <a:rPr lang="en-US" sz="1599">
                <a:solidFill>
                  <a:srgbClr val="000000"/>
                </a:solidFill>
                <a:latin typeface="TT Drugs"/>
                <a:ea typeface="TT Drugs"/>
                <a:cs typeface="TT Drugs"/>
                <a:sym typeface="TT Drugs"/>
              </a:rPr>
              <a:t>), </a:t>
            </a:r>
            <a:r>
              <a:rPr lang="en-US" b="true" sz="1599">
                <a:solidFill>
                  <a:srgbClr val="000000"/>
                </a:solidFill>
                <a:latin typeface="TT Drugs Bold"/>
                <a:ea typeface="TT Drugs Bold"/>
                <a:cs typeface="TT Drugs Bold"/>
                <a:sym typeface="TT Drugs Bold"/>
              </a:rPr>
              <a:t>cantidad</a:t>
            </a:r>
            <a:r>
              <a:rPr lang="en-US" sz="1599">
                <a:solidFill>
                  <a:srgbClr val="000000"/>
                </a:solidFill>
                <a:latin typeface="TT Drugs"/>
                <a:ea typeface="TT Drugs"/>
                <a:cs typeface="TT Drugs"/>
                <a:sym typeface="TT Drugs"/>
              </a:rPr>
              <a:t>, </a:t>
            </a:r>
            <a:r>
              <a:rPr lang="en-US" b="true" sz="1599">
                <a:solidFill>
                  <a:srgbClr val="000000"/>
                </a:solidFill>
                <a:latin typeface="TT Drugs Bold"/>
                <a:ea typeface="TT Drugs Bold"/>
                <a:cs typeface="TT Drugs Bold"/>
                <a:sym typeface="TT Drugs Bold"/>
              </a:rPr>
              <a:t>fecha</a:t>
            </a:r>
            <a:r>
              <a:rPr lang="en-US" sz="1599">
                <a:solidFill>
                  <a:srgbClr val="000000"/>
                </a:solidFill>
                <a:latin typeface="TT Drugs"/>
                <a:ea typeface="TT Drugs"/>
                <a:cs typeface="TT Drugs"/>
                <a:sym typeface="TT Drugs"/>
              </a:rPr>
              <a:t>.</a:t>
            </a:r>
          </a:p>
          <a:p>
            <a:pPr algn="l">
              <a:lnSpc>
                <a:spcPts val="1695"/>
              </a:lnSpc>
            </a:pPr>
          </a:p>
        </p:txBody>
      </p:sp>
      <p:sp>
        <p:nvSpPr>
          <p:cNvPr name="TextBox 39" id="39"/>
          <p:cNvSpPr txBox="true"/>
          <p:nvPr/>
        </p:nvSpPr>
        <p:spPr>
          <a:xfrm rot="0">
            <a:off x="8967813" y="9311409"/>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14740" y="5442485"/>
            <a:ext cx="19422979" cy="4911916"/>
            <a:chOff x="0" y="0"/>
            <a:chExt cx="5183355" cy="1310829"/>
          </a:xfrm>
        </p:grpSpPr>
        <p:sp>
          <p:nvSpPr>
            <p:cNvPr name="Freeform 3" id="3"/>
            <p:cNvSpPr/>
            <p:nvPr/>
          </p:nvSpPr>
          <p:spPr>
            <a:xfrm flipH="false" flipV="false" rot="0">
              <a:off x="0" y="0"/>
              <a:ext cx="5183355" cy="1310829"/>
            </a:xfrm>
            <a:custGeom>
              <a:avLst/>
              <a:gdLst/>
              <a:ahLst/>
              <a:cxnLst/>
              <a:rect r="r" b="b" t="t" l="l"/>
              <a:pathLst>
                <a:path h="1310829" w="5183355">
                  <a:moveTo>
                    <a:pt x="1594" y="0"/>
                  </a:moveTo>
                  <a:lnTo>
                    <a:pt x="5181760" y="0"/>
                  </a:lnTo>
                  <a:cubicBezTo>
                    <a:pt x="5182641" y="0"/>
                    <a:pt x="5183355" y="714"/>
                    <a:pt x="5183355" y="1594"/>
                  </a:cubicBezTo>
                  <a:lnTo>
                    <a:pt x="5183355" y="1309235"/>
                  </a:lnTo>
                  <a:cubicBezTo>
                    <a:pt x="5183355" y="1309658"/>
                    <a:pt x="5183187" y="1310063"/>
                    <a:pt x="5182888" y="1310362"/>
                  </a:cubicBezTo>
                  <a:cubicBezTo>
                    <a:pt x="5182589" y="1310661"/>
                    <a:pt x="5182183" y="1310829"/>
                    <a:pt x="5181760" y="1310829"/>
                  </a:cubicBezTo>
                  <a:lnTo>
                    <a:pt x="1594" y="1310829"/>
                  </a:lnTo>
                  <a:cubicBezTo>
                    <a:pt x="714" y="1310829"/>
                    <a:pt x="0" y="1310115"/>
                    <a:pt x="0" y="1309235"/>
                  </a:cubicBezTo>
                  <a:lnTo>
                    <a:pt x="0" y="1594"/>
                  </a:lnTo>
                  <a:cubicBezTo>
                    <a:pt x="0" y="1172"/>
                    <a:pt x="168" y="766"/>
                    <a:pt x="467" y="467"/>
                  </a:cubicBezTo>
                  <a:cubicBezTo>
                    <a:pt x="766" y="168"/>
                    <a:pt x="1172" y="0"/>
                    <a:pt x="1594" y="0"/>
                  </a:cubicBezTo>
                  <a:close/>
                </a:path>
              </a:pathLst>
            </a:custGeom>
            <a:solidFill>
              <a:srgbClr val="BFE5EF"/>
            </a:solidFill>
            <a:ln cap="sq">
              <a:noFill/>
              <a:prstDash val="solid"/>
              <a:miter/>
            </a:ln>
          </p:spPr>
        </p:sp>
        <p:sp>
          <p:nvSpPr>
            <p:cNvPr name="TextBox 4" id="4"/>
            <p:cNvSpPr txBox="true"/>
            <p:nvPr/>
          </p:nvSpPr>
          <p:spPr>
            <a:xfrm>
              <a:off x="0" y="-19050"/>
              <a:ext cx="5183355" cy="1329879"/>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5" id="5"/>
          <p:cNvSpPr/>
          <p:nvPr/>
        </p:nvSpPr>
        <p:spPr>
          <a:xfrm flipH="false" flipV="false" rot="0">
            <a:off x="18288000" y="7299674"/>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324413" y="247661"/>
            <a:ext cx="9965078" cy="985411"/>
          </a:xfrm>
          <a:prstGeom prst="rect">
            <a:avLst/>
          </a:prstGeom>
        </p:spPr>
        <p:txBody>
          <a:bodyPr anchor="t" rtlCol="false" tIns="0" lIns="0" bIns="0" rIns="0">
            <a:spAutoFit/>
          </a:bodyPr>
          <a:lstStyle/>
          <a:p>
            <a:pPr algn="ctr">
              <a:lnSpc>
                <a:spcPts val="8022"/>
              </a:lnSpc>
            </a:pPr>
            <a:r>
              <a:rPr lang="en-US" sz="5813" spc="569">
                <a:solidFill>
                  <a:srgbClr val="231F20"/>
                </a:solidFill>
                <a:latin typeface="TT Drugs"/>
                <a:ea typeface="TT Drugs"/>
                <a:cs typeface="TT Drugs"/>
                <a:sym typeface="TT Drugs"/>
              </a:rPr>
              <a:t>Clase LectosJSON</a:t>
            </a:r>
          </a:p>
        </p:txBody>
      </p:sp>
      <p:grpSp>
        <p:nvGrpSpPr>
          <p:cNvPr name="Group 7" id="7"/>
          <p:cNvGrpSpPr/>
          <p:nvPr/>
        </p:nvGrpSpPr>
        <p:grpSpPr>
          <a:xfrm rot="0">
            <a:off x="14629077" y="2831352"/>
            <a:ext cx="1974637" cy="1551812"/>
            <a:chOff x="0" y="0"/>
            <a:chExt cx="2632849" cy="2069082"/>
          </a:xfrm>
        </p:grpSpPr>
        <p:grpSp>
          <p:nvGrpSpPr>
            <p:cNvPr name="Group 8" id="8"/>
            <p:cNvGrpSpPr/>
            <p:nvPr/>
          </p:nvGrpSpPr>
          <p:grpSpPr>
            <a:xfrm rot="0">
              <a:off x="0" y="0"/>
              <a:ext cx="2632849" cy="667229"/>
              <a:chOff x="0" y="0"/>
              <a:chExt cx="2538345" cy="643279"/>
            </a:xfrm>
          </p:grpSpPr>
          <p:sp>
            <p:nvSpPr>
              <p:cNvPr name="Freeform 9" id="9"/>
              <p:cNvSpPr/>
              <p:nvPr/>
            </p:nvSpPr>
            <p:spPr>
              <a:xfrm flipH="false" flipV="false" rot="0">
                <a:off x="0" y="0"/>
                <a:ext cx="2538366" cy="643255"/>
              </a:xfrm>
              <a:custGeom>
                <a:avLst/>
                <a:gdLst/>
                <a:ahLst/>
                <a:cxnLst/>
                <a:rect r="r" b="b" t="t" l="l"/>
                <a:pathLst>
                  <a:path h="643255" w="2538366">
                    <a:moveTo>
                      <a:pt x="1864143" y="0"/>
                    </a:moveTo>
                    <a:cubicBezTo>
                      <a:pt x="0" y="0"/>
                      <a:pt x="0" y="0"/>
                      <a:pt x="0" y="0"/>
                    </a:cubicBezTo>
                    <a:cubicBezTo>
                      <a:pt x="0" y="643255"/>
                      <a:pt x="0" y="643255"/>
                      <a:pt x="0" y="643255"/>
                    </a:cubicBezTo>
                    <a:cubicBezTo>
                      <a:pt x="2538366" y="643255"/>
                      <a:pt x="2538366" y="643255"/>
                      <a:pt x="2538366" y="643255"/>
                    </a:cubicBezTo>
                    <a:cubicBezTo>
                      <a:pt x="2538366" y="546735"/>
                      <a:pt x="2538366" y="546735"/>
                      <a:pt x="2538366" y="546735"/>
                    </a:cubicBezTo>
                    <a:cubicBezTo>
                      <a:pt x="2538366" y="257302"/>
                      <a:pt x="2220977" y="0"/>
                      <a:pt x="1864143" y="0"/>
                    </a:cubicBezTo>
                  </a:path>
                </a:pathLst>
              </a:custGeom>
              <a:solidFill>
                <a:srgbClr val="4BACC6"/>
              </a:solidFill>
            </p:spPr>
          </p:sp>
        </p:grpSp>
        <p:grpSp>
          <p:nvGrpSpPr>
            <p:cNvPr name="Group 10" id="10"/>
            <p:cNvGrpSpPr/>
            <p:nvPr/>
          </p:nvGrpSpPr>
          <p:grpSpPr>
            <a:xfrm rot="0">
              <a:off x="0" y="667229"/>
              <a:ext cx="2632849" cy="1401854"/>
              <a:chOff x="0" y="0"/>
              <a:chExt cx="2538345" cy="1351536"/>
            </a:xfrm>
          </p:grpSpPr>
          <p:sp>
            <p:nvSpPr>
              <p:cNvPr name="Freeform 11" id="11"/>
              <p:cNvSpPr/>
              <p:nvPr/>
            </p:nvSpPr>
            <p:spPr>
              <a:xfrm flipH="false" flipV="false" rot="0">
                <a:off x="0" y="0"/>
                <a:ext cx="2538366" cy="1351534"/>
              </a:xfrm>
              <a:custGeom>
                <a:avLst/>
                <a:gdLst/>
                <a:ahLst/>
                <a:cxnLst/>
                <a:rect r="r" b="b" t="t" l="l"/>
                <a:pathLst>
                  <a:path h="1351534" w="2538366">
                    <a:moveTo>
                      <a:pt x="0" y="643636"/>
                    </a:moveTo>
                    <a:cubicBezTo>
                      <a:pt x="475935" y="643636"/>
                      <a:pt x="475935" y="643636"/>
                      <a:pt x="475935" y="643636"/>
                    </a:cubicBezTo>
                    <a:cubicBezTo>
                      <a:pt x="991465" y="1351534"/>
                      <a:pt x="991465" y="1351534"/>
                      <a:pt x="991465" y="1351534"/>
                    </a:cubicBezTo>
                    <a:cubicBezTo>
                      <a:pt x="1507153" y="643636"/>
                      <a:pt x="1507153" y="643636"/>
                      <a:pt x="1507153" y="643636"/>
                    </a:cubicBezTo>
                    <a:cubicBezTo>
                      <a:pt x="1864143" y="643636"/>
                      <a:pt x="1864143" y="643636"/>
                      <a:pt x="1864143" y="643636"/>
                    </a:cubicBezTo>
                    <a:cubicBezTo>
                      <a:pt x="2221133" y="643636"/>
                      <a:pt x="2538366" y="386207"/>
                      <a:pt x="2538366" y="96647"/>
                    </a:cubicBezTo>
                    <a:cubicBezTo>
                      <a:pt x="2538366" y="127"/>
                      <a:pt x="2538366" y="127"/>
                      <a:pt x="2538366" y="127"/>
                    </a:cubicBezTo>
                    <a:cubicBezTo>
                      <a:pt x="0" y="0"/>
                      <a:pt x="0" y="0"/>
                      <a:pt x="0" y="0"/>
                    </a:cubicBezTo>
                    <a:lnTo>
                      <a:pt x="0" y="643636"/>
                    </a:lnTo>
                    <a:close/>
                  </a:path>
                </a:pathLst>
              </a:custGeom>
              <a:solidFill>
                <a:srgbClr val="9BD9E4"/>
              </a:solidFill>
            </p:spPr>
          </p:sp>
        </p:grpSp>
      </p:grpSp>
      <p:grpSp>
        <p:nvGrpSpPr>
          <p:cNvPr name="Group 12" id="12"/>
          <p:cNvGrpSpPr/>
          <p:nvPr/>
        </p:nvGrpSpPr>
        <p:grpSpPr>
          <a:xfrm rot="0">
            <a:off x="10847289" y="2831352"/>
            <a:ext cx="3657962" cy="1551812"/>
            <a:chOff x="0" y="0"/>
            <a:chExt cx="4877283" cy="2069082"/>
          </a:xfrm>
        </p:grpSpPr>
        <p:grpSp>
          <p:nvGrpSpPr>
            <p:cNvPr name="Group 13" id="13"/>
            <p:cNvGrpSpPr/>
            <p:nvPr/>
          </p:nvGrpSpPr>
          <p:grpSpPr>
            <a:xfrm rot="0">
              <a:off x="0" y="0"/>
              <a:ext cx="4877283" cy="667229"/>
              <a:chOff x="0" y="0"/>
              <a:chExt cx="4702218" cy="643279"/>
            </a:xfrm>
          </p:grpSpPr>
          <p:sp>
            <p:nvSpPr>
              <p:cNvPr name="Freeform 14" id="14"/>
              <p:cNvSpPr/>
              <p:nvPr/>
            </p:nvSpPr>
            <p:spPr>
              <a:xfrm flipH="false" flipV="false" rot="0">
                <a:off x="0" y="0"/>
                <a:ext cx="4702175" cy="643255"/>
              </a:xfrm>
              <a:custGeom>
                <a:avLst/>
                <a:gdLst/>
                <a:ahLst/>
                <a:cxnLst/>
                <a:rect r="r" b="b" t="t" l="l"/>
                <a:pathLst>
                  <a:path h="643255" w="4702175">
                    <a:moveTo>
                      <a:pt x="0" y="0"/>
                    </a:moveTo>
                    <a:lnTo>
                      <a:pt x="4702175" y="0"/>
                    </a:lnTo>
                    <a:lnTo>
                      <a:pt x="4702175" y="643255"/>
                    </a:lnTo>
                    <a:lnTo>
                      <a:pt x="0" y="643255"/>
                    </a:lnTo>
                    <a:close/>
                  </a:path>
                </a:pathLst>
              </a:custGeom>
              <a:solidFill>
                <a:srgbClr val="4BACC6"/>
              </a:solidFill>
            </p:spPr>
          </p:sp>
        </p:grpSp>
        <p:grpSp>
          <p:nvGrpSpPr>
            <p:cNvPr name="Group 15" id="15"/>
            <p:cNvGrpSpPr/>
            <p:nvPr/>
          </p:nvGrpSpPr>
          <p:grpSpPr>
            <a:xfrm rot="0">
              <a:off x="0" y="667229"/>
              <a:ext cx="4877283" cy="1401854"/>
              <a:chOff x="0" y="0"/>
              <a:chExt cx="4702218" cy="1351536"/>
            </a:xfrm>
          </p:grpSpPr>
          <p:sp>
            <p:nvSpPr>
              <p:cNvPr name="Freeform 16" id="16"/>
              <p:cNvSpPr/>
              <p:nvPr/>
            </p:nvSpPr>
            <p:spPr>
              <a:xfrm flipH="false" flipV="false" rot="0">
                <a:off x="0" y="0"/>
                <a:ext cx="4702175" cy="1351534"/>
              </a:xfrm>
              <a:custGeom>
                <a:avLst/>
                <a:gdLst/>
                <a:ahLst/>
                <a:cxnLst/>
                <a:rect r="r" b="b" t="t" l="l"/>
                <a:pathLst>
                  <a:path h="1351534" w="4702175">
                    <a:moveTo>
                      <a:pt x="0" y="0"/>
                    </a:moveTo>
                    <a:lnTo>
                      <a:pt x="0" y="644271"/>
                    </a:lnTo>
                    <a:lnTo>
                      <a:pt x="1770380" y="644271"/>
                    </a:lnTo>
                    <a:lnTo>
                      <a:pt x="2190115" y="1351534"/>
                    </a:lnTo>
                    <a:lnTo>
                      <a:pt x="2607691" y="644271"/>
                    </a:lnTo>
                    <a:lnTo>
                      <a:pt x="4702175" y="644271"/>
                    </a:lnTo>
                    <a:lnTo>
                      <a:pt x="4702175" y="0"/>
                    </a:lnTo>
                    <a:lnTo>
                      <a:pt x="0" y="0"/>
                    </a:lnTo>
                    <a:close/>
                  </a:path>
                </a:pathLst>
              </a:custGeom>
              <a:solidFill>
                <a:srgbClr val="9BD9E4"/>
              </a:solidFill>
            </p:spPr>
          </p:sp>
        </p:grpSp>
      </p:grpSp>
      <p:grpSp>
        <p:nvGrpSpPr>
          <p:cNvPr name="Group 17" id="17"/>
          <p:cNvGrpSpPr/>
          <p:nvPr/>
        </p:nvGrpSpPr>
        <p:grpSpPr>
          <a:xfrm rot="0">
            <a:off x="7592882" y="2831352"/>
            <a:ext cx="3130582" cy="1551812"/>
            <a:chOff x="0" y="0"/>
            <a:chExt cx="4174110" cy="2069082"/>
          </a:xfrm>
        </p:grpSpPr>
        <p:grpSp>
          <p:nvGrpSpPr>
            <p:cNvPr name="Group 18" id="18"/>
            <p:cNvGrpSpPr/>
            <p:nvPr/>
          </p:nvGrpSpPr>
          <p:grpSpPr>
            <a:xfrm rot="0">
              <a:off x="0" y="0"/>
              <a:ext cx="4174110" cy="667229"/>
              <a:chOff x="0" y="0"/>
              <a:chExt cx="4024284" cy="643279"/>
            </a:xfrm>
          </p:grpSpPr>
          <p:sp>
            <p:nvSpPr>
              <p:cNvPr name="Freeform 19" id="19"/>
              <p:cNvSpPr/>
              <p:nvPr/>
            </p:nvSpPr>
            <p:spPr>
              <a:xfrm flipH="false" flipV="false" rot="0">
                <a:off x="0" y="0"/>
                <a:ext cx="4024249" cy="643255"/>
              </a:xfrm>
              <a:custGeom>
                <a:avLst/>
                <a:gdLst/>
                <a:ahLst/>
                <a:cxnLst/>
                <a:rect r="r" b="b" t="t" l="l"/>
                <a:pathLst>
                  <a:path h="643255" w="4024249">
                    <a:moveTo>
                      <a:pt x="0" y="0"/>
                    </a:moveTo>
                    <a:lnTo>
                      <a:pt x="4024249" y="0"/>
                    </a:lnTo>
                    <a:lnTo>
                      <a:pt x="4024249" y="643255"/>
                    </a:lnTo>
                    <a:lnTo>
                      <a:pt x="0" y="643255"/>
                    </a:lnTo>
                    <a:close/>
                  </a:path>
                </a:pathLst>
              </a:custGeom>
              <a:solidFill>
                <a:srgbClr val="4BACC6"/>
              </a:solidFill>
            </p:spPr>
          </p:sp>
        </p:grpSp>
        <p:grpSp>
          <p:nvGrpSpPr>
            <p:cNvPr name="Group 20" id="20"/>
            <p:cNvGrpSpPr/>
            <p:nvPr/>
          </p:nvGrpSpPr>
          <p:grpSpPr>
            <a:xfrm rot="0">
              <a:off x="0" y="667229"/>
              <a:ext cx="4174110" cy="1401854"/>
              <a:chOff x="0" y="0"/>
              <a:chExt cx="4024284" cy="1351536"/>
            </a:xfrm>
          </p:grpSpPr>
          <p:sp>
            <p:nvSpPr>
              <p:cNvPr name="Freeform 21" id="21"/>
              <p:cNvSpPr/>
              <p:nvPr/>
            </p:nvSpPr>
            <p:spPr>
              <a:xfrm flipH="false" flipV="false" rot="0">
                <a:off x="0" y="0"/>
                <a:ext cx="4024249" cy="1351534"/>
              </a:xfrm>
              <a:custGeom>
                <a:avLst/>
                <a:gdLst/>
                <a:ahLst/>
                <a:cxnLst/>
                <a:rect r="r" b="b" t="t" l="l"/>
                <a:pathLst>
                  <a:path h="1351534" w="4024249">
                    <a:moveTo>
                      <a:pt x="0" y="0"/>
                    </a:moveTo>
                    <a:lnTo>
                      <a:pt x="0" y="644271"/>
                    </a:lnTo>
                    <a:lnTo>
                      <a:pt x="1642364" y="644271"/>
                    </a:lnTo>
                    <a:lnTo>
                      <a:pt x="2060067" y="1351534"/>
                    </a:lnTo>
                    <a:lnTo>
                      <a:pt x="2479929" y="644271"/>
                    </a:lnTo>
                    <a:lnTo>
                      <a:pt x="4024249" y="644271"/>
                    </a:lnTo>
                    <a:lnTo>
                      <a:pt x="4024249" y="0"/>
                    </a:lnTo>
                    <a:lnTo>
                      <a:pt x="0" y="0"/>
                    </a:lnTo>
                    <a:close/>
                  </a:path>
                </a:pathLst>
              </a:custGeom>
              <a:solidFill>
                <a:srgbClr val="9BD9E4"/>
              </a:solidFill>
            </p:spPr>
          </p:sp>
        </p:grpSp>
      </p:grpSp>
      <p:grpSp>
        <p:nvGrpSpPr>
          <p:cNvPr name="Group 22" id="22"/>
          <p:cNvGrpSpPr/>
          <p:nvPr/>
        </p:nvGrpSpPr>
        <p:grpSpPr>
          <a:xfrm rot="0">
            <a:off x="5368668" y="2831352"/>
            <a:ext cx="2079192" cy="1551812"/>
            <a:chOff x="0" y="0"/>
            <a:chExt cx="2772256" cy="2069082"/>
          </a:xfrm>
        </p:grpSpPr>
        <p:grpSp>
          <p:nvGrpSpPr>
            <p:cNvPr name="Group 23" id="23"/>
            <p:cNvGrpSpPr/>
            <p:nvPr/>
          </p:nvGrpSpPr>
          <p:grpSpPr>
            <a:xfrm rot="0">
              <a:off x="0" y="0"/>
              <a:ext cx="2772256" cy="667229"/>
              <a:chOff x="0" y="0"/>
              <a:chExt cx="2672748" cy="643279"/>
            </a:xfrm>
          </p:grpSpPr>
          <p:sp>
            <p:nvSpPr>
              <p:cNvPr name="Freeform 24" id="24"/>
              <p:cNvSpPr/>
              <p:nvPr/>
            </p:nvSpPr>
            <p:spPr>
              <a:xfrm flipH="false" flipV="false" rot="0">
                <a:off x="0" y="0"/>
                <a:ext cx="2672715" cy="643255"/>
              </a:xfrm>
              <a:custGeom>
                <a:avLst/>
                <a:gdLst/>
                <a:ahLst/>
                <a:cxnLst/>
                <a:rect r="r" b="b" t="t" l="l"/>
                <a:pathLst>
                  <a:path h="643255" w="2672715">
                    <a:moveTo>
                      <a:pt x="0" y="0"/>
                    </a:moveTo>
                    <a:lnTo>
                      <a:pt x="2672715" y="0"/>
                    </a:lnTo>
                    <a:lnTo>
                      <a:pt x="2672715" y="643255"/>
                    </a:lnTo>
                    <a:lnTo>
                      <a:pt x="0" y="643255"/>
                    </a:lnTo>
                    <a:close/>
                  </a:path>
                </a:pathLst>
              </a:custGeom>
              <a:solidFill>
                <a:srgbClr val="4BACC6"/>
              </a:solidFill>
            </p:spPr>
          </p:sp>
        </p:grpSp>
        <p:grpSp>
          <p:nvGrpSpPr>
            <p:cNvPr name="Group 25" id="25"/>
            <p:cNvGrpSpPr/>
            <p:nvPr/>
          </p:nvGrpSpPr>
          <p:grpSpPr>
            <a:xfrm rot="0">
              <a:off x="0" y="667229"/>
              <a:ext cx="2772256" cy="1401854"/>
              <a:chOff x="0" y="0"/>
              <a:chExt cx="2672748" cy="1351536"/>
            </a:xfrm>
          </p:grpSpPr>
          <p:sp>
            <p:nvSpPr>
              <p:cNvPr name="Freeform 26" id="26"/>
              <p:cNvSpPr/>
              <p:nvPr/>
            </p:nvSpPr>
            <p:spPr>
              <a:xfrm flipH="false" flipV="false" rot="0">
                <a:off x="0" y="0"/>
                <a:ext cx="2672715" cy="1351534"/>
              </a:xfrm>
              <a:custGeom>
                <a:avLst/>
                <a:gdLst/>
                <a:ahLst/>
                <a:cxnLst/>
                <a:rect r="r" b="b" t="t" l="l"/>
                <a:pathLst>
                  <a:path h="1351534" w="2672715">
                    <a:moveTo>
                      <a:pt x="0" y="0"/>
                    </a:moveTo>
                    <a:lnTo>
                      <a:pt x="0" y="644271"/>
                    </a:lnTo>
                    <a:lnTo>
                      <a:pt x="900303" y="644271"/>
                    </a:lnTo>
                    <a:lnTo>
                      <a:pt x="1320038" y="1351534"/>
                    </a:lnTo>
                    <a:lnTo>
                      <a:pt x="1737614" y="644271"/>
                    </a:lnTo>
                    <a:lnTo>
                      <a:pt x="2672715" y="644271"/>
                    </a:lnTo>
                    <a:lnTo>
                      <a:pt x="2672715" y="0"/>
                    </a:lnTo>
                    <a:lnTo>
                      <a:pt x="0" y="0"/>
                    </a:lnTo>
                    <a:close/>
                  </a:path>
                </a:pathLst>
              </a:custGeom>
              <a:solidFill>
                <a:srgbClr val="9BD9E4"/>
              </a:solidFill>
            </p:spPr>
          </p:sp>
        </p:grpSp>
      </p:grpSp>
      <p:grpSp>
        <p:nvGrpSpPr>
          <p:cNvPr name="Group 27" id="27"/>
          <p:cNvGrpSpPr/>
          <p:nvPr/>
        </p:nvGrpSpPr>
        <p:grpSpPr>
          <a:xfrm rot="0">
            <a:off x="2010190" y="2831352"/>
            <a:ext cx="3231958" cy="1551812"/>
            <a:chOff x="0" y="0"/>
            <a:chExt cx="4309278" cy="2069082"/>
          </a:xfrm>
        </p:grpSpPr>
        <p:grpSp>
          <p:nvGrpSpPr>
            <p:cNvPr name="Group 28" id="28"/>
            <p:cNvGrpSpPr/>
            <p:nvPr/>
          </p:nvGrpSpPr>
          <p:grpSpPr>
            <a:xfrm rot="0">
              <a:off x="0" y="0"/>
              <a:ext cx="4309278" cy="667229"/>
              <a:chOff x="0" y="0"/>
              <a:chExt cx="4154600" cy="643279"/>
            </a:xfrm>
          </p:grpSpPr>
          <p:sp>
            <p:nvSpPr>
              <p:cNvPr name="Freeform 29" id="29"/>
              <p:cNvSpPr/>
              <p:nvPr/>
            </p:nvSpPr>
            <p:spPr>
              <a:xfrm flipH="false" flipV="false" rot="0">
                <a:off x="0" y="0"/>
                <a:ext cx="4154551" cy="643255"/>
              </a:xfrm>
              <a:custGeom>
                <a:avLst/>
                <a:gdLst/>
                <a:ahLst/>
                <a:cxnLst/>
                <a:rect r="r" b="b" t="t" l="l"/>
                <a:pathLst>
                  <a:path h="643255" w="4154551">
                    <a:moveTo>
                      <a:pt x="4154551" y="0"/>
                    </a:moveTo>
                    <a:cubicBezTo>
                      <a:pt x="515239" y="0"/>
                      <a:pt x="515239" y="0"/>
                      <a:pt x="515239" y="0"/>
                    </a:cubicBezTo>
                    <a:cubicBezTo>
                      <a:pt x="225425" y="0"/>
                      <a:pt x="0" y="257302"/>
                      <a:pt x="0" y="546735"/>
                    </a:cubicBezTo>
                    <a:cubicBezTo>
                      <a:pt x="0" y="643255"/>
                      <a:pt x="0" y="643255"/>
                      <a:pt x="0" y="643255"/>
                    </a:cubicBezTo>
                    <a:cubicBezTo>
                      <a:pt x="4154551" y="643255"/>
                      <a:pt x="4154551" y="643255"/>
                      <a:pt x="4154551" y="643255"/>
                    </a:cubicBezTo>
                    <a:cubicBezTo>
                      <a:pt x="4154551" y="0"/>
                      <a:pt x="4154551" y="0"/>
                      <a:pt x="4154551" y="0"/>
                    </a:cubicBezTo>
                  </a:path>
                </a:pathLst>
              </a:custGeom>
              <a:solidFill>
                <a:srgbClr val="4BACC6"/>
              </a:solidFill>
            </p:spPr>
          </p:sp>
        </p:grpSp>
        <p:grpSp>
          <p:nvGrpSpPr>
            <p:cNvPr name="Group 30" id="30"/>
            <p:cNvGrpSpPr/>
            <p:nvPr/>
          </p:nvGrpSpPr>
          <p:grpSpPr>
            <a:xfrm rot="0">
              <a:off x="0" y="667229"/>
              <a:ext cx="4309278" cy="1401854"/>
              <a:chOff x="0" y="0"/>
              <a:chExt cx="4154600" cy="1351536"/>
            </a:xfrm>
          </p:grpSpPr>
          <p:sp>
            <p:nvSpPr>
              <p:cNvPr name="Freeform 31" id="31"/>
              <p:cNvSpPr/>
              <p:nvPr/>
            </p:nvSpPr>
            <p:spPr>
              <a:xfrm flipH="false" flipV="false" rot="0">
                <a:off x="0" y="-127"/>
                <a:ext cx="4154678" cy="1351534"/>
              </a:xfrm>
              <a:custGeom>
                <a:avLst/>
                <a:gdLst/>
                <a:ahLst/>
                <a:cxnLst/>
                <a:rect r="r" b="b" t="t" l="l"/>
                <a:pathLst>
                  <a:path h="1351534" w="4154678">
                    <a:moveTo>
                      <a:pt x="0" y="127"/>
                    </a:moveTo>
                    <a:cubicBezTo>
                      <a:pt x="0" y="96647"/>
                      <a:pt x="0" y="96647"/>
                      <a:pt x="0" y="96647"/>
                    </a:cubicBezTo>
                    <a:cubicBezTo>
                      <a:pt x="0" y="386207"/>
                      <a:pt x="225425" y="643636"/>
                      <a:pt x="515239" y="643636"/>
                    </a:cubicBezTo>
                    <a:cubicBezTo>
                      <a:pt x="1706880" y="643636"/>
                      <a:pt x="1706880" y="643636"/>
                      <a:pt x="1706880" y="643636"/>
                    </a:cubicBezTo>
                    <a:cubicBezTo>
                      <a:pt x="2125599" y="1351534"/>
                      <a:pt x="2125599" y="1351534"/>
                      <a:pt x="2125599" y="1351534"/>
                    </a:cubicBezTo>
                    <a:cubicBezTo>
                      <a:pt x="2544318" y="643636"/>
                      <a:pt x="2544318" y="643636"/>
                      <a:pt x="2544318" y="643636"/>
                    </a:cubicBezTo>
                    <a:cubicBezTo>
                      <a:pt x="4154678" y="643636"/>
                      <a:pt x="4154678" y="643636"/>
                      <a:pt x="4154678" y="643636"/>
                    </a:cubicBezTo>
                    <a:cubicBezTo>
                      <a:pt x="4154678" y="0"/>
                      <a:pt x="4154678" y="0"/>
                      <a:pt x="4154678" y="0"/>
                    </a:cubicBezTo>
                    <a:lnTo>
                      <a:pt x="0" y="0"/>
                    </a:lnTo>
                    <a:close/>
                  </a:path>
                </a:pathLst>
              </a:custGeom>
              <a:solidFill>
                <a:srgbClr val="9BD9E4"/>
              </a:solidFill>
            </p:spPr>
          </p:sp>
        </p:grpSp>
      </p:grpSp>
      <p:sp>
        <p:nvSpPr>
          <p:cNvPr name="TextBox 32" id="32"/>
          <p:cNvSpPr txBox="true"/>
          <p:nvPr/>
        </p:nvSpPr>
        <p:spPr>
          <a:xfrm rot="0">
            <a:off x="3024958" y="2888353"/>
            <a:ext cx="1202423" cy="787640"/>
          </a:xfrm>
          <a:prstGeom prst="rect">
            <a:avLst/>
          </a:prstGeom>
        </p:spPr>
        <p:txBody>
          <a:bodyPr anchor="t" rtlCol="false" tIns="0" lIns="0" bIns="0" rIns="0">
            <a:spAutoFit/>
          </a:bodyPr>
          <a:lstStyle/>
          <a:p>
            <a:pPr algn="ctr" marL="0" indent="0" lvl="0">
              <a:lnSpc>
                <a:spcPts val="6519"/>
              </a:lnSpc>
              <a:spcBef>
                <a:spcPct val="0"/>
              </a:spcBef>
            </a:pPr>
            <a:r>
              <a:rPr lang="en-US" sz="4724" spc="462">
                <a:solidFill>
                  <a:srgbClr val="231F20"/>
                </a:solidFill>
                <a:latin typeface="TT Drugs"/>
                <a:ea typeface="TT Drugs"/>
                <a:cs typeface="TT Drugs"/>
                <a:sym typeface="TT Drugs"/>
              </a:rPr>
              <a:t>01</a:t>
            </a:r>
          </a:p>
        </p:txBody>
      </p:sp>
      <p:sp>
        <p:nvSpPr>
          <p:cNvPr name="TextBox 33" id="33"/>
          <p:cNvSpPr txBox="true"/>
          <p:nvPr/>
        </p:nvSpPr>
        <p:spPr>
          <a:xfrm rot="0">
            <a:off x="5805705" y="2888353"/>
            <a:ext cx="1202423" cy="787640"/>
          </a:xfrm>
          <a:prstGeom prst="rect">
            <a:avLst/>
          </a:prstGeom>
        </p:spPr>
        <p:txBody>
          <a:bodyPr anchor="t" rtlCol="false" tIns="0" lIns="0" bIns="0" rIns="0">
            <a:spAutoFit/>
          </a:bodyPr>
          <a:lstStyle/>
          <a:p>
            <a:pPr algn="ctr" marL="0" indent="0" lvl="0">
              <a:lnSpc>
                <a:spcPts val="6519"/>
              </a:lnSpc>
              <a:spcBef>
                <a:spcPct val="0"/>
              </a:spcBef>
            </a:pPr>
            <a:r>
              <a:rPr lang="en-US" sz="4724" spc="462">
                <a:solidFill>
                  <a:srgbClr val="231F20"/>
                </a:solidFill>
                <a:latin typeface="TT Drugs"/>
                <a:ea typeface="TT Drugs"/>
                <a:cs typeface="TT Drugs"/>
                <a:sym typeface="TT Drugs"/>
              </a:rPr>
              <a:t>02</a:t>
            </a:r>
          </a:p>
        </p:txBody>
      </p:sp>
      <p:sp>
        <p:nvSpPr>
          <p:cNvPr name="TextBox 34" id="34"/>
          <p:cNvSpPr txBox="true"/>
          <p:nvPr/>
        </p:nvSpPr>
        <p:spPr>
          <a:xfrm rot="0">
            <a:off x="8593336" y="2888353"/>
            <a:ext cx="1202423" cy="787408"/>
          </a:xfrm>
          <a:prstGeom prst="rect">
            <a:avLst/>
          </a:prstGeom>
        </p:spPr>
        <p:txBody>
          <a:bodyPr anchor="t" rtlCol="false" tIns="0" lIns="0" bIns="0" rIns="0">
            <a:spAutoFit/>
          </a:bodyPr>
          <a:lstStyle/>
          <a:p>
            <a:pPr algn="ctr" marL="0" indent="0" lvl="0">
              <a:lnSpc>
                <a:spcPts val="6519"/>
              </a:lnSpc>
              <a:spcBef>
                <a:spcPct val="0"/>
              </a:spcBef>
            </a:pPr>
            <a:r>
              <a:rPr lang="en-US" sz="4724" spc="462">
                <a:solidFill>
                  <a:srgbClr val="231F20"/>
                </a:solidFill>
                <a:latin typeface="TT Drugs"/>
                <a:ea typeface="TT Drugs"/>
                <a:cs typeface="TT Drugs"/>
                <a:sym typeface="TT Drugs"/>
              </a:rPr>
              <a:t>03</a:t>
            </a:r>
          </a:p>
        </p:txBody>
      </p:sp>
      <p:sp>
        <p:nvSpPr>
          <p:cNvPr name="TextBox 35" id="35"/>
          <p:cNvSpPr txBox="true"/>
          <p:nvPr/>
        </p:nvSpPr>
        <p:spPr>
          <a:xfrm rot="0">
            <a:off x="11974616" y="2888353"/>
            <a:ext cx="1202423" cy="787408"/>
          </a:xfrm>
          <a:prstGeom prst="rect">
            <a:avLst/>
          </a:prstGeom>
        </p:spPr>
        <p:txBody>
          <a:bodyPr anchor="t" rtlCol="false" tIns="0" lIns="0" bIns="0" rIns="0">
            <a:spAutoFit/>
          </a:bodyPr>
          <a:lstStyle/>
          <a:p>
            <a:pPr algn="ctr" marL="0" indent="0" lvl="0">
              <a:lnSpc>
                <a:spcPts val="6519"/>
              </a:lnSpc>
              <a:spcBef>
                <a:spcPct val="0"/>
              </a:spcBef>
            </a:pPr>
            <a:r>
              <a:rPr lang="en-US" sz="4724" spc="462">
                <a:solidFill>
                  <a:srgbClr val="231F20"/>
                </a:solidFill>
                <a:latin typeface="TT Drugs"/>
                <a:ea typeface="TT Drugs"/>
                <a:cs typeface="TT Drugs"/>
                <a:sym typeface="TT Drugs"/>
              </a:rPr>
              <a:t>04</a:t>
            </a:r>
          </a:p>
        </p:txBody>
      </p:sp>
      <p:sp>
        <p:nvSpPr>
          <p:cNvPr name="TextBox 36" id="36"/>
          <p:cNvSpPr txBox="true"/>
          <p:nvPr/>
        </p:nvSpPr>
        <p:spPr>
          <a:xfrm rot="0">
            <a:off x="14954867" y="2888353"/>
            <a:ext cx="1202423" cy="787408"/>
          </a:xfrm>
          <a:prstGeom prst="rect">
            <a:avLst/>
          </a:prstGeom>
        </p:spPr>
        <p:txBody>
          <a:bodyPr anchor="t" rtlCol="false" tIns="0" lIns="0" bIns="0" rIns="0">
            <a:spAutoFit/>
          </a:bodyPr>
          <a:lstStyle/>
          <a:p>
            <a:pPr algn="ctr" marL="0" indent="0" lvl="0">
              <a:lnSpc>
                <a:spcPts val="6519"/>
              </a:lnSpc>
              <a:spcBef>
                <a:spcPct val="0"/>
              </a:spcBef>
            </a:pPr>
            <a:r>
              <a:rPr lang="en-US" sz="4724" spc="462">
                <a:solidFill>
                  <a:srgbClr val="231F20"/>
                </a:solidFill>
                <a:latin typeface="TT Drugs"/>
                <a:ea typeface="TT Drugs"/>
                <a:cs typeface="TT Drugs"/>
                <a:sym typeface="TT Drugs"/>
              </a:rPr>
              <a:t>05</a:t>
            </a:r>
          </a:p>
        </p:txBody>
      </p:sp>
      <p:sp>
        <p:nvSpPr>
          <p:cNvPr name="TextBox 37" id="37"/>
          <p:cNvSpPr txBox="true"/>
          <p:nvPr/>
        </p:nvSpPr>
        <p:spPr>
          <a:xfrm rot="0">
            <a:off x="2098105" y="5641942"/>
            <a:ext cx="2688857" cy="2271596"/>
          </a:xfrm>
          <a:prstGeom prst="rect">
            <a:avLst/>
          </a:prstGeom>
        </p:spPr>
        <p:txBody>
          <a:bodyPr anchor="t" rtlCol="false" tIns="0" lIns="0" bIns="0" rIns="0">
            <a:spAutoFit/>
          </a:bodyPr>
          <a:lstStyle/>
          <a:p>
            <a:pPr algn="just" marL="237489" indent="-118744" lvl="1">
              <a:lnSpc>
                <a:spcPts val="1517"/>
              </a:lnSpc>
              <a:buFont typeface="Arial"/>
              <a:buChar char="•"/>
            </a:pPr>
            <a:r>
              <a:rPr lang="en-US" sz="1099" spc="107">
                <a:solidFill>
                  <a:srgbClr val="231F20"/>
                </a:solidFill>
                <a:latin typeface="TT Drugs"/>
                <a:ea typeface="TT Drugs"/>
                <a:cs typeface="TT Drugs"/>
                <a:sym typeface="TT Drugs"/>
              </a:rPr>
              <a:t>Utiliza Jackson, una biblioteca popular para el procesamiento de JSON en Java, para leer y parsear el contenido del archivo JSON especificado en el constructor de la clase.</a:t>
            </a:r>
          </a:p>
          <a:p>
            <a:pPr algn="just">
              <a:lnSpc>
                <a:spcPts val="1517"/>
              </a:lnSpc>
            </a:pPr>
          </a:p>
          <a:p>
            <a:pPr algn="just" marL="237489" indent="-118744" lvl="1">
              <a:lnSpc>
                <a:spcPts val="1517"/>
              </a:lnSpc>
              <a:spcBef>
                <a:spcPct val="0"/>
              </a:spcBef>
              <a:buFont typeface="Arial"/>
              <a:buChar char="•"/>
            </a:pPr>
            <a:r>
              <a:rPr lang="en-US" sz="1099" spc="107">
                <a:solidFill>
                  <a:srgbClr val="231F20"/>
                </a:solidFill>
                <a:latin typeface="TT Drugs"/>
                <a:ea typeface="TT Drugs"/>
                <a:cs typeface="TT Drugs"/>
                <a:sym typeface="TT Drugs"/>
              </a:rPr>
              <a:t>Se verifica la validez del nodo raíz del JSON antes de proceder con la carga de datos.</a:t>
            </a:r>
          </a:p>
          <a:p>
            <a:pPr algn="ctr" marL="0" indent="0" lvl="0">
              <a:lnSpc>
                <a:spcPts val="1379"/>
              </a:lnSpc>
              <a:spcBef>
                <a:spcPct val="0"/>
              </a:spcBef>
            </a:pPr>
          </a:p>
        </p:txBody>
      </p:sp>
      <p:sp>
        <p:nvSpPr>
          <p:cNvPr name="TextBox 38" id="38"/>
          <p:cNvSpPr txBox="true"/>
          <p:nvPr/>
        </p:nvSpPr>
        <p:spPr>
          <a:xfrm rot="0">
            <a:off x="2537702" y="1804484"/>
            <a:ext cx="2249260" cy="715159"/>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TT Drugs"/>
                <a:ea typeface="TT Drugs"/>
                <a:cs typeface="TT Drugs"/>
                <a:sym typeface="TT Drugs"/>
              </a:rPr>
              <a:t>Lectura de Datos JSON:</a:t>
            </a:r>
          </a:p>
        </p:txBody>
      </p:sp>
      <p:sp>
        <p:nvSpPr>
          <p:cNvPr name="TextBox 39" id="39"/>
          <p:cNvSpPr txBox="true"/>
          <p:nvPr/>
        </p:nvSpPr>
        <p:spPr>
          <a:xfrm rot="0">
            <a:off x="5338746" y="4509053"/>
            <a:ext cx="2084841" cy="715159"/>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TT Drugs"/>
                <a:ea typeface="TT Drugs"/>
                <a:cs typeface="TT Drugs"/>
                <a:sym typeface="TT Drugs"/>
              </a:rPr>
              <a:t>Conexión a la Base de Datos:</a:t>
            </a:r>
          </a:p>
        </p:txBody>
      </p:sp>
      <p:sp>
        <p:nvSpPr>
          <p:cNvPr name="TextBox 40" id="40"/>
          <p:cNvSpPr txBox="true"/>
          <p:nvPr/>
        </p:nvSpPr>
        <p:spPr>
          <a:xfrm rot="0">
            <a:off x="7927090" y="2039970"/>
            <a:ext cx="2534915" cy="353134"/>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TT Drugs"/>
                <a:ea typeface="TT Drugs"/>
                <a:cs typeface="TT Drugs"/>
                <a:sym typeface="TT Drugs"/>
              </a:rPr>
              <a:t>Inserción de Datos:</a:t>
            </a:r>
          </a:p>
        </p:txBody>
      </p:sp>
      <p:sp>
        <p:nvSpPr>
          <p:cNvPr name="TextBox 41" id="41"/>
          <p:cNvSpPr txBox="true"/>
          <p:nvPr/>
        </p:nvSpPr>
        <p:spPr>
          <a:xfrm rot="0">
            <a:off x="11327252" y="4690065"/>
            <a:ext cx="2497150" cy="353134"/>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TT Drugs"/>
                <a:ea typeface="TT Drugs"/>
                <a:cs typeface="TT Drugs"/>
                <a:sym typeface="TT Drugs"/>
              </a:rPr>
              <a:t>Manejo de Errores:</a:t>
            </a:r>
          </a:p>
        </p:txBody>
      </p:sp>
      <p:sp>
        <p:nvSpPr>
          <p:cNvPr name="TextBox 42" id="42"/>
          <p:cNvSpPr txBox="true"/>
          <p:nvPr/>
        </p:nvSpPr>
        <p:spPr>
          <a:xfrm rot="0">
            <a:off x="14629077" y="1985496"/>
            <a:ext cx="1786528" cy="715159"/>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TT Drugs"/>
                <a:ea typeface="TT Drugs"/>
                <a:cs typeface="TT Drugs"/>
                <a:sym typeface="TT Drugs"/>
              </a:rPr>
              <a:t>Carga de Imágenes:</a:t>
            </a:r>
          </a:p>
        </p:txBody>
      </p:sp>
      <p:sp>
        <p:nvSpPr>
          <p:cNvPr name="TextBox 43" id="43"/>
          <p:cNvSpPr txBox="true"/>
          <p:nvPr/>
        </p:nvSpPr>
        <p:spPr>
          <a:xfrm rot="0">
            <a:off x="5352360" y="5641942"/>
            <a:ext cx="2018045" cy="2670429"/>
          </a:xfrm>
          <a:prstGeom prst="rect">
            <a:avLst/>
          </a:prstGeom>
        </p:spPr>
        <p:txBody>
          <a:bodyPr anchor="t" rtlCol="false" tIns="0" lIns="0" bIns="0" rIns="0">
            <a:spAutoFit/>
          </a:bodyPr>
          <a:lstStyle/>
          <a:p>
            <a:pPr algn="just" marL="237489" indent="-118744" lvl="1">
              <a:lnSpc>
                <a:spcPts val="1517"/>
              </a:lnSpc>
              <a:buFont typeface="Arial"/>
              <a:buChar char="•"/>
            </a:pPr>
            <a:r>
              <a:rPr lang="en-US" sz="1099" spc="107">
                <a:solidFill>
                  <a:srgbClr val="231F20"/>
                </a:solidFill>
                <a:latin typeface="TT Drugs"/>
                <a:ea typeface="TT Drugs"/>
                <a:cs typeface="TT Drugs"/>
                <a:sym typeface="TT Drugs"/>
              </a:rPr>
              <a:t>Establece una conexión con la base de datos a través de la clase ConexionBBDD, que maneja la creación y cierre de conexiones.</a:t>
            </a:r>
          </a:p>
          <a:p>
            <a:pPr algn="just">
              <a:lnSpc>
                <a:spcPts val="1517"/>
              </a:lnSpc>
            </a:pPr>
          </a:p>
          <a:p>
            <a:pPr algn="just" marL="237489" indent="-118744" lvl="1">
              <a:lnSpc>
                <a:spcPts val="1517"/>
              </a:lnSpc>
              <a:buFont typeface="Arial"/>
              <a:buChar char="•"/>
            </a:pPr>
            <a:r>
              <a:rPr lang="en-US" sz="1099" spc="107">
                <a:solidFill>
                  <a:srgbClr val="231F20"/>
                </a:solidFill>
                <a:latin typeface="TT Drugs"/>
                <a:ea typeface="TT Drugs"/>
                <a:cs typeface="TT Drugs"/>
                <a:sym typeface="TT Drugs"/>
              </a:rPr>
              <a:t>Se asegura de que la conexión se cierre adecuadamente en el bloque finally.</a:t>
            </a:r>
          </a:p>
          <a:p>
            <a:pPr algn="just">
              <a:lnSpc>
                <a:spcPts val="1517"/>
              </a:lnSpc>
              <a:spcBef>
                <a:spcPct val="0"/>
              </a:spcBef>
            </a:pPr>
          </a:p>
          <a:p>
            <a:pPr algn="ctr" marL="0" indent="0" lvl="0">
              <a:lnSpc>
                <a:spcPts val="1517"/>
              </a:lnSpc>
              <a:spcBef>
                <a:spcPct val="0"/>
              </a:spcBef>
            </a:pPr>
          </a:p>
        </p:txBody>
      </p:sp>
      <p:sp>
        <p:nvSpPr>
          <p:cNvPr name="TextBox 44" id="44"/>
          <p:cNvSpPr txBox="true"/>
          <p:nvPr/>
        </p:nvSpPr>
        <p:spPr>
          <a:xfrm rot="0">
            <a:off x="7688132" y="5614845"/>
            <a:ext cx="2876944" cy="3861011"/>
          </a:xfrm>
          <a:prstGeom prst="rect">
            <a:avLst/>
          </a:prstGeom>
        </p:spPr>
        <p:txBody>
          <a:bodyPr anchor="t" rtlCol="false" tIns="0" lIns="0" bIns="0" rIns="0">
            <a:spAutoFit/>
          </a:bodyPr>
          <a:lstStyle/>
          <a:p>
            <a:pPr algn="just" marL="220430" indent="-110215" lvl="1">
              <a:lnSpc>
                <a:spcPts val="1408"/>
              </a:lnSpc>
              <a:buFont typeface="Arial"/>
              <a:buChar char="•"/>
            </a:pPr>
            <a:r>
              <a:rPr lang="en-US" sz="1020" spc="100">
                <a:solidFill>
                  <a:srgbClr val="231F20"/>
                </a:solidFill>
                <a:latin typeface="TT Drugs"/>
                <a:ea typeface="TT Drugs"/>
                <a:cs typeface="TT Drugs"/>
                <a:sym typeface="TT Drugs"/>
              </a:rPr>
              <a:t>Antes de insertar datos, comprueba si ya han sido cargados previamente en la base de datos.</a:t>
            </a:r>
            <a:r>
              <a:rPr lang="en-US" sz="1020" spc="100">
                <a:solidFill>
                  <a:srgbClr val="231F20"/>
                </a:solidFill>
                <a:latin typeface="TT Drugs"/>
                <a:ea typeface="TT Drugs"/>
                <a:cs typeface="TT Drugs"/>
                <a:sym typeface="TT Drugs"/>
              </a:rPr>
              <a:t>Si no hay datos, inserta información en varias tablas:</a:t>
            </a:r>
          </a:p>
          <a:p>
            <a:pPr algn="just">
              <a:lnSpc>
                <a:spcPts val="1408"/>
              </a:lnSpc>
            </a:pPr>
          </a:p>
          <a:p>
            <a:pPr algn="just" marL="220430" indent="-110215" lvl="1">
              <a:lnSpc>
                <a:spcPts val="1408"/>
              </a:lnSpc>
              <a:buFont typeface="Arial"/>
              <a:buChar char="•"/>
            </a:pPr>
            <a:r>
              <a:rPr lang="en-US" b="true" sz="1020" spc="100">
                <a:solidFill>
                  <a:srgbClr val="231F20"/>
                </a:solidFill>
                <a:latin typeface="TT Drugs Bold"/>
                <a:ea typeface="TT Drugs Bold"/>
                <a:cs typeface="TT Drugs Bold"/>
                <a:sym typeface="TT Drugs Bold"/>
              </a:rPr>
              <a:t>Tienda</a:t>
            </a:r>
            <a:r>
              <a:rPr lang="en-US" sz="1020" spc="100">
                <a:solidFill>
                  <a:srgbClr val="231F20"/>
                </a:solidFill>
                <a:latin typeface="TT Drugs"/>
                <a:ea typeface="TT Drugs"/>
                <a:cs typeface="TT Drugs"/>
                <a:sym typeface="TT Drugs"/>
              </a:rPr>
              <a:t>: Inserta el nombre de la tienda.</a:t>
            </a:r>
          </a:p>
          <a:p>
            <a:pPr algn="just" marL="220430" indent="-110215" lvl="1">
              <a:lnSpc>
                <a:spcPts val="1408"/>
              </a:lnSpc>
              <a:buFont typeface="Arial"/>
              <a:buChar char="•"/>
            </a:pPr>
            <a:r>
              <a:rPr lang="en-US" b="true" sz="1020" spc="100">
                <a:solidFill>
                  <a:srgbClr val="231F20"/>
                </a:solidFill>
                <a:latin typeface="TT Drugs Bold"/>
                <a:ea typeface="TT Drugs Bold"/>
                <a:cs typeface="TT Drugs Bold"/>
                <a:sym typeface="TT Drugs Bold"/>
              </a:rPr>
              <a:t>Categorías</a:t>
            </a:r>
            <a:r>
              <a:rPr lang="en-US" sz="1020" spc="100">
                <a:solidFill>
                  <a:srgbClr val="231F20"/>
                </a:solidFill>
                <a:latin typeface="TT Drugs"/>
                <a:ea typeface="TT Drugs"/>
                <a:cs typeface="TT Drugs"/>
                <a:sym typeface="TT Drugs"/>
              </a:rPr>
              <a:t>: Inserta las categorías de productos.</a:t>
            </a:r>
          </a:p>
          <a:p>
            <a:pPr algn="just" marL="220430" indent="-110215" lvl="1">
              <a:lnSpc>
                <a:spcPts val="1408"/>
              </a:lnSpc>
              <a:buFont typeface="Arial"/>
              <a:buChar char="•"/>
            </a:pPr>
            <a:r>
              <a:rPr lang="en-US" b="true" sz="1020" spc="100">
                <a:solidFill>
                  <a:srgbClr val="231F20"/>
                </a:solidFill>
                <a:latin typeface="TT Drugs Bold"/>
                <a:ea typeface="TT Drugs Bold"/>
                <a:cs typeface="TT Drugs Bold"/>
                <a:sym typeface="TT Drugs Bold"/>
              </a:rPr>
              <a:t>Productos</a:t>
            </a:r>
            <a:r>
              <a:rPr lang="en-US" sz="1020" spc="100">
                <a:solidFill>
                  <a:srgbClr val="231F20"/>
                </a:solidFill>
                <a:latin typeface="TT Drugs"/>
                <a:ea typeface="TT Drugs"/>
                <a:cs typeface="TT Drugs"/>
                <a:sym typeface="TT Drugs"/>
              </a:rPr>
              <a:t>: Inserta detalles de los productos, incluyendo nombre, precio, descripción, características, imágenes y cantidad en inventario.</a:t>
            </a:r>
          </a:p>
          <a:p>
            <a:pPr algn="just" marL="220430" indent="-110215" lvl="1">
              <a:lnSpc>
                <a:spcPts val="1408"/>
              </a:lnSpc>
              <a:buFont typeface="Arial"/>
              <a:buChar char="•"/>
            </a:pPr>
            <a:r>
              <a:rPr lang="en-US" b="true" sz="1020" spc="100">
                <a:solidFill>
                  <a:srgbClr val="231F20"/>
                </a:solidFill>
                <a:latin typeface="TT Drugs Bold"/>
                <a:ea typeface="TT Drugs Bold"/>
                <a:cs typeface="TT Drugs Bold"/>
                <a:sym typeface="TT Drugs Bold"/>
              </a:rPr>
              <a:t>Usuarios</a:t>
            </a:r>
            <a:r>
              <a:rPr lang="en-US" sz="1020" spc="100">
                <a:solidFill>
                  <a:srgbClr val="231F20"/>
                </a:solidFill>
                <a:latin typeface="TT Drugs"/>
                <a:ea typeface="TT Drugs"/>
                <a:cs typeface="TT Drugs"/>
                <a:sym typeface="TT Drugs"/>
              </a:rPr>
              <a:t>: Inserta datos de los usuarios, como nombre, email y dirección.</a:t>
            </a:r>
          </a:p>
          <a:p>
            <a:pPr algn="just" marL="220430" indent="-110215" lvl="1">
              <a:lnSpc>
                <a:spcPts val="1408"/>
              </a:lnSpc>
              <a:buFont typeface="Arial"/>
              <a:buChar char="•"/>
            </a:pPr>
            <a:r>
              <a:rPr lang="en-US" b="true" sz="1020" spc="100">
                <a:solidFill>
                  <a:srgbClr val="231F20"/>
                </a:solidFill>
                <a:latin typeface="TT Drugs Bold"/>
                <a:ea typeface="TT Drugs Bold"/>
                <a:cs typeface="TT Drugs Bold"/>
                <a:sym typeface="TT Drugs Bold"/>
              </a:rPr>
              <a:t>Historial de Compras</a:t>
            </a:r>
            <a:r>
              <a:rPr lang="en-US" sz="1020" spc="100">
                <a:solidFill>
                  <a:srgbClr val="231F20"/>
                </a:solidFill>
                <a:latin typeface="TT Drugs"/>
                <a:ea typeface="TT Drugs"/>
                <a:cs typeface="TT Drugs"/>
                <a:sym typeface="TT Drugs"/>
              </a:rPr>
              <a:t>: Registra las compras realizadas por los usuarios.</a:t>
            </a:r>
          </a:p>
          <a:p>
            <a:pPr algn="just">
              <a:lnSpc>
                <a:spcPts val="1280"/>
              </a:lnSpc>
              <a:spcBef>
                <a:spcPct val="0"/>
              </a:spcBef>
            </a:pPr>
          </a:p>
          <a:p>
            <a:pPr algn="ctr" marL="0" indent="0" lvl="0">
              <a:lnSpc>
                <a:spcPts val="1280"/>
              </a:lnSpc>
              <a:spcBef>
                <a:spcPct val="0"/>
              </a:spcBef>
            </a:pPr>
          </a:p>
        </p:txBody>
      </p:sp>
      <p:sp>
        <p:nvSpPr>
          <p:cNvPr name="TextBox 45" id="45"/>
          <p:cNvSpPr txBox="true"/>
          <p:nvPr/>
        </p:nvSpPr>
        <p:spPr>
          <a:xfrm rot="0">
            <a:off x="11127051" y="5641942"/>
            <a:ext cx="2842152" cy="1128596"/>
          </a:xfrm>
          <a:prstGeom prst="rect">
            <a:avLst/>
          </a:prstGeom>
        </p:spPr>
        <p:txBody>
          <a:bodyPr anchor="t" rtlCol="false" tIns="0" lIns="0" bIns="0" rIns="0">
            <a:spAutoFit/>
          </a:bodyPr>
          <a:lstStyle/>
          <a:p>
            <a:pPr algn="just" marL="237491" indent="-118745" lvl="1">
              <a:lnSpc>
                <a:spcPts val="1518"/>
              </a:lnSpc>
              <a:buFont typeface="Arial"/>
              <a:buChar char="•"/>
            </a:pPr>
            <a:r>
              <a:rPr lang="en-US" sz="1100" spc="107">
                <a:solidFill>
                  <a:srgbClr val="231F20"/>
                </a:solidFill>
                <a:latin typeface="TT Drugs"/>
                <a:ea typeface="TT Drugs"/>
                <a:cs typeface="TT Drugs"/>
                <a:sym typeface="TT Drugs"/>
              </a:rPr>
              <a:t>Implementa manejo de </a:t>
            </a:r>
            <a:r>
              <a:rPr lang="en-US" b="true" sz="1100" spc="107">
                <a:solidFill>
                  <a:srgbClr val="231F20"/>
                </a:solidFill>
                <a:latin typeface="TT Drugs Bold"/>
                <a:ea typeface="TT Drugs Bold"/>
                <a:cs typeface="TT Drugs Bold"/>
                <a:sym typeface="TT Drugs Bold"/>
              </a:rPr>
              <a:t>excepciones</a:t>
            </a:r>
            <a:r>
              <a:rPr lang="en-US" sz="1100" spc="107">
                <a:solidFill>
                  <a:srgbClr val="231F20"/>
                </a:solidFill>
                <a:latin typeface="TT Drugs"/>
                <a:ea typeface="TT Drugs"/>
                <a:cs typeface="TT Drugs"/>
                <a:sym typeface="TT Drugs"/>
              </a:rPr>
              <a:t> para capturar errores de SQL y IO, lo que permite una mejor depuración y control sobre el flujo de datos.</a:t>
            </a:r>
          </a:p>
          <a:p>
            <a:pPr algn="ctr" marL="0" indent="0" lvl="0">
              <a:lnSpc>
                <a:spcPts val="1380"/>
              </a:lnSpc>
              <a:spcBef>
                <a:spcPct val="0"/>
              </a:spcBef>
            </a:pPr>
          </a:p>
        </p:txBody>
      </p:sp>
      <p:sp>
        <p:nvSpPr>
          <p:cNvPr name="TextBox 46" id="46"/>
          <p:cNvSpPr txBox="true"/>
          <p:nvPr/>
        </p:nvSpPr>
        <p:spPr>
          <a:xfrm rot="0">
            <a:off x="14578496" y="5641942"/>
            <a:ext cx="2264742" cy="1527429"/>
          </a:xfrm>
          <a:prstGeom prst="rect">
            <a:avLst/>
          </a:prstGeom>
        </p:spPr>
        <p:txBody>
          <a:bodyPr anchor="t" rtlCol="false" tIns="0" lIns="0" bIns="0" rIns="0">
            <a:spAutoFit/>
          </a:bodyPr>
          <a:lstStyle/>
          <a:p>
            <a:pPr algn="just" marL="237491" indent="-118745" lvl="1">
              <a:lnSpc>
                <a:spcPts val="1518"/>
              </a:lnSpc>
              <a:buFont typeface="Arial"/>
              <a:buChar char="•"/>
            </a:pPr>
            <a:r>
              <a:rPr lang="en-US" sz="1100" spc="107">
                <a:solidFill>
                  <a:srgbClr val="231F20"/>
                </a:solidFill>
                <a:latin typeface="TT Drugs"/>
                <a:ea typeface="TT Drugs"/>
                <a:cs typeface="TT Drugs"/>
                <a:sym typeface="TT Drugs"/>
              </a:rPr>
              <a:t>Incluye un método para verificar la existencia de </a:t>
            </a:r>
            <a:r>
              <a:rPr lang="en-US" b="true" sz="1100" spc="107">
                <a:solidFill>
                  <a:srgbClr val="231F20"/>
                </a:solidFill>
                <a:latin typeface="TT Drugs Bold"/>
                <a:ea typeface="TT Drugs Bold"/>
                <a:cs typeface="TT Drugs Bold"/>
                <a:sym typeface="TT Drugs Bold"/>
              </a:rPr>
              <a:t>imágenes</a:t>
            </a:r>
            <a:r>
              <a:rPr lang="en-US" sz="1100" spc="107">
                <a:solidFill>
                  <a:srgbClr val="231F20"/>
                </a:solidFill>
                <a:latin typeface="TT Drugs"/>
                <a:ea typeface="TT Drugs"/>
                <a:cs typeface="TT Drugs"/>
                <a:sym typeface="TT Drugs"/>
              </a:rPr>
              <a:t> asociadas a los productos, asegurando que los datos sean completos.</a:t>
            </a:r>
          </a:p>
          <a:p>
            <a:pPr algn="just">
              <a:lnSpc>
                <a:spcPts val="1518"/>
              </a:lnSpc>
            </a:pPr>
          </a:p>
          <a:p>
            <a:pPr algn="ctr" marL="0" indent="0" lvl="0">
              <a:lnSpc>
                <a:spcPts val="1518"/>
              </a:lnSpc>
              <a:spcBef>
                <a:spcPct val="0"/>
              </a:spcBef>
            </a:pPr>
          </a:p>
        </p:txBody>
      </p:sp>
      <p:sp>
        <p:nvSpPr>
          <p:cNvPr name="AutoShape 47" id="47"/>
          <p:cNvSpPr/>
          <p:nvPr/>
        </p:nvSpPr>
        <p:spPr>
          <a:xfrm>
            <a:off x="5242149" y="5643420"/>
            <a:ext cx="0" cy="4385335"/>
          </a:xfrm>
          <a:prstGeom prst="line">
            <a:avLst/>
          </a:prstGeom>
          <a:ln cap="flat" w="38100">
            <a:solidFill>
              <a:srgbClr val="000000"/>
            </a:solidFill>
            <a:prstDash val="solid"/>
            <a:headEnd type="none" len="sm" w="sm"/>
            <a:tailEnd type="none" len="sm" w="sm"/>
          </a:ln>
        </p:spPr>
      </p:sp>
      <p:sp>
        <p:nvSpPr>
          <p:cNvPr name="AutoShape 48" id="48"/>
          <p:cNvSpPr/>
          <p:nvPr/>
        </p:nvSpPr>
        <p:spPr>
          <a:xfrm>
            <a:off x="7573832" y="5643420"/>
            <a:ext cx="0" cy="4385335"/>
          </a:xfrm>
          <a:prstGeom prst="line">
            <a:avLst/>
          </a:prstGeom>
          <a:ln cap="flat" w="38100">
            <a:solidFill>
              <a:srgbClr val="000000"/>
            </a:solidFill>
            <a:prstDash val="solid"/>
            <a:headEnd type="none" len="sm" w="sm"/>
            <a:tailEnd type="none" len="sm" w="sm"/>
          </a:ln>
        </p:spPr>
      </p:sp>
      <p:sp>
        <p:nvSpPr>
          <p:cNvPr name="AutoShape 49" id="49"/>
          <p:cNvSpPr/>
          <p:nvPr/>
        </p:nvSpPr>
        <p:spPr>
          <a:xfrm>
            <a:off x="10828239" y="5643420"/>
            <a:ext cx="0" cy="4385335"/>
          </a:xfrm>
          <a:prstGeom prst="line">
            <a:avLst/>
          </a:prstGeom>
          <a:ln cap="flat" w="38100">
            <a:solidFill>
              <a:srgbClr val="000000"/>
            </a:solidFill>
            <a:prstDash val="solid"/>
            <a:headEnd type="none" len="sm" w="sm"/>
            <a:tailEnd type="none" len="sm" w="sm"/>
          </a:ln>
        </p:spPr>
      </p:sp>
      <p:sp>
        <p:nvSpPr>
          <p:cNvPr name="AutoShape 50" id="50"/>
          <p:cNvSpPr/>
          <p:nvPr/>
        </p:nvSpPr>
        <p:spPr>
          <a:xfrm>
            <a:off x="14505252" y="5643420"/>
            <a:ext cx="0" cy="4385335"/>
          </a:xfrm>
          <a:prstGeom prst="line">
            <a:avLst/>
          </a:prstGeom>
          <a:ln cap="flat" w="38100">
            <a:solidFill>
              <a:srgbClr val="000000"/>
            </a:solidFill>
            <a:prstDash val="solid"/>
            <a:headEnd type="none" len="sm" w="sm"/>
            <a:tailEnd type="none" len="sm" w="sm"/>
          </a:ln>
        </p:spPr>
      </p:sp>
      <p:sp>
        <p:nvSpPr>
          <p:cNvPr name="TextBox 51" id="51"/>
          <p:cNvSpPr txBox="true"/>
          <p:nvPr/>
        </p:nvSpPr>
        <p:spPr>
          <a:xfrm rot="0">
            <a:off x="8930884" y="9527029"/>
            <a:ext cx="547336" cy="453354"/>
          </a:xfrm>
          <a:prstGeom prst="rect">
            <a:avLst/>
          </a:prstGeom>
        </p:spPr>
        <p:txBody>
          <a:bodyPr anchor="t" rtlCol="false" tIns="0" lIns="0" bIns="0" rIns="0">
            <a:spAutoFit/>
          </a:bodyPr>
          <a:lstStyle/>
          <a:p>
            <a:pPr algn="ctr" marL="0" indent="0" lvl="0">
              <a:lnSpc>
                <a:spcPts val="3684"/>
              </a:lnSpc>
              <a:spcBef>
                <a:spcPct val="0"/>
              </a:spcBef>
            </a:pPr>
            <a:r>
              <a:rPr lang="en-US" b="true" sz="2669" spc="261">
                <a:solidFill>
                  <a:srgbClr val="0071BC"/>
                </a:solidFill>
                <a:latin typeface="TT Drugs Bold"/>
                <a:ea typeface="TT Drugs Bold"/>
                <a:cs typeface="TT Drugs Bold"/>
                <a:sym typeface="TT Drugs Bold"/>
              </a:rPr>
              <a:t>04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DAGXgzKN-24</dc:identifier>
  <dcterms:modified xsi:type="dcterms:W3CDTF">2011-08-01T06:04:30Z</dcterms:modified>
  <cp:revision>1</cp:revision>
  <dc:title>Presentacion brief de la compañia moderno minimalista celeste y blanco</dc:title>
</cp:coreProperties>
</file>