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0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48" y="2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2334-E8B5-F687-1BC3-5CDE09860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48582-D5A9-3BD5-B646-3F1BB9138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7B512-72E8-B4E1-88E0-77A91616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9DF3E-D31D-2901-204D-4950C66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92AD4-429D-51BB-E475-9C5128F1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99FD7-445D-E22F-BFFF-E63A951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6F16A4-5831-45AC-73E4-2F7D88448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781A1-44AF-C718-3A26-A79460AB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D7BA5-554B-99FD-CD56-24D824CB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392BD-DBBD-C11F-42E3-C7387C78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5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855E06-339F-2287-5E2C-B1921DA2F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CEE707-17A0-F72F-D578-740C950BE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A7BC0-DEDF-4D39-0DCD-11F7621C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D3D9A-C6C6-9C06-F2D7-13BFB1B3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F1E08-370E-B316-A3A9-DCC092D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3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F9AAC-4A00-F348-8C21-BEF14B14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41925-E270-D9A7-FB2E-916BB525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80E01-995E-773B-864B-613D1EF8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8A280-3FFB-3357-5DEA-D82B5812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34A8A-F069-4D9A-A983-E66BD56D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279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13015-E8A1-30E0-CC80-73818DC8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B0C2A2-8163-4643-6613-4F0DE454B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DAA72-AB3C-08C2-90A9-24043117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1037C-CBB0-1968-9CFA-65FC4C5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334C3-44F1-9488-FFC0-3F07DC1D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35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245F9-7ADE-2E8D-717C-242B584F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0089F-B45C-133B-7515-E4AC223DD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D67D61-020D-0C73-982D-B9CBF268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E5FD09-8E32-E4AE-763D-759BE572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020A0-BF2B-0A76-5361-A56A4E1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D2E89-8D0D-5064-F261-E5BF3EAD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864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597D1-14FB-3A1A-0770-01A63188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3DA38-C4F1-4242-884E-95235515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68AB1-D99F-75B6-6413-65FB2BCD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C5E669-4667-F405-6C83-F52A3DD5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45DBE2-BAF2-36FB-B5CD-CF2503854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E8300-DF0C-0E04-193D-E0B7659C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242E84-F5E7-3801-21E7-8E4049D9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AD80D0-362B-7DF5-4A4F-70261FD8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76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969D8-047A-F2EE-98AC-C45105B6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D372BD-9790-2021-BBEC-A819DEB7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FB4628-1BBC-5137-7106-53DC3B4A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04A1A9-1CD6-B4A6-D738-5F98BA5D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61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2D8803-1344-7D6E-A881-29FBB013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112BC4-5FAB-6FE5-D82B-17860FC6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DD00C3-F72D-2A8D-A1B7-40DE287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027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EA54C-7837-FFE4-A0FB-BECBF18F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EBEDB-F37E-654B-F303-1B97BD1C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41C459-7A00-821E-F5AF-0EBB9C6C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2A6F3-D4C2-DF7C-18D2-7C637183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8BDBA-940F-EAAD-8671-4FB596E8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F403DD-5614-ED4F-4182-631268E2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84E37-09D1-488F-0B66-B879AE31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3CAF20-DFCA-E289-ACE4-15DA7221F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21404B-C078-8A87-C263-6FE120C79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AEA28-872B-801E-117B-D163096F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4E843-41D7-93D0-E4D7-B6C4893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EE04D-3DEF-95DC-CB63-38249020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987F12-CCAE-5CD0-04E7-D76B9563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58E0D-F778-DA74-362E-A3E19E06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D325B-55C7-C1F5-511E-FF3DD65A5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51F5-207A-476F-B0EF-46CE9BEC3774}" type="datetimeFigureOut">
              <a:rPr lang="es-AR" smtClean="0"/>
              <a:t>10/7/2024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F8BF3-E668-8D21-AC56-D01CF5D08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B2516-7A68-64AD-8C8B-916E46C9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845F-8D3E-4788-BF2C-EB1E88BE8A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040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ublicdomainpictures.net/pl/view-image.php?image=38181&amp;picture=konie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0020" y="882502"/>
            <a:ext cx="3466706" cy="1617445"/>
          </a:xfrm>
        </p:spPr>
        <p:txBody>
          <a:bodyPr>
            <a:normAutofit fontScale="90000"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 de Caracteres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9A965-3C6B-8966-A26A-9552CD08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6495" y="2753632"/>
            <a:ext cx="5334931" cy="2189214"/>
          </a:xfrm>
        </p:spPr>
        <p:txBody>
          <a:bodyPr>
            <a:normAutofit/>
          </a:bodyPr>
          <a:lstStyle/>
          <a:p>
            <a:r>
              <a:rPr lang="es-MX" dirty="0"/>
              <a:t>Concepto</a:t>
            </a:r>
          </a:p>
          <a:p>
            <a:r>
              <a:rPr lang="es-MX" dirty="0"/>
              <a:t>Características</a:t>
            </a:r>
          </a:p>
          <a:p>
            <a:r>
              <a:rPr lang="es-MX" dirty="0"/>
              <a:t>Funciones de la Biblioteca </a:t>
            </a:r>
            <a:r>
              <a:rPr lang="es-MX" dirty="0" err="1"/>
              <a:t>string.h</a:t>
            </a:r>
            <a:endParaRPr lang="es-MX" dirty="0"/>
          </a:p>
          <a:p>
            <a:endParaRPr lang="es-AR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054769" y="1776784"/>
            <a:ext cx="2583024" cy="2583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BC9B52-A0DF-1EFB-6A7E-78688F3B5192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756206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5D40F-3BD5-3AB2-D045-DB7701B5D07A}"/>
              </a:ext>
            </a:extLst>
          </p:cNvPr>
          <p:cNvSpPr txBox="1"/>
          <p:nvPr/>
        </p:nvSpPr>
        <p:spPr>
          <a:xfrm>
            <a:off x="7681127" y="1281087"/>
            <a:ext cx="4962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latin typeface="Comic Sans MS" panose="030F0702030302020204" pitchFamily="66" charset="0"/>
              </a:rPr>
              <a:t>Ejemplo de Manipulación de Cadenas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040653-57AA-5D97-9178-DFE2DCE8733C}"/>
              </a:ext>
            </a:extLst>
          </p:cNvPr>
          <p:cNvSpPr txBox="1"/>
          <p:nvPr/>
        </p:nvSpPr>
        <p:spPr>
          <a:xfrm>
            <a:off x="701748" y="4506093"/>
            <a:ext cx="10962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sz="2400" b="1" dirty="0"/>
              <a:t>Desbordamiento de búfer</a:t>
            </a:r>
            <a:r>
              <a:rPr lang="es-AR" sz="2400" dirty="0"/>
              <a:t>: La variable </a:t>
            </a:r>
            <a:r>
              <a:rPr lang="es-AR" sz="2400" dirty="0" err="1"/>
              <a:t>cad</a:t>
            </a:r>
            <a:r>
              <a:rPr lang="es-AR" sz="2400" dirty="0"/>
              <a:t> es un </a:t>
            </a:r>
            <a:r>
              <a:rPr lang="es-AR" sz="2400" b="1" dirty="0"/>
              <a:t>arreglo de caracteres</a:t>
            </a:r>
            <a:r>
              <a:rPr lang="es-AR" sz="2400" dirty="0"/>
              <a:t> con un tamaño de 5 (</a:t>
            </a:r>
            <a:r>
              <a:rPr lang="es-AR" sz="2400" dirty="0" err="1"/>
              <a:t>char</a:t>
            </a:r>
            <a:r>
              <a:rPr lang="es-AR" sz="2400" dirty="0"/>
              <a:t> </a:t>
            </a:r>
            <a:r>
              <a:rPr lang="es-AR" sz="2400" dirty="0" err="1"/>
              <a:t>cad</a:t>
            </a:r>
            <a:r>
              <a:rPr lang="es-AR" sz="2400" dirty="0"/>
              <a:t>[5]), lo que significa que solo puede contener hasta 4 caracteres, ya que el último espacio debe reservarse para el carácter nulo ('\0')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3C5FE60-BE38-363C-94D2-3540E53F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1" y="2067235"/>
            <a:ext cx="10699019" cy="20528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424FF7-F954-6304-21EE-FD31389567B6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602586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5D40F-3BD5-3AB2-D045-DB7701B5D07A}"/>
              </a:ext>
            </a:extLst>
          </p:cNvPr>
          <p:cNvSpPr txBox="1"/>
          <p:nvPr/>
        </p:nvSpPr>
        <p:spPr>
          <a:xfrm>
            <a:off x="3340355" y="1067975"/>
            <a:ext cx="4962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latin typeface="Comic Sans MS" panose="030F0702030302020204" pitchFamily="66" charset="0"/>
              </a:rPr>
              <a:t>Ejemplo de Manipulación de Cadenas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CC8743-2F51-8AC8-2B64-5DDA266633B6}"/>
              </a:ext>
            </a:extLst>
          </p:cNvPr>
          <p:cNvSpPr txBox="1"/>
          <p:nvPr/>
        </p:nvSpPr>
        <p:spPr>
          <a:xfrm>
            <a:off x="2910776" y="1597343"/>
            <a:ext cx="6153806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A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s-A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 un lugar de la Mancha"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%30s</a:t>
            </a:r>
            <a:r>
              <a:rPr lang="es-A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"Largo de la cadena: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s-A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C96D6C-FB9B-CC92-99C0-E006536D4262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417730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5D40F-3BD5-3AB2-D045-DB7701B5D07A}"/>
              </a:ext>
            </a:extLst>
          </p:cNvPr>
          <p:cNvSpPr txBox="1"/>
          <p:nvPr/>
        </p:nvSpPr>
        <p:spPr>
          <a:xfrm>
            <a:off x="7681127" y="1281087"/>
            <a:ext cx="4962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latin typeface="Comic Sans MS" panose="030F0702030302020204" pitchFamily="66" charset="0"/>
              </a:rPr>
              <a:t>Ejemplo de Manipulación de Cadenas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040653-57AA-5D97-9178-DFE2DCE8733C}"/>
              </a:ext>
            </a:extLst>
          </p:cNvPr>
          <p:cNvSpPr txBox="1"/>
          <p:nvPr/>
        </p:nvSpPr>
        <p:spPr>
          <a:xfrm>
            <a:off x="1433512" y="4506093"/>
            <a:ext cx="87930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scanf</a:t>
            </a:r>
            <a:r>
              <a:rPr lang="es-MX" b="1" dirty="0"/>
              <a:t> con el especificador </a:t>
            </a:r>
            <a:r>
              <a:rPr lang="es-MX" b="1" dirty="0">
                <a:solidFill>
                  <a:srgbClr val="FF0000"/>
                </a:solidFill>
              </a:rPr>
              <a:t>%s </a:t>
            </a:r>
            <a:r>
              <a:rPr lang="es-MX" b="1" dirty="0"/>
              <a:t>leerá una secuencia de caracteres hasta que encuentre un espacio en blanco, un salto de línea o un carácter de tabulación. Esto significa que cuando ingresas “Roberto Ayala", </a:t>
            </a:r>
            <a:r>
              <a:rPr lang="es-MX" b="1" dirty="0" err="1">
                <a:solidFill>
                  <a:srgbClr val="FF0000"/>
                </a:solidFill>
              </a:rPr>
              <a:t>scanf</a:t>
            </a:r>
            <a:r>
              <a:rPr lang="es-MX" b="1" dirty="0"/>
              <a:t> detiene la lectura en el primer espacio, lo que resulta en que solo se almacene “Roberto" en la variable </a:t>
            </a:r>
            <a:r>
              <a:rPr lang="es-MX" b="1" dirty="0" err="1"/>
              <a:t>cad</a:t>
            </a:r>
            <a:r>
              <a:rPr lang="es-MX" b="1" dirty="0"/>
              <a:t>.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4BC602-C9DF-8E13-2AAB-1CFFC566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7" y="1877074"/>
            <a:ext cx="11531315" cy="22807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4EF7F8-914A-7EA0-E844-3236BE11370D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421400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2518029" y="946575"/>
            <a:ext cx="60599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b="1" dirty="0" err="1">
                <a:latin typeface="Arial Narrow" panose="020B0606020202030204" pitchFamily="34" charset="0"/>
              </a:rPr>
              <a:t>string.h</a:t>
            </a:r>
            <a:br>
              <a:rPr lang="es-AR" sz="2800" b="1" dirty="0">
                <a:latin typeface="Arial Narrow" panose="020B0606020202030204" pitchFamily="34" charset="0"/>
              </a:rPr>
            </a:br>
            <a:r>
              <a:rPr lang="es-AR" sz="2800" b="1" dirty="0">
                <a:latin typeface="Arial Narrow" panose="020B0606020202030204" pitchFamily="34" charset="0"/>
              </a:rPr>
              <a:t>función </a:t>
            </a:r>
            <a:r>
              <a:rPr lang="es-A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 Narrow" panose="020B0606020202030204" pitchFamily="34" charset="0"/>
              </a:rPr>
              <a:t>de la abreviatura </a:t>
            </a:r>
            <a:r>
              <a:rPr lang="es-AR" b="1" dirty="0" err="1">
                <a:latin typeface="Arial Narrow" panose="020B0606020202030204" pitchFamily="34" charset="0"/>
              </a:rPr>
              <a:t>String</a:t>
            </a:r>
            <a:r>
              <a:rPr lang="es-AR" b="1" dirty="0">
                <a:latin typeface="Arial Narrow" panose="020B0606020202030204" pitchFamily="34" charset="0"/>
              </a:rPr>
              <a:t> </a:t>
            </a:r>
            <a:r>
              <a:rPr lang="es-AR" b="1" dirty="0" err="1">
                <a:latin typeface="Arial Narrow" panose="020B0606020202030204" pitchFamily="34" charset="0"/>
              </a:rPr>
              <a:t>copy</a:t>
            </a:r>
            <a:endParaRPr lang="es-AR" b="1" dirty="0">
              <a:latin typeface="Arial Narrow" panose="020B0606020202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905C2D-F4BB-C99E-BE8D-D7ABCEAE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07" y="3012719"/>
            <a:ext cx="5273336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*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strcpy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(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*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dest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,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const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*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var(--bs-font-monospace)"/>
              </a:rPr>
              <a:t>src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)</a:t>
            </a:r>
            <a:r>
              <a:rPr kumimoji="0" lang="es-AR" altLang="es-A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D8847A-B4E4-FBB0-5AE5-0EBD8DFBBE46}"/>
              </a:ext>
            </a:extLst>
          </p:cNvPr>
          <p:cNvSpPr txBox="1"/>
          <p:nvPr/>
        </p:nvSpPr>
        <p:spPr>
          <a:xfrm>
            <a:off x="5313286" y="4071121"/>
            <a:ext cx="615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devuelve un puntero a la cadena de destino</a:t>
            </a:r>
            <a:endParaRPr lang="es-AR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CFC0ED-02FC-C9B3-12F7-5BDEBC578F7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483223" y="3429000"/>
            <a:ext cx="830063" cy="82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2BBFC5-FEE3-8E84-3F9A-EE1411682418}"/>
              </a:ext>
            </a:extLst>
          </p:cNvPr>
          <p:cNvSpPr txBox="1"/>
          <p:nvPr/>
        </p:nvSpPr>
        <p:spPr>
          <a:xfrm>
            <a:off x="1575787" y="2278379"/>
            <a:ext cx="4993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Nunito" pitchFamily="2" charset="0"/>
              </a:rPr>
              <a:t>copia la cadena a la que apunta 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Nunito" pitchFamily="2" charset="0"/>
              </a:rPr>
              <a:t>src</a:t>
            </a:r>
            <a:r>
              <a:rPr lang="es-MX" b="0" i="0" dirty="0">
                <a:solidFill>
                  <a:srgbClr val="000000"/>
                </a:solidFill>
                <a:effectLst/>
                <a:latin typeface="Nunito" pitchFamily="2" charset="0"/>
              </a:rPr>
              <a:t> a </a:t>
            </a:r>
            <a:r>
              <a:rPr lang="es-MX" b="1" i="0" dirty="0" err="1">
                <a:solidFill>
                  <a:srgbClr val="FF0000"/>
                </a:solidFill>
                <a:effectLst/>
                <a:latin typeface="Nunito" pitchFamily="2" charset="0"/>
              </a:rPr>
              <a:t>dest</a:t>
            </a:r>
            <a:r>
              <a:rPr lang="es-MX" b="0" i="0" dirty="0">
                <a:solidFill>
                  <a:srgbClr val="000000"/>
                </a:solidFill>
                <a:effectLst/>
                <a:latin typeface="Nunito" pitchFamily="2" charset="0"/>
              </a:rPr>
              <a:t> .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94DFF9-67A6-5051-ECCE-6635B51D5312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287227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2518029" y="946575"/>
            <a:ext cx="60599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b="1" dirty="0" err="1">
                <a:latin typeface="Arial Narrow" panose="020B0606020202030204" pitchFamily="34" charset="0"/>
              </a:rPr>
              <a:t>string.h</a:t>
            </a:r>
            <a:br>
              <a:rPr lang="es-AR" sz="2800" b="1" dirty="0">
                <a:latin typeface="Arial Narrow" panose="020B0606020202030204" pitchFamily="34" charset="0"/>
              </a:rPr>
            </a:br>
            <a:r>
              <a:rPr lang="es-AR" sz="2800" b="1" dirty="0">
                <a:latin typeface="Arial Narrow" panose="020B0606020202030204" pitchFamily="34" charset="0"/>
              </a:rPr>
              <a:t>función </a:t>
            </a:r>
            <a:r>
              <a:rPr lang="es-A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 Narrow" panose="020B0606020202030204" pitchFamily="34" charset="0"/>
              </a:rPr>
              <a:t>de la abreviatura </a:t>
            </a:r>
            <a:r>
              <a:rPr lang="es-AR" b="1" dirty="0" err="1">
                <a:latin typeface="Arial Narrow" panose="020B0606020202030204" pitchFamily="34" charset="0"/>
              </a:rPr>
              <a:t>String</a:t>
            </a:r>
            <a:r>
              <a:rPr lang="es-AR" b="1" dirty="0">
                <a:latin typeface="Arial Narrow" panose="020B0606020202030204" pitchFamily="34" charset="0"/>
              </a:rPr>
              <a:t> </a:t>
            </a:r>
            <a:r>
              <a:rPr lang="es-AR" b="1" dirty="0" err="1">
                <a:latin typeface="Arial Narrow" panose="020B0606020202030204" pitchFamily="34" charset="0"/>
              </a:rPr>
              <a:t>copy</a:t>
            </a:r>
            <a:endParaRPr lang="es-AR" b="1" dirty="0">
              <a:latin typeface="Arial Narrow" panose="020B0606020202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905C2D-F4BB-C99E-BE8D-D7ABCEAE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174" y="1945218"/>
            <a:ext cx="5273336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*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strcpy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(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*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dest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,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const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 *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var(--bs-font-monospace)"/>
              </a:rPr>
              <a:t>src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47579"/>
                </a:solidFill>
                <a:effectLst/>
                <a:latin typeface="var(--bs-font-monospace)"/>
              </a:rPr>
              <a:t>)</a:t>
            </a:r>
            <a:r>
              <a:rPr kumimoji="0" lang="es-AR" altLang="es-A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AC218B-1AA8-3080-3C60-F4136FF7C50D}"/>
              </a:ext>
            </a:extLst>
          </p:cNvPr>
          <p:cNvSpPr txBox="1"/>
          <p:nvPr/>
        </p:nvSpPr>
        <p:spPr>
          <a:xfrm>
            <a:off x="2777519" y="2299161"/>
            <a:ext cx="61522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#include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#include &lt;</a:t>
            </a:r>
            <a:r>
              <a:rPr lang="es-AR" dirty="0" err="1"/>
              <a:t>string.h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 {</a:t>
            </a:r>
          </a:p>
          <a:p>
            <a:r>
              <a:rPr lang="es-AR" dirty="0"/>
              <a:t>    </a:t>
            </a:r>
            <a:r>
              <a:rPr lang="es-AR" dirty="0" err="1"/>
              <a:t>char</a:t>
            </a:r>
            <a:r>
              <a:rPr lang="es-AR" dirty="0"/>
              <a:t> </a:t>
            </a:r>
            <a:r>
              <a:rPr lang="es-AR" dirty="0" err="1"/>
              <a:t>source</a:t>
            </a:r>
            <a:r>
              <a:rPr lang="es-AR" dirty="0"/>
              <a:t>[] = "Hola, mundo!";</a:t>
            </a:r>
          </a:p>
          <a:p>
            <a:r>
              <a:rPr lang="es-AR" dirty="0"/>
              <a:t>    </a:t>
            </a:r>
            <a:r>
              <a:rPr lang="es-AR" dirty="0" err="1"/>
              <a:t>char</a:t>
            </a:r>
            <a:r>
              <a:rPr lang="es-AR" dirty="0"/>
              <a:t> </a:t>
            </a:r>
            <a:r>
              <a:rPr lang="es-AR" dirty="0" err="1"/>
              <a:t>destination</a:t>
            </a:r>
            <a:r>
              <a:rPr lang="es-AR" dirty="0"/>
              <a:t>[20];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strcpy</a:t>
            </a:r>
            <a:r>
              <a:rPr lang="es-AR" dirty="0"/>
              <a:t>(</a:t>
            </a:r>
            <a:r>
              <a:rPr lang="es-AR" dirty="0" err="1">
                <a:solidFill>
                  <a:srgbClr val="FF0000"/>
                </a:solidFill>
              </a:rPr>
              <a:t>destination</a:t>
            </a:r>
            <a:r>
              <a:rPr lang="es-AR" dirty="0"/>
              <a:t>, </a:t>
            </a:r>
            <a:r>
              <a:rPr lang="es-AR" dirty="0" err="1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s-AR" dirty="0"/>
              <a:t>);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("Cadena fuente: %s\n", </a:t>
            </a:r>
            <a:r>
              <a:rPr lang="es-AR" dirty="0" err="1"/>
              <a:t>source</a:t>
            </a:r>
            <a:r>
              <a:rPr lang="es-AR" dirty="0"/>
              <a:t>);</a:t>
            </a:r>
          </a:p>
          <a:p>
            <a:r>
              <a:rPr lang="es-AR" dirty="0"/>
              <a:t>    </a:t>
            </a:r>
            <a:r>
              <a:rPr lang="es-AR" dirty="0" err="1"/>
              <a:t>printf</a:t>
            </a:r>
            <a:r>
              <a:rPr lang="es-AR" dirty="0"/>
              <a:t>("Cadena destino: %s\n", </a:t>
            </a:r>
            <a:r>
              <a:rPr lang="es-AR" dirty="0" err="1"/>
              <a:t>destination</a:t>
            </a:r>
            <a:r>
              <a:rPr lang="es-AR" dirty="0"/>
              <a:t>);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5DBE8A9-9EED-98C2-DAE7-5B3853BD760C}"/>
              </a:ext>
            </a:extLst>
          </p:cNvPr>
          <p:cNvCxnSpPr/>
          <p:nvPr/>
        </p:nvCxnSpPr>
        <p:spPr>
          <a:xfrm flipH="1">
            <a:off x="4598633" y="2299161"/>
            <a:ext cx="3799643" cy="191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40E268D-D797-1306-719E-A02991373F0A}"/>
              </a:ext>
            </a:extLst>
          </p:cNvPr>
          <p:cNvCxnSpPr/>
          <p:nvPr/>
        </p:nvCxnSpPr>
        <p:spPr>
          <a:xfrm flipH="1">
            <a:off x="5415379" y="2299161"/>
            <a:ext cx="4820574" cy="19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1E40D2-2ACE-75EA-E7BD-C3ADC54DB53D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1272903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2518029" y="946575"/>
            <a:ext cx="60599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b="1" dirty="0" err="1">
                <a:latin typeface="Arial Narrow" panose="020B0606020202030204" pitchFamily="34" charset="0"/>
              </a:rPr>
              <a:t>string.h</a:t>
            </a:r>
            <a:br>
              <a:rPr lang="es-AR" sz="2800" b="1" dirty="0">
                <a:latin typeface="Arial Narrow" panose="020B0606020202030204" pitchFamily="34" charset="0"/>
              </a:rPr>
            </a:br>
            <a:r>
              <a:rPr lang="es-AR" sz="2800" b="1" dirty="0">
                <a:latin typeface="Arial Narrow" panose="020B0606020202030204" pitchFamily="34" charset="0"/>
              </a:rPr>
              <a:t>función </a:t>
            </a:r>
            <a:r>
              <a:rPr lang="es-A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 Narrow" panose="020B0606020202030204" pitchFamily="34" charset="0"/>
              </a:rPr>
              <a:t>de la abreviatura </a:t>
            </a:r>
            <a:r>
              <a:rPr lang="es-AR" b="1" dirty="0" err="1">
                <a:latin typeface="Arial Narrow" panose="020B0606020202030204" pitchFamily="34" charset="0"/>
              </a:rPr>
              <a:t>String</a:t>
            </a:r>
            <a:r>
              <a:rPr lang="es-AR" b="1" dirty="0">
                <a:latin typeface="Arial Narrow" panose="020B0606020202030204" pitchFamily="34" charset="0"/>
              </a:rPr>
              <a:t> </a:t>
            </a:r>
            <a:r>
              <a:rPr lang="es-AR" b="1" dirty="0" err="1">
                <a:latin typeface="Arial Narrow" panose="020B0606020202030204" pitchFamily="34" charset="0"/>
              </a:rPr>
              <a:t>copy</a:t>
            </a:r>
            <a:endParaRPr lang="es-AR" b="1" dirty="0">
              <a:latin typeface="Arial Narrow" panose="020B0606020202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AC218B-1AA8-3080-3C60-F4136FF7C50D}"/>
              </a:ext>
            </a:extLst>
          </p:cNvPr>
          <p:cNvSpPr txBox="1"/>
          <p:nvPr/>
        </p:nvSpPr>
        <p:spPr>
          <a:xfrm>
            <a:off x="1609654" y="1873614"/>
            <a:ext cx="983448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s-AR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s-AR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stdio.h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s-A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A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s-AR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s-AR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string.h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s-A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sz="16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];</a:t>
            </a:r>
            <a:r>
              <a:rPr lang="es-AR" sz="16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// Cadena para capturar el texto</a:t>
            </a:r>
            <a:endParaRPr lang="es-A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copied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];</a:t>
            </a:r>
            <a:r>
              <a:rPr lang="es-AR" sz="16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// Cadena donde se copiará el texto con acento circunflejo y "n"</a:t>
            </a:r>
            <a:b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"Ingresa un texto con acento circunflejo y 'n': "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scanf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s-AR" sz="1600" b="0" dirty="0">
                <a:solidFill>
                  <a:srgbClr val="F4474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[^</a:t>
            </a:r>
            <a:r>
              <a:rPr lang="es-AR" sz="1600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]"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AR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r>
              <a:rPr lang="es-AR" sz="16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// Captura de texto hasta el salto de línea ALT +94</a:t>
            </a:r>
            <a:b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strcpy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copied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AR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r>
              <a:rPr lang="es-AR" sz="16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// Copiar la cadena capturada</a:t>
            </a:r>
            <a:b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"Texto original: </a:t>
            </a:r>
            <a:r>
              <a:rPr lang="es-AR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%s</a:t>
            </a:r>
            <a:r>
              <a:rPr lang="es-AR" sz="1600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AR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"Texto copiado: </a:t>
            </a:r>
            <a:r>
              <a:rPr lang="es-AR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%s</a:t>
            </a:r>
            <a:r>
              <a:rPr lang="es-AR" sz="1600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s-AR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AR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copied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b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sz="1600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sz="16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998BF3-7D7B-9AE3-261C-38F3573CA85B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135660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2348347" y="255336"/>
            <a:ext cx="60599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b="1" dirty="0" err="1">
                <a:latin typeface="Arial Narrow" panose="020B0606020202030204" pitchFamily="34" charset="0"/>
              </a:rPr>
              <a:t>string.h</a:t>
            </a:r>
            <a:br>
              <a:rPr lang="es-AR" sz="2800" b="1" dirty="0">
                <a:latin typeface="Arial Narrow" panose="020B0606020202030204" pitchFamily="34" charset="0"/>
              </a:rPr>
            </a:br>
            <a:r>
              <a:rPr lang="es-AR" sz="2800" b="1" dirty="0">
                <a:latin typeface="Arial Narrow" panose="020B0606020202030204" pitchFamily="34" charset="0"/>
              </a:rPr>
              <a:t>función </a:t>
            </a:r>
            <a:r>
              <a:rPr lang="es-A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 Narrow" panose="020B0606020202030204" pitchFamily="34" charset="0"/>
              </a:rPr>
              <a:t>de la abreviatura </a:t>
            </a:r>
            <a:r>
              <a:rPr lang="es-AR" b="1" dirty="0" err="1">
                <a:latin typeface="Arial Narrow" panose="020B0606020202030204" pitchFamily="34" charset="0"/>
              </a:rPr>
              <a:t>String</a:t>
            </a:r>
            <a:r>
              <a:rPr lang="es-AR" b="1" dirty="0">
                <a:latin typeface="Arial Narrow" panose="020B0606020202030204" pitchFamily="34" charset="0"/>
              </a:rPr>
              <a:t> compare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CE6CE2-87B8-FD04-8969-70BDCB2BB45B}"/>
              </a:ext>
            </a:extLst>
          </p:cNvPr>
          <p:cNvSpPr txBox="1"/>
          <p:nvPr/>
        </p:nvSpPr>
        <p:spPr>
          <a:xfrm>
            <a:off x="2778753" y="1293213"/>
            <a:ext cx="6150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effectLst/>
                <a:latin typeface="Söhne"/>
              </a:rPr>
              <a:t>La función compara los contenidos de dos cadenas y devuelve un valor entero que indica la relación entre las cadenas</a:t>
            </a:r>
            <a:endParaRPr lang="es-AR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3ED517D-CEAE-3CC9-934A-795EF535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50" y="2295817"/>
            <a:ext cx="4512026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strcmp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const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bs-font-monospace)"/>
              </a:rPr>
              <a:t>str1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const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char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ar(--bs-font-monospace)"/>
              </a:rPr>
              <a:t>str2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6958154-FF97-6115-FC5C-7771DD2D3592}"/>
              </a:ext>
            </a:extLst>
          </p:cNvPr>
          <p:cNvSpPr txBox="1"/>
          <p:nvPr/>
        </p:nvSpPr>
        <p:spPr>
          <a:xfrm>
            <a:off x="5986223" y="2134233"/>
            <a:ext cx="5709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FF0000"/>
                </a:solidFill>
                <a:effectLst/>
                <a:latin typeface="Nunito" pitchFamily="2" charset="0"/>
              </a:rPr>
              <a:t>str1</a:t>
            </a:r>
            <a:r>
              <a:rPr lang="es-MX" b="0" i="0" dirty="0">
                <a:solidFill>
                  <a:srgbClr val="000000"/>
                </a:solidFill>
                <a:effectLst/>
                <a:latin typeface="Nunito" pitchFamily="2" charset="0"/>
              </a:rPr>
              <a:t> : esta es la primera cadena que se comparará.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chemeClr val="accent6">
                    <a:lumMod val="50000"/>
                  </a:schemeClr>
                </a:solidFill>
                <a:effectLst/>
                <a:latin typeface="Nunito" pitchFamily="2" charset="0"/>
              </a:rPr>
              <a:t>str2</a:t>
            </a:r>
            <a:r>
              <a:rPr lang="es-MX" b="0" i="0" dirty="0">
                <a:solidFill>
                  <a:srgbClr val="000000"/>
                </a:solidFill>
                <a:effectLst/>
                <a:latin typeface="Nunito" pitchFamily="2" charset="0"/>
              </a:rPr>
              <a:t> : esta es la segunda cadena que se comparará.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59827DD-BC46-615D-118A-C2F2FA8273CC}"/>
              </a:ext>
            </a:extLst>
          </p:cNvPr>
          <p:cNvSpPr txBox="1"/>
          <p:nvPr/>
        </p:nvSpPr>
        <p:spPr>
          <a:xfrm>
            <a:off x="667025" y="4093788"/>
            <a:ext cx="7926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7030A0"/>
                </a:solidFill>
                <a:latin typeface="Söhne"/>
              </a:rPr>
              <a:t>Si el valor devuelto es 0</a:t>
            </a:r>
            <a:r>
              <a:rPr lang="es-MX" dirty="0">
                <a:latin typeface="Söhne"/>
              </a:rPr>
              <a:t>: Esto significa que las cadenas son </a:t>
            </a:r>
            <a:r>
              <a:rPr lang="es-MX" b="1" dirty="0">
                <a:latin typeface="Söhne"/>
              </a:rPr>
              <a:t>idénticas </a:t>
            </a:r>
            <a:r>
              <a:rPr lang="es-MX" b="1" dirty="0">
                <a:solidFill>
                  <a:srgbClr val="FF0000"/>
                </a:solidFill>
                <a:latin typeface="Söhne"/>
              </a:rPr>
              <a:t>str1</a:t>
            </a:r>
            <a:r>
              <a:rPr lang="es-MX" b="1" dirty="0">
                <a:latin typeface="Söhne"/>
              </a:rPr>
              <a:t> ==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str2</a:t>
            </a:r>
            <a:endParaRPr lang="es-AR" b="1" dirty="0">
              <a:latin typeface="Söhne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ECAD185-443D-CDD7-BD7A-627CE5C6208B}"/>
              </a:ext>
            </a:extLst>
          </p:cNvPr>
          <p:cNvSpPr txBox="1"/>
          <p:nvPr/>
        </p:nvSpPr>
        <p:spPr>
          <a:xfrm>
            <a:off x="826348" y="3136837"/>
            <a:ext cx="952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  <a:latin typeface="Söhne"/>
              </a:rPr>
              <a:t>Si el valor devuelto es menor que 0</a:t>
            </a:r>
            <a:r>
              <a:rPr lang="es-MX" dirty="0">
                <a:latin typeface="Söhne"/>
              </a:rPr>
              <a:t>: Esto indica que la </a:t>
            </a:r>
            <a:r>
              <a:rPr lang="es-MX" b="1" dirty="0">
                <a:latin typeface="Söhne"/>
              </a:rPr>
              <a:t>primera</a:t>
            </a:r>
            <a:r>
              <a:rPr lang="es-MX" dirty="0">
                <a:latin typeface="Söhne"/>
              </a:rPr>
              <a:t> cadena es lexicográficamente </a:t>
            </a:r>
            <a:r>
              <a:rPr lang="es-MX" b="1" dirty="0">
                <a:latin typeface="Söhne"/>
              </a:rPr>
              <a:t>menor</a:t>
            </a:r>
            <a:r>
              <a:rPr lang="es-MX" dirty="0">
                <a:latin typeface="Söhne"/>
              </a:rPr>
              <a:t> que la </a:t>
            </a:r>
            <a:r>
              <a:rPr lang="es-MX" b="1" dirty="0">
                <a:latin typeface="Söhne"/>
              </a:rPr>
              <a:t>segunda</a:t>
            </a:r>
            <a:r>
              <a:rPr lang="es-MX" dirty="0">
                <a:latin typeface="Söhne"/>
              </a:rPr>
              <a:t> cadena o sea </a:t>
            </a:r>
            <a:r>
              <a:rPr lang="es-MX" b="1" dirty="0">
                <a:solidFill>
                  <a:srgbClr val="FF0000"/>
                </a:solidFill>
                <a:latin typeface="Söhne"/>
              </a:rPr>
              <a:t>str1</a:t>
            </a:r>
            <a:r>
              <a:rPr lang="es-MX" b="1" dirty="0">
                <a:latin typeface="Söhne"/>
              </a:rPr>
              <a:t> &lt;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str2</a:t>
            </a:r>
            <a:endParaRPr lang="es-AR" b="1" dirty="0">
              <a:solidFill>
                <a:schemeClr val="accent6">
                  <a:lumMod val="50000"/>
                </a:schemeClr>
              </a:solidFill>
              <a:latin typeface="Söhne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0CE9272-3D6A-81E7-C9B5-5B100DEBD181}"/>
              </a:ext>
            </a:extLst>
          </p:cNvPr>
          <p:cNvSpPr txBox="1"/>
          <p:nvPr/>
        </p:nvSpPr>
        <p:spPr>
          <a:xfrm>
            <a:off x="845201" y="4879244"/>
            <a:ext cx="10850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  <a:latin typeface="Söhne"/>
              </a:rPr>
              <a:t>Si el valor devuelto es mayor que 0</a:t>
            </a:r>
            <a:r>
              <a:rPr lang="es-MX" dirty="0">
                <a:latin typeface="Söhne"/>
              </a:rPr>
              <a:t>: Esto indica que la </a:t>
            </a:r>
            <a:r>
              <a:rPr lang="es-MX" b="1" dirty="0">
                <a:latin typeface="Söhne"/>
              </a:rPr>
              <a:t>primera</a:t>
            </a:r>
            <a:r>
              <a:rPr lang="es-MX" dirty="0">
                <a:latin typeface="Söhne"/>
              </a:rPr>
              <a:t> cadena es lexicográficamente </a:t>
            </a:r>
            <a:r>
              <a:rPr lang="es-MX" b="1" dirty="0">
                <a:latin typeface="Söhne"/>
              </a:rPr>
              <a:t>mayor</a:t>
            </a:r>
            <a:r>
              <a:rPr lang="es-MX" dirty="0">
                <a:latin typeface="Söhne"/>
              </a:rPr>
              <a:t> que la </a:t>
            </a:r>
            <a:r>
              <a:rPr lang="es-MX" b="1" dirty="0">
                <a:latin typeface="Söhne"/>
              </a:rPr>
              <a:t>segunda</a:t>
            </a:r>
            <a:r>
              <a:rPr lang="es-MX" dirty="0">
                <a:latin typeface="Söhne"/>
              </a:rPr>
              <a:t> cadena </a:t>
            </a:r>
            <a:r>
              <a:rPr lang="es-MX" b="1" dirty="0">
                <a:solidFill>
                  <a:srgbClr val="FF0000"/>
                </a:solidFill>
                <a:latin typeface="Söhne"/>
              </a:rPr>
              <a:t>str1</a:t>
            </a:r>
            <a:r>
              <a:rPr lang="es-MX" b="1" dirty="0">
                <a:latin typeface="Söhne"/>
              </a:rPr>
              <a:t> &gt;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str2</a:t>
            </a:r>
            <a:endParaRPr lang="es-AR" dirty="0">
              <a:latin typeface="Söhn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09DA2B-9C59-2C14-7604-4787C7A79856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23658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2518029" y="145964"/>
            <a:ext cx="60599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b="1" dirty="0" err="1">
                <a:latin typeface="Arial Narrow" panose="020B0606020202030204" pitchFamily="34" charset="0"/>
              </a:rPr>
              <a:t>string.h</a:t>
            </a:r>
            <a:br>
              <a:rPr lang="es-AR" sz="2800" b="1" dirty="0">
                <a:latin typeface="Arial Narrow" panose="020B0606020202030204" pitchFamily="34" charset="0"/>
              </a:rPr>
            </a:br>
            <a:r>
              <a:rPr lang="es-AR" sz="2800" b="1" dirty="0">
                <a:latin typeface="Arial Narrow" panose="020B0606020202030204" pitchFamily="34" charset="0"/>
              </a:rPr>
              <a:t>función </a:t>
            </a:r>
            <a:r>
              <a:rPr lang="es-A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 Narrow" panose="020B0606020202030204" pitchFamily="34" charset="0"/>
              </a:rPr>
              <a:t>de la abreviatura </a:t>
            </a:r>
            <a:r>
              <a:rPr lang="es-AR" b="1" dirty="0" err="1">
                <a:latin typeface="Arial Narrow" panose="020B0606020202030204" pitchFamily="34" charset="0"/>
              </a:rPr>
              <a:t>String</a:t>
            </a:r>
            <a:r>
              <a:rPr lang="es-AR" b="1" dirty="0">
                <a:latin typeface="Arial Narrow" panose="020B0606020202030204" pitchFamily="34" charset="0"/>
              </a:rPr>
              <a:t> compare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D6061-D53A-A83B-FC4F-D4E90EC74259}"/>
              </a:ext>
            </a:extLst>
          </p:cNvPr>
          <p:cNvSpPr txBox="1"/>
          <p:nvPr/>
        </p:nvSpPr>
        <p:spPr>
          <a:xfrm>
            <a:off x="39565" y="3073572"/>
            <a:ext cx="4956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7030A0"/>
                </a:solidFill>
                <a:latin typeface="Söhne"/>
              </a:rPr>
              <a:t>Si el valor devuelto es 0</a:t>
            </a:r>
            <a:r>
              <a:rPr lang="es-MX" dirty="0">
                <a:latin typeface="Söhne"/>
              </a:rPr>
              <a:t>: Esto significa que las cadenas son </a:t>
            </a:r>
            <a:r>
              <a:rPr lang="es-MX" b="1" dirty="0">
                <a:latin typeface="Söhne"/>
              </a:rPr>
              <a:t>idénticas </a:t>
            </a:r>
            <a:r>
              <a:rPr lang="es-MX" b="1" dirty="0">
                <a:solidFill>
                  <a:srgbClr val="FF0000"/>
                </a:solidFill>
                <a:latin typeface="Söhne"/>
              </a:rPr>
              <a:t>str1</a:t>
            </a:r>
            <a:r>
              <a:rPr lang="es-MX" b="1" dirty="0">
                <a:latin typeface="Söhne"/>
              </a:rPr>
              <a:t> ==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str2</a:t>
            </a:r>
            <a:endParaRPr lang="es-AR" b="1" dirty="0">
              <a:latin typeface="Söhne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2FB2E3-B934-256B-C97D-92F938A21CC8}"/>
              </a:ext>
            </a:extLst>
          </p:cNvPr>
          <p:cNvSpPr txBox="1"/>
          <p:nvPr/>
        </p:nvSpPr>
        <p:spPr>
          <a:xfrm>
            <a:off x="321150" y="1780911"/>
            <a:ext cx="5561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  <a:latin typeface="Söhne"/>
              </a:rPr>
              <a:t>Si el valor devuelto es menor que 0</a:t>
            </a:r>
            <a:r>
              <a:rPr lang="es-MX" dirty="0">
                <a:latin typeface="Söhne"/>
              </a:rPr>
              <a:t>: Esto indica que la </a:t>
            </a:r>
            <a:r>
              <a:rPr lang="es-MX" b="1" dirty="0">
                <a:latin typeface="Söhne"/>
              </a:rPr>
              <a:t>primera</a:t>
            </a:r>
            <a:r>
              <a:rPr lang="es-MX" dirty="0">
                <a:latin typeface="Söhne"/>
              </a:rPr>
              <a:t> cadena es lexicográficamente </a:t>
            </a:r>
            <a:r>
              <a:rPr lang="es-MX" b="1" dirty="0">
                <a:latin typeface="Söhne"/>
              </a:rPr>
              <a:t>menor</a:t>
            </a:r>
            <a:r>
              <a:rPr lang="es-MX" dirty="0">
                <a:latin typeface="Söhne"/>
              </a:rPr>
              <a:t> que la </a:t>
            </a:r>
            <a:r>
              <a:rPr lang="es-MX" b="1" dirty="0">
                <a:latin typeface="Söhne"/>
              </a:rPr>
              <a:t>segunda</a:t>
            </a:r>
            <a:r>
              <a:rPr lang="es-MX" dirty="0">
                <a:latin typeface="Söhne"/>
              </a:rPr>
              <a:t> cadena o sea </a:t>
            </a:r>
            <a:r>
              <a:rPr lang="es-MX" b="1" dirty="0">
                <a:solidFill>
                  <a:srgbClr val="FF0000"/>
                </a:solidFill>
                <a:latin typeface="Söhne"/>
              </a:rPr>
              <a:t>str1</a:t>
            </a:r>
            <a:r>
              <a:rPr lang="es-MX" b="1" dirty="0">
                <a:latin typeface="Söhne"/>
              </a:rPr>
              <a:t> &lt;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str2</a:t>
            </a:r>
            <a:endParaRPr lang="es-AR" b="1" dirty="0">
              <a:solidFill>
                <a:schemeClr val="accent6">
                  <a:lumMod val="50000"/>
                </a:schemeClr>
              </a:solidFill>
              <a:latin typeface="Söhne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88C111-17CF-0A5B-1EEA-8297C5EE5F7F}"/>
              </a:ext>
            </a:extLst>
          </p:cNvPr>
          <p:cNvSpPr txBox="1"/>
          <p:nvPr/>
        </p:nvSpPr>
        <p:spPr>
          <a:xfrm>
            <a:off x="235868" y="4026488"/>
            <a:ext cx="5860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  <a:latin typeface="Söhne"/>
              </a:rPr>
              <a:t>Si el valor devuelto es mayor que 0</a:t>
            </a:r>
            <a:r>
              <a:rPr lang="es-MX" dirty="0">
                <a:latin typeface="Söhne"/>
              </a:rPr>
              <a:t>: Esto indica que la </a:t>
            </a:r>
            <a:r>
              <a:rPr lang="es-MX" b="1" dirty="0">
                <a:latin typeface="Söhne"/>
              </a:rPr>
              <a:t>primera</a:t>
            </a:r>
            <a:r>
              <a:rPr lang="es-MX" dirty="0">
                <a:latin typeface="Söhne"/>
              </a:rPr>
              <a:t> cadena es lexicográficamente </a:t>
            </a:r>
            <a:r>
              <a:rPr lang="es-MX" b="1" dirty="0">
                <a:latin typeface="Söhne"/>
              </a:rPr>
              <a:t>mayor</a:t>
            </a:r>
            <a:r>
              <a:rPr lang="es-MX" dirty="0">
                <a:latin typeface="Söhne"/>
              </a:rPr>
              <a:t> que la </a:t>
            </a:r>
            <a:r>
              <a:rPr lang="es-MX" b="1" dirty="0">
                <a:latin typeface="Söhne"/>
              </a:rPr>
              <a:t>segunda</a:t>
            </a:r>
            <a:r>
              <a:rPr lang="es-MX" dirty="0">
                <a:latin typeface="Söhne"/>
              </a:rPr>
              <a:t> cadena </a:t>
            </a:r>
            <a:r>
              <a:rPr lang="es-MX" b="1" dirty="0">
                <a:solidFill>
                  <a:srgbClr val="FF0000"/>
                </a:solidFill>
                <a:latin typeface="Söhne"/>
              </a:rPr>
              <a:t>str1</a:t>
            </a:r>
            <a:r>
              <a:rPr lang="es-MX" b="1" dirty="0">
                <a:latin typeface="Söhne"/>
              </a:rPr>
              <a:t> &gt;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Söhne"/>
              </a:rPr>
              <a:t>str2</a:t>
            </a:r>
            <a:endParaRPr lang="es-AR" dirty="0">
              <a:latin typeface="Söhn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E20877-CBBE-048F-15B9-9CB6AD53F1D7}"/>
              </a:ext>
            </a:extLst>
          </p:cNvPr>
          <p:cNvSpPr txBox="1"/>
          <p:nvPr/>
        </p:nvSpPr>
        <p:spPr>
          <a:xfrm>
            <a:off x="6309676" y="1119956"/>
            <a:ext cx="660740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#include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#include &lt;</a:t>
            </a:r>
            <a:r>
              <a:rPr lang="es-AR" dirty="0" err="1"/>
              <a:t>string.h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 {</a:t>
            </a:r>
          </a:p>
          <a:p>
            <a:r>
              <a:rPr lang="es-AR" dirty="0"/>
              <a:t>    </a:t>
            </a:r>
            <a:r>
              <a:rPr lang="es-AR" dirty="0" err="1"/>
              <a:t>char</a:t>
            </a:r>
            <a:r>
              <a:rPr lang="es-AR" dirty="0"/>
              <a:t> str1[] = "Hola";</a:t>
            </a:r>
          </a:p>
          <a:p>
            <a:r>
              <a:rPr lang="es-AR" dirty="0"/>
              <a:t>    </a:t>
            </a:r>
            <a:r>
              <a:rPr lang="es-AR" dirty="0" err="1"/>
              <a:t>char</a:t>
            </a:r>
            <a:r>
              <a:rPr lang="es-AR" dirty="0"/>
              <a:t> str2[] = "Hola";</a:t>
            </a:r>
          </a:p>
          <a:p>
            <a:r>
              <a:rPr lang="es-AR" dirty="0"/>
              <a:t>    </a:t>
            </a:r>
            <a:r>
              <a:rPr lang="es-AR" dirty="0" err="1"/>
              <a:t>int</a:t>
            </a:r>
            <a:r>
              <a:rPr lang="es-AR" dirty="0"/>
              <a:t> c;</a:t>
            </a:r>
          </a:p>
          <a:p>
            <a:r>
              <a:rPr lang="es-AR" dirty="0"/>
              <a:t>    c = </a:t>
            </a:r>
            <a:r>
              <a:rPr lang="es-AR" dirty="0" err="1"/>
              <a:t>strcmp</a:t>
            </a:r>
            <a:r>
              <a:rPr lang="es-AR" dirty="0"/>
              <a:t>(str1, str2);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</a:t>
            </a:r>
            <a:r>
              <a:rPr lang="es-AR" dirty="0" err="1"/>
              <a:t>if</a:t>
            </a:r>
            <a:r>
              <a:rPr lang="es-AR" dirty="0"/>
              <a:t> (c == 0) {</a:t>
            </a:r>
          </a:p>
          <a:p>
            <a:r>
              <a:rPr lang="es-AR" dirty="0"/>
              <a:t>        </a:t>
            </a:r>
            <a:r>
              <a:rPr lang="es-AR" dirty="0" err="1"/>
              <a:t>printf</a:t>
            </a:r>
            <a:r>
              <a:rPr lang="es-AR" dirty="0"/>
              <a:t>("Las cadenas son iguales.\n");</a:t>
            </a:r>
          </a:p>
          <a:p>
            <a:r>
              <a:rPr lang="es-AR" dirty="0"/>
              <a:t>    } </a:t>
            </a:r>
            <a:r>
              <a:rPr lang="es-AR" dirty="0" err="1"/>
              <a:t>else</a:t>
            </a:r>
            <a:r>
              <a:rPr lang="es-AR" dirty="0"/>
              <a:t> </a:t>
            </a:r>
            <a:r>
              <a:rPr lang="es-AR" dirty="0" err="1"/>
              <a:t>if</a:t>
            </a:r>
            <a:r>
              <a:rPr lang="es-AR" dirty="0"/>
              <a:t> (c &lt; 0) {</a:t>
            </a:r>
          </a:p>
          <a:p>
            <a:r>
              <a:rPr lang="es-AR" dirty="0"/>
              <a:t>        </a:t>
            </a:r>
            <a:r>
              <a:rPr lang="es-AR" dirty="0" err="1"/>
              <a:t>printf</a:t>
            </a:r>
            <a:r>
              <a:rPr lang="es-AR" dirty="0"/>
              <a:t>("La cadena str1 es menor que str2.\n");</a:t>
            </a:r>
          </a:p>
          <a:p>
            <a:r>
              <a:rPr lang="es-AR" dirty="0"/>
              <a:t>    } </a:t>
            </a:r>
            <a:r>
              <a:rPr lang="es-AR" dirty="0" err="1"/>
              <a:t>else</a:t>
            </a:r>
            <a:r>
              <a:rPr lang="es-AR" dirty="0"/>
              <a:t> {</a:t>
            </a:r>
          </a:p>
          <a:p>
            <a:r>
              <a:rPr lang="es-AR" dirty="0"/>
              <a:t>        </a:t>
            </a:r>
            <a:r>
              <a:rPr lang="es-AR" dirty="0" err="1"/>
              <a:t>printf</a:t>
            </a:r>
            <a:r>
              <a:rPr lang="es-AR" dirty="0"/>
              <a:t>("La cadena str1 es mayor que str2.\n");</a:t>
            </a:r>
          </a:p>
          <a:p>
            <a:r>
              <a:rPr lang="es-AR" dirty="0"/>
              <a:t>    }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62446C-5582-590C-0651-3747D696CE09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271046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BDC03E-70D0-0BB8-BDA7-55C49C06FCBA}"/>
              </a:ext>
            </a:extLst>
          </p:cNvPr>
          <p:cNvSpPr txBox="1"/>
          <p:nvPr/>
        </p:nvSpPr>
        <p:spPr>
          <a:xfrm>
            <a:off x="1545996" y="0"/>
            <a:ext cx="955278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stdio.h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s-A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string.h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s-A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ctype.h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b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str1</a:t>
            </a: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"Hola"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str2</a:t>
            </a: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"HOLA"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Convertir cadenas a minúsculas antes de comparar</a:t>
            </a:r>
            <a:endParaRPr lang="es-A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str1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];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str1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tolower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unsigned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str1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str2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];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str2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tolower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unsigned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str2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strcmp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str1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str2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  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"Las cadenas son iguales (ignorando 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mayusculas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minusculas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s-AR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 </a:t>
            </a:r>
            <a:r>
              <a:rPr lang="es-AR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"Las cadenas son diferentes.</a:t>
            </a:r>
            <a:r>
              <a:rPr lang="es-AR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0BEEA2-FBAC-02F9-8210-5C53B4271992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145024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87541C-0A34-A05E-7BE4-95008F9F1459}"/>
              </a:ext>
            </a:extLst>
          </p:cNvPr>
          <p:cNvSpPr txBox="1"/>
          <p:nvPr/>
        </p:nvSpPr>
        <p:spPr>
          <a:xfrm>
            <a:off x="1433512" y="-25449"/>
            <a:ext cx="1085772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stdio.h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s-A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#include</a:t>
            </a: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ctype.h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s-A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pasajeDeMayaMin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];</a:t>
            </a:r>
            <a:r>
              <a:rPr lang="es-AR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// Cadena para capturar el texto</a:t>
            </a:r>
            <a:endParaRPr lang="es-A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"Ingresa un texto: "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scanf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F4474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[^</a:t>
            </a:r>
            <a:r>
              <a:rPr lang="es-AR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]"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pasajeDeMayaMin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"Texto en </a:t>
            </a:r>
            <a:r>
              <a:rPr lang="es-AR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mayusculas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%s</a:t>
            </a:r>
            <a:r>
              <a:rPr lang="es-AR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s-AR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pasajeDeMayaMin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'a'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&amp;&amp;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'z'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'a'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'A'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s-A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texto</a:t>
            </a:r>
            <a:r>
              <a:rPr lang="es-A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++</a:t>
            </a:r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EB4BF7-7CA4-4E21-5825-2836CB5E2B4A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116969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9A965-3C6B-8966-A26A-9552CD08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67" y="2206915"/>
            <a:ext cx="5334931" cy="92333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En C las cadenas se manipulan como arrays de caracteres y el final de la cadena la caracteriza la barra cero </a:t>
            </a:r>
            <a:r>
              <a:rPr lang="es-MX" b="1" dirty="0"/>
              <a:t> </a:t>
            </a:r>
            <a:r>
              <a:rPr lang="es-MX" b="1" dirty="0">
                <a:solidFill>
                  <a:srgbClr val="FF0000"/>
                </a:solidFill>
              </a:rPr>
              <a:t>\0</a:t>
            </a:r>
          </a:p>
          <a:p>
            <a:endParaRPr lang="es-AR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D2B0531-283B-E177-FA14-252F849C4AD8}"/>
              </a:ext>
            </a:extLst>
          </p:cNvPr>
          <p:cNvSpPr txBox="1">
            <a:spLocks/>
          </p:cNvSpPr>
          <p:nvPr/>
        </p:nvSpPr>
        <p:spPr>
          <a:xfrm>
            <a:off x="4660187" y="3593159"/>
            <a:ext cx="5334931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Por lo cual es un array unidimensional de tipo </a:t>
            </a:r>
            <a:r>
              <a:rPr lang="es-MX" b="1" dirty="0" err="1">
                <a:solidFill>
                  <a:srgbClr val="FF0000"/>
                </a:solidFill>
              </a:rPr>
              <a:t>char</a:t>
            </a:r>
            <a:endParaRPr lang="es-MX" b="1" dirty="0">
              <a:solidFill>
                <a:srgbClr val="FF0000"/>
              </a:solidFill>
            </a:endParaRPr>
          </a:p>
          <a:p>
            <a:endParaRPr lang="es-A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40F6475-4E92-0BA7-513C-0C0AEA5D4D36}"/>
              </a:ext>
            </a:extLst>
          </p:cNvPr>
          <p:cNvSpPr txBox="1">
            <a:spLocks/>
          </p:cNvSpPr>
          <p:nvPr/>
        </p:nvSpPr>
        <p:spPr>
          <a:xfrm>
            <a:off x="2518029" y="4896441"/>
            <a:ext cx="5334931" cy="923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>
                <a:solidFill>
                  <a:srgbClr val="FF0000"/>
                </a:solidFill>
              </a:rPr>
              <a:t>Recordar que el Número total de caracteres de una CADENA en C es igual a la longitud de la cadena más 1</a:t>
            </a: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75A1B5-5513-3AF0-EBF1-143B2EBB01CB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2013990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2A93E7-A0C1-FF77-A189-330F248F125C}"/>
              </a:ext>
            </a:extLst>
          </p:cNvPr>
          <p:cNvSpPr txBox="1"/>
          <p:nvPr/>
        </p:nvSpPr>
        <p:spPr>
          <a:xfrm>
            <a:off x="5806468" y="1174997"/>
            <a:ext cx="5155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2) Hacer un programa que capture un texto y por medio de una función llamada </a:t>
            </a:r>
            <a:r>
              <a:rPr lang="es-A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pasaMinuscula</a:t>
            </a:r>
            <a:endParaRPr lang="es-AR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s-AR" dirty="0">
                <a:latin typeface="Arial Narrow" panose="020B0606020202030204" pitchFamily="34" charset="0"/>
              </a:rPr>
              <a:t> transforme el mismo a minúscula y lo devuelva al programa principal.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430F21-BFAF-2DDF-E774-5C22EAD0659D}"/>
              </a:ext>
            </a:extLst>
          </p:cNvPr>
          <p:cNvSpPr txBox="1"/>
          <p:nvPr/>
        </p:nvSpPr>
        <p:spPr>
          <a:xfrm>
            <a:off x="5921026" y="3005347"/>
            <a:ext cx="5155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4) Hacer un programa que capture un texto y por medio de una función llamada </a:t>
            </a:r>
            <a:r>
              <a:rPr lang="es-AR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Invertir</a:t>
            </a:r>
          </a:p>
          <a:p>
            <a:r>
              <a:rPr lang="es-AR" dirty="0">
                <a:latin typeface="Arial Narrow" panose="020B0606020202030204" pitchFamily="34" charset="0"/>
              </a:rPr>
              <a:t> transforme el mismo en otra cadena al revés y lo devuelva al programa principal,  cada función debe ser creada por </a:t>
            </a:r>
            <a:r>
              <a:rPr lang="es-AR" dirty="0" err="1">
                <a:latin typeface="Arial Narrow" panose="020B0606020202030204" pitchFamily="34" charset="0"/>
              </a:rPr>
              <a:t>uds.</a:t>
            </a:r>
            <a:endParaRPr lang="es-AR" dirty="0">
              <a:latin typeface="Arial Narrow" panose="020B0606020202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DA0FD3-BBFC-0CC8-0CC3-D2991141638A}"/>
              </a:ext>
            </a:extLst>
          </p:cNvPr>
          <p:cNvSpPr txBox="1"/>
          <p:nvPr/>
        </p:nvSpPr>
        <p:spPr>
          <a:xfrm>
            <a:off x="444053" y="3192617"/>
            <a:ext cx="51554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3) Hacer un programa que capture un texto y por medio de una función llamada </a:t>
            </a:r>
            <a:r>
              <a:rPr lang="es-A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pasaMinuscula</a:t>
            </a:r>
            <a:endParaRPr lang="es-AR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s-AR" dirty="0">
                <a:latin typeface="Arial Narrow" panose="020B0606020202030204" pitchFamily="34" charset="0"/>
              </a:rPr>
              <a:t> transforme el mismo a minúscula y lo devuelva al programa principal </a:t>
            </a:r>
            <a:r>
              <a:rPr lang="es-AR" dirty="0" err="1">
                <a:latin typeface="Arial Narrow" panose="020B0606020202030204" pitchFamily="34" charset="0"/>
              </a:rPr>
              <a:t>uan</a:t>
            </a:r>
            <a:r>
              <a:rPr lang="es-AR" dirty="0">
                <a:latin typeface="Arial Narrow" panose="020B0606020202030204" pitchFamily="34" charset="0"/>
              </a:rPr>
              <a:t> vez logrado eso, realizar una función llamada </a:t>
            </a:r>
            <a:r>
              <a:rPr lang="es-AR" dirty="0">
                <a:solidFill>
                  <a:srgbClr val="7030A0"/>
                </a:solidFill>
                <a:latin typeface="Consolas" panose="020B0609020204030204" pitchFamily="49" charset="0"/>
              </a:rPr>
              <a:t>vocales</a:t>
            </a:r>
            <a:r>
              <a:rPr lang="es-AR" dirty="0">
                <a:latin typeface="Arial Narrow" panose="020B0606020202030204" pitchFamily="34" charset="0"/>
              </a:rPr>
              <a:t> que me cuente cuantas son vocales.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74384A-9BCB-22B6-9D4E-DB8CFD2924CD}"/>
              </a:ext>
            </a:extLst>
          </p:cNvPr>
          <p:cNvSpPr txBox="1"/>
          <p:nvPr/>
        </p:nvSpPr>
        <p:spPr>
          <a:xfrm>
            <a:off x="444053" y="1313497"/>
            <a:ext cx="5155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1) Hacer un programa que capture un texto y por medio de una función llamada </a:t>
            </a:r>
            <a:r>
              <a:rPr lang="es-A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s-AR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latin typeface="Arial Narrow" panose="020B0606020202030204" pitchFamily="34" charset="0"/>
              </a:rPr>
              <a:t>calcule el largo de una cadena y la devuelva al programa principal.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754746-26D6-DB3E-F0AA-097F23BE23D4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47977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pic>
        <p:nvPicPr>
          <p:cNvPr id="5" name="Imagen 4" descr="Dibujo con letras blancas&#10;&#10;Descripción generada automáticamente">
            <a:extLst>
              <a:ext uri="{FF2B5EF4-FFF2-40B4-BE49-F238E27FC236}">
                <a16:creationId xmlns:a16="http://schemas.microsoft.com/office/drawing/2014/main" id="{AE4A3C6E-881F-4D1A-C344-66F0E4C80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88"/>
          <a:stretch/>
        </p:blipFill>
        <p:spPr>
          <a:xfrm>
            <a:off x="2980473" y="2011102"/>
            <a:ext cx="6231053" cy="32183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5DCF5E5-4609-E195-E3F5-BD500EC35A16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133201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0B746B-083C-B976-AD30-A6740C42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18114" y="-777983"/>
            <a:ext cx="2809292" cy="84139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D6D9093-C3AE-00C3-AD8C-9FB6E5A79828}"/>
              </a:ext>
            </a:extLst>
          </p:cNvPr>
          <p:cNvCxnSpPr/>
          <p:nvPr/>
        </p:nvCxnSpPr>
        <p:spPr>
          <a:xfrm flipH="1">
            <a:off x="8240111" y="2487896"/>
            <a:ext cx="1008993" cy="388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717DA72-271E-B0C5-913C-ACE2903053F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901609" y="4540102"/>
            <a:ext cx="465984" cy="1036810"/>
          </a:xfrm>
          <a:prstGeom prst="straightConnector1">
            <a:avLst/>
          </a:prstGeom>
          <a:ln w="57150"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B5CDA2-470A-041A-A8B3-1EE7FEC0507F}"/>
              </a:ext>
            </a:extLst>
          </p:cNvPr>
          <p:cNvSpPr txBox="1"/>
          <p:nvPr/>
        </p:nvSpPr>
        <p:spPr>
          <a:xfrm>
            <a:off x="4076081" y="5576912"/>
            <a:ext cx="2583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Cadena de caracteres caracterizada por la barra cero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D52F8B8-5357-7F6B-8921-A86A0608FDD1}"/>
              </a:ext>
            </a:extLst>
          </p:cNvPr>
          <p:cNvSpPr txBox="1"/>
          <p:nvPr/>
        </p:nvSpPr>
        <p:spPr>
          <a:xfrm>
            <a:off x="9373108" y="2220672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Array de caracteres, pero no cadena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C8524F-740A-F952-18A7-75924BC22D56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15117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3183602" y="682265"/>
            <a:ext cx="39960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sz="2800" b="1" dirty="0" err="1">
                <a:latin typeface="Arial Narrow" panose="020B0606020202030204" pitchFamily="34" charset="0"/>
              </a:rPr>
              <a:t>string.h</a:t>
            </a:r>
            <a:endParaRPr lang="es-AR" b="1" dirty="0">
              <a:latin typeface="Arial Narrow" panose="020B0606020202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ACB8D5-9835-98E9-E7E6-E40241ED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8" y="1542787"/>
            <a:ext cx="8249801" cy="18862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FA51064-D9BD-1D5E-AF27-A6136BACA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09" y="3284742"/>
            <a:ext cx="9763125" cy="27622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356059A-03AF-1B33-C74E-81F1FA49EDD2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133021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3183602" y="682265"/>
            <a:ext cx="39960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sz="2800" b="1" dirty="0" err="1">
                <a:latin typeface="Arial Narrow" panose="020B0606020202030204" pitchFamily="34" charset="0"/>
              </a:rPr>
              <a:t>string.h</a:t>
            </a:r>
            <a:endParaRPr lang="es-AR" b="1" dirty="0">
              <a:latin typeface="Arial Narrow" panose="020B0606020202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81C6FB-4529-77A6-0CAA-74375945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505708"/>
            <a:ext cx="10906125" cy="42291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36C9F53-026B-9BF3-27DD-805211FD6F4B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43280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2875D-04BD-DF4A-59EA-1EE51ECC7792}"/>
              </a:ext>
            </a:extLst>
          </p:cNvPr>
          <p:cNvSpPr txBox="1"/>
          <p:nvPr/>
        </p:nvSpPr>
        <p:spPr>
          <a:xfrm>
            <a:off x="3183602" y="682265"/>
            <a:ext cx="39960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La biblioteca standard de C para manejo de cadenas es </a:t>
            </a:r>
            <a:r>
              <a:rPr lang="es-AR" sz="2800" b="1" dirty="0" err="1">
                <a:latin typeface="Arial Narrow" panose="020B0606020202030204" pitchFamily="34" charset="0"/>
              </a:rPr>
              <a:t>string.h</a:t>
            </a:r>
            <a:endParaRPr lang="es-AR" b="1" dirty="0"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D4C8D3-2894-28D9-DC29-DAF975C8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49" y="2482248"/>
            <a:ext cx="7134225" cy="13049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5E783A-24BF-78CF-4DC6-04CBEEE2672B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758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5D40F-3BD5-3AB2-D045-DB7701B5D07A}"/>
              </a:ext>
            </a:extLst>
          </p:cNvPr>
          <p:cNvSpPr txBox="1"/>
          <p:nvPr/>
        </p:nvSpPr>
        <p:spPr>
          <a:xfrm>
            <a:off x="3340355" y="1067975"/>
            <a:ext cx="4962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latin typeface="Comic Sans MS" panose="030F0702030302020204" pitchFamily="66" charset="0"/>
              </a:rPr>
              <a:t>Ejemplo de Manipulación de Cadenas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CC8743-2F51-8AC8-2B64-5DDA266633B6}"/>
              </a:ext>
            </a:extLst>
          </p:cNvPr>
          <p:cNvSpPr txBox="1"/>
          <p:nvPr/>
        </p:nvSpPr>
        <p:spPr>
          <a:xfrm>
            <a:off x="2910776" y="1597343"/>
            <a:ext cx="615380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///Un programa que lee una cadena de texto y la trabaja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 un lugar de la Mancha"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%30s</a:t>
            </a:r>
            <a:r>
              <a:rPr lang="es-MX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74279E-4861-E1E5-2A47-18D5B2EA610B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35390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5D40F-3BD5-3AB2-D045-DB7701B5D07A}"/>
              </a:ext>
            </a:extLst>
          </p:cNvPr>
          <p:cNvSpPr txBox="1"/>
          <p:nvPr/>
        </p:nvSpPr>
        <p:spPr>
          <a:xfrm>
            <a:off x="3340355" y="1067975"/>
            <a:ext cx="4962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latin typeface="Comic Sans MS" panose="030F0702030302020204" pitchFamily="66" charset="0"/>
              </a:rPr>
              <a:t>Ejemplo de Manipulación de Cadenas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CC8743-2F51-8AC8-2B64-5DDA266633B6}"/>
              </a:ext>
            </a:extLst>
          </p:cNvPr>
          <p:cNvSpPr txBox="1"/>
          <p:nvPr/>
        </p:nvSpPr>
        <p:spPr>
          <a:xfrm>
            <a:off x="2910776" y="1597343"/>
            <a:ext cx="615380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///Un programa que lee una cadena de texto y la trabaja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s-MX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 un lugar de la Mancha"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%30s</a:t>
            </a:r>
            <a:r>
              <a:rPr lang="es-MX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6850A9-1D66-F35D-CD35-B3D731ABF920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39134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212D-CD3B-C36F-AD7A-D1A28EC9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743" y="321551"/>
            <a:ext cx="3026389" cy="959536"/>
          </a:xfrm>
        </p:spPr>
        <p:txBody>
          <a:bodyPr>
            <a:normAutofit/>
          </a:bodyPr>
          <a:lstStyle/>
          <a:p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Cadenas</a:t>
            </a:r>
            <a:endParaRPr lang="es-A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0B9B1E0-73DF-E4E4-9823-EFD8616F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235868" y="83443"/>
            <a:ext cx="1197644" cy="119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051A82-1268-45A8-49C3-BE684B9DCA84}"/>
              </a:ext>
            </a:extLst>
          </p:cNvPr>
          <p:cNvSpPr txBox="1"/>
          <p:nvPr/>
        </p:nvSpPr>
        <p:spPr>
          <a:xfrm>
            <a:off x="9713021" y="5959430"/>
            <a:ext cx="247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</a:t>
            </a:r>
          </a:p>
          <a:p>
            <a:r>
              <a:rPr lang="es-AR" dirty="0">
                <a:latin typeface="Arial Narrow" panose="020B0606020202030204" pitchFamily="34" charset="0"/>
              </a:rPr>
              <a:t>Ing. Israel Pavelek</a:t>
            </a:r>
          </a:p>
          <a:p>
            <a:r>
              <a:rPr lang="es-AR" dirty="0">
                <a:latin typeface="Arial Narrow" panose="020B0606020202030204" pitchFamily="34" charset="0"/>
              </a:rPr>
              <a:t>Ing. Behringer Alejandro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5D40F-3BD5-3AB2-D045-DB7701B5D07A}"/>
              </a:ext>
            </a:extLst>
          </p:cNvPr>
          <p:cNvSpPr txBox="1"/>
          <p:nvPr/>
        </p:nvSpPr>
        <p:spPr>
          <a:xfrm>
            <a:off x="7681127" y="1281087"/>
            <a:ext cx="4962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latin typeface="Comic Sans MS" panose="030F0702030302020204" pitchFamily="66" charset="0"/>
              </a:rPr>
              <a:t>Ejemplo de Manipulación de Cadenas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CC8743-2F51-8AC8-2B64-5DDA266633B6}"/>
              </a:ext>
            </a:extLst>
          </p:cNvPr>
          <p:cNvSpPr txBox="1"/>
          <p:nvPr/>
        </p:nvSpPr>
        <p:spPr>
          <a:xfrm>
            <a:off x="2291871" y="1835154"/>
            <a:ext cx="615380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"ingrese un Nombre:"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%30s</a:t>
            </a:r>
            <a:r>
              <a:rPr lang="es-A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"Largo de la cadena: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s-A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cad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B34711-D52E-D4F5-A980-8A60FABE804D}"/>
              </a:ext>
            </a:extLst>
          </p:cNvPr>
          <p:cNvSpPr txBox="1"/>
          <p:nvPr/>
        </p:nvSpPr>
        <p:spPr>
          <a:xfrm>
            <a:off x="147656" y="6097929"/>
            <a:ext cx="258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Arial Narrow" panose="020B0606020202030204" pitchFamily="34" charset="0"/>
              </a:rPr>
              <a:t>Profesores JTP </a:t>
            </a:r>
          </a:p>
          <a:p>
            <a:r>
              <a:rPr lang="es-AR" dirty="0">
                <a:latin typeface="Arial Narrow" panose="020B0606020202030204" pitchFamily="34" charset="0"/>
              </a:rPr>
              <a:t>MCP :Miguel Silva</a:t>
            </a:r>
          </a:p>
        </p:txBody>
      </p:sp>
    </p:spTree>
    <p:extLst>
      <p:ext uri="{BB962C8B-B14F-4D97-AF65-F5344CB8AC3E}">
        <p14:creationId xmlns:p14="http://schemas.microsoft.com/office/powerpoint/2010/main" val="393303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_Channel_Section_Location xmlns="dcd687b3-ff2a-4cef-8a8e-ae79212dfc5f" xsi:nil="true"/>
    <Templates xmlns="dcd687b3-ff2a-4cef-8a8e-ae79212dfc5f" xsi:nil="true"/>
    <NotebookType xmlns="dcd687b3-ff2a-4cef-8a8e-ae79212dfc5f" xsi:nil="true"/>
    <CultureName xmlns="dcd687b3-ff2a-4cef-8a8e-ae79212dfc5f" xsi:nil="true"/>
    <TeamsChannelId xmlns="dcd687b3-ff2a-4cef-8a8e-ae79212dfc5f" xsi:nil="true"/>
    <_activity xmlns="dcd687b3-ff2a-4cef-8a8e-ae79212dfc5f" xsi:nil="true"/>
    <Owner xmlns="dcd687b3-ff2a-4cef-8a8e-ae79212dfc5f">
      <UserInfo>
        <DisplayName/>
        <AccountId xsi:nil="true"/>
        <AccountType/>
      </UserInfo>
    </Owner>
    <Students xmlns="dcd687b3-ff2a-4cef-8a8e-ae79212dfc5f">
      <UserInfo>
        <DisplayName/>
        <AccountId xsi:nil="true"/>
        <AccountType/>
      </UserInfo>
    </Students>
    <Student_Groups xmlns="dcd687b3-ff2a-4cef-8a8e-ae79212dfc5f">
      <UserInfo>
        <DisplayName/>
        <AccountId xsi:nil="true"/>
        <AccountType/>
      </UserInfo>
    </Student_Groups>
    <Distribution_Groups xmlns="dcd687b3-ff2a-4cef-8a8e-ae79212dfc5f" xsi:nil="true"/>
    <AppVersion xmlns="dcd687b3-ff2a-4cef-8a8e-ae79212dfc5f" xsi:nil="true"/>
    <Invited_Teachers xmlns="dcd687b3-ff2a-4cef-8a8e-ae79212dfc5f" xsi:nil="true"/>
    <LMS_Mappings xmlns="dcd687b3-ff2a-4cef-8a8e-ae79212dfc5f" xsi:nil="true"/>
    <IsNotebookLocked xmlns="dcd687b3-ff2a-4cef-8a8e-ae79212dfc5f" xsi:nil="true"/>
    <DefaultSectionNames xmlns="dcd687b3-ff2a-4cef-8a8e-ae79212dfc5f" xsi:nil="true"/>
    <Math_Settings xmlns="dcd687b3-ff2a-4cef-8a8e-ae79212dfc5f" xsi:nil="true"/>
    <Invited_Students xmlns="dcd687b3-ff2a-4cef-8a8e-ae79212dfc5f" xsi:nil="true"/>
    <Self_Registration_Enabled xmlns="dcd687b3-ff2a-4cef-8a8e-ae79212dfc5f" xsi:nil="true"/>
    <Has_Teacher_Only_SectionGroup xmlns="dcd687b3-ff2a-4cef-8a8e-ae79212dfc5f" xsi:nil="true"/>
    <FolderType xmlns="dcd687b3-ff2a-4cef-8a8e-ae79212dfc5f" xsi:nil="true"/>
    <Is_Collaboration_Space_Locked xmlns="dcd687b3-ff2a-4cef-8a8e-ae79212dfc5f" xsi:nil="true"/>
    <Teachers xmlns="dcd687b3-ff2a-4cef-8a8e-ae79212dfc5f">
      <UserInfo>
        <DisplayName/>
        <AccountId xsi:nil="true"/>
        <AccountType/>
      </UserInfo>
    </Teach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4FD52A83EA6F42B24A8CC4AC0D895F" ma:contentTypeVersion="39" ma:contentTypeDescription="Crear nuevo documento." ma:contentTypeScope="" ma:versionID="e96cc3eb67aa646f1bb5d364219c2b04">
  <xsd:schema xmlns:xsd="http://www.w3.org/2001/XMLSchema" xmlns:xs="http://www.w3.org/2001/XMLSchema" xmlns:p="http://schemas.microsoft.com/office/2006/metadata/properties" xmlns:ns3="fa31e3e4-dd04-430e-ab11-9f2e36e54c96" xmlns:ns4="dcd687b3-ff2a-4cef-8a8e-ae79212dfc5f" targetNamespace="http://schemas.microsoft.com/office/2006/metadata/properties" ma:root="true" ma:fieldsID="576fc06f3bbf39fb940cca0bf252bac3" ns3:_="" ns4:_="">
    <xsd:import namespace="fa31e3e4-dd04-430e-ab11-9f2e36e54c96"/>
    <xsd:import namespace="dcd687b3-ff2a-4cef-8a8e-ae79212dfc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TeamsChannelId" minOccurs="0"/>
                <xsd:element ref="ns4:Math_Settings" minOccurs="0"/>
                <xsd:element ref="ns4:Distribution_Groups" minOccurs="0"/>
                <xsd:element ref="ns4:LMS_Mappings" minOccurs="0"/>
                <xsd:element ref="ns4:IsNotebookLocked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1e3e4-dd04-430e-ab11-9f2e36e54c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87b3-ff2a-4cef-8a8e-ae79212dfc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TeamsChannelId" ma:index="28" nillable="true" ma:displayName="Teams Channel Id" ma:internalName="TeamsChannelId">
      <xsd:simpleType>
        <xsd:restriction base="dms:Text"/>
      </xsd:simple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  <xsd:element name="MediaServiceObjectDetectorVersions" ma:index="4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BAC2F-42AA-48EB-9E41-2599A83DD9E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dcd687b3-ff2a-4cef-8a8e-ae79212dfc5f"/>
    <ds:schemaRef ds:uri="fa31e3e4-dd04-430e-ab11-9f2e36e54c9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09D0D43-0514-4E13-9ADF-46CFB10E5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31e3e4-dd04-430e-ab11-9f2e36e54c96"/>
    <ds:schemaRef ds:uri="dcd687b3-ff2a-4cef-8a8e-ae79212dfc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A87CF-F05A-4EB2-B906-CDAA89CDF1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2029</Words>
  <Application>Microsoft Office PowerPoint</Application>
  <PresentationFormat>Panorámica</PresentationFormat>
  <Paragraphs>305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Comic Sans MS</vt:lpstr>
      <vt:lpstr>Consolas</vt:lpstr>
      <vt:lpstr>Nunito</vt:lpstr>
      <vt:lpstr>Söhne</vt:lpstr>
      <vt:lpstr>var(--bs-font-monospace)</vt:lpstr>
      <vt:lpstr>Tema de Office</vt:lpstr>
      <vt:lpstr>Cadenas de Caracteres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  <vt:lpstr>Cadenas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Cadenas</dc:title>
  <dc:creator>Alejandro Behringer</dc:creator>
  <cp:lastModifiedBy>Alejandro Behringer</cp:lastModifiedBy>
  <cp:revision>3</cp:revision>
  <dcterms:created xsi:type="dcterms:W3CDTF">2023-08-25T00:05:20Z</dcterms:created>
  <dcterms:modified xsi:type="dcterms:W3CDTF">2024-07-11T00:30:44Z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0x010100674FD52A83EA6F42B24A8CC4AC0D895F</vt:lpwstr>
  </property>
</Properties>
</file>