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98" r:id="rId4"/>
    <p:sldId id="304" r:id="rId5"/>
    <p:sldId id="305" r:id="rId6"/>
    <p:sldId id="306" r:id="rId7"/>
    <p:sldId id="293" r:id="rId8"/>
    <p:sldId id="259" r:id="rId9"/>
    <p:sldId id="294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ibre Franklin" panose="00000500000000000000" charset="0"/>
      <p:regular r:id="rId17"/>
      <p:bold r:id="rId18"/>
      <p:italic r:id="rId19"/>
      <p:boldItalic r:id="rId20"/>
    </p:embeddedFont>
    <p:embeddedFont>
      <p:font typeface="Libre Franklin Medium" panose="020B0604020202020204" charset="0"/>
      <p:regular r:id="rId21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KX6QbVZGEskgC/OSIQa07QcGO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GTI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59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9689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6326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6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22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230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890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4259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3848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627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com Background">
  <p:cSld name="Slide com Background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179294" y="170329"/>
            <a:ext cx="11833412" cy="65173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0" b="1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t="7812" b="7813"/>
          <a:stretch/>
        </p:blipFill>
        <p:spPr>
          <a:xfrm>
            <a:off x="179294" y="180896"/>
            <a:ext cx="11833412" cy="650532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/>
          <p:nvPr/>
        </p:nvSpPr>
        <p:spPr>
          <a:xfrm>
            <a:off x="179294" y="170327"/>
            <a:ext cx="11833412" cy="6517343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533400" y="0"/>
            <a:ext cx="8058150" cy="170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950663" y="-66674"/>
            <a:ext cx="5526337" cy="443864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01268" y="2355119"/>
            <a:ext cx="513347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 dirty="0">
                <a:solidFill>
                  <a:schemeClr val="lt1"/>
                </a:solidFill>
                <a:latin typeface="Libre Franklin"/>
                <a:sym typeface="Libre Franklin"/>
              </a:rPr>
              <a:t>IDT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651825" y="3690309"/>
            <a:ext cx="4063174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Atividade Prévia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49044" y="438074"/>
            <a:ext cx="1495280" cy="4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90BDF8-0677-4451-9B4A-37F14433E7EB}"/>
              </a:ext>
            </a:extLst>
          </p:cNvPr>
          <p:cNvSpPr txBox="1"/>
          <p:nvPr/>
        </p:nvSpPr>
        <p:spPr>
          <a:xfrm>
            <a:off x="1237374" y="4697678"/>
            <a:ext cx="5439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Atividade Prévia</a:t>
            </a:r>
          </a:p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Aluno: </a:t>
            </a: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179294" y="170328"/>
            <a:ext cx="11833412" cy="65173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93278" y="1271237"/>
            <a:ext cx="4587515" cy="428754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982096" y="2973990"/>
            <a:ext cx="4297711" cy="88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 dirty="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Obrigado!</a:t>
            </a:r>
            <a:endParaRPr sz="4400" b="0" i="0" u="none" strike="noStrike" cap="none" dirty="0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980" y="850425"/>
            <a:ext cx="1495280" cy="4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726550" y="638472"/>
            <a:ext cx="3473727" cy="738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0" i="0" u="none" strike="noStrike" cap="none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r>
              <a:rPr lang="pt-BR" sz="36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Sumário</a:t>
            </a:r>
            <a:endParaRPr sz="3600" b="0" i="0" u="none" strike="noStrike" cap="none">
              <a:solidFill>
                <a:schemeClr val="accen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1651090" y="3225963"/>
            <a:ext cx="22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PROBLEMA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651090" y="3532227"/>
            <a:ext cx="2779746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Contextualização dos 3 desafios/ problemas reais do aluno</a:t>
            </a:r>
            <a:endParaRPr sz="1200" dirty="0"/>
          </a:p>
        </p:txBody>
      </p:sp>
      <p:sp>
        <p:nvSpPr>
          <p:cNvPr id="106" name="Google Shape;106;p5"/>
          <p:cNvSpPr/>
          <p:nvPr/>
        </p:nvSpPr>
        <p:spPr>
          <a:xfrm>
            <a:off x="1651090" y="2636035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6096000" y="2473778"/>
            <a:ext cx="3156216" cy="1910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6472470" y="3225971"/>
            <a:ext cx="26593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472470" y="3532227"/>
            <a:ext cx="2434321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dirty="0"/>
              <a:t>Utilização da matriz GUT ou similar para priorizar o desafio a ser debatido no Trabalho Prático (2ª aula interativa)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472470" y="2636035"/>
            <a:ext cx="994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50" y="5752387"/>
            <a:ext cx="1295911" cy="40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6" y="2274838"/>
            <a:ext cx="3391556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01.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PROBLEMA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6042992" y="4233511"/>
            <a:ext cx="476922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Contextualização dos desafios do aluno</a:t>
            </a: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747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A. </a:t>
            </a:r>
            <a:r>
              <a:rPr lang="pt-BR" dirty="0"/>
              <a:t>TITULO DO DESAFIO 1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</p:txBody>
      </p:sp>
    </p:spTree>
    <p:extLst>
      <p:ext uri="{BB962C8B-B14F-4D97-AF65-F5344CB8AC3E}">
        <p14:creationId xmlns:p14="http://schemas.microsoft.com/office/powerpoint/2010/main" val="38059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B. </a:t>
            </a:r>
            <a:r>
              <a:rPr lang="pt-BR" dirty="0"/>
              <a:t>TITULO DO DESAFIO 2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</p:txBody>
      </p:sp>
    </p:spTree>
    <p:extLst>
      <p:ext uri="{BB962C8B-B14F-4D97-AF65-F5344CB8AC3E}">
        <p14:creationId xmlns:p14="http://schemas.microsoft.com/office/powerpoint/2010/main" val="22638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645894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C. </a:t>
            </a:r>
            <a:r>
              <a:rPr lang="pt-BR" dirty="0"/>
              <a:t>TITULO DO DESAFIO 3</a:t>
            </a:r>
            <a:endParaRPr dirty="0">
              <a:sym typeface="Libre Franklin Medium"/>
            </a:endParaRPr>
          </a:p>
        </p:txBody>
      </p:sp>
      <p:sp>
        <p:nvSpPr>
          <p:cNvPr id="11" name="Google Shape;170;p21">
            <a:extLst>
              <a:ext uri="{FF2B5EF4-FFF2-40B4-BE49-F238E27FC236}">
                <a16:creationId xmlns:a16="http://schemas.microsoft.com/office/drawing/2014/main" id="{8EB001DC-9B96-48C5-BF7F-01A257C19E13}"/>
              </a:ext>
            </a:extLst>
          </p:cNvPr>
          <p:cNvSpPr/>
          <p:nvPr/>
        </p:nvSpPr>
        <p:spPr>
          <a:xfrm>
            <a:off x="1254885" y="5053587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2" name="Google Shape;170;p21">
            <a:extLst>
              <a:ext uri="{FF2B5EF4-FFF2-40B4-BE49-F238E27FC236}">
                <a16:creationId xmlns:a16="http://schemas.microsoft.com/office/drawing/2014/main" id="{27482D30-5913-45C3-B5B5-A55A950E5CC8}"/>
              </a:ext>
            </a:extLst>
          </p:cNvPr>
          <p:cNvSpPr/>
          <p:nvPr/>
        </p:nvSpPr>
        <p:spPr>
          <a:xfrm>
            <a:off x="1254885" y="181826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3" name="Google Shape;170;p21">
            <a:extLst>
              <a:ext uri="{FF2B5EF4-FFF2-40B4-BE49-F238E27FC236}">
                <a16:creationId xmlns:a16="http://schemas.microsoft.com/office/drawing/2014/main" id="{E43B892C-B053-45C8-8973-B0524D51C397}"/>
              </a:ext>
            </a:extLst>
          </p:cNvPr>
          <p:cNvSpPr/>
          <p:nvPr/>
        </p:nvSpPr>
        <p:spPr>
          <a:xfrm>
            <a:off x="1254885" y="3435924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C3F6A4-8DED-4DC6-A2F2-9C789ABE68E2}"/>
              </a:ext>
            </a:extLst>
          </p:cNvPr>
          <p:cNvSpPr txBox="1"/>
          <p:nvPr/>
        </p:nvSpPr>
        <p:spPr>
          <a:xfrm>
            <a:off x="1953706" y="1815843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AE7A28-C5F1-4461-8034-E85858226725}"/>
              </a:ext>
            </a:extLst>
          </p:cNvPr>
          <p:cNvSpPr txBox="1"/>
          <p:nvPr/>
        </p:nvSpPr>
        <p:spPr>
          <a:xfrm>
            <a:off x="2014980" y="3503996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1E037C-7030-40B9-8AAF-557EED844447}"/>
              </a:ext>
            </a:extLst>
          </p:cNvPr>
          <p:cNvSpPr txBox="1"/>
          <p:nvPr/>
        </p:nvSpPr>
        <p:spPr>
          <a:xfrm>
            <a:off x="2014980" y="5121659"/>
            <a:ext cx="609442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400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</p:txBody>
      </p:sp>
    </p:spTree>
    <p:extLst>
      <p:ext uri="{BB962C8B-B14F-4D97-AF65-F5344CB8AC3E}">
        <p14:creationId xmlns:p14="http://schemas.microsoft.com/office/powerpoint/2010/main" val="36944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27052" y="334372"/>
            <a:ext cx="95088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3800"/>
              <a:defRPr sz="380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</a:defRPr>
            </a:lvl1pPr>
          </a:lstStyle>
          <a:p>
            <a:r>
              <a:rPr lang="pt-BR" dirty="0">
                <a:sym typeface="Libre Franklin Medium"/>
              </a:rPr>
              <a:t>A. </a:t>
            </a:r>
            <a:r>
              <a:rPr lang="pt-BR" dirty="0"/>
              <a:t>Como fazer inspeções sem exposição ao risco?</a:t>
            </a:r>
            <a:endParaRPr dirty="0">
              <a:sym typeface="Libre Franklin Mediu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D8CA34-E25A-4D40-945A-85010698A1E0}"/>
              </a:ext>
            </a:extLst>
          </p:cNvPr>
          <p:cNvSpPr txBox="1"/>
          <p:nvPr/>
        </p:nvSpPr>
        <p:spPr>
          <a:xfrm>
            <a:off x="1897915" y="1457751"/>
            <a:ext cx="6567074" cy="58169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Quem são as pessoas que enfrentam o desafio/problema?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Muitos operadores em mineradoras precisam realizar atividades de inspeção em ambientes hostis, com elevada exposição a riscos.</a:t>
            </a:r>
          </a:p>
          <a:p>
            <a:pPr marL="285750" indent="-28575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Por que o desafio/problema é relevante?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Existe elevada incidência de acidente de trabalho e parada de produção devido ao trabalho em ambientes hostis.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b="1" i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b="1" i="1" dirty="0">
                <a:solidFill>
                  <a:srgbClr val="353F40"/>
                </a:solidFill>
                <a:latin typeface="Arial" charset="0"/>
                <a:cs typeface="Arial" charset="0"/>
              </a:rPr>
              <a:t>Qual o impacto do problema/desafio (custo, retrabalho, multa, etc.)?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353F40"/>
                </a:solidFill>
                <a:latin typeface="Arial" charset="0"/>
                <a:cs typeface="Arial" charset="0"/>
              </a:rPr>
              <a:t>Os acidentes de trabalham em áreas hostis representam 90% do total de acidentes da mineradora. Grande parte destes acidentes são críticos e os inspetores precisam se afastar, em média, por 3 meses. Adicionalmente ocorre uma parada de produção de cerca de 30 minutos por acidente, que equivale a uma perda de R$300 mil.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pt-BR" sz="1800" b="1" dirty="0">
              <a:solidFill>
                <a:srgbClr val="353F40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B5C222-D008-4198-90FE-42EBCA3C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667" y="3163502"/>
            <a:ext cx="2771775" cy="164782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6AD75AD-39B9-47B7-8BDC-582D9E1B0A8B}"/>
              </a:ext>
            </a:extLst>
          </p:cNvPr>
          <p:cNvSpPr/>
          <p:nvPr/>
        </p:nvSpPr>
        <p:spPr>
          <a:xfrm rot="2556347">
            <a:off x="10503205" y="579860"/>
            <a:ext cx="1829371" cy="298029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Exemplo hipotético!</a:t>
            </a:r>
          </a:p>
        </p:txBody>
      </p:sp>
      <p:sp>
        <p:nvSpPr>
          <p:cNvPr id="14" name="Google Shape;170;p21">
            <a:extLst>
              <a:ext uri="{FF2B5EF4-FFF2-40B4-BE49-F238E27FC236}">
                <a16:creationId xmlns:a16="http://schemas.microsoft.com/office/drawing/2014/main" id="{D600E0FF-26E3-4520-B2FF-12F086BA94C2}"/>
              </a:ext>
            </a:extLst>
          </p:cNvPr>
          <p:cNvSpPr/>
          <p:nvPr/>
        </p:nvSpPr>
        <p:spPr>
          <a:xfrm>
            <a:off x="1058541" y="4760502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3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5" name="Google Shape;170;p21">
            <a:extLst>
              <a:ext uri="{FF2B5EF4-FFF2-40B4-BE49-F238E27FC236}">
                <a16:creationId xmlns:a16="http://schemas.microsoft.com/office/drawing/2014/main" id="{BD56A20A-5B33-41FC-AAF3-065D2FA48144}"/>
              </a:ext>
            </a:extLst>
          </p:cNvPr>
          <p:cNvSpPr/>
          <p:nvPr/>
        </p:nvSpPr>
        <p:spPr>
          <a:xfrm>
            <a:off x="1058541" y="1863600"/>
            <a:ext cx="511696" cy="5116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1</a:t>
            </a:r>
            <a:endParaRPr sz="1800" dirty="0">
              <a:solidFill>
                <a:schemeClr val="lt1"/>
              </a:solidFill>
              <a:latin typeface="Libre Franklin Medium"/>
              <a:cs typeface="Libre Franklin Medium"/>
            </a:endParaRPr>
          </a:p>
        </p:txBody>
      </p:sp>
      <p:sp>
        <p:nvSpPr>
          <p:cNvPr id="16" name="Google Shape;170;p21">
            <a:extLst>
              <a:ext uri="{FF2B5EF4-FFF2-40B4-BE49-F238E27FC236}">
                <a16:creationId xmlns:a16="http://schemas.microsoft.com/office/drawing/2014/main" id="{2F6C9D92-1904-4192-95B2-981470B666F6}"/>
              </a:ext>
            </a:extLst>
          </p:cNvPr>
          <p:cNvSpPr/>
          <p:nvPr/>
        </p:nvSpPr>
        <p:spPr>
          <a:xfrm>
            <a:off x="1058541" y="3312051"/>
            <a:ext cx="511696" cy="511696"/>
          </a:xfrm>
          <a:prstGeom prst="roundRect">
            <a:avLst>
              <a:gd name="adj" fmla="val 16667"/>
            </a:avLst>
          </a:prstGeom>
          <a:solidFill>
            <a:srgbClr val="4653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dirty="0">
                <a:solidFill>
                  <a:schemeClr val="lt1"/>
                </a:solidFill>
                <a:latin typeface="Libre Franklin Medium"/>
                <a:cs typeface="Libre Franklin Medium"/>
                <a:sym typeface="Libre Franklin Medium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6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>
            <a:spLocks noGrp="1"/>
          </p:cNvSpPr>
          <p:nvPr>
            <p:ph type="pic" idx="2"/>
          </p:nvPr>
        </p:nvSpPr>
        <p:spPr>
          <a:xfrm>
            <a:off x="179294" y="170328"/>
            <a:ext cx="11833412" cy="6517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10987" y="685134"/>
            <a:ext cx="10570026" cy="54877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532135" y="2274838"/>
            <a:ext cx="5107203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7EFFF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SzPts val="1400"/>
            </a:pPr>
            <a:r>
              <a:rPr lang="pt-BR" sz="4000" dirty="0">
                <a:solidFill>
                  <a:schemeClr val="bg1"/>
                </a:solidFill>
                <a:latin typeface="Libre Franklin Medium"/>
                <a:cs typeface="Libre Franklin Medium"/>
                <a:sym typeface="Libre Franklin Medium"/>
              </a:rPr>
              <a:t>PRIORIZAÇÃO DE DESAFIOS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958150" y="4098763"/>
            <a:ext cx="5504843" cy="609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40000"/>
              </a:lnSpc>
              <a:buSzPts val="1200"/>
            </a:pPr>
            <a:r>
              <a:rPr lang="pt-BR" sz="1200" dirty="0">
                <a:solidFill>
                  <a:schemeClr val="bg1"/>
                </a:solidFill>
              </a:rPr>
              <a:t>Utilização da matriz GUT ou similar para priorizar o desafio a ser debatido no trabalho prático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6042992" y="4748316"/>
            <a:ext cx="596347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530004" y="390545"/>
            <a:ext cx="8436714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02. Matriz de priorização</a:t>
            </a:r>
            <a:endParaRPr sz="1400" b="0" i="0" u="none" strike="noStrike" cap="none" dirty="0">
              <a:solidFill>
                <a:srgbClr val="272F3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D51D187-76A8-400D-9AB4-8B0E96C3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22289"/>
              </p:ext>
            </p:extLst>
          </p:nvPr>
        </p:nvGraphicFramePr>
        <p:xfrm>
          <a:off x="2968386" y="1653496"/>
          <a:ext cx="6255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07">
                  <a:extLst>
                    <a:ext uri="{9D8B030D-6E8A-4147-A177-3AD203B41FA5}">
                      <a16:colId xmlns:a16="http://schemas.microsoft.com/office/drawing/2014/main" val="629802929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3732309876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693816798"/>
                    </a:ext>
                  </a:extLst>
                </a:gridCol>
                <a:gridCol w="1563807">
                  <a:extLst>
                    <a:ext uri="{9D8B030D-6E8A-4147-A177-3AD203B41FA5}">
                      <a16:colId xmlns:a16="http://schemas.microsoft.com/office/drawing/2014/main" val="18970036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pt-BR" dirty="0"/>
                    </a:p>
                    <a:p>
                      <a:pPr algn="ctr"/>
                      <a:r>
                        <a:rPr lang="pt-BR" dirty="0"/>
                        <a:t>G.U.T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Desafios / Problemas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559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7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GRAVIDADE (G)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URGÊNCIA (U)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TENDÊNCIA (T)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81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763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A479D0F-39AC-4238-B5B5-C745FB359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05257"/>
              </p:ext>
            </p:extLst>
          </p:nvPr>
        </p:nvGraphicFramePr>
        <p:xfrm>
          <a:off x="2381496" y="4472984"/>
          <a:ext cx="7429008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628">
                  <a:extLst>
                    <a:ext uri="{9D8B030D-6E8A-4147-A177-3AD203B41FA5}">
                      <a16:colId xmlns:a16="http://schemas.microsoft.com/office/drawing/2014/main" val="3739897428"/>
                    </a:ext>
                  </a:extLst>
                </a:gridCol>
                <a:gridCol w="1388839">
                  <a:extLst>
                    <a:ext uri="{9D8B030D-6E8A-4147-A177-3AD203B41FA5}">
                      <a16:colId xmlns:a16="http://schemas.microsoft.com/office/drawing/2014/main" val="1318666135"/>
                    </a:ext>
                  </a:extLst>
                </a:gridCol>
                <a:gridCol w="1389593">
                  <a:extLst>
                    <a:ext uri="{9D8B030D-6E8A-4147-A177-3AD203B41FA5}">
                      <a16:colId xmlns:a16="http://schemas.microsoft.com/office/drawing/2014/main" val="1646832237"/>
                    </a:ext>
                  </a:extLst>
                </a:gridCol>
                <a:gridCol w="1496659">
                  <a:extLst>
                    <a:ext uri="{9D8B030D-6E8A-4147-A177-3AD203B41FA5}">
                      <a16:colId xmlns:a16="http://schemas.microsoft.com/office/drawing/2014/main" val="639694947"/>
                    </a:ext>
                  </a:extLst>
                </a:gridCol>
                <a:gridCol w="1411459">
                  <a:extLst>
                    <a:ext uri="{9D8B030D-6E8A-4147-A177-3AD203B41FA5}">
                      <a16:colId xmlns:a16="http://schemas.microsoft.com/office/drawing/2014/main" val="2235462834"/>
                    </a:ext>
                  </a:extLst>
                </a:gridCol>
                <a:gridCol w="1339830">
                  <a:extLst>
                    <a:ext uri="{9D8B030D-6E8A-4147-A177-3AD203B41FA5}">
                      <a16:colId xmlns:a16="http://schemas.microsoft.com/office/drawing/2014/main" val="1556340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3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887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G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Sem gravidade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Pouco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Muito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Extremamente grave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801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U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Pode esperar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Pouco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Urgente, merece atenção no curto prazo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Muito urgente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Necessidade de ação imediata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622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T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Não irá mudar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longo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médio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Irá piorar a curto prazo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Irá piorar rapidamente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1169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58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IGTI">
      <a:dk1>
        <a:srgbClr val="353F40"/>
      </a:dk1>
      <a:lt1>
        <a:srgbClr val="FFFFFF"/>
      </a:lt1>
      <a:dk2>
        <a:srgbClr val="003C58"/>
      </a:dk2>
      <a:lt2>
        <a:srgbClr val="F3FBFB"/>
      </a:lt2>
      <a:accent1>
        <a:srgbClr val="00BDB3"/>
      </a:accent1>
      <a:accent2>
        <a:srgbClr val="6B48FF"/>
      </a:accent2>
      <a:accent3>
        <a:srgbClr val="6B7480"/>
      </a:accent3>
      <a:accent4>
        <a:srgbClr val="FFA500"/>
      </a:accent4>
      <a:accent5>
        <a:srgbClr val="007285"/>
      </a:accent5>
      <a:accent6>
        <a:srgbClr val="1975FF"/>
      </a:accent6>
      <a:hlink>
        <a:srgbClr val="6B48FF"/>
      </a:hlink>
      <a:folHlink>
        <a:srgbClr val="6B4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Libre Franklin</vt:lpstr>
      <vt:lpstr>Libre Franklin Medium</vt:lpstr>
      <vt:lpstr>Times New Roman</vt:lpstr>
      <vt:lpstr>Trebuchet MS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lucas.fonseca@igti.edu.br</dc:creator>
  <cp:lastModifiedBy>Vinícius Roman</cp:lastModifiedBy>
  <cp:revision>37</cp:revision>
  <dcterms:created xsi:type="dcterms:W3CDTF">2019-09-06T18:34:24Z</dcterms:created>
  <dcterms:modified xsi:type="dcterms:W3CDTF">2020-12-29T10:43:59Z</dcterms:modified>
</cp:coreProperties>
</file>