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79280" y="357444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4276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7996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18064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7928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7996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18064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4276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80" y="357444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4276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17996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18064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7928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17996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18064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4276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79280" y="357444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4276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17996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80640" y="17028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7928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17996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180640" y="3574440"/>
            <a:ext cx="380988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6517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42760" y="357444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7928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42760" y="170280"/>
            <a:ext cx="57744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79280" y="3574440"/>
            <a:ext cx="11833200" cy="310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79280" y="170280"/>
            <a:ext cx="11833200" cy="65170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179280" y="170280"/>
            <a:ext cx="11833200" cy="6517080"/>
          </a:xfrm>
          <a:prstGeom prst="rect">
            <a:avLst/>
          </a:prstGeom>
        </p:spPr>
        <p:txBody>
          <a:bodyPr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89;p4" descr=""/>
          <p:cNvPicPr/>
          <p:nvPr/>
        </p:nvPicPr>
        <p:blipFill>
          <a:blip r:embed="rId1"/>
          <a:srcRect l="0" t="7814" r="0" b="7814"/>
          <a:stretch/>
        </p:blipFill>
        <p:spPr>
          <a:xfrm>
            <a:off x="179280" y="180720"/>
            <a:ext cx="11833200" cy="650484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79280" y="170280"/>
            <a:ext cx="11833200" cy="6517080"/>
          </a:xfrm>
          <a:prstGeom prst="rect">
            <a:avLst/>
          </a:prstGeom>
          <a:solidFill>
            <a:schemeClr val="dk1">
              <a:alpha val="69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33520" y="0"/>
            <a:ext cx="8057880" cy="16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950760" y="-66600"/>
            <a:ext cx="5526000" cy="4438440"/>
          </a:xfrm>
          <a:prstGeom prst="rec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1601280" y="2355120"/>
            <a:ext cx="5133240" cy="15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9600" spc="-1" strike="noStrike">
                <a:solidFill>
                  <a:srgbClr val="ffffff"/>
                </a:solidFill>
                <a:latin typeface="Libre Franklin"/>
                <a:ea typeface="Arial"/>
              </a:rPr>
              <a:t>IDT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1651680" y="3690360"/>
            <a:ext cx="40629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Atividade Prévia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121" name="Google Shape;95;p4" descr=""/>
          <p:cNvPicPr/>
          <p:nvPr/>
        </p:nvPicPr>
        <p:blipFill>
          <a:blip r:embed="rId2"/>
          <a:stretch/>
        </p:blipFill>
        <p:spPr>
          <a:xfrm>
            <a:off x="10249200" y="438120"/>
            <a:ext cx="1495080" cy="46656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6"/>
          <p:cNvSpPr/>
          <p:nvPr/>
        </p:nvSpPr>
        <p:spPr>
          <a:xfrm>
            <a:off x="1237320" y="4697640"/>
            <a:ext cx="5439240" cy="15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2f2f2"/>
                </a:solidFill>
                <a:latin typeface="Arial"/>
                <a:ea typeface="Arial"/>
              </a:rPr>
              <a:t>Atividade Prévia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2f2f2"/>
                </a:solidFill>
                <a:latin typeface="Arial"/>
                <a:ea typeface="Arial"/>
              </a:rPr>
              <a:t>Aluno: Rafael Romão Bertoni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79280" y="170280"/>
            <a:ext cx="11833200" cy="65170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593400" y="1271160"/>
            <a:ext cx="4587120" cy="4287240"/>
          </a:xfrm>
          <a:prstGeom prst="rect">
            <a:avLst/>
          </a:prstGeom>
          <a:noFill/>
          <a:ln w="381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5982120" y="2973960"/>
            <a:ext cx="4297320" cy="96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130000"/>
              </a:lnSpc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ff"/>
                </a:solidFill>
                <a:latin typeface="Libre Franklin Medium"/>
                <a:ea typeface="Libre Franklin Medium"/>
              </a:rPr>
              <a:t>Obrigado!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6" name="Google Shape;205;p23" descr=""/>
          <p:cNvPicPr/>
          <p:nvPr/>
        </p:nvPicPr>
        <p:blipFill>
          <a:blip r:embed="rId1"/>
          <a:stretch/>
        </p:blipFill>
        <p:spPr>
          <a:xfrm>
            <a:off x="1082880" y="850320"/>
            <a:ext cx="1495080" cy="466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r"/>
  </p:transition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6480" y="638640"/>
            <a:ext cx="347328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3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 </a:t>
            </a:r>
            <a:r>
              <a:rPr b="0" lang="pt-BR" sz="3600" spc="-1" strike="noStrike">
                <a:solidFill>
                  <a:srgbClr val="00bdb3"/>
                </a:solidFill>
                <a:latin typeface="Libre Franklin Medium"/>
                <a:ea typeface="Libre Franklin Medium"/>
              </a:rPr>
              <a:t>Sumário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650960" y="3225960"/>
            <a:ext cx="223632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ibre Franklin Medium"/>
                <a:ea typeface="Libre Franklin Medium"/>
              </a:rPr>
              <a:t>PROBLEMA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650960" y="3532320"/>
            <a:ext cx="277956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Contextualização dos 3 desafios/ problemas reais do aluno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650960" y="2635920"/>
            <a:ext cx="9939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353f40"/>
                </a:solidFill>
                <a:latin typeface="Libre Franklin Medium"/>
                <a:ea typeface="Libre Franklin Medium"/>
              </a:rPr>
              <a:t>01.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095880" y="2473920"/>
            <a:ext cx="3155760" cy="2326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6472440" y="3225960"/>
            <a:ext cx="26589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Libre Franklin Medium"/>
                <a:ea typeface="Arial"/>
              </a:rPr>
              <a:t>PRIORIZAÇÃO DE DESAFIOS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6472440" y="3532320"/>
            <a:ext cx="24339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Utilização da matriz GUT ou similar para priorizar o desafio a ser debatido no Trabalho Prático (2ª aula interativa)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6472440" y="2635920"/>
            <a:ext cx="9939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00bdb3"/>
                </a:solidFill>
                <a:latin typeface="Libre Franklin Medium"/>
                <a:ea typeface="Libre Franklin Medium"/>
              </a:rPr>
              <a:t>02.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1" name="Google Shape;123;p5" descr=""/>
          <p:cNvPicPr/>
          <p:nvPr/>
        </p:nvPicPr>
        <p:blipFill>
          <a:blip r:embed="rId1"/>
          <a:stretch/>
        </p:blipFill>
        <p:spPr>
          <a:xfrm>
            <a:off x="726480" y="5752440"/>
            <a:ext cx="1295640" cy="4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8;p6" descr=""/>
          <p:cNvPicPr/>
          <p:nvPr/>
        </p:nvPicPr>
        <p:blipFill>
          <a:blip r:embed="rId1"/>
          <a:stretch/>
        </p:blipFill>
        <p:spPr>
          <a:xfrm>
            <a:off x="179280" y="170280"/>
            <a:ext cx="11833200" cy="651708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811080" y="685080"/>
            <a:ext cx="10569600" cy="54874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532160" y="2274840"/>
            <a:ext cx="339120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7efff8"/>
                </a:solidFill>
                <a:latin typeface="Libre Franklin Medium"/>
                <a:ea typeface="Libre Franklin Medium"/>
              </a:rPr>
              <a:t>01.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PROBLEMA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042960" y="4233600"/>
            <a:ext cx="476892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3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Contextualização dos desafios do aluno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42960" y="4748400"/>
            <a:ext cx="59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15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26960" y="334440"/>
            <a:ext cx="64587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3800" spc="-1" strike="noStrike">
                <a:solidFill>
                  <a:srgbClr val="00bdb3"/>
                </a:solidFill>
                <a:latin typeface="Libre Franklin Medium"/>
                <a:ea typeface="Libre Franklin Medium"/>
              </a:rPr>
              <a:t>A. TITULO DO DESAFIO 1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54960" y="505368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254960" y="181836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254960" y="3435840"/>
            <a:ext cx="511200" cy="511200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953720" y="1603440"/>
            <a:ext cx="60940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Quem são as pessoas que enfrentam o desafio/problema?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O povo que apesar de pagar altas taxas de impostos não tem retorno: educação, saúde, transportes, segurança de qualidade.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2014920" y="3203640"/>
            <a:ext cx="60940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Por que o desafio/problema é relevante?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A dívida pública representa quase metade de todo orçamento do Brasil. Porém, segundo os auditores é uma dívida ilegítima, uma bola de neve, que só aumenta cada vez mais.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2014920" y="4850280"/>
            <a:ext cx="6094080" cy="20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Qual o impacto do problema/desafio (custo, retrabalho, multa, etc.)?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O impacto da dívida pública é que por ela representar quase metade do orçamento do Brasil, não sobra dinheiro para pagar a previdência, investir em educação, saúde, transportes, segurança, ou seja, o povo paga altas taxas de imposto para pagar uma dívida ilegítima e que só aumenta.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9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26960" y="334440"/>
            <a:ext cx="64587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3800" spc="-1" strike="noStrike">
                <a:solidFill>
                  <a:srgbClr val="00bdb3"/>
                </a:solidFill>
                <a:latin typeface="Libre Franklin Medium"/>
                <a:ea typeface="Libre Franklin Medium"/>
              </a:rPr>
              <a:t>B. TITULO DO DESAFIO 2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54960" y="525780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254960" y="181836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254960" y="3146400"/>
            <a:ext cx="511200" cy="511200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1953720" y="1815840"/>
            <a:ext cx="6094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Quem são as pessoas que enfrentam o desafio/problema?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A humanidade, o planeta e as espécies que sofrem com o desmatamento.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2057400" y="3021480"/>
            <a:ext cx="6094080" cy="20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Por que o desafio/problema é relevante?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O desmatamento é um dos mais graves problemas ambientais da atualidade, pois além de devastar as florestas e os recursos naturais, compromete o equilíbrio do planeta em seus diversos elementos, incluindo os ecossistemas, afetando gravemente também a economia e a sociedade.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2057400" y="5352120"/>
            <a:ext cx="609408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Qual o impacto do problema/desafio (custo, retrabalho, multa, etc.)?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O impacto é a perda da biodiversidade, erosão dos solos, extinção de rios, efeitos climáticos, desertificação e a perda de recursos naturais.</a:t>
            </a: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9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26960" y="334440"/>
            <a:ext cx="64587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3800" spc="-1" strike="noStrike">
                <a:solidFill>
                  <a:srgbClr val="00bdb3"/>
                </a:solidFill>
                <a:latin typeface="Libre Franklin Medium"/>
                <a:ea typeface="Libre Franklin Medium"/>
              </a:rPr>
              <a:t>C. TITULO DO DESAFIO 3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317600" y="383220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254960" y="181836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254960" y="2743200"/>
            <a:ext cx="511200" cy="511200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953720" y="1465920"/>
            <a:ext cx="609408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Quem são as pessoas que enfrentam o desafio/problema?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A humanidade, o meio ambiente e as outras espécies sofrem com as consequências da pecuária bovina.</a:t>
            </a: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2014920" y="2517840"/>
            <a:ext cx="60940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Por que o desafio/problema é relevante?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A pecuária bovina é relevante pois trás muitas consequências negativas como emissões de gases, usa muita água, usa muita terra, gera muito resíduo e gera fome.</a:t>
            </a: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2014920" y="3886200"/>
            <a:ext cx="6094080" cy="26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Qual o impacto do problema/desafio (custo, retrabalho, multa, etc.)?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O impacto é 32 mil milhões de toneladas de dióxido de carbono (CO2) por ano, 2,5 mil litros de água são necessários para produzir 1 libra (equivalente a mais ou menos 0,45 kg) de carne, 62,8% de toda a área desmatada da Amazônia brasileira até 2008 foi ocupada por pastagem, A cada minuto, toneladas de excremento são produzidas por animais criados para o abate, as vacas bebem 45 bilhões de litros de água e comem 61,2 bilhões de quilos de comida por dia.</a:t>
            </a: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9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26960" y="334440"/>
            <a:ext cx="9508320" cy="12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3800" spc="-1" strike="noStrike">
                <a:solidFill>
                  <a:srgbClr val="00bdb3"/>
                </a:solidFill>
                <a:latin typeface="Libre Franklin Medium"/>
                <a:ea typeface="Libre Franklin Medium"/>
              </a:rPr>
              <a:t>A. Como fazer inspeções sem exposição ao risco?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897920" y="1457640"/>
            <a:ext cx="6566760" cy="57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Quem são as pessoas que enfrentam o desafio/problema?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Muitos operadores em mineradoras precisam realizar atividades de inspeção em ambientes hostis, com elevada exposição a riscos.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Por que o desafio/problema é relevante?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Existe elevada incidência de acidente de trabalho e parada de produção devido ao trabalho em ambientes hostis.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Qual o impacto do problema/desafio (custo, retrabalho, multa, etc.)?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353f40"/>
                </a:solidFill>
                <a:latin typeface="Arial"/>
                <a:ea typeface="Arial"/>
              </a:rPr>
              <a:t>Os acidentes de trabalham em áreas hostis representam 90% do total de acidentes da mineradora. Grande parte destes acidentes são críticos e os inspetores precisam se afastar, em média, por 3 meses. Adicionalmente ocorre uma parada de produção de cerca de 30 minutos por acidente, que equivale a uma perda de R$300 mil.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60" name="Imagem 8" descr=""/>
          <p:cNvPicPr/>
          <p:nvPr/>
        </p:nvPicPr>
        <p:blipFill>
          <a:blip r:embed="rId1"/>
          <a:stretch/>
        </p:blipFill>
        <p:spPr>
          <a:xfrm>
            <a:off x="8792640" y="3163680"/>
            <a:ext cx="2771280" cy="164736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3"/>
          <p:cNvSpPr/>
          <p:nvPr/>
        </p:nvSpPr>
        <p:spPr>
          <a:xfrm rot="2556600">
            <a:off x="10503000" y="579600"/>
            <a:ext cx="1829160" cy="297720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ff"/>
                </a:solidFill>
                <a:latin typeface="Trebuchet MS"/>
              </a:rPr>
              <a:t>Exemplo hipotético!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058400" y="476064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1058400" y="1863720"/>
            <a:ext cx="511200" cy="511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058400" y="3312000"/>
            <a:ext cx="511200" cy="511200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9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38;p6" descr=""/>
          <p:cNvPicPr/>
          <p:nvPr/>
        </p:nvPicPr>
        <p:blipFill>
          <a:blip r:embed="rId1"/>
          <a:stretch/>
        </p:blipFill>
        <p:spPr>
          <a:xfrm>
            <a:off x="179280" y="170280"/>
            <a:ext cx="11833200" cy="6517080"/>
          </a:xfrm>
          <a:prstGeom prst="rect">
            <a:avLst/>
          </a:prstGeom>
          <a:ln w="0"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811080" y="685080"/>
            <a:ext cx="10569600" cy="54874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1532160" y="2274840"/>
            <a:ext cx="5106960" cy="18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7efff8"/>
                </a:solidFill>
                <a:latin typeface="Libre Franklin Medium"/>
                <a:ea typeface="Libre Franklin Medium"/>
              </a:rPr>
              <a:t>02.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ff"/>
                </a:solidFill>
                <a:latin typeface="Libre Franklin Medium"/>
                <a:ea typeface="Arial"/>
              </a:rPr>
              <a:t>PRIORIZAÇÃO DE DESAFIOS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958000" y="4098600"/>
            <a:ext cx="55044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4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Utilização da matriz GUT ou similar para priorizar o desafio a ser debatido no trabalho prático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042960" y="4748400"/>
            <a:ext cx="59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15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29920" y="390600"/>
            <a:ext cx="843624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800" spc="-1" strike="noStrike">
                <a:solidFill>
                  <a:srgbClr val="00bdb3"/>
                </a:solidFill>
                <a:latin typeface="Libre Franklin Medium"/>
                <a:ea typeface="Libre Franklin Medium"/>
              </a:rPr>
              <a:t>02. Matriz de priorização</a:t>
            </a:r>
            <a:endParaRPr b="0" lang="en-US" sz="3800" spc="-1" strike="noStrike">
              <a:latin typeface="Arial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2968560" y="1653480"/>
          <a:ext cx="6255000" cy="2224800"/>
        </p:xfrm>
        <a:graphic>
          <a:graphicData uri="http://schemas.openxmlformats.org/drawingml/2006/table">
            <a:tbl>
              <a:tblPr/>
              <a:tblGrid>
                <a:gridCol w="1563480"/>
                <a:gridCol w="1563480"/>
                <a:gridCol w="1563480"/>
                <a:gridCol w="1564560"/>
              </a:tblGrid>
              <a:tr h="370800">
                <a:tc row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G.U.T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 gridSpan="3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Desafios / Problemas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1804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353f40"/>
                          </a:solidFill>
                          <a:latin typeface="Arial"/>
                        </a:rPr>
                        <a:t>GRAVIDADE (G)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353f40"/>
                          </a:solidFill>
                          <a:latin typeface="Arial"/>
                        </a:rPr>
                        <a:t>URGÊNCIA (U)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353f40"/>
                          </a:solidFill>
                          <a:latin typeface="Arial"/>
                        </a:rPr>
                        <a:t>TENDÊNCIA (T)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3"/>
          <p:cNvGraphicFramePr/>
          <p:nvPr/>
        </p:nvGraphicFramePr>
        <p:xfrm>
          <a:off x="2381400" y="4473000"/>
          <a:ext cx="7428600" cy="0"/>
        </p:xfrm>
        <a:graphic>
          <a:graphicData uri="http://schemas.openxmlformats.org/drawingml/2006/table">
            <a:tbl>
              <a:tblPr/>
              <a:tblGrid>
                <a:gridCol w="402480"/>
                <a:gridCol w="1388520"/>
                <a:gridCol w="1389240"/>
                <a:gridCol w="1496520"/>
                <a:gridCol w="1411200"/>
                <a:gridCol w="1339560"/>
              </a:tblGrid>
              <a:tr h="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Sem gravidade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Pouco grave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Grave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Muito grave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Extremamente grave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U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Pode esperar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Pouco urgente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Urgente, merece atenção no curto prazo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Muito urgente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Necessidade de ação imediata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2"/>
                    </a:solidFill>
                  </a:tcPr>
                </a:tc>
              </a:tr>
              <a:tr h="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db3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Não irá mudar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Irá piorar a longo prazo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Irá piorar a médio prazo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Irá piorar a curto prazo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353f40"/>
                          </a:solidFill>
                          <a:latin typeface="Arial"/>
                          <a:ea typeface="Arial"/>
                        </a:rPr>
                        <a:t>Irá piorar rapidamente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7e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900"/>
    </mc:Choice>
    <mc:Fallback>
      <p:transition spd="med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LibreOffice/7.0.4.2$Windows_X86_64 LibreOffice_project/dcf040e67528d9187c66b2379df5ea4407429775</Application>
  <AppVersion>15.0000</AppVersion>
  <Words>449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2019-09-06T18:34:24Z</dcterms:created>
  <dc:creator>lucas.fonseca@igti.edu.br</dc:creator>
  <dc:description/>
  <dc:language>en-US</dc:language>
  <cp:lastModifiedBy/>
  <dcterms:modified xsi:type="dcterms:W3CDTF">2021-01-14T22:41:26Z</dcterms:modified>
  <cp:revision>39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