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5592382-A900-4FC9-91E1-68F83D1A0A1C}">
          <p14:sldIdLst>
            <p14:sldId id="272"/>
            <p14:sldId id="273"/>
            <p14:sldId id="274"/>
            <p14:sldId id="275"/>
            <p14:sldId id="276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B543D-C50D-B723-A44D-1910435811EC}" v="11" dt="2025-10-30T18:28:20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68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3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2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94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5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78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91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4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3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40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57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pngall.com/investing-pn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C23399-9A52-337B-5B20-98608CB3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9A98-F95E-42B2-ADA7-6822B9538D2C}" type="datetime1">
              <a:t>30/10/2025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07A0E0-394E-3921-EE2A-BB44B59B7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C832D7-D5BF-264F-610B-913FD7B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D8D8D53-8F90-5118-9B30-D51C9775C9E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B4D8D4F-1932-377E-EF0C-C6A120424F76}"/>
              </a:ext>
            </a:extLst>
          </p:cNvPr>
          <p:cNvSpPr>
            <a:spLocks noGrp="1"/>
          </p:cNvSpPr>
          <p:nvPr/>
        </p:nvSpPr>
        <p:spPr>
          <a:xfrm>
            <a:off x="146384" y="537653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b="1" dirty="0">
                <a:latin typeface="Times New Roman"/>
                <a:cs typeface="Times New Roman"/>
              </a:rPr>
              <a:t>Apresentação do Agente de IA para Organização do Setor Fiscal</a:t>
            </a:r>
            <a:endParaRPr lang="pt-PT" sz="3000" b="1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018016D-7C88-F282-561B-4971A443D053}"/>
              </a:ext>
            </a:extLst>
          </p:cNvPr>
          <p:cNvSpPr txBox="1"/>
          <p:nvPr/>
        </p:nvSpPr>
        <p:spPr>
          <a:xfrm>
            <a:off x="1355075" y="3218761"/>
            <a:ext cx="9812354" cy="16979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ts val="4125"/>
              </a:lnSpc>
              <a:buFont typeface=""/>
              <a:buChar char="•"/>
            </a:pPr>
            <a:r>
              <a:rPr lang="pt-PT" sz="2800">
                <a:latin typeface="Times New Roman"/>
                <a:cs typeface="Arial"/>
              </a:rPr>
              <a:t>Eficiência, Agilidade e Inteligência na Classificação de Documentos Fiscais​</a:t>
            </a:r>
          </a:p>
          <a:p>
            <a:pPr marL="228600" indent="-228600">
              <a:buFont typeface=""/>
              <a:buChar char="•"/>
            </a:pPr>
            <a:endParaRPr lang="pt-PT">
              <a:latin typeface="Arial"/>
              <a:cs typeface="Arial"/>
            </a:endParaRP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78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5491-4DEE-6265-233B-9D8DE17CD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546160-B35B-B496-4081-36B2982E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3C8CD2-EEE5-583A-A662-11EA9299D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9F7CB8-9C2B-3611-DBF3-10E6E96E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144DECCB-61F5-1757-97E2-88F8C046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296F5947-A2B2-001F-97FD-3AAF774DA9A9}"/>
              </a:ext>
            </a:extLst>
          </p:cNvPr>
          <p:cNvSpPr>
            <a:spLocks noGrp="1"/>
          </p:cNvSpPr>
          <p:nvPr/>
        </p:nvSpPr>
        <p:spPr>
          <a:xfrm>
            <a:off x="146384" y="2590967"/>
            <a:ext cx="11798968" cy="15260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b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Perguntas e Respostas</a:t>
            </a:r>
          </a:p>
          <a:p>
            <a:pPr algn="ctr"/>
            <a:endParaRPr lang="pt-PT" sz="3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8" name="Imagem 7" descr="Matrix código de programa binário com fundo de olho humano — Foto © a_taiga  #62899635">
            <a:extLst>
              <a:ext uri="{FF2B5EF4-FFF2-40B4-BE49-F238E27FC236}">
                <a16:creationId xmlns:a16="http://schemas.microsoft.com/office/drawing/2014/main" id="{89313FA8-498C-8D4B-B73E-C006782E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546" y="4256929"/>
            <a:ext cx="27051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6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405FE-0FB4-3808-ADAD-D053F44F6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23BE90-A49B-E3C1-998B-3EFAE66BF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9A98-F95E-42B2-ADA7-6822B9538D2C}" type="datetime1">
              <a:t>30/10/2025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1283B-6B97-07D8-26EB-47322C7E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E68715-3A41-976F-DB23-1458F2BB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271DCA85-71F5-EA31-EA19-94DBDA2EC0F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A88E6E3-7B61-3E30-1B71-761B7644436E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 Problema</a:t>
            </a:r>
            <a:endParaRPr lang="pt-PT" dirty="0"/>
          </a:p>
          <a:p>
            <a:endParaRPr lang="pt-PT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F1A6BA5-21CB-211F-579A-09507ED78CB8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 Problema</a:t>
            </a:r>
            <a:endParaRPr lang="pt-PT" dirty="0"/>
          </a:p>
          <a:p>
            <a:endParaRPr lang="pt-PT" dirty="0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E620F4F-2E61-E36C-2BE5-499A5F09CF04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 Problema</a:t>
            </a:r>
            <a:endParaRPr lang="pt-PT" dirty="0"/>
          </a:p>
          <a:p>
            <a:endParaRPr lang="pt-PT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15411B88-5485-A32A-6FB3-66C705B25A56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 Problema</a:t>
            </a:r>
            <a:endParaRPr lang="pt-PT" dirty="0"/>
          </a:p>
          <a:p>
            <a:endParaRPr lang="pt-PT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DC4916E2-275D-A994-B4F3-1FBB0FE1DAAA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 Problema</a:t>
            </a:r>
            <a:endParaRPr lang="pt-PT" dirty="0"/>
          </a:p>
          <a:p>
            <a:endParaRPr lang="pt-PT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B914D82-125F-D9E2-1E12-A29FF3A0C31B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 Problema</a:t>
            </a:r>
            <a:endParaRPr lang="pt-PT" dirty="0"/>
          </a:p>
          <a:p>
            <a:endParaRPr lang="pt-PT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A618171-5D61-C14A-6772-70508EB2AD88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 Problema</a:t>
            </a:r>
            <a:endParaRPr lang="pt-PT" dirty="0"/>
          </a:p>
          <a:p>
            <a:endParaRPr lang="pt-PT" dirty="0"/>
          </a:p>
        </p:txBody>
      </p:sp>
      <p:sp>
        <p:nvSpPr>
          <p:cNvPr id="14" name="Subtítulo 2">
            <a:extLst>
              <a:ext uri="{FF2B5EF4-FFF2-40B4-BE49-F238E27FC236}">
                <a16:creationId xmlns:a16="http://schemas.microsoft.com/office/drawing/2014/main" id="{0E8E0111-4CCE-D3D9-0C82-7D9767CCC1BC}"/>
              </a:ext>
            </a:extLst>
          </p:cNvPr>
          <p:cNvSpPr>
            <a:spLocks noGrp="1"/>
          </p:cNvSpPr>
          <p:nvPr/>
        </p:nvSpPr>
        <p:spPr>
          <a:xfrm>
            <a:off x="1282674" y="1413831"/>
            <a:ext cx="8299705" cy="355910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2800" dirty="0">
              <a:latin typeface="Times New Roman"/>
              <a:cs typeface="Times New Roman"/>
            </a:endParaRPr>
          </a:p>
          <a:p>
            <a:r>
              <a:rPr lang="pt-PT" sz="2800" dirty="0">
                <a:latin typeface="Times New Roman"/>
                <a:cs typeface="Times New Roman"/>
              </a:rPr>
              <a:t>Processamento manual de documentos fiscais é moroso e propenso a erros.</a:t>
            </a:r>
          </a:p>
          <a:p>
            <a:r>
              <a:rPr lang="pt-PT" sz="2800" dirty="0">
                <a:latin typeface="Times New Roman"/>
                <a:cs typeface="Times New Roman"/>
              </a:rPr>
              <a:t>Dificuldade em classificar corretamente notas e documentos.</a:t>
            </a:r>
          </a:p>
          <a:p>
            <a:r>
              <a:rPr lang="pt-PT" sz="2800" dirty="0">
                <a:latin typeface="Times New Roman"/>
                <a:cs typeface="Times New Roman"/>
              </a:rPr>
              <a:t>Tempo excessivo gasto por equipes de contas a pagar/receber, fiscal e contabilidade.</a:t>
            </a:r>
          </a:p>
          <a:p>
            <a:endParaRPr lang="pt-PT" dirty="0"/>
          </a:p>
        </p:txBody>
      </p:sp>
      <p:pic>
        <p:nvPicPr>
          <p:cNvPr id="16" name="Imagem 15" descr="Recibo PNG Imagens com fundo transparente | Download grátis em Lovepik.com">
            <a:extLst>
              <a:ext uri="{FF2B5EF4-FFF2-40B4-BE49-F238E27FC236}">
                <a16:creationId xmlns:a16="http://schemas.microsoft.com/office/drawing/2014/main" id="{A030E094-AD59-81BE-371B-066EDBD1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216" y="2438401"/>
            <a:ext cx="2382252" cy="2432384"/>
          </a:xfrm>
          <a:prstGeom prst="rect">
            <a:avLst/>
          </a:prstGeo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39561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C8728E5-86A3-C3E6-0708-8692D676E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0F0AE8-3203-9938-A0FB-DC7EE934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5BA33-52BC-F72B-E0DF-DF47AD55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D1D78396-8307-2C86-445C-90956800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  <a:ln>
            <a:solidFill>
              <a:srgbClr val="4472C4"/>
            </a:solidFill>
          </a:ln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7A1ACC6B-493E-BDCD-995E-BCEF515A5A10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3000" dirty="0">
              <a:latin typeface="Times New Roman"/>
              <a:cs typeface="Times New Roman"/>
            </a:endParaRPr>
          </a:p>
          <a:p>
            <a:pPr algn="ctr"/>
            <a:r>
              <a:rPr lang="pt-PT" sz="3000">
                <a:solidFill>
                  <a:srgbClr val="FFFFFF"/>
                </a:solidFill>
                <a:latin typeface="Times New Roman"/>
                <a:cs typeface="Times New Roman"/>
              </a:rPr>
              <a:t>A Solução</a:t>
            </a:r>
          </a:p>
          <a:p>
            <a:endParaRPr lang="pt-PT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C4AC3293-8EA6-8114-FAA7-5B51170AC4EE}"/>
              </a:ext>
            </a:extLst>
          </p:cNvPr>
          <p:cNvSpPr>
            <a:spLocks noGrp="1"/>
          </p:cNvSpPr>
          <p:nvPr/>
        </p:nvSpPr>
        <p:spPr>
          <a:xfrm>
            <a:off x="831973" y="1566763"/>
            <a:ext cx="8008217" cy="48474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>
                <a:latin typeface="Times New Roman"/>
                <a:cs typeface="Times New Roman"/>
              </a:rPr>
              <a:t>Agente de IA para classificação automática de documentos fiscais.</a:t>
            </a:r>
          </a:p>
          <a:p>
            <a:r>
              <a:rPr lang="pt-PT" sz="2800" dirty="0">
                <a:latin typeface="Times New Roman"/>
                <a:cs typeface="Times New Roman"/>
              </a:rPr>
              <a:t>Direcionamento inteligente para os setores adequados (CP, CR, Fiscal, Contabilidade).</a:t>
            </a:r>
          </a:p>
          <a:p>
            <a:r>
              <a:rPr lang="pt-PT" sz="2800" dirty="0">
                <a:latin typeface="Times New Roman"/>
                <a:cs typeface="Times New Roman"/>
              </a:rPr>
              <a:t>Aprendizado contínuo com base nos dados da empresa.</a:t>
            </a:r>
          </a:p>
          <a:p>
            <a:r>
              <a:rPr lang="pt-PT" sz="2800" dirty="0">
                <a:latin typeface="Times New Roman"/>
                <a:cs typeface="Times New Roman"/>
              </a:rPr>
              <a:t>Redução de erros e ganho de produtividade.</a:t>
            </a:r>
          </a:p>
          <a:p>
            <a:endParaRPr lang="pt-PT" sz="2800" dirty="0">
              <a:latin typeface="Times New Roman"/>
              <a:cs typeface="Times New Roman"/>
            </a:endParaRPr>
          </a:p>
          <a:p>
            <a:endParaRPr lang="pt-PT" dirty="0"/>
          </a:p>
        </p:txBody>
      </p:sp>
      <p:pic>
        <p:nvPicPr>
          <p:cNvPr id="11" name="Gráfico 10" descr="Lâmpada com preenchimento sólido">
            <a:extLst>
              <a:ext uri="{FF2B5EF4-FFF2-40B4-BE49-F238E27FC236}">
                <a16:creationId xmlns:a16="http://schemas.microsoft.com/office/drawing/2014/main" id="{3FA62932-2EFD-D3FB-81A7-71FE66F37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4848" y="1714042"/>
            <a:ext cx="2107894" cy="208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74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74690-C11A-FDAF-B8E5-137AAFDC7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985C2D7-A7F6-FABB-A124-A70085F8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AF84E6F-EF94-0697-1FB2-D0A6C020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9DAD628-DC7B-8B29-A7D9-B355BFCE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AAA7080B-33C3-8A46-381C-815F77A5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52FEBE90-564A-9AA4-99CB-6A569C330E95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3000" dirty="0">
              <a:latin typeface="Times New Roman"/>
              <a:cs typeface="Times New Roman"/>
            </a:endParaRPr>
          </a:p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Como Funciona</a:t>
            </a:r>
          </a:p>
          <a:p>
            <a:endParaRPr lang="pt-PT" dirty="0">
              <a:solidFill>
                <a:srgbClr val="FFFFFF"/>
              </a:solidFill>
              <a:latin typeface="Trade Gothic Next Cond"/>
              <a:cs typeface="Times New Roman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D40931D-DE10-0A04-9FAF-29733A16D81E}"/>
              </a:ext>
            </a:extLst>
          </p:cNvPr>
          <p:cNvSpPr>
            <a:spLocks noGrp="1"/>
          </p:cNvSpPr>
          <p:nvPr/>
        </p:nvSpPr>
        <p:spPr>
          <a:xfrm>
            <a:off x="1272648" y="1594305"/>
            <a:ext cx="9633205" cy="403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800" dirty="0">
              <a:latin typeface="Times New Roman"/>
              <a:cs typeface="Times New Roman"/>
            </a:endParaRPr>
          </a:p>
          <a:p>
            <a:r>
              <a:rPr lang="pt-PT" sz="2800" dirty="0">
                <a:latin typeface="Times New Roman"/>
                <a:cs typeface="Times New Roman"/>
              </a:rPr>
              <a:t>Ao coletar as informações de documentos fiscais (via ferramenta).</a:t>
            </a:r>
          </a:p>
          <a:p>
            <a:r>
              <a:rPr lang="pt-PT" sz="2800" dirty="0">
                <a:latin typeface="Times New Roman"/>
                <a:cs typeface="Times New Roman"/>
              </a:rPr>
              <a:t>Classificação com base em IA treinada com informações da legislação vigente.</a:t>
            </a:r>
          </a:p>
          <a:p>
            <a:r>
              <a:rPr lang="pt-PT" sz="2800" dirty="0">
                <a:latin typeface="Times New Roman"/>
                <a:cs typeface="Times New Roman"/>
              </a:rPr>
              <a:t>Encaminhamento automático ao departamento correto.</a:t>
            </a:r>
          </a:p>
          <a:p>
            <a:endParaRPr lang="pt-PT" sz="2800" dirty="0">
              <a:latin typeface="Times New Roman"/>
              <a:cs typeface="Times New Roman"/>
            </a:endParaRPr>
          </a:p>
          <a:p>
            <a:endParaRPr lang="pt-PT" sz="2800" dirty="0">
              <a:latin typeface="Times New Roman"/>
              <a:cs typeface="Times New Roman"/>
            </a:endParaRPr>
          </a:p>
        </p:txBody>
      </p:sp>
      <p:pic>
        <p:nvPicPr>
          <p:cNvPr id="9" name="Imagem 8" descr="Email @ Free Stock Photo - Public Domain Pictures">
            <a:extLst>
              <a:ext uri="{FF2B5EF4-FFF2-40B4-BE49-F238E27FC236}">
                <a16:creationId xmlns:a16="http://schemas.microsoft.com/office/drawing/2014/main" id="{E61F5B12-E785-1AB7-1255-3D29ED6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983" b="641"/>
          <a:stretch>
            <a:fillRect/>
          </a:stretch>
        </p:blipFill>
        <p:spPr>
          <a:xfrm>
            <a:off x="10193987" y="4716022"/>
            <a:ext cx="1415978" cy="14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40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80418-554C-69C8-57D4-C1D4328E2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7E469DA-9345-E2A4-BB90-8A5E3E497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8B76923-8C19-3B81-FEA0-D45D9AD2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13ED07-524B-879C-C498-10ECDCA56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DAA78139-9C07-3DA8-7293-34F9C990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780A1C33-FB10-431B-7E02-C833B333DBAB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Benefícios Esperados</a:t>
            </a:r>
          </a:p>
          <a:p>
            <a:pPr algn="ctr"/>
            <a:endParaRPr lang="pt-PT" sz="3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279FE505-B96F-FD29-3AD5-680986CE8E0F}"/>
              </a:ext>
            </a:extLst>
          </p:cNvPr>
          <p:cNvSpPr>
            <a:spLocks noGrp="1"/>
          </p:cNvSpPr>
          <p:nvPr/>
        </p:nvSpPr>
        <p:spPr>
          <a:xfrm>
            <a:off x="1272648" y="1594305"/>
            <a:ext cx="5452232" cy="40503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pt-PT" sz="2800" dirty="0">
              <a:latin typeface="Times New Roman"/>
              <a:cs typeface="Times New Roman"/>
            </a:endParaRPr>
          </a:p>
          <a:p>
            <a:pPr marL="457200" indent="-457200"/>
            <a:r>
              <a:rPr lang="pt-PT" sz="3000" dirty="0">
                <a:latin typeface="Times New Roman"/>
                <a:cs typeface="Times New Roman"/>
              </a:rPr>
              <a:t>Eficiência: Redução de até 70% no tempo de classificação.</a:t>
            </a:r>
          </a:p>
          <a:p>
            <a:pPr marL="457200" indent="-457200"/>
            <a:r>
              <a:rPr lang="pt-PT" sz="2800" dirty="0">
                <a:latin typeface="Times New Roman"/>
                <a:cs typeface="Times New Roman"/>
              </a:rPr>
              <a:t>Precisão: Classificação correta com acurácia superior a 95%.</a:t>
            </a:r>
          </a:p>
          <a:p>
            <a:pPr marL="457200" indent="-457200"/>
            <a:r>
              <a:rPr lang="pt-PT" sz="2800" dirty="0">
                <a:latin typeface="Times New Roman"/>
                <a:cs typeface="Times New Roman"/>
              </a:rPr>
              <a:t>Escalabilidade: Capaz de processar diversos de documentos por dia.</a:t>
            </a:r>
          </a:p>
          <a:p>
            <a:pPr marL="0" indent="0">
              <a:buNone/>
            </a:pPr>
            <a:endParaRPr lang="pt-PT" sz="28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t-PT" sz="2800" dirty="0">
              <a:latin typeface="Times New Roman"/>
              <a:cs typeface="Times New Roman"/>
            </a:endParaRPr>
          </a:p>
        </p:txBody>
      </p:sp>
      <p:pic>
        <p:nvPicPr>
          <p:cNvPr id="11" name="Imagem 10" descr="Relógio Tempo De Doze · Gráfico vetorial grátis no Pixabay">
            <a:extLst>
              <a:ext uri="{FF2B5EF4-FFF2-40B4-BE49-F238E27FC236}">
                <a16:creationId xmlns:a16="http://schemas.microsoft.com/office/drawing/2014/main" id="{69CD9894-A4B2-2346-FCFE-7B1BD1839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5300" y="2326106"/>
            <a:ext cx="3491164" cy="390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D20D8-3506-9331-DFBC-0FDD5BEA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58F53D-DE4C-C14A-FC4E-8314D5A8B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08752B0-B8D6-84FD-C153-B15FE8DD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A296D7-D097-CDCD-61C5-FEA4259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63466599-D661-2BFC-7824-01BDB5D16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24BAA9C3-9631-D0E5-A3C0-A358318816B2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Impacto Financeiro e Operacional</a:t>
            </a:r>
          </a:p>
          <a:p>
            <a:pPr algn="ctr"/>
            <a:endParaRPr lang="pt-PT" sz="3000" dirty="0">
              <a:latin typeface="Times New Roman"/>
              <a:cs typeface="Times New Roman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D77BEAD-557E-45A8-8352-44105605AEF9}"/>
              </a:ext>
            </a:extLst>
          </p:cNvPr>
          <p:cNvSpPr>
            <a:spLocks noGrp="1"/>
          </p:cNvSpPr>
          <p:nvPr/>
        </p:nvSpPr>
        <p:spPr>
          <a:xfrm>
            <a:off x="1667419" y="2063489"/>
            <a:ext cx="8852844" cy="40119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t-PT"/>
            </a:defPPr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latin typeface="Times New Roman"/>
                <a:cs typeface="Times New Roman"/>
              </a:rPr>
              <a:t>Economia de recursos com automação de tarefas repetitivas.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Liberação da equipe para as demais atividades.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Ganho de conformidade e segurança fiscal.</a:t>
            </a:r>
          </a:p>
        </p:txBody>
      </p:sp>
      <p:pic>
        <p:nvPicPr>
          <p:cNvPr id="8" name="Gráfico 7" descr="Gráfico de barras com tendência ascendente com preenchimento sólido">
            <a:extLst>
              <a:ext uri="{FF2B5EF4-FFF2-40B4-BE49-F238E27FC236}">
                <a16:creationId xmlns:a16="http://schemas.microsoft.com/office/drawing/2014/main" id="{83EB314F-D7BA-26BD-3552-817AC7D694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2930" y="5037463"/>
            <a:ext cx="954504" cy="1024689"/>
          </a:xfrm>
          <a:prstGeom prst="rect">
            <a:avLst/>
          </a:prstGeom>
        </p:spPr>
      </p:pic>
      <p:pic>
        <p:nvPicPr>
          <p:cNvPr id="9" name="Gráfico 8" descr="Sucesso do grupo com preenchimento sólido">
            <a:extLst>
              <a:ext uri="{FF2B5EF4-FFF2-40B4-BE49-F238E27FC236}">
                <a16:creationId xmlns:a16="http://schemas.microsoft.com/office/drawing/2014/main" id="{07B0B606-F392-008D-930D-F5421B35A8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86373" y="5034291"/>
            <a:ext cx="1034715" cy="1044742"/>
          </a:xfrm>
          <a:prstGeom prst="rect">
            <a:avLst/>
          </a:prstGeom>
        </p:spPr>
      </p:pic>
      <p:pic>
        <p:nvPicPr>
          <p:cNvPr id="10" name="Gráfico 9" descr="Debate de grupo com preenchimento sólido">
            <a:extLst>
              <a:ext uri="{FF2B5EF4-FFF2-40B4-BE49-F238E27FC236}">
                <a16:creationId xmlns:a16="http://schemas.microsoft.com/office/drawing/2014/main" id="{675C4596-66B1-52B2-E2C7-412C0ABCA4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50372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0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F669D-28CC-E25D-B520-31502D079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9AFDC5-60B0-054E-52A3-957E1E7C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A0AE38-C4F5-C50D-1CBB-628938ADB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44D96B-AACF-1570-7808-EAF38E20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AEED3656-8750-0E33-6E52-62767CE01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B0DD27A4-1543-A546-F30C-050306250DD5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pt-PT" sz="3000" dirty="0" err="1">
                <a:solidFill>
                  <a:srgbClr val="FFFFFF"/>
                </a:solidFill>
                <a:latin typeface="Times New Roman"/>
                <a:cs typeface="Times New Roman"/>
              </a:rPr>
              <a:t>Roadmap</a:t>
            </a:r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 do Projeto</a:t>
            </a:r>
          </a:p>
          <a:p>
            <a:pPr algn="ctr"/>
            <a:endParaRPr lang="pt-PT" sz="3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E0762B85-E03C-018D-3C66-CD8342BBC2C7}"/>
              </a:ext>
            </a:extLst>
          </p:cNvPr>
          <p:cNvSpPr>
            <a:spLocks noGrp="1"/>
          </p:cNvSpPr>
          <p:nvPr/>
        </p:nvSpPr>
        <p:spPr>
          <a:xfrm>
            <a:off x="1272648" y="1714621"/>
            <a:ext cx="9633205" cy="403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latin typeface="Times New Roman"/>
                <a:cs typeface="Times New Roman"/>
              </a:rPr>
              <a:t>Mês 1-2: Treinamento da IA com base em dados da empresa.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Mês 3: Piloto com volume parcial.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Mês 4-5: Ajustes e integrações.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Mês 6: </a:t>
            </a:r>
            <a:r>
              <a:rPr lang="pt-PT" sz="3000" dirty="0" err="1">
                <a:latin typeface="Times New Roman"/>
                <a:cs typeface="Times New Roman"/>
              </a:rPr>
              <a:t>Go</a:t>
            </a:r>
            <a:r>
              <a:rPr lang="pt-PT" sz="3000" dirty="0">
                <a:latin typeface="Times New Roman"/>
                <a:cs typeface="Times New Roman"/>
              </a:rPr>
              <a:t>-live com volume completo.</a:t>
            </a:r>
          </a:p>
          <a:p>
            <a:endParaRPr lang="pt-PT" sz="3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pt-PT" sz="2800" dirty="0">
              <a:latin typeface="Times New Roman"/>
              <a:cs typeface="Times New Roman"/>
            </a:endParaRPr>
          </a:p>
        </p:txBody>
      </p:sp>
      <p:pic>
        <p:nvPicPr>
          <p:cNvPr id="9" name="Gráfico 8" descr="Calendário diário com preenchimento sólido">
            <a:extLst>
              <a:ext uri="{FF2B5EF4-FFF2-40B4-BE49-F238E27FC236}">
                <a16:creationId xmlns:a16="http://schemas.microsoft.com/office/drawing/2014/main" id="{C2192708-85F6-AD5F-C558-058010737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2896" y="3430836"/>
            <a:ext cx="1713122" cy="17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BBF1-65BC-2AA1-6096-C1178980A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074BCD-7FED-5BD9-FB85-306096D3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5A838C-136B-64F3-1441-94E7E056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B0AF4-38FF-5ACE-692D-8630BD87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3AC38252-B924-4C52-4DAF-6245142F5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6F67559-6CB2-9666-0951-14AD1BDE166D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PT" sz="3000" dirty="0">
              <a:latin typeface="Times New Roman"/>
              <a:cs typeface="Times New Roman"/>
            </a:endParaRPr>
          </a:p>
          <a:p>
            <a:pPr algn="ctr"/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Oportunidade de Investimento</a:t>
            </a:r>
          </a:p>
          <a:p>
            <a:pPr algn="ctr"/>
            <a:endParaRPr lang="pt-PT" sz="3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3ED5DBBD-9B48-6B65-205C-60423AD5899D}"/>
              </a:ext>
            </a:extLst>
          </p:cNvPr>
          <p:cNvSpPr>
            <a:spLocks noGrp="1"/>
          </p:cNvSpPr>
          <p:nvPr/>
        </p:nvSpPr>
        <p:spPr>
          <a:xfrm>
            <a:off x="1272648" y="1714621"/>
            <a:ext cx="9633205" cy="403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latin typeface="Times New Roman"/>
                <a:cs typeface="Times New Roman"/>
              </a:rPr>
              <a:t>Patrocínio do projeto piloto e expansão.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Posicionamento como </a:t>
            </a:r>
            <a:r>
              <a:rPr lang="pt-PT" sz="3000" dirty="0" err="1">
                <a:latin typeface="Times New Roman"/>
                <a:cs typeface="Times New Roman"/>
              </a:rPr>
              <a:t>apoiador</a:t>
            </a:r>
            <a:r>
              <a:rPr lang="pt-PT" sz="3000" dirty="0">
                <a:latin typeface="Times New Roman"/>
                <a:cs typeface="Times New Roman"/>
              </a:rPr>
              <a:t> de inovação e eficiência.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Retorno via economia operacional e visibilidade de marca.</a:t>
            </a:r>
          </a:p>
          <a:p>
            <a:endParaRPr lang="pt-PT" sz="3000" dirty="0">
              <a:latin typeface="Times New Roman"/>
              <a:cs typeface="Times New Roman"/>
            </a:endParaRPr>
          </a:p>
        </p:txBody>
      </p:sp>
      <p:pic>
        <p:nvPicPr>
          <p:cNvPr id="8" name="Imagem 7" descr="Ícone&#10;&#10;O conteúdo gerado por IA pode estar incorreto.">
            <a:extLst>
              <a:ext uri="{FF2B5EF4-FFF2-40B4-BE49-F238E27FC236}">
                <a16:creationId xmlns:a16="http://schemas.microsoft.com/office/drawing/2014/main" id="{0B24CB73-6EB2-94B0-BD7D-16D36601FB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921587" y="3822394"/>
            <a:ext cx="2389743" cy="238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27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F9DC8-3775-BEF2-4E03-BF0E6D696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B3B745C-1F8E-9BD4-CB35-7FEC167D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BEDF9-881E-48D8-8A49-A69C1044F7A9}" type="datetime1">
              <a:t>30/10/2025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BA8A05C-DFB7-7CA4-41A8-E0F35260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DD5E32-0DB7-B6D1-8ABE-00C9F438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6" name="Espaço Reservado para Conteúdo 6" descr="Uma imagem contendo cortina, verde, escuro, porta">
            <a:extLst>
              <a:ext uri="{FF2B5EF4-FFF2-40B4-BE49-F238E27FC236}">
                <a16:creationId xmlns:a16="http://schemas.microsoft.com/office/drawing/2014/main" id="{46A6CFB1-83E7-1A12-140E-09811FF46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8"/>
            <a:ext cx="12187822" cy="6852653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6EB88A31-5344-855C-1415-53F2727F3A2A}"/>
              </a:ext>
            </a:extLst>
          </p:cNvPr>
          <p:cNvSpPr>
            <a:spLocks noGrp="1"/>
          </p:cNvSpPr>
          <p:nvPr/>
        </p:nvSpPr>
        <p:spPr>
          <a:xfrm>
            <a:off x="146384" y="365125"/>
            <a:ext cx="11899231" cy="1455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20000"/>
              </a:lnSpc>
              <a:spcBef>
                <a:spcPct val="0"/>
              </a:spcBef>
              <a:buNone/>
              <a:defRPr sz="2800" b="1" kern="1200" cap="all" spc="6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pt-PT" sz="3000" dirty="0">
                <a:solidFill>
                  <a:srgbClr val="FFFFFF"/>
                </a:solidFill>
                <a:latin typeface="Times New Roman"/>
                <a:cs typeface="Times New Roman"/>
              </a:rPr>
              <a:t>Encerramento</a:t>
            </a:r>
          </a:p>
          <a:p>
            <a:pPr algn="ctr"/>
            <a:endParaRPr lang="pt-PT" sz="30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18444D6-0F13-2949-356C-533FC2157C6C}"/>
              </a:ext>
            </a:extLst>
          </p:cNvPr>
          <p:cNvSpPr>
            <a:spLocks noGrp="1"/>
          </p:cNvSpPr>
          <p:nvPr/>
        </p:nvSpPr>
        <p:spPr>
          <a:xfrm>
            <a:off x="1272648" y="1714621"/>
            <a:ext cx="9633205" cy="40303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 dirty="0">
              <a:latin typeface="Times New Roman"/>
              <a:cs typeface="Times New Roman"/>
            </a:endParaRPr>
          </a:p>
          <a:p>
            <a:r>
              <a:rPr lang="pt-PT" sz="3000" dirty="0">
                <a:latin typeface="Times New Roman"/>
                <a:cs typeface="Times New Roman"/>
              </a:rPr>
              <a:t>Estamos prontos para transformar o setor fiscal com inteligência artificial.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Junte-se a nós nessa jornada de inovação.</a:t>
            </a:r>
          </a:p>
          <a:p>
            <a:r>
              <a:rPr lang="pt-PT" sz="3000" dirty="0">
                <a:latin typeface="Times New Roman"/>
                <a:cs typeface="Times New Roman"/>
              </a:rPr>
              <a:t>Contato: Rafael e Rafaela</a:t>
            </a:r>
          </a:p>
          <a:p>
            <a:endParaRPr lang="pt-PT" sz="3000" dirty="0">
              <a:latin typeface="Times New Roman"/>
              <a:cs typeface="Times New Roman"/>
            </a:endParaRPr>
          </a:p>
          <a:p>
            <a:endParaRPr lang="pt-PT" sz="3000" dirty="0">
              <a:latin typeface="Times New Roman"/>
              <a:cs typeface="Times New Roman"/>
            </a:endParaRPr>
          </a:p>
        </p:txBody>
      </p:sp>
      <p:pic>
        <p:nvPicPr>
          <p:cNvPr id="8" name="Gráfico 7" descr="Um robô com um braço levantado">
            <a:extLst>
              <a:ext uri="{FF2B5EF4-FFF2-40B4-BE49-F238E27FC236}">
                <a16:creationId xmlns:a16="http://schemas.microsoft.com/office/drawing/2014/main" id="{F6AC2346-8B61-DB7A-1BA2-9E423CD44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9180" y="2180422"/>
            <a:ext cx="5159567" cy="515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6269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PortalVTI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317</cp:revision>
  <dcterms:created xsi:type="dcterms:W3CDTF">2025-06-11T00:34:45Z</dcterms:created>
  <dcterms:modified xsi:type="dcterms:W3CDTF">2025-10-31T01:38:45Z</dcterms:modified>
</cp:coreProperties>
</file>