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67" r:id="rId2"/>
    <p:sldId id="260" r:id="rId3"/>
    <p:sldId id="262" r:id="rId4"/>
    <p:sldId id="264" r:id="rId5"/>
    <p:sldId id="265" r:id="rId6"/>
    <p:sldId id="269" r:id="rId7"/>
    <p:sldId id="266" r:id="rId8"/>
    <p:sldId id="257" r:id="rId9"/>
    <p:sldId id="259" r:id="rId10"/>
    <p:sldId id="268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04" autoAdjust="0"/>
  </p:normalViewPr>
  <p:slideViewPr>
    <p:cSldViewPr>
      <p:cViewPr>
        <p:scale>
          <a:sx n="75" d="100"/>
          <a:sy n="75" d="100"/>
        </p:scale>
        <p:origin x="-9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>
            <p:custDataLst>
              <p:tags r:id="rId9"/>
            </p:custDataLst>
          </p:nvPr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>
            <p:custDataLst>
              <p:tags r:id="rId13"/>
            </p:custDataLst>
          </p:nvPr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16"/>
            </p:custDataLst>
          </p:nvPr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C7B74E-0A79-45C8-98DB-B565965C6EAF}" type="datetimeFigureOut">
              <a:rPr lang="pt-PT" smtClean="0"/>
              <a:t>10-07-2012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090CBE-86B4-4FE6-AEA2-1CF84A99FC18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84.xml"/><Relationship Id="rId16" Type="http://schemas.openxmlformats.org/officeDocument/2006/relationships/image" Target="../media/image7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15" Type="http://schemas.openxmlformats.org/officeDocument/2006/relationships/image" Target="../media/image6.png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image" Target="../media/image10.gif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10" Type="http://schemas.openxmlformats.org/officeDocument/2006/relationships/tags" Target="../tags/tag102.xml"/><Relationship Id="rId19" Type="http://schemas.openxmlformats.org/officeDocument/2006/relationships/hyperlink" Target="http://upload.wikimedia.org/wikipedia/commons/5/5d/Astar_progress_animation.gif" TargetMode="Externa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14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13.png"/><Relationship Id="rId5" Type="http://schemas.openxmlformats.org/officeDocument/2006/relationships/tags" Target="../tags/tag113.xml"/><Relationship Id="rId10" Type="http://schemas.openxmlformats.org/officeDocument/2006/relationships/image" Target="../media/image12.png"/><Relationship Id="rId4" Type="http://schemas.openxmlformats.org/officeDocument/2006/relationships/tags" Target="../tags/tag1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Caminho        Curto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347664" y="4581128"/>
            <a:ext cx="6400800" cy="1752600"/>
          </a:xfrm>
        </p:spPr>
        <p:txBody>
          <a:bodyPr/>
          <a:lstStyle/>
          <a:p>
            <a:pPr algn="r"/>
            <a:r>
              <a:rPr lang="pt-PT" dirty="0"/>
              <a:t>	</a:t>
            </a:r>
            <a:r>
              <a:rPr lang="pt-PT" sz="2800" dirty="0" smtClean="0"/>
              <a:t>Rafael Abreu </a:t>
            </a:r>
            <a:endParaRPr lang="pt-PT" dirty="0" smtClean="0"/>
          </a:p>
          <a:p>
            <a:pPr algn="r"/>
            <a:r>
              <a:rPr lang="pt-PT" dirty="0" smtClean="0"/>
              <a:t>pg20978@alunos.uminho.pt</a:t>
            </a:r>
            <a:endParaRPr lang="pt-PT" dirty="0"/>
          </a:p>
        </p:txBody>
      </p:sp>
      <p:sp>
        <p:nvSpPr>
          <p:cNvPr id="4" name="Rectângulo 3"/>
          <p:cNvSpPr/>
          <p:nvPr>
            <p:custDataLst>
              <p:tags r:id="rId4"/>
            </p:custDataLst>
          </p:nvPr>
        </p:nvSpPr>
        <p:spPr>
          <a:xfrm>
            <a:off x="3807011" y="1493465"/>
            <a:ext cx="173447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pt-PT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C:\RaFaeL\Dropbox\Univ\MEI\SI\AI\Trabalho\Apresentacao\imagens\UM.jp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324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>
            <p:custDataLst>
              <p:tags r:id="rId6"/>
            </p:custDataLst>
          </p:nvPr>
        </p:nvSpPr>
        <p:spPr>
          <a:xfrm>
            <a:off x="-36512" y="117029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Universidade do Minho</a:t>
            </a:r>
          </a:p>
          <a:p>
            <a:pPr algn="ctr"/>
            <a:r>
              <a:rPr lang="pt-PT" sz="1400" dirty="0" smtClean="0"/>
              <a:t>Departamento de Informática</a:t>
            </a:r>
            <a:endParaRPr lang="pt-PT" sz="1400" dirty="0"/>
          </a:p>
        </p:txBody>
      </p:sp>
      <p:sp>
        <p:nvSpPr>
          <p:cNvPr id="6" name="CaixaDeTexto 5"/>
          <p:cNvSpPr txBox="1"/>
          <p:nvPr>
            <p:custDataLst>
              <p:tags r:id="rId7"/>
            </p:custDataLst>
          </p:nvPr>
        </p:nvSpPr>
        <p:spPr>
          <a:xfrm>
            <a:off x="611560" y="3573016"/>
            <a:ext cx="47206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Projeto Integrado - Sistemas Inteligentes</a:t>
            </a:r>
          </a:p>
          <a:p>
            <a:pPr algn="ctr"/>
            <a:r>
              <a:rPr lang="pt-PT" sz="1600" dirty="0" smtClean="0"/>
              <a:t>Julho de 2012</a:t>
            </a:r>
            <a:endParaRPr lang="pt-PT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5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Caminho        Curto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347664" y="4581128"/>
            <a:ext cx="6400800" cy="1752600"/>
          </a:xfrm>
        </p:spPr>
        <p:txBody>
          <a:bodyPr/>
          <a:lstStyle/>
          <a:p>
            <a:pPr algn="r"/>
            <a:r>
              <a:rPr lang="pt-PT" dirty="0"/>
              <a:t>	</a:t>
            </a:r>
            <a:r>
              <a:rPr lang="pt-PT" sz="2800" dirty="0" smtClean="0"/>
              <a:t>Rafael Abreu </a:t>
            </a:r>
            <a:endParaRPr lang="pt-PT" dirty="0" smtClean="0"/>
          </a:p>
          <a:p>
            <a:pPr algn="r"/>
            <a:r>
              <a:rPr lang="pt-PT" dirty="0" smtClean="0"/>
              <a:t>pg20978@alunos.uminho.pt</a:t>
            </a:r>
            <a:endParaRPr lang="pt-PT" dirty="0"/>
          </a:p>
        </p:txBody>
      </p:sp>
      <p:sp>
        <p:nvSpPr>
          <p:cNvPr id="4" name="Rectângulo 3"/>
          <p:cNvSpPr/>
          <p:nvPr>
            <p:custDataLst>
              <p:tags r:id="rId4"/>
            </p:custDataLst>
          </p:nvPr>
        </p:nvSpPr>
        <p:spPr>
          <a:xfrm>
            <a:off x="3807011" y="1493465"/>
            <a:ext cx="173447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pt-PT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C:\RaFaeL\Dropbox\Univ\MEI\SI\AI\Trabalho\Apresentacao\imagens\UM.jp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324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>
            <p:custDataLst>
              <p:tags r:id="rId6"/>
            </p:custDataLst>
          </p:nvPr>
        </p:nvSpPr>
        <p:spPr>
          <a:xfrm>
            <a:off x="-36512" y="117029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Universidade do Minho</a:t>
            </a:r>
          </a:p>
          <a:p>
            <a:pPr algn="ctr"/>
            <a:r>
              <a:rPr lang="pt-PT" sz="1400" dirty="0" smtClean="0"/>
              <a:t>Departamento de Informática</a:t>
            </a:r>
            <a:endParaRPr lang="pt-PT" sz="1400" dirty="0"/>
          </a:p>
        </p:txBody>
      </p:sp>
      <p:sp>
        <p:nvSpPr>
          <p:cNvPr id="6" name="CaixaDeTexto 5"/>
          <p:cNvSpPr txBox="1"/>
          <p:nvPr>
            <p:custDataLst>
              <p:tags r:id="rId7"/>
            </p:custDataLst>
          </p:nvPr>
        </p:nvSpPr>
        <p:spPr>
          <a:xfrm>
            <a:off x="611560" y="3573016"/>
            <a:ext cx="47206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Projeto Integrado - Sistemas Inteligentes</a:t>
            </a:r>
          </a:p>
          <a:p>
            <a:pPr algn="ctr"/>
            <a:r>
              <a:rPr lang="pt-PT" sz="1600" dirty="0" smtClean="0"/>
              <a:t>Julho de 2012</a:t>
            </a:r>
            <a:endParaRPr lang="pt-PT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1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 smtClean="0"/>
              <a:t>Contexto do Projeto</a:t>
            </a:r>
          </a:p>
          <a:p>
            <a:pPr marL="457200" indent="-457200"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r>
              <a:rPr lang="pt-PT" dirty="0" smtClean="0"/>
              <a:t>Restrições</a:t>
            </a:r>
          </a:p>
          <a:p>
            <a:pPr marL="457200" indent="-457200"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r>
              <a:rPr lang="pt-PT" dirty="0" smtClean="0"/>
              <a:t>Algoritmo A*</a:t>
            </a:r>
          </a:p>
          <a:p>
            <a:pPr marL="457200" indent="-457200"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r>
              <a:rPr lang="pt-PT" dirty="0" smtClean="0"/>
              <a:t>Agentes</a:t>
            </a:r>
          </a:p>
          <a:p>
            <a:pPr marL="457200" indent="-457200"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r>
              <a:rPr lang="pt-PT" dirty="0" smtClean="0"/>
              <a:t>Demonstração da Aplicação </a:t>
            </a:r>
            <a:r>
              <a:rPr lang="pt-PT" dirty="0"/>
              <a:t>D</a:t>
            </a:r>
            <a:r>
              <a:rPr lang="pt-PT" dirty="0" smtClean="0"/>
              <a:t>esenvolvida</a:t>
            </a: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r>
              <a:rPr lang="pt-PT" dirty="0" smtClean="0"/>
              <a:t>Conclusão </a:t>
            </a:r>
            <a:r>
              <a:rPr lang="pt-PT" dirty="0"/>
              <a:t>e Trabalho Futuro</a:t>
            </a:r>
            <a:endParaRPr lang="pt-PT" dirty="0" smtClean="0"/>
          </a:p>
          <a:p>
            <a:endParaRPr lang="pt-PT" dirty="0"/>
          </a:p>
          <a:p>
            <a:endParaRPr lang="pt-PT" dirty="0"/>
          </a:p>
          <a:p>
            <a:endParaRPr lang="pt-PT" sz="2800" dirty="0" smtClean="0"/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1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Contexto do Projeto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pt-PT" dirty="0" smtClean="0"/>
          </a:p>
          <a:p>
            <a:r>
              <a:rPr lang="pt-PT" dirty="0" smtClean="0"/>
              <a:t>Calcular o caminho mais curto num mapa bidimensional</a:t>
            </a:r>
          </a:p>
          <a:p>
            <a:endParaRPr lang="pt-PT" dirty="0" smtClean="0"/>
          </a:p>
          <a:p>
            <a:r>
              <a:rPr lang="pt-PT" dirty="0" smtClean="0"/>
              <a:t>Entre um conjunto de pontos sequências e finitos (pelo menos dois)</a:t>
            </a:r>
          </a:p>
          <a:p>
            <a:endParaRPr lang="pt-PT" dirty="0"/>
          </a:p>
          <a:p>
            <a:r>
              <a:rPr lang="pt-PT" dirty="0" smtClean="0"/>
              <a:t>Utilizando um algoritmo especifico (</a:t>
            </a:r>
            <a:r>
              <a:rPr lang="pt-PT" i="1" dirty="0" err="1" smtClean="0"/>
              <a:t>Dijkstra</a:t>
            </a:r>
            <a:r>
              <a:rPr lang="pt-PT" dirty="0" smtClean="0"/>
              <a:t>, </a:t>
            </a:r>
            <a:r>
              <a:rPr lang="pt-PT" i="1" dirty="0" smtClean="0"/>
              <a:t>A*</a:t>
            </a:r>
            <a:r>
              <a:rPr lang="pt-PT" dirty="0" smtClean="0"/>
              <a:t>…)</a:t>
            </a:r>
          </a:p>
          <a:p>
            <a:endParaRPr lang="pt-PT" dirty="0"/>
          </a:p>
          <a:p>
            <a:r>
              <a:rPr lang="pt-PT" dirty="0" smtClean="0"/>
              <a:t>Que é limitado por algumas restrições de acesso</a:t>
            </a:r>
          </a:p>
          <a:p>
            <a:endParaRPr lang="pt-PT" sz="2000" dirty="0"/>
          </a:p>
          <a:p>
            <a:endParaRPr lang="pt-PT" dirty="0" smtClean="0"/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6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pt-PT" dirty="0" smtClean="0"/>
              <a:t>O mapa é composto por quadrado em que cada posição pode representar restrições diferentes consoante a sua cor:</a:t>
            </a:r>
          </a:p>
          <a:p>
            <a:pPr lvl="2"/>
            <a:r>
              <a:rPr lang="pt-PT" u="sng" dirty="0" smtClean="0"/>
              <a:t>Preto</a:t>
            </a:r>
            <a:r>
              <a:rPr lang="pt-PT" dirty="0" smtClean="0"/>
              <a:t> – paredes ou obstáculos</a:t>
            </a:r>
          </a:p>
          <a:p>
            <a:pPr lvl="2"/>
            <a:r>
              <a:rPr lang="pt-PT" u="sng" dirty="0" smtClean="0"/>
              <a:t>Azul claro</a:t>
            </a:r>
            <a:r>
              <a:rPr lang="pt-PT" dirty="0" smtClean="0"/>
              <a:t> – água</a:t>
            </a:r>
          </a:p>
          <a:p>
            <a:pPr lvl="2"/>
            <a:r>
              <a:rPr lang="pt-PT" u="sng" dirty="0" smtClean="0"/>
              <a:t>Cinzento</a:t>
            </a:r>
            <a:r>
              <a:rPr lang="pt-PT" dirty="0" smtClean="0"/>
              <a:t> – rampas ou pontes</a:t>
            </a:r>
          </a:p>
          <a:p>
            <a:pPr lvl="2"/>
            <a:r>
              <a:rPr lang="pt-PT" u="sng" dirty="0" smtClean="0"/>
              <a:t>Magenta</a:t>
            </a:r>
            <a:r>
              <a:rPr lang="pt-PT" dirty="0" smtClean="0"/>
              <a:t> – escadas</a:t>
            </a:r>
          </a:p>
          <a:p>
            <a:pPr lvl="2"/>
            <a:r>
              <a:rPr lang="pt-PT" u="sng" dirty="0" smtClean="0"/>
              <a:t>Vermelho</a:t>
            </a:r>
            <a:r>
              <a:rPr lang="pt-PT" dirty="0" smtClean="0"/>
              <a:t> – áreas restritas</a:t>
            </a:r>
          </a:p>
          <a:p>
            <a:pPr lvl="2"/>
            <a:r>
              <a:rPr lang="pt-PT" u="sng" dirty="0" smtClean="0"/>
              <a:t>Verde</a:t>
            </a:r>
            <a:r>
              <a:rPr lang="pt-PT" dirty="0" smtClean="0"/>
              <a:t> – zonas verdes</a:t>
            </a:r>
          </a:p>
          <a:p>
            <a:pPr lvl="2"/>
            <a:r>
              <a:rPr lang="pt-PT" u="sng" dirty="0" smtClean="0"/>
              <a:t>Branco</a:t>
            </a:r>
            <a:r>
              <a:rPr lang="pt-PT" dirty="0" smtClean="0"/>
              <a:t> – terreno 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Tipos de Utilizadores (</a:t>
            </a:r>
            <a:r>
              <a:rPr lang="pt-PT" i="1" dirty="0" smtClean="0"/>
              <a:t>Caminhantes</a:t>
            </a:r>
            <a:r>
              <a:rPr lang="pt-PT" dirty="0" smtClean="0"/>
              <a:t>):</a:t>
            </a:r>
          </a:p>
          <a:p>
            <a:pPr lvl="2"/>
            <a:r>
              <a:rPr lang="pt-PT" dirty="0" smtClean="0"/>
              <a:t>Pessoa com e sem acesso zonas restritas</a:t>
            </a:r>
          </a:p>
          <a:p>
            <a:pPr lvl="2"/>
            <a:r>
              <a:rPr lang="pt-PT" dirty="0" smtClean="0"/>
              <a:t>Deficiente motor com e sem acesso zonas restritas</a:t>
            </a:r>
          </a:p>
          <a:p>
            <a:pPr marL="548640" lvl="2" indent="0">
              <a:buNone/>
            </a:pPr>
            <a:endParaRPr lang="pt-PT" dirty="0" smtClean="0"/>
          </a:p>
          <a:p>
            <a:pPr lvl="2"/>
            <a:endParaRPr lang="pt-PT" dirty="0" smtClean="0"/>
          </a:p>
          <a:p>
            <a:pPr lvl="1"/>
            <a:endParaRPr lang="pt-P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2420888"/>
            <a:ext cx="114300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Imagem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62" y="2757686"/>
            <a:ext cx="106362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3068960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Imagem 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62" y="3405758"/>
            <a:ext cx="106362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3717032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4044305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4404345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09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Algoritmo A*</a:t>
            </a:r>
            <a:endParaRPr lang="pt-PT" dirty="0"/>
          </a:p>
        </p:txBody>
      </p:sp>
      <p:pic>
        <p:nvPicPr>
          <p:cNvPr id="2050" name="Picture 2" descr="http://upload.wikimedia.org/wikipedia/commons/5/5d/Astar_progress_animation.gif"/>
          <p:cNvPicPr>
            <a:picLocks noChangeAspect="1" noChangeArrowheads="1" noCrop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67" y="2924944"/>
            <a:ext cx="1692385" cy="16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>
            <p:custDataLst>
              <p:tags r:id="rId4"/>
            </p:custDataLst>
          </p:nvPr>
        </p:nvSpPr>
        <p:spPr>
          <a:xfrm>
            <a:off x="683568" y="6522773"/>
            <a:ext cx="80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smtClean="0">
                <a:hlinkClick r:id="rId19"/>
              </a:rPr>
              <a:t>*http://upload.wikimedia.org/wikipedia/commons/5/5d/Astar_progress_animation.gif</a:t>
            </a:r>
            <a:endParaRPr lang="pt-PT" sz="1200" dirty="0"/>
          </a:p>
        </p:txBody>
      </p:sp>
      <p:graphicFrame>
        <p:nvGraphicFramePr>
          <p:cNvPr id="11" name="Marcador de Posição de Conteúdo 10"/>
          <p:cNvGraphicFramePr>
            <a:graphicFrameLocks noGrp="1"/>
          </p:cNvGraphicFramePr>
          <p:nvPr>
            <p:ph idx="1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19723740"/>
              </p:ext>
            </p:extLst>
          </p:nvPr>
        </p:nvGraphicFramePr>
        <p:xfrm>
          <a:off x="1042007" y="1577878"/>
          <a:ext cx="2593889" cy="1563090"/>
        </p:xfrm>
        <a:graphic>
          <a:graphicData uri="http://schemas.openxmlformats.org/drawingml/2006/table">
            <a:tbl>
              <a:tblPr firstRow="1" firstCol="1" bandRow="1"/>
              <a:tblGrid>
                <a:gridCol w="369251"/>
                <a:gridCol w="370773"/>
                <a:gridCol w="370773"/>
                <a:gridCol w="370773"/>
                <a:gridCol w="370773"/>
                <a:gridCol w="370773"/>
                <a:gridCol w="370773"/>
              </a:tblGrid>
              <a:tr h="31261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261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b="1" dirty="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b="1" dirty="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07528898"/>
              </p:ext>
            </p:extLst>
          </p:nvPr>
        </p:nvGraphicFramePr>
        <p:xfrm>
          <a:off x="5868145" y="1522510"/>
          <a:ext cx="2592287" cy="1546450"/>
        </p:xfrm>
        <a:graphic>
          <a:graphicData uri="http://schemas.openxmlformats.org/drawingml/2006/table">
            <a:tbl>
              <a:tblPr firstRow="1" firstCol="1" bandRow="1"/>
              <a:tblGrid>
                <a:gridCol w="369023"/>
                <a:gridCol w="370544"/>
                <a:gridCol w="370544"/>
                <a:gridCol w="370544"/>
                <a:gridCol w="370544"/>
                <a:gridCol w="370544"/>
                <a:gridCol w="370544"/>
              </a:tblGrid>
              <a:tr h="309290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0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0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b="1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b="1" dirty="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0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0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8389895"/>
              </p:ext>
            </p:extLst>
          </p:nvPr>
        </p:nvGraphicFramePr>
        <p:xfrm>
          <a:off x="1026929" y="4293096"/>
          <a:ext cx="2607369" cy="1722440"/>
        </p:xfrm>
        <a:graphic>
          <a:graphicData uri="http://schemas.openxmlformats.org/drawingml/2006/table">
            <a:tbl>
              <a:tblPr firstRow="1" firstCol="1" bandRow="1"/>
              <a:tblGrid>
                <a:gridCol w="371169"/>
                <a:gridCol w="372700"/>
                <a:gridCol w="372700"/>
                <a:gridCol w="372700"/>
                <a:gridCol w="372700"/>
                <a:gridCol w="372700"/>
                <a:gridCol w="372700"/>
              </a:tblGrid>
              <a:tr h="344488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b="1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b="1" dirty="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801535811"/>
              </p:ext>
            </p:extLst>
          </p:nvPr>
        </p:nvGraphicFramePr>
        <p:xfrm>
          <a:off x="5868145" y="4295329"/>
          <a:ext cx="2592286" cy="1728193"/>
        </p:xfrm>
        <a:graphic>
          <a:graphicData uri="http://schemas.openxmlformats.org/drawingml/2006/table">
            <a:tbl>
              <a:tblPr firstRow="1" firstCol="1" bandRow="1"/>
              <a:tblGrid>
                <a:gridCol w="369022"/>
                <a:gridCol w="370544"/>
                <a:gridCol w="370544"/>
                <a:gridCol w="370544"/>
                <a:gridCol w="370544"/>
                <a:gridCol w="370544"/>
                <a:gridCol w="370544"/>
              </a:tblGrid>
              <a:tr h="280907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BR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151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151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b="1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 b="1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18492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•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•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18492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•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•</a:t>
                      </a:r>
                      <a:endParaRPr lang="pt-PT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•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pt-PT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ângulo 2"/>
          <p:cNvSpPr/>
          <p:nvPr>
            <p:custDataLst>
              <p:tags r:id="rId9"/>
            </p:custDataLst>
          </p:nvPr>
        </p:nvSpPr>
        <p:spPr>
          <a:xfrm>
            <a:off x="472619" y="157787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</a:rPr>
              <a:t>1</a:t>
            </a:r>
            <a:endParaRPr lang="pt-PT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ângulo 9"/>
          <p:cNvSpPr/>
          <p:nvPr>
            <p:custDataLst>
              <p:tags r:id="rId10"/>
            </p:custDataLst>
          </p:nvPr>
        </p:nvSpPr>
        <p:spPr>
          <a:xfrm>
            <a:off x="5298756" y="156956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</a:rPr>
              <a:t>2</a:t>
            </a:r>
            <a:endParaRPr lang="pt-PT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Rectângulo 11"/>
          <p:cNvSpPr/>
          <p:nvPr>
            <p:custDataLst>
              <p:tags r:id="rId11"/>
            </p:custDataLst>
          </p:nvPr>
        </p:nvSpPr>
        <p:spPr>
          <a:xfrm>
            <a:off x="472619" y="429533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</a:rPr>
              <a:t>3</a:t>
            </a:r>
            <a:endParaRPr lang="pt-PT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Rectângulo 14"/>
          <p:cNvSpPr/>
          <p:nvPr>
            <p:custDataLst>
              <p:tags r:id="rId12"/>
            </p:custDataLst>
          </p:nvPr>
        </p:nvSpPr>
        <p:spPr>
          <a:xfrm>
            <a:off x="5295419" y="429533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</a:rPr>
              <a:t>4</a:t>
            </a:r>
            <a:endParaRPr lang="pt-PT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>
            <p:custDataLst>
              <p:tags r:id="rId13"/>
            </p:custDataLst>
          </p:nvPr>
        </p:nvSpPr>
        <p:spPr>
          <a:xfrm>
            <a:off x="1403648" y="3124328"/>
            <a:ext cx="187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Área de Procura</a:t>
            </a:r>
            <a:endParaRPr lang="pt-PT" dirty="0"/>
          </a:p>
        </p:txBody>
      </p:sp>
      <p:sp>
        <p:nvSpPr>
          <p:cNvPr id="17" name="CaixaDeTexto 16"/>
          <p:cNvSpPr txBox="1"/>
          <p:nvPr>
            <p:custDataLst>
              <p:tags r:id="rId14"/>
            </p:custDataLst>
          </p:nvPr>
        </p:nvSpPr>
        <p:spPr>
          <a:xfrm>
            <a:off x="6228184" y="3142701"/>
            <a:ext cx="187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 smtClean="0"/>
              <a:t>PathFinding</a:t>
            </a:r>
            <a:endParaRPr lang="pt-PT" i="1" dirty="0"/>
          </a:p>
        </p:txBody>
      </p:sp>
      <p:sp>
        <p:nvSpPr>
          <p:cNvPr id="18" name="CaixaDeTexto 17"/>
          <p:cNvSpPr txBox="1"/>
          <p:nvPr>
            <p:custDataLst>
              <p:tags r:id="rId15"/>
            </p:custDataLst>
          </p:nvPr>
        </p:nvSpPr>
        <p:spPr>
          <a:xfrm>
            <a:off x="1332439" y="6021288"/>
            <a:ext cx="2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Início da Procura</a:t>
            </a:r>
            <a:endParaRPr lang="pt-PT" dirty="0"/>
          </a:p>
        </p:txBody>
      </p:sp>
      <p:sp>
        <p:nvSpPr>
          <p:cNvPr id="19" name="CaixaDeTexto 18"/>
          <p:cNvSpPr txBox="1"/>
          <p:nvPr>
            <p:custDataLst>
              <p:tags r:id="rId16"/>
            </p:custDataLst>
          </p:nvPr>
        </p:nvSpPr>
        <p:spPr>
          <a:xfrm>
            <a:off x="6156386" y="6021288"/>
            <a:ext cx="2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Fim da Procura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8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5" grpId="0"/>
      <p:bldP spid="5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Recortes de plantas simuladas</a:t>
            </a:r>
            <a:endParaRPr lang="pt-P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444374"/>
            <a:ext cx="2232248" cy="198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Imagem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75164"/>
            <a:ext cx="3336963" cy="93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Imagem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59227"/>
            <a:ext cx="3343936" cy="1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Imagem 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2584133" cy="27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m 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872254"/>
            <a:ext cx="2443674" cy="281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26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Agentes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pt-PT" dirty="0" smtClean="0"/>
          </a:p>
          <a:p>
            <a:r>
              <a:rPr lang="pt-PT" u="sng" dirty="0" smtClean="0"/>
              <a:t>Agente </a:t>
            </a:r>
            <a:r>
              <a:rPr lang="pt-PT" i="1" u="sng" dirty="0" smtClean="0"/>
              <a:t>Caminhante</a:t>
            </a:r>
            <a:r>
              <a:rPr lang="pt-PT" i="1" dirty="0" smtClean="0"/>
              <a:t>: 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PT" dirty="0" smtClean="0"/>
              <a:t>Descobrir, a partir de um algoritmo, o caminho mais curto ente os pontos definidos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PT" dirty="0" smtClean="0"/>
              <a:t>Simular as limitações de um pessoa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PT" dirty="0" smtClean="0"/>
              <a:t>Desviar-se dos obstáculos encontrados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PT" dirty="0" smtClean="0"/>
              <a:t>No final, informar o </a:t>
            </a:r>
            <a:r>
              <a:rPr lang="pt-PT" i="1" dirty="0" err="1" smtClean="0"/>
              <a:t>SuperVisor</a:t>
            </a:r>
            <a:r>
              <a:rPr lang="pt-PT" dirty="0" smtClean="0"/>
              <a:t> do caminho realizado</a:t>
            </a:r>
          </a:p>
          <a:p>
            <a:endParaRPr lang="pt-PT" i="1" dirty="0" smtClean="0"/>
          </a:p>
          <a:p>
            <a:r>
              <a:rPr lang="pt-PT" u="sng" dirty="0" smtClean="0"/>
              <a:t>Agente </a:t>
            </a:r>
            <a:r>
              <a:rPr lang="pt-PT" i="1" u="sng" dirty="0" err="1" smtClean="0"/>
              <a:t>SuperVisor</a:t>
            </a:r>
            <a:r>
              <a:rPr lang="pt-PT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PT" dirty="0" smtClean="0"/>
              <a:t>Recebe o caminho do agente </a:t>
            </a:r>
            <a:r>
              <a:rPr lang="pt-PT" i="1" dirty="0" smtClean="0"/>
              <a:t>Caminhante</a:t>
            </a:r>
            <a:endParaRPr lang="pt-PT" dirty="0"/>
          </a:p>
          <a:p>
            <a:pPr marL="731520" lvl="1" indent="-457200">
              <a:buFont typeface="+mj-lt"/>
              <a:buAutoNum type="arabicPeriod"/>
            </a:pPr>
            <a:r>
              <a:rPr lang="pt-PT" dirty="0" smtClean="0"/>
              <a:t>Analisa e informa o número de passos do caminho mais curto  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9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533400"/>
            <a:ext cx="8363272" cy="9906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Demonstração da Aplicação </a:t>
            </a:r>
            <a:r>
              <a:rPr lang="pt-PT" dirty="0"/>
              <a:t>D</a:t>
            </a:r>
            <a:r>
              <a:rPr lang="pt-PT" dirty="0" smtClean="0"/>
              <a:t>esenvolvida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Imagem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2" y="1484784"/>
            <a:ext cx="869926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2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PT" dirty="0" smtClean="0"/>
              <a:t>Conclusão e Trabalho Futuro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algoritmo A*, implementado satisfaz perfeitamente todas as restrições implementadas no projeto </a:t>
            </a:r>
          </a:p>
          <a:p>
            <a:endParaRPr lang="pt-PT" dirty="0"/>
          </a:p>
          <a:p>
            <a:r>
              <a:rPr lang="pt-PT" dirty="0" smtClean="0"/>
              <a:t>A utilização de </a:t>
            </a:r>
            <a:r>
              <a:rPr lang="pt-PT" dirty="0" err="1" smtClean="0"/>
              <a:t>multi-agentes</a:t>
            </a:r>
            <a:r>
              <a:rPr lang="pt-PT" dirty="0" smtClean="0"/>
              <a:t> permitiu uma maior eficácia e permitiu uma simulação mais próxima da realidade</a:t>
            </a:r>
          </a:p>
          <a:p>
            <a:endParaRPr lang="pt-PT" dirty="0"/>
          </a:p>
          <a:p>
            <a:r>
              <a:rPr lang="pt-PT" dirty="0" smtClean="0"/>
              <a:t>Para trabalho futuro fica a evolução do algoritmo de pesquisa</a:t>
            </a:r>
          </a:p>
          <a:p>
            <a:endParaRPr lang="pt-PT" dirty="0"/>
          </a:p>
          <a:p>
            <a:r>
              <a:rPr lang="pt-PT" dirty="0" smtClean="0"/>
              <a:t>Aumento do número de restrições e do leque de tipos de utilizadores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1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TmZr2AaJuwfMuUD6qKR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qbU4kNeIUekmndfIIdaJ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Nqao9jufN9PP5PfAjdn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Sk7KIzylZiSbo0F8UUdu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mqVPxHcglG55yQhoBVG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XTrfUbjtFmpTXHPS2R8I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6isPQwiiNPOPs1niM0X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FESzyITPjrzLN9M5kMan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48eOuJ57L4anCNXhXAp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gGdevHFaID95AKlJd9J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BqwZ73PAYA4GRxBgenrB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hawXpSNkGUGvXVxCEdyH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0GmjHdLjcvbT25IxTozTV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dxddVdmgejIL5NHvzCl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0TSO8XUlK384cZMU8BeH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Y6sNzJOPgeRFwjk75om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C0AHJEtJUXcfVLlkoaxV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cxssz1wPltcjurdRZal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shozLK0blDRHN3fh4sd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4HCoaaQXqbGE9iePTTa8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2BgU7xbmzhAi5b30fMP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sMEaBI5TifiIeNiRCtZ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v6LuOzN3meiN5Ol0IDtJ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sOAVMOddZr7quyKDAsoI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6vX4e3crfqBu8tgXVtgF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ZmWfHo9lb9uSF8cxt2G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7KEOBExwHoALvB7YmNh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PjLfoPjFxtzTcvCFlh9m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0fO7LnZeZ7m7fbASNv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iUCApuFTz5CEKp0tSaw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lmcptSawEaG1hsJzaYJHH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pomVotZM6A1UXTubYvz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uArbSjCD8YGPueet6cT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1DQr7ZHc1UjU8TLucBG9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tk7wbOPAPCrdTv6hZvYh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e8ofXuomcLhsXBJLkVr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VllsZTAdDwzACiIJKHCx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8RqOTsQle0lYRd2UvuvL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VFeZ9KZqwRJjkfOfCon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YgEfwjtTJrX1pribE5A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uAaRtJSzUNQqGXlUdGX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ljQmWrJiOdnoM34FPJ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bZKlQKRUrtsceR16NrP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2iahPyQdCYKb8QBBAZr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BK5FOfc7L8Z7xrU1NK3h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WAPdDJWyjVbyWsazVi4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s3JavcRQa5R8lAsCU7g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0AU8q048Px3t7LttdKH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GO6A7inWXNOD39fmMQM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4SsG9rTwmc4TT61PTLK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EuIkdQYQGIQmJe8r9W3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y9f9lWX0hmKPdXXOd2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2wmNHrCNP8O2Vz43v1S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CU0atkJ0TV6d6JNxfvo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0a1nK9wwDQUyUsMwYh4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Cqy0Ro417JdFLelnMVw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WIslgYLmhYX1TQ85Azt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jyPkLIx6oHm7djUoTy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ATyVnSHumRBGpUwVc2Pb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EMCPabGUC1HnXWMPlFoU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vxT0SXmHrnnjeMjyHv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Y2WA9nHaMEV9g5VajIyU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0DHZwMXS5TfVyR3iNYZ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o5veCwc5TlZE2iT9RU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2Tlw470UzUiKifBuhaqFZ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VUPKpE754G8mbaHxpcb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6NmmbcoX7lfn97E6OnO3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TK3hFzKLez1ZpCemBgs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9TpkAC1tOGte05H7Yxkj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kcK5j2AURBsQA9SlZ7K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vaB9FthUuVBzzdzujYTU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MauxfDydyHOYGAt9m6C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e1AELvNMRQvDorF8eEm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KAwZ0aBMhSMeVtXAS3p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t3b2ueSYAPalgZ8LuDa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R9wcbDLiRA3L7sNYFnTj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3AcXs6yLBLqPc1vh2fc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fUSGFGqY7KuGwCcDFcF3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huSFXvXNbelU6WZebFJ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hgMsokE7ZZtiI4M82N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uhVziO3xyRB09Apb3zs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VDEh9pwGibH8NZQS6vA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RhytnWZel347miV0FE0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i0NpkatXWxVMLmJF2zH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4FCyX5QVzzzrZyGXCOK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czwzh0Cq9uADW7NMdo6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dkmaY4XSksxwt22nOPj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QmBy9QBmh6ARmcc61x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hC6GgXyIj15ysuvwIw8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85pEKJPzgGNU7t0ypV7h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WBGPbHOLH9VIgbUp6LM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WfJcxBCkZbXFt34UESs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bKKnvv1vba19Eq6Yac8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LBIQkb7UxuGb3Ysa66j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DjoDNFIgMJBsZ8EEaPoh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ttn8wZ613GJYXosHorc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zAYjvrWt4I97QVfF9Ia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I1bgctrX5lPwUMadtE5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OQxwrIit7XhDSW7ffs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sB2UaHBnG1QVA3yZ90z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7ei8VPf0r59j4aPzqnzYV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cCPn3hbz7GnXp3Zlqu0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beaVM6bD6Kw80MDv7fsB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UvkwbCjcH0OZrBd7v5nu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qg3cIVnKlNEQkEBgVzj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vj0l2hZKne4Lh43sZUnP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lAgzwf9NaFyVX2QFEo0X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SSWnmUDkumcyNObYQfjQH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52zxNVFW46QiFKMIsue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I96q8eJrWHsLvdZZsd8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q4K9aGWxRbup9uEmMQ7V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YIfMnAUNgAZmlqbxsln6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5Em6TVVvJ7G0kqqmNqd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PUfyJt20iEug4r32lNv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6wm0nrwkF44aTd7zx3qG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4vTyz5qI1YhWPsRkcssJ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1v3mYiL4p7KatPJFaTXz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Z7CBa1B3Xev2ZQcBMFDC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MlC7F1yv9foZ3emHA3N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YNJOYiaUW1FslgY3lzu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DZMXe55AOMKQnPnQ3fl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HwTrXJn7DtINbX91wVq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AT5IwIdzkRH9K2035O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IuS9Fuwf7OXgFb49myR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ZGFDO3bfrW9rSpdzRdHj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yrsLNjMXtA6bBJpmcsgVV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2JS5QWUIguCFhucu1Ft3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7diFVNGESTdXWMyY6gxb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MBU05PydglEILRxgYV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4xfHtHmMkczArHKUHR6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ie1GqQiBBBM0xmLomQR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9bqQw4dIK58cf0FMhwu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</TotalTime>
  <Words>317</Words>
  <Application>Microsoft Office PowerPoint</Application>
  <PresentationFormat>Apresentação no Ecrã (4:3)</PresentationFormat>
  <Paragraphs>225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Claridade</vt:lpstr>
      <vt:lpstr>Caminho        Curto</vt:lpstr>
      <vt:lpstr>Introdução</vt:lpstr>
      <vt:lpstr>Contexto do Projeto</vt:lpstr>
      <vt:lpstr>Restrições</vt:lpstr>
      <vt:lpstr>Algoritmo A*</vt:lpstr>
      <vt:lpstr>Recortes de plantas simuladas</vt:lpstr>
      <vt:lpstr>Agentes</vt:lpstr>
      <vt:lpstr>Demonstração da Aplicação Desenvolvida </vt:lpstr>
      <vt:lpstr>Conclusão e Trabalho Futuro</vt:lpstr>
      <vt:lpstr>Caminho        Curto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Caminho        Curto</dc:title>
  <dc:creator>RaFaeL</dc:creator>
  <cp:lastModifiedBy>RaFaeL</cp:lastModifiedBy>
  <cp:revision>18</cp:revision>
  <dcterms:created xsi:type="dcterms:W3CDTF">2012-07-09T19:15:59Z</dcterms:created>
  <dcterms:modified xsi:type="dcterms:W3CDTF">2012-07-09T23:46:27Z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1ZogVPtMoa2oTOre61Je5g9Y7-jHrfd5zZyURZFw6dRI</vt:lpwstr>
  </property>
  <property fmtid="{D5CDD505-2E9C-101B-9397-08002B2CF9AE}" pid="4" name="Google.Documents.RevisionId">
    <vt:lpwstr>12812847713289057296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</Properties>
</file>