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6" r:id="rId1"/>
  </p:sldMasterIdLst>
  <p:notesMasterIdLst>
    <p:notesMasterId r:id="rId20"/>
  </p:notesMasterIdLst>
  <p:sldIdLst>
    <p:sldId id="256" r:id="rId2"/>
    <p:sldId id="265" r:id="rId3"/>
    <p:sldId id="266" r:id="rId4"/>
    <p:sldId id="267" r:id="rId5"/>
    <p:sldId id="268" r:id="rId6"/>
    <p:sldId id="270" r:id="rId7"/>
    <p:sldId id="260" r:id="rId8"/>
    <p:sldId id="261" r:id="rId9"/>
    <p:sldId id="271" r:id="rId10"/>
    <p:sldId id="272" r:id="rId11"/>
    <p:sldId id="279" r:id="rId12"/>
    <p:sldId id="280" r:id="rId13"/>
    <p:sldId id="281" r:id="rId14"/>
    <p:sldId id="278" r:id="rId15"/>
    <p:sldId id="273" r:id="rId16"/>
    <p:sldId id="274" r:id="rId17"/>
    <p:sldId id="282" r:id="rId18"/>
    <p:sldId id="258" r:id="rId1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sto MT"/>
        <a:ea typeface="+mn-ea"/>
        <a:cs typeface="+mn-cs"/>
      </a:defRPr>
    </a:lvl1pPr>
    <a:lvl2pPr marL="457200" algn="l" defTabSz="457200" rtl="0" eaLnBrk="0" fontAlgn="base" hangingPunct="0">
      <a:spcBef>
        <a:spcPct val="0"/>
      </a:spcBef>
      <a:spcAft>
        <a:spcPct val="0"/>
      </a:spcAft>
      <a:defRPr kern="1200">
        <a:solidFill>
          <a:schemeClr val="tx1"/>
        </a:solidFill>
        <a:latin typeface="Calisto MT"/>
        <a:ea typeface="+mn-ea"/>
        <a:cs typeface="+mn-cs"/>
      </a:defRPr>
    </a:lvl2pPr>
    <a:lvl3pPr marL="914400" algn="l" defTabSz="457200" rtl="0" eaLnBrk="0" fontAlgn="base" hangingPunct="0">
      <a:spcBef>
        <a:spcPct val="0"/>
      </a:spcBef>
      <a:spcAft>
        <a:spcPct val="0"/>
      </a:spcAft>
      <a:defRPr kern="1200">
        <a:solidFill>
          <a:schemeClr val="tx1"/>
        </a:solidFill>
        <a:latin typeface="Calisto MT"/>
        <a:ea typeface="+mn-ea"/>
        <a:cs typeface="+mn-cs"/>
      </a:defRPr>
    </a:lvl3pPr>
    <a:lvl4pPr marL="1371600" algn="l" defTabSz="457200" rtl="0" eaLnBrk="0" fontAlgn="base" hangingPunct="0">
      <a:spcBef>
        <a:spcPct val="0"/>
      </a:spcBef>
      <a:spcAft>
        <a:spcPct val="0"/>
      </a:spcAft>
      <a:defRPr kern="1200">
        <a:solidFill>
          <a:schemeClr val="tx1"/>
        </a:solidFill>
        <a:latin typeface="Calisto MT"/>
        <a:ea typeface="+mn-ea"/>
        <a:cs typeface="+mn-cs"/>
      </a:defRPr>
    </a:lvl4pPr>
    <a:lvl5pPr marL="1828800" algn="l" defTabSz="457200" rtl="0" eaLnBrk="0" fontAlgn="base" hangingPunct="0">
      <a:spcBef>
        <a:spcPct val="0"/>
      </a:spcBef>
      <a:spcAft>
        <a:spcPct val="0"/>
      </a:spcAft>
      <a:defRPr kern="1200">
        <a:solidFill>
          <a:schemeClr val="tx1"/>
        </a:solidFill>
        <a:latin typeface="Calisto MT"/>
        <a:ea typeface="+mn-ea"/>
        <a:cs typeface="+mn-cs"/>
      </a:defRPr>
    </a:lvl5pPr>
    <a:lvl6pPr marL="2286000" algn="l" defTabSz="914400" rtl="0" eaLnBrk="1" latinLnBrk="0" hangingPunct="1">
      <a:defRPr kern="1200">
        <a:solidFill>
          <a:schemeClr val="tx1"/>
        </a:solidFill>
        <a:latin typeface="Calisto MT"/>
        <a:ea typeface="+mn-ea"/>
        <a:cs typeface="+mn-cs"/>
      </a:defRPr>
    </a:lvl6pPr>
    <a:lvl7pPr marL="2743200" algn="l" defTabSz="914400" rtl="0" eaLnBrk="1" latinLnBrk="0" hangingPunct="1">
      <a:defRPr kern="1200">
        <a:solidFill>
          <a:schemeClr val="tx1"/>
        </a:solidFill>
        <a:latin typeface="Calisto MT"/>
        <a:ea typeface="+mn-ea"/>
        <a:cs typeface="+mn-cs"/>
      </a:defRPr>
    </a:lvl7pPr>
    <a:lvl8pPr marL="3200400" algn="l" defTabSz="914400" rtl="0" eaLnBrk="1" latinLnBrk="0" hangingPunct="1">
      <a:defRPr kern="1200">
        <a:solidFill>
          <a:schemeClr val="tx1"/>
        </a:solidFill>
        <a:latin typeface="Calisto MT"/>
        <a:ea typeface="+mn-ea"/>
        <a:cs typeface="+mn-cs"/>
      </a:defRPr>
    </a:lvl8pPr>
    <a:lvl9pPr marL="3657600" algn="l" defTabSz="914400" rtl="0" eaLnBrk="1" latinLnBrk="0" hangingPunct="1">
      <a:defRPr kern="1200">
        <a:solidFill>
          <a:schemeClr val="tx1"/>
        </a:solidFill>
        <a:latin typeface="Calisto M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autoAdjust="0"/>
    <p:restoredTop sz="57763" autoAdjust="0"/>
  </p:normalViewPr>
  <p:slideViewPr>
    <p:cSldViewPr snapToGrid="0">
      <p:cViewPr varScale="1">
        <p:scale>
          <a:sx n="46" d="100"/>
          <a:sy n="46" d="100"/>
        </p:scale>
        <p:origin x="170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0750E96-851C-4CE2-BC2E-23F5DB408579}" type="datetimeFigureOut">
              <a:rPr lang="pt-PT"/>
              <a:pPr>
                <a:defRPr/>
              </a:pPr>
              <a:t>31.03.2014</a:t>
            </a:fld>
            <a:endParaRPr lang="pt-PT"/>
          </a:p>
        </p:txBody>
      </p:sp>
      <p:sp>
        <p:nvSpPr>
          <p:cNvPr id="4" name="Marcador de Posição da Imagem do Diapositivo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smtClean="0"/>
              <a:t>Clique para editar os estilos</a:t>
            </a:r>
          </a:p>
          <a:p>
            <a:pPr lvl="1"/>
            <a:r>
              <a:rPr lang="pt-PT" noProof="0" smtClean="0"/>
              <a:t>Segundo nível</a:t>
            </a:r>
          </a:p>
          <a:p>
            <a:pPr lvl="2"/>
            <a:r>
              <a:rPr lang="pt-PT" noProof="0" smtClean="0"/>
              <a:t>Terceiro nível</a:t>
            </a:r>
          </a:p>
          <a:p>
            <a:pPr lvl="3"/>
            <a:r>
              <a:rPr lang="pt-PT" noProof="0" smtClean="0"/>
              <a:t>Quarto nível</a:t>
            </a:r>
          </a:p>
          <a:p>
            <a:pPr lvl="4"/>
            <a:r>
              <a:rPr lang="pt-PT" noProof="0" smtClean="0"/>
              <a:t>Quinto nível</a:t>
            </a:r>
            <a:endParaRPr lang="pt-PT" noProof="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2B407B5-1B5D-418B-8D29-F52F41D840AD}" type="slidenum">
              <a:rPr lang="pt-PT"/>
              <a:pPr>
                <a:defRPr/>
              </a:pPr>
              <a:t>‹nº›</a:t>
            </a:fld>
            <a:endParaRPr lang="pt-PT"/>
          </a:p>
        </p:txBody>
      </p:sp>
    </p:spTree>
    <p:extLst>
      <p:ext uri="{BB962C8B-B14F-4D97-AF65-F5344CB8AC3E}">
        <p14:creationId xmlns:p14="http://schemas.microsoft.com/office/powerpoint/2010/main" val="11125716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PT" altLang="pt-PT" smtClean="0"/>
          </a:p>
        </p:txBody>
      </p:sp>
      <p:sp>
        <p:nvSpPr>
          <p:cNvPr id="4" name="Marcador de Posição do Número do Diapositivo 3"/>
          <p:cNvSpPr>
            <a:spLocks noGrp="1"/>
          </p:cNvSpPr>
          <p:nvPr>
            <p:ph type="sldNum" sz="quarter" idx="5"/>
          </p:nvPr>
        </p:nvSpPr>
        <p:spPr/>
        <p:txBody>
          <a:bodyPr/>
          <a:lstStyle/>
          <a:p>
            <a:pPr>
              <a:defRPr/>
            </a:pPr>
            <a:fld id="{4E1F5971-4368-4F86-875F-7E5038CC82A2}" type="slidenum">
              <a:rPr lang="pt-PT" smtClean="0"/>
              <a:pPr>
                <a:defRPr/>
              </a:pPr>
              <a:t>1</a:t>
            </a:fld>
            <a:endParaRPr lang="pt-PT"/>
          </a:p>
        </p:txBody>
      </p:sp>
    </p:spTree>
    <p:extLst>
      <p:ext uri="{BB962C8B-B14F-4D97-AF65-F5344CB8AC3E}">
        <p14:creationId xmlns:p14="http://schemas.microsoft.com/office/powerpoint/2010/main" val="4252680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pt-PT" altLang="pt-PT" smtClean="0"/>
              <a:t>O projeto foi testado numa casa familiar</a:t>
            </a:r>
          </a:p>
          <a:p>
            <a:pPr marL="171450" indent="-171450" eaLnBrk="1" hangingPunct="1">
              <a:spcBef>
                <a:spcPct val="0"/>
              </a:spcBef>
              <a:buFontTx/>
              <a:buChar char="•"/>
            </a:pPr>
            <a:r>
              <a:rPr lang="pt-PT" altLang="pt-PT" smtClean="0"/>
              <a:t>Com uma área de 145,44 metros quadrados</a:t>
            </a:r>
          </a:p>
          <a:p>
            <a:pPr marL="171450" indent="-171450" eaLnBrk="1" hangingPunct="1">
              <a:spcBef>
                <a:spcPct val="0"/>
              </a:spcBef>
              <a:buFontTx/>
              <a:buChar char="•"/>
            </a:pPr>
            <a:r>
              <a:rPr lang="pt-PT" altLang="pt-PT" smtClean="0"/>
              <a:t>10,1 metros de largura</a:t>
            </a:r>
          </a:p>
          <a:p>
            <a:pPr marL="171450" indent="-171450" eaLnBrk="1" hangingPunct="1">
              <a:spcBef>
                <a:spcPct val="0"/>
              </a:spcBef>
              <a:buFontTx/>
              <a:buChar char="•"/>
            </a:pPr>
            <a:r>
              <a:rPr lang="pt-PT" altLang="pt-PT" smtClean="0"/>
              <a:t>14,4 metros de comprimento</a:t>
            </a:r>
          </a:p>
          <a:p>
            <a:pPr marL="171450" indent="-171450" eaLnBrk="1" hangingPunct="1">
              <a:spcBef>
                <a:spcPct val="0"/>
              </a:spcBef>
              <a:buFontTx/>
              <a:buChar char="•"/>
            </a:pPr>
            <a:r>
              <a:rPr lang="pt-PT" altLang="pt-PT" smtClean="0"/>
              <a:t>Retrata uma casa particular ou um centro de dia</a:t>
            </a:r>
          </a:p>
        </p:txBody>
      </p:sp>
      <p:sp>
        <p:nvSpPr>
          <p:cNvPr id="27652"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2DDCD19A-DC8D-47A6-9B43-FF3DF072F313}" type="slidenum">
              <a:rPr lang="pt-PT" altLang="pt-PT" smtClean="0">
                <a:latin typeface="Calibri" panose="020F0502020204030204" pitchFamily="34" charset="0"/>
              </a:rPr>
              <a:pPr fontAlgn="base">
                <a:spcBef>
                  <a:spcPct val="0"/>
                </a:spcBef>
                <a:spcAft>
                  <a:spcPct val="0"/>
                </a:spcAft>
              </a:pPr>
              <a:t>10</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1027712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pt-PT" altLang="pt-PT" smtClean="0"/>
              <a:t>Para identificar e melhorar a distribuição uniforme dos pontos de aceso pelo edifico </a:t>
            </a:r>
          </a:p>
          <a:p>
            <a:pPr marL="171450" indent="-171450" eaLnBrk="1" hangingPunct="1">
              <a:spcBef>
                <a:spcPct val="0"/>
              </a:spcBef>
              <a:buFontTx/>
              <a:buChar char="•"/>
            </a:pPr>
            <a:r>
              <a:rPr lang="pt-PT" altLang="pt-PT" smtClean="0"/>
              <a:t>Recorremos às intensidades captadas dos sinais Wi-Fi de cada ponto de acesso em todas as divisões do cenário em teste</a:t>
            </a:r>
          </a:p>
          <a:p>
            <a:pPr marL="171450" indent="-171450" eaLnBrk="1" hangingPunct="1">
              <a:spcBef>
                <a:spcPct val="0"/>
              </a:spcBef>
              <a:buFontTx/>
              <a:buChar char="•"/>
            </a:pPr>
            <a:r>
              <a:rPr lang="pt-PT" altLang="pt-PT" smtClean="0"/>
              <a:t>Na figura é representado a verde os locais onde se obtém mais intensidade e a vermelho menos</a:t>
            </a:r>
          </a:p>
          <a:p>
            <a:pPr marL="171450" indent="-171450" eaLnBrk="1" hangingPunct="1">
              <a:spcBef>
                <a:spcPct val="0"/>
              </a:spcBef>
              <a:buFontTx/>
              <a:buChar char="•"/>
            </a:pPr>
            <a:endParaRPr lang="pt-PT" altLang="pt-PT" smtClean="0"/>
          </a:p>
        </p:txBody>
      </p:sp>
      <p:sp>
        <p:nvSpPr>
          <p:cNvPr id="29700"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E3DC24F8-9319-4F31-9662-A788ECE9EDBF}" type="slidenum">
              <a:rPr lang="pt-PT" altLang="pt-PT" smtClean="0">
                <a:latin typeface="Calibri" panose="020F0502020204030204" pitchFamily="34" charset="0"/>
              </a:rPr>
              <a:pPr fontAlgn="base">
                <a:spcBef>
                  <a:spcPct val="0"/>
                </a:spcBef>
                <a:spcAft>
                  <a:spcPct val="0"/>
                </a:spcAft>
              </a:pPr>
              <a:t>11</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1284759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PT" altLang="pt-PT" smtClean="0"/>
          </a:p>
        </p:txBody>
      </p:sp>
      <p:sp>
        <p:nvSpPr>
          <p:cNvPr id="31748"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3FDCC041-AB22-475F-8D20-462CB3DC2F9D}" type="slidenum">
              <a:rPr lang="pt-PT" altLang="pt-PT" smtClean="0">
                <a:latin typeface="Calibri" panose="020F0502020204030204" pitchFamily="34" charset="0"/>
              </a:rPr>
              <a:pPr fontAlgn="base">
                <a:spcBef>
                  <a:spcPct val="0"/>
                </a:spcBef>
                <a:spcAft>
                  <a:spcPct val="0"/>
                </a:spcAft>
              </a:pPr>
              <a:t>12</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4179562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PT" altLang="pt-PT" smtClean="0"/>
          </a:p>
        </p:txBody>
      </p:sp>
      <p:sp>
        <p:nvSpPr>
          <p:cNvPr id="4" name="Marcador de Posição do Número do Diapositivo 3"/>
          <p:cNvSpPr>
            <a:spLocks noGrp="1"/>
          </p:cNvSpPr>
          <p:nvPr>
            <p:ph type="sldNum" sz="quarter" idx="5"/>
          </p:nvPr>
        </p:nvSpPr>
        <p:spPr/>
        <p:txBody>
          <a:bodyPr/>
          <a:lstStyle/>
          <a:p>
            <a:pPr>
              <a:defRPr/>
            </a:pPr>
            <a:fld id="{60FB24F8-5A84-476A-8BC3-E51C317BDE28}" type="slidenum">
              <a:rPr lang="pt-PT" smtClean="0"/>
              <a:pPr>
                <a:defRPr/>
              </a:pPr>
              <a:t>13</a:t>
            </a:fld>
            <a:endParaRPr lang="pt-PT"/>
          </a:p>
        </p:txBody>
      </p:sp>
    </p:spTree>
    <p:extLst>
      <p:ext uri="{BB962C8B-B14F-4D97-AF65-F5344CB8AC3E}">
        <p14:creationId xmlns:p14="http://schemas.microsoft.com/office/powerpoint/2010/main" val="1637035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PT" altLang="pt-PT" smtClean="0"/>
          </a:p>
        </p:txBody>
      </p:sp>
      <p:sp>
        <p:nvSpPr>
          <p:cNvPr id="4" name="Marcador de Posição do Número do Diapositivo 3"/>
          <p:cNvSpPr>
            <a:spLocks noGrp="1"/>
          </p:cNvSpPr>
          <p:nvPr>
            <p:ph type="sldNum" sz="quarter" idx="5"/>
          </p:nvPr>
        </p:nvSpPr>
        <p:spPr/>
        <p:txBody>
          <a:bodyPr/>
          <a:lstStyle/>
          <a:p>
            <a:pPr>
              <a:defRPr/>
            </a:pPr>
            <a:fld id="{10C5E9A1-6602-478E-9AFE-268CCC9BE7A9}" type="slidenum">
              <a:rPr lang="pt-PT" smtClean="0"/>
              <a:pPr>
                <a:defRPr/>
              </a:pPr>
              <a:t>14</a:t>
            </a:fld>
            <a:endParaRPr lang="pt-PT"/>
          </a:p>
        </p:txBody>
      </p:sp>
    </p:spTree>
    <p:extLst>
      <p:ext uri="{BB962C8B-B14F-4D97-AF65-F5344CB8AC3E}">
        <p14:creationId xmlns:p14="http://schemas.microsoft.com/office/powerpoint/2010/main" val="3034392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Posição de Notas 2"/>
          <p:cNvSpPr>
            <a:spLocks noGrp="1"/>
          </p:cNvSpPr>
          <p:nvPr>
            <p:ph type="body" idx="1"/>
          </p:nvPr>
        </p:nvSpPr>
        <p:spPr/>
        <p:txBody>
          <a:bodyPr/>
          <a:lstStyle/>
          <a:p>
            <a:pPr marL="171450" indent="-171450" eaLnBrk="1" fontAlgn="auto" hangingPunct="1">
              <a:spcBef>
                <a:spcPts val="0"/>
              </a:spcBef>
              <a:spcAft>
                <a:spcPts val="0"/>
              </a:spcAft>
              <a:buFont typeface="Arial" panose="020B0604020202020204" pitchFamily="34" charset="0"/>
              <a:buChar char="•"/>
              <a:defRPr/>
            </a:pPr>
            <a:r>
              <a:rPr lang="pt-PT" dirty="0" smtClean="0"/>
              <a:t>O valor ótimo do parâmetro </a:t>
            </a:r>
            <a:r>
              <a:rPr lang="pt-PT" i="1" dirty="0" smtClean="0"/>
              <a:t>g</a:t>
            </a:r>
            <a:r>
              <a:rPr lang="pt-PT" dirty="0" smtClean="0"/>
              <a:t> aqui apresentado não é ideal para todos os cenários.</a:t>
            </a:r>
          </a:p>
          <a:p>
            <a:pPr marL="171450" indent="-171450" eaLnBrk="1" fontAlgn="auto" hangingPunct="1">
              <a:spcBef>
                <a:spcPts val="0"/>
              </a:spcBef>
              <a:spcAft>
                <a:spcPts val="0"/>
              </a:spcAft>
              <a:buFont typeface="Arial" panose="020B0604020202020204" pitchFamily="34" charset="0"/>
              <a:buChar char="•"/>
              <a:defRPr/>
            </a:pPr>
            <a:r>
              <a:rPr lang="pt-PT" dirty="0" smtClean="0"/>
              <a:t>O valor ótimo é obtido com recurso a uma elevada quantidade de dados, conseguidos nos vários testes efetuados no cenário previamente definido.</a:t>
            </a:r>
          </a:p>
          <a:p>
            <a:pPr marL="171450" indent="-171450" eaLnBrk="1" fontAlgn="auto" hangingPunct="1">
              <a:spcBef>
                <a:spcPts val="0"/>
              </a:spcBef>
              <a:spcAft>
                <a:spcPts val="0"/>
              </a:spcAft>
              <a:buFont typeface="Arial" panose="020B0604020202020204" pitchFamily="34" charset="0"/>
              <a:buChar char="•"/>
              <a:defRPr/>
            </a:pPr>
            <a:r>
              <a:rPr lang="pt-PT" dirty="0" smtClean="0"/>
              <a:t>O parâmetro </a:t>
            </a:r>
            <a:r>
              <a:rPr lang="pt-PT" i="1" dirty="0" smtClean="0"/>
              <a:t>g</a:t>
            </a:r>
            <a:r>
              <a:rPr lang="pt-PT" dirty="0" smtClean="0"/>
              <a:t> permite definir a importância dada aos pontos de acesso mais perto do dispositivo móvel em relação aos que se encontram mais distantes.</a:t>
            </a:r>
          </a:p>
          <a:p>
            <a:pPr marL="171450" indent="-171450" eaLnBrk="1" fontAlgn="auto" hangingPunct="1">
              <a:spcBef>
                <a:spcPts val="0"/>
              </a:spcBef>
              <a:spcAft>
                <a:spcPts val="0"/>
              </a:spcAft>
              <a:buFont typeface="Arial" panose="020B0604020202020204" pitchFamily="34" charset="0"/>
              <a:buChar char="•"/>
              <a:defRPr/>
            </a:pPr>
            <a:r>
              <a:rPr lang="pt-PT" dirty="0" smtClean="0"/>
              <a:t>Quanto maior parâmetro g =&gt; maior será a importância dada às medições de pontos de acesso mais perto do dispositivo móvel</a:t>
            </a:r>
          </a:p>
          <a:p>
            <a:pPr marL="171450" indent="-171450" eaLnBrk="1" fontAlgn="auto" hangingPunct="1">
              <a:spcBef>
                <a:spcPts val="0"/>
              </a:spcBef>
              <a:spcAft>
                <a:spcPts val="0"/>
              </a:spcAft>
              <a:buFont typeface="Arial" panose="020B0604020202020204" pitchFamily="34" charset="0"/>
              <a:buChar char="•"/>
              <a:defRPr/>
            </a:pPr>
            <a:r>
              <a:rPr lang="pt-PT" dirty="0" smtClean="0"/>
              <a:t>Foi adicionado um </a:t>
            </a:r>
            <a:r>
              <a:rPr lang="pt-PT" u="sng" dirty="0" smtClean="0"/>
              <a:t>passo extra </a:t>
            </a:r>
            <a:r>
              <a:rPr lang="pt-PT" dirty="0" smtClean="0"/>
              <a:t>designado por </a:t>
            </a:r>
            <a:r>
              <a:rPr lang="pt-PT" u="sng" dirty="0" smtClean="0"/>
              <a:t>“fase de treino”</a:t>
            </a:r>
          </a:p>
          <a:p>
            <a:pPr marL="171450" indent="-171450" eaLnBrk="1" fontAlgn="auto" hangingPunct="1">
              <a:spcBef>
                <a:spcPts val="0"/>
              </a:spcBef>
              <a:spcAft>
                <a:spcPts val="0"/>
              </a:spcAft>
              <a:buFont typeface="Arial" panose="020B0604020202020204" pitchFamily="34" charset="0"/>
              <a:buChar char="•"/>
              <a:defRPr/>
            </a:pPr>
            <a:r>
              <a:rPr lang="pt-PT" u="sng" dirty="0" smtClean="0"/>
              <a:t>Erro = Posição real – Posição Calculada</a:t>
            </a:r>
          </a:p>
          <a:p>
            <a:pPr eaLnBrk="1" fontAlgn="auto" hangingPunct="1">
              <a:spcBef>
                <a:spcPts val="0"/>
              </a:spcBef>
              <a:spcAft>
                <a:spcPts val="0"/>
              </a:spcAft>
              <a:defRPr/>
            </a:pPr>
            <a:endParaRPr lang="pt-PT" dirty="0" smtClean="0"/>
          </a:p>
          <a:p>
            <a:pPr eaLnBrk="1" fontAlgn="auto" hangingPunct="1">
              <a:spcBef>
                <a:spcPts val="0"/>
              </a:spcBef>
              <a:spcAft>
                <a:spcPts val="0"/>
              </a:spcAft>
              <a:defRPr/>
            </a:pPr>
            <a:r>
              <a:rPr lang="pt-PT" dirty="0" smtClean="0"/>
              <a:t>Erro Médio = 1.80 m</a:t>
            </a:r>
          </a:p>
          <a:p>
            <a:pPr eaLnBrk="1" fontAlgn="auto" hangingPunct="1">
              <a:spcBef>
                <a:spcPts val="0"/>
              </a:spcBef>
              <a:spcAft>
                <a:spcPts val="0"/>
              </a:spcAft>
              <a:defRPr/>
            </a:pPr>
            <a:r>
              <a:rPr lang="pt-PT" dirty="0" smtClean="0"/>
              <a:t>Erro Máximo = 7.53 m</a:t>
            </a:r>
          </a:p>
          <a:p>
            <a:pPr eaLnBrk="1" fontAlgn="auto" hangingPunct="1">
              <a:spcBef>
                <a:spcPts val="0"/>
              </a:spcBef>
              <a:spcAft>
                <a:spcPts val="0"/>
              </a:spcAft>
              <a:defRPr/>
            </a:pPr>
            <a:r>
              <a:rPr lang="pt-PT" dirty="0" smtClean="0"/>
              <a:t>Erro Mínimo = 0.08 m</a:t>
            </a:r>
          </a:p>
          <a:p>
            <a:pPr eaLnBrk="1" fontAlgn="auto" hangingPunct="1">
              <a:spcBef>
                <a:spcPts val="0"/>
              </a:spcBef>
              <a:spcAft>
                <a:spcPts val="0"/>
              </a:spcAft>
              <a:defRPr/>
            </a:pPr>
            <a:r>
              <a:rPr lang="pt-PT" dirty="0" smtClean="0"/>
              <a:t>  </a:t>
            </a:r>
            <a:endParaRPr lang="pt-PT" dirty="0"/>
          </a:p>
        </p:txBody>
      </p:sp>
      <p:sp>
        <p:nvSpPr>
          <p:cNvPr id="37892"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3B0F6FDC-6D2E-4767-821C-48E83D651D4E}" type="slidenum">
              <a:rPr lang="pt-PT" altLang="pt-PT" smtClean="0">
                <a:latin typeface="Calibri" panose="020F0502020204030204" pitchFamily="34" charset="0"/>
              </a:rPr>
              <a:pPr fontAlgn="base">
                <a:spcBef>
                  <a:spcPct val="0"/>
                </a:spcBef>
                <a:spcAft>
                  <a:spcPct val="0"/>
                </a:spcAft>
              </a:pPr>
              <a:t>15</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330794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Posição de Notas 2"/>
          <p:cNvSpPr>
            <a:spLocks noGrp="1"/>
          </p:cNvSpPr>
          <p:nvPr>
            <p:ph type="body" idx="1"/>
          </p:nvPr>
        </p:nvSpPr>
        <p:spPr/>
        <p:txBody>
          <a:bodyPr/>
          <a:lstStyle/>
          <a:p>
            <a:pPr eaLnBrk="1" fontAlgn="auto" hangingPunct="1">
              <a:spcBef>
                <a:spcPts val="0"/>
              </a:spcBef>
              <a:spcAft>
                <a:spcPts val="0"/>
              </a:spcAft>
              <a:defRPr/>
            </a:pPr>
            <a:r>
              <a:rPr lang="pt-PT" u="sng" dirty="0" smtClean="0"/>
              <a:t>Ambientes Inteligentes:</a:t>
            </a: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dirty="0" smtClean="0"/>
              <a:t>Em vez de impor ao utilizador a compra de equipamentos específicos para o efeito, foi decidido utilizar os equipamentos Wi-Fi já presentes no ambiente. Assim é possível garantir uma plataforma de localização precisa sem por em causa a utilidade de cada equipamento ou da própria rede Wi-Fi.</a:t>
            </a:r>
            <a:endParaRPr lang="pt-PT" u="sng" dirty="0" smtClean="0"/>
          </a:p>
          <a:p>
            <a:pPr eaLnBrk="1" fontAlgn="auto" hangingPunct="1">
              <a:spcBef>
                <a:spcPts val="0"/>
              </a:spcBef>
              <a:spcAft>
                <a:spcPts val="0"/>
              </a:spcAft>
              <a:defRPr/>
            </a:pPr>
            <a:endParaRPr lang="pt-PT" u="sng" dirty="0" smtClean="0"/>
          </a:p>
          <a:p>
            <a:pPr eaLnBrk="1" fontAlgn="auto" hangingPunct="1">
              <a:spcBef>
                <a:spcPts val="0"/>
              </a:spcBef>
              <a:spcAft>
                <a:spcPts val="0"/>
              </a:spcAft>
              <a:defRPr/>
            </a:pPr>
            <a:r>
              <a:rPr lang="pt-PT" u="sng" dirty="0" smtClean="0"/>
              <a:t>Sistemas de Coordenadas</a:t>
            </a:r>
            <a:r>
              <a:rPr lang="pt-PT" dirty="0" smtClean="0"/>
              <a:t>:</a:t>
            </a:r>
          </a:p>
          <a:p>
            <a:pPr marL="171450" indent="-171450" eaLnBrk="1" fontAlgn="auto" hangingPunct="1">
              <a:spcBef>
                <a:spcPts val="0"/>
              </a:spcBef>
              <a:spcAft>
                <a:spcPts val="0"/>
              </a:spcAft>
              <a:buFont typeface="Arial" panose="020B0604020202020204" pitchFamily="34" charset="0"/>
              <a:buChar char="•"/>
              <a:defRPr/>
            </a:pPr>
            <a:r>
              <a:rPr lang="pt-PT" dirty="0" smtClean="0"/>
              <a:t>A conversão escala corrigida permite obter uma pequena melhoria nos resultados.</a:t>
            </a:r>
          </a:p>
          <a:p>
            <a:pPr marL="171450" indent="-171450" eaLnBrk="1" fontAlgn="auto" hangingPunct="1">
              <a:spcBef>
                <a:spcPts val="0"/>
              </a:spcBef>
              <a:spcAft>
                <a:spcPts val="0"/>
              </a:spcAft>
              <a:buFont typeface="Arial" panose="020B0604020202020204" pitchFamily="34" charset="0"/>
              <a:buChar char="•"/>
              <a:defRPr/>
            </a:pPr>
            <a:r>
              <a:rPr lang="pt-PT" dirty="0" smtClean="0"/>
              <a:t>Para além de simplificar e uniformizar todo o processo de localização em todos os cenários</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eaLnBrk="1" fontAlgn="auto" hangingPunct="1">
              <a:spcBef>
                <a:spcPts val="0"/>
              </a:spcBef>
              <a:spcAft>
                <a:spcPts val="0"/>
              </a:spcAft>
              <a:buFont typeface="Arial" panose="020B0604020202020204" pitchFamily="34" charset="0"/>
              <a:buNone/>
              <a:defRPr/>
            </a:pPr>
            <a:r>
              <a:rPr lang="pt-PT" u="sng" dirty="0" smtClean="0"/>
              <a:t>Algoritmo:</a:t>
            </a:r>
          </a:p>
          <a:p>
            <a:pPr marL="171450" indent="-171450" eaLnBrk="1" fontAlgn="auto" hangingPunct="1">
              <a:spcBef>
                <a:spcPts val="0"/>
              </a:spcBef>
              <a:spcAft>
                <a:spcPts val="0"/>
              </a:spcAft>
              <a:buFont typeface="Arial" panose="020B0604020202020204" pitchFamily="34" charset="0"/>
              <a:buChar char="•"/>
              <a:defRPr/>
            </a:pPr>
            <a:r>
              <a:rPr lang="pt-PT" dirty="0" smtClean="0"/>
              <a:t>A escolha do algoritmo foi a etapa mais complicada e demorada durante todo o trabalho realizado.</a:t>
            </a:r>
          </a:p>
          <a:p>
            <a:pPr marL="171450" indent="-171450" eaLnBrk="1" fontAlgn="auto" hangingPunct="1">
              <a:spcBef>
                <a:spcPts val="0"/>
              </a:spcBef>
              <a:spcAft>
                <a:spcPts val="0"/>
              </a:spcAft>
              <a:buFont typeface="Arial" panose="020B0604020202020204" pitchFamily="34" charset="0"/>
              <a:buChar char="•"/>
              <a:defRPr/>
            </a:pPr>
            <a:r>
              <a:rPr lang="pt-PT" dirty="0" smtClean="0"/>
              <a:t>Revelaram problemas na localização ou então apenas identificavam a que ponto de acesso o próprio dispositivo estava ligado</a:t>
            </a:r>
          </a:p>
          <a:p>
            <a:pPr marL="171450" indent="-171450" eaLnBrk="1" fontAlgn="auto" hangingPunct="1">
              <a:spcBef>
                <a:spcPts val="0"/>
              </a:spcBef>
              <a:spcAft>
                <a:spcPts val="0"/>
              </a:spcAft>
              <a:buFont typeface="Arial" panose="020B0604020202020204" pitchFamily="34" charset="0"/>
              <a:buChar char="•"/>
              <a:defRPr/>
            </a:pPr>
            <a:r>
              <a:rPr lang="pt-PT" dirty="0" smtClean="0"/>
              <a:t>Era pretendido encontrar um algoritmo de localização simples, sem recorrer a fase de treinos e sem qualquer tipo de calibrações</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eaLnBrk="1" fontAlgn="auto" hangingPunct="1">
              <a:spcBef>
                <a:spcPts val="0"/>
              </a:spcBef>
              <a:spcAft>
                <a:spcPts val="0"/>
              </a:spcAft>
              <a:buFont typeface="Arial" panose="020B0604020202020204" pitchFamily="34" charset="0"/>
              <a:buNone/>
              <a:defRPr/>
            </a:pPr>
            <a:r>
              <a:rPr lang="pt-PT" u="sng" dirty="0" smtClean="0"/>
              <a:t>Parâmetro de Ambiente:</a:t>
            </a:r>
          </a:p>
          <a:p>
            <a:pPr marL="171450" indent="-171450" eaLnBrk="1" fontAlgn="auto" hangingPunct="1">
              <a:spcBef>
                <a:spcPts val="0"/>
              </a:spcBef>
              <a:spcAft>
                <a:spcPts val="0"/>
              </a:spcAft>
              <a:buFont typeface="Arial" panose="020B0604020202020204" pitchFamily="34" charset="0"/>
              <a:buChar char="•"/>
              <a:defRPr/>
            </a:pPr>
            <a:r>
              <a:rPr lang="pt-PT" dirty="0" smtClean="0"/>
              <a:t>Podemos dizer com orgulho que foi desenvolvida uma fase de treino que automaticamente identifica a variável ótima para cada ambiente. </a:t>
            </a:r>
            <a:endParaRPr lang="pt-PT" u="sng" dirty="0" smtClean="0"/>
          </a:p>
        </p:txBody>
      </p:sp>
      <p:sp>
        <p:nvSpPr>
          <p:cNvPr id="39940"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375B938F-C86B-4DC2-910A-8E17D2E54994}" type="slidenum">
              <a:rPr lang="pt-PT" altLang="pt-PT" smtClean="0">
                <a:latin typeface="Calibri" panose="020F0502020204030204" pitchFamily="34" charset="0"/>
              </a:rPr>
              <a:pPr fontAlgn="base">
                <a:spcBef>
                  <a:spcPct val="0"/>
                </a:spcBef>
                <a:spcAft>
                  <a:spcPct val="0"/>
                </a:spcAft>
              </a:pPr>
              <a:t>16</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1797452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pt-PT" altLang="pt-PT" smtClean="0"/>
              <a:t>Identificar os objetos existentes no espaço de localização (exemplo: paredes, escadas, elevadores…) </a:t>
            </a:r>
          </a:p>
          <a:p>
            <a:pPr marL="171450" indent="-171450" eaLnBrk="1" hangingPunct="1">
              <a:spcBef>
                <a:spcPct val="0"/>
              </a:spcBef>
              <a:buFontTx/>
              <a:buChar char="•"/>
            </a:pPr>
            <a:r>
              <a:rPr lang="pt-PT" altLang="pt-PT" smtClean="0"/>
              <a:t>Permite melhorar a precisão da localização e corrigir o trajeto efetuado pelas pessoas</a:t>
            </a:r>
          </a:p>
          <a:p>
            <a:pPr marL="171450" indent="-171450" eaLnBrk="1" hangingPunct="1">
              <a:spcBef>
                <a:spcPct val="0"/>
              </a:spcBef>
              <a:buFontTx/>
              <a:buChar char="•"/>
            </a:pPr>
            <a:endParaRPr lang="pt-PT" altLang="pt-PT" smtClean="0"/>
          </a:p>
          <a:p>
            <a:pPr marL="171450" indent="-171450" eaLnBrk="1" hangingPunct="1">
              <a:spcBef>
                <a:spcPct val="0"/>
              </a:spcBef>
              <a:buFontTx/>
              <a:buChar char="•"/>
            </a:pPr>
            <a:r>
              <a:rPr lang="pt-PT" altLang="pt-PT" smtClean="0"/>
              <a:t>Implementar mais algoritmos de localização, que em conjunto permitem aperfeiçoar a precisão da localização</a:t>
            </a:r>
          </a:p>
          <a:p>
            <a:pPr marL="171450" indent="-171450" eaLnBrk="1" hangingPunct="1">
              <a:spcBef>
                <a:spcPct val="0"/>
              </a:spcBef>
              <a:buFontTx/>
              <a:buChar char="•"/>
            </a:pPr>
            <a:r>
              <a:rPr lang="pt-PT" altLang="pt-PT" smtClean="0"/>
              <a:t>Seria interessante recorrer à utilização de outras tecnologias sem fios</a:t>
            </a:r>
          </a:p>
          <a:p>
            <a:pPr marL="171450" indent="-171450" eaLnBrk="1" hangingPunct="1">
              <a:spcBef>
                <a:spcPct val="0"/>
              </a:spcBef>
              <a:buFontTx/>
              <a:buChar char="•"/>
            </a:pPr>
            <a:endParaRPr lang="pt-PT" altLang="pt-PT" smtClean="0"/>
          </a:p>
          <a:p>
            <a:pPr marL="171450" indent="-171450" eaLnBrk="1" hangingPunct="1">
              <a:spcBef>
                <a:spcPct val="0"/>
              </a:spcBef>
              <a:buFontTx/>
              <a:buChar char="•"/>
            </a:pPr>
            <a:r>
              <a:rPr lang="pt-PT" altLang="pt-PT" smtClean="0"/>
              <a:t>Integração da plataforma de localização com as várias soluções já desenvolvidas no departamento de Informática da Universidade do Minho</a:t>
            </a:r>
          </a:p>
          <a:p>
            <a:pPr marL="171450" indent="-171450" eaLnBrk="1" hangingPunct="1">
              <a:spcBef>
                <a:spcPct val="0"/>
              </a:spcBef>
              <a:buFontTx/>
              <a:buChar char="•"/>
            </a:pPr>
            <a:r>
              <a:rPr lang="pt-PT" altLang="pt-PT" smtClean="0"/>
              <a:t>Mais propriamente as várias aplicações desenvolvidas no ISLab relativas às áreas da domótica e auxílio de pessoas carenciadas nos seus lares</a:t>
            </a:r>
          </a:p>
        </p:txBody>
      </p:sp>
      <p:sp>
        <p:nvSpPr>
          <p:cNvPr id="41988"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D9D98D2B-58E0-479A-A2F5-AD708E14EB61}" type="slidenum">
              <a:rPr lang="pt-PT" altLang="pt-PT" smtClean="0">
                <a:latin typeface="Calibri" panose="020F0502020204030204" pitchFamily="34" charset="0"/>
              </a:rPr>
              <a:pPr fontAlgn="base">
                <a:spcBef>
                  <a:spcPct val="0"/>
                </a:spcBef>
                <a:spcAft>
                  <a:spcPct val="0"/>
                </a:spcAft>
              </a:pPr>
              <a:t>17</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119802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PT" altLang="pt-PT" smtClean="0"/>
          </a:p>
        </p:txBody>
      </p:sp>
      <p:sp>
        <p:nvSpPr>
          <p:cNvPr id="4" name="Marcador de Posição do Número do Diapositivo 3"/>
          <p:cNvSpPr>
            <a:spLocks noGrp="1"/>
          </p:cNvSpPr>
          <p:nvPr>
            <p:ph type="sldNum" sz="quarter" idx="5"/>
          </p:nvPr>
        </p:nvSpPr>
        <p:spPr/>
        <p:txBody>
          <a:bodyPr/>
          <a:lstStyle/>
          <a:p>
            <a:pPr>
              <a:defRPr/>
            </a:pPr>
            <a:fld id="{EA7582F3-101F-4C78-AD8E-60E565D39D45}" type="slidenum">
              <a:rPr lang="pt-PT" smtClean="0"/>
              <a:pPr>
                <a:defRPr/>
              </a:pPr>
              <a:t>18</a:t>
            </a:fld>
            <a:endParaRPr lang="pt-PT"/>
          </a:p>
        </p:txBody>
      </p:sp>
    </p:spTree>
    <p:extLst>
      <p:ext uri="{BB962C8B-B14F-4D97-AF65-F5344CB8AC3E}">
        <p14:creationId xmlns:p14="http://schemas.microsoft.com/office/powerpoint/2010/main" val="421881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Posição de Notas 2"/>
          <p:cNvSpPr>
            <a:spLocks noGrp="1"/>
          </p:cNvSpPr>
          <p:nvPr>
            <p:ph type="body" idx="1"/>
          </p:nvPr>
        </p:nvSpPr>
        <p:spPr/>
        <p:txBody>
          <a:bodyPr/>
          <a:lstStyle/>
          <a:p>
            <a:pPr marL="171450" indent="-171450" eaLnBrk="1" fontAlgn="auto" hangingPunct="1">
              <a:spcBef>
                <a:spcPts val="0"/>
              </a:spcBef>
              <a:spcAft>
                <a:spcPts val="0"/>
              </a:spcAft>
              <a:buFont typeface="Arial" panose="020B0604020202020204" pitchFamily="34" charset="0"/>
              <a:buChar char="•"/>
              <a:defRPr/>
            </a:pPr>
            <a:r>
              <a:rPr lang="pt-PT" dirty="0" smtClean="0"/>
              <a:t>Natalidade declínio (Total de fertilidade decaiu para 1/2) + Mortalidade declínio =  Aumento na quantidade de pessoas envelhecidas</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dirty="0" smtClean="0"/>
              <a:t>Países em desenvolvimento as pessoas com mais de 60 anos são 2 a cada 3 pessoas e em 2050 prevê-se 4 em cada 5 pessoas</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dirty="0" smtClean="0"/>
              <a:t>2012  as  pessoas  com  60+  anos  representa  quase  11.5% em 2012 prevê-se aproximadamente o dobro (22%)</a:t>
            </a:r>
          </a:p>
          <a:p>
            <a:pPr eaLnBrk="1" fontAlgn="auto" hangingPunct="1">
              <a:spcBef>
                <a:spcPts val="0"/>
              </a:spcBef>
              <a:spcAft>
                <a:spcPts val="0"/>
              </a:spcAft>
              <a:defRPr/>
            </a:pPr>
            <a:endParaRPr lang="pt-PT" dirty="0"/>
          </a:p>
        </p:txBody>
      </p:sp>
      <p:sp>
        <p:nvSpPr>
          <p:cNvPr id="11268"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2FA2CD22-E6E2-4A91-A552-74CF1A6625B7}" type="slidenum">
              <a:rPr lang="pt-PT" altLang="pt-PT" smtClean="0">
                <a:latin typeface="Calibri" panose="020F0502020204030204" pitchFamily="34" charset="0"/>
              </a:rPr>
              <a:pPr fontAlgn="base">
                <a:spcBef>
                  <a:spcPct val="0"/>
                </a:spcBef>
                <a:spcAft>
                  <a:spcPct val="0"/>
                </a:spcAft>
              </a:pPr>
              <a:t>2</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183092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Posição de Notas 2"/>
          <p:cNvSpPr>
            <a:spLocks noGrp="1"/>
          </p:cNvSpPr>
          <p:nvPr>
            <p:ph type="body" idx="1"/>
          </p:nvPr>
        </p:nvSpPr>
        <p:spPr/>
        <p:txBody>
          <a:bodyPr/>
          <a:lstStyle/>
          <a:p>
            <a:pPr marL="171450" indent="-171450" eaLnBrk="1" fontAlgn="auto" hangingPunct="1">
              <a:spcBef>
                <a:spcPts val="0"/>
              </a:spcBef>
              <a:spcAft>
                <a:spcPts val="0"/>
              </a:spcAft>
              <a:buFont typeface="Arial" panose="020B0604020202020204" pitchFamily="34" charset="0"/>
              <a:buChar char="•"/>
              <a:defRPr/>
            </a:pPr>
            <a:r>
              <a:rPr lang="pt-PT" dirty="0" smtClean="0"/>
              <a:t>A tecnologia atualmente é um componente integral no trabalho, educação, comunicação e entretenimento.</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dirty="0" smtClean="0"/>
              <a:t>Uma pessoa que não interaja com algum tipo de tecnologia no futuro torna-se um infoexcluído da sociedade.</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dirty="0" smtClean="0"/>
              <a:t>Não ter acesso ou não ser capaz de utilizar a tecnologia irá colocar os adultos em desvantagem. </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dirty="0" smtClean="0"/>
              <a:t>Esta desvantagem de não lidar com êxito com meio ambiente que os rodeia irá influenciar a capacidade para viver e funcionar de forma independente.</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dirty="0" smtClean="0"/>
              <a:t>1 estudo indica um aumento significativo da percentagem de pessoas idosas que acedem à Internet</a:t>
            </a:r>
          </a:p>
          <a:p>
            <a:pPr eaLnBrk="1" fontAlgn="auto" hangingPunct="1">
              <a:spcBef>
                <a:spcPts val="0"/>
              </a:spcBef>
              <a:spcAft>
                <a:spcPts val="0"/>
              </a:spcAft>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dirty="0" smtClean="0"/>
              <a:t>A utilização dos </a:t>
            </a:r>
            <a:r>
              <a:rPr lang="pt-PT" i="1" dirty="0" err="1" smtClean="0"/>
              <a:t>smathphones</a:t>
            </a:r>
            <a:r>
              <a:rPr lang="pt-PT" dirty="0" smtClean="0"/>
              <a:t> nos Estados Unidos de 2009 a 2013 cresceu cerca de 43%</a:t>
            </a:r>
            <a:endParaRPr lang="pt-PT" dirty="0"/>
          </a:p>
        </p:txBody>
      </p:sp>
      <p:sp>
        <p:nvSpPr>
          <p:cNvPr id="13316"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D90B35B9-F0AB-46CA-9E14-57F48E0618F4}" type="slidenum">
              <a:rPr lang="pt-PT" altLang="pt-PT" smtClean="0">
                <a:latin typeface="Calibri" panose="020F0502020204030204" pitchFamily="34" charset="0"/>
              </a:rPr>
              <a:pPr fontAlgn="base">
                <a:spcBef>
                  <a:spcPct val="0"/>
                </a:spcBef>
                <a:spcAft>
                  <a:spcPct val="0"/>
                </a:spcAft>
              </a:pPr>
              <a:t>3</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1597179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Posição de Notas 2"/>
          <p:cNvSpPr>
            <a:spLocks noGrp="1"/>
          </p:cNvSpPr>
          <p:nvPr>
            <p:ph type="body" idx="1"/>
          </p:nvPr>
        </p:nvSpPr>
        <p:spPr/>
        <p:txBody>
          <a:bodyPr/>
          <a:lstStyle/>
          <a:p>
            <a:pPr marL="171450" indent="-171450" eaLnBrk="1" fontAlgn="auto" hangingPunct="1">
              <a:spcBef>
                <a:spcPts val="0"/>
              </a:spcBef>
              <a:spcAft>
                <a:spcPts val="0"/>
              </a:spcAft>
              <a:buFont typeface="Arial" panose="020B0604020202020204" pitchFamily="34" charset="0"/>
              <a:buChar char="•"/>
              <a:defRPr/>
            </a:pPr>
            <a:r>
              <a:rPr lang="pt-PT" u="sng" dirty="0" smtClean="0"/>
              <a:t>Pessoas com necessidades</a:t>
            </a:r>
            <a:r>
              <a:rPr lang="pt-PT" dirty="0" smtClean="0"/>
              <a:t> =&gt; condição de saúde bastante frágil, muito limitada a acontecimentos e fatores externos;</a:t>
            </a:r>
          </a:p>
          <a:p>
            <a:pPr marL="171450" indent="-171450" eaLnBrk="1" fontAlgn="auto" hangingPunct="1">
              <a:spcBef>
                <a:spcPts val="0"/>
              </a:spcBef>
              <a:spcAft>
                <a:spcPts val="0"/>
              </a:spcAft>
              <a:buFont typeface="Arial" panose="020B0604020202020204" pitchFamily="34" charset="0"/>
              <a:buChar char="•"/>
              <a:defRPr/>
            </a:pPr>
            <a:r>
              <a:rPr lang="pt-PT" dirty="0" smtClean="0"/>
              <a:t>Este tipo de problemas incidem diretamente sobre a saúde da pessoa, logo sobre a sua </a:t>
            </a:r>
            <a:r>
              <a:rPr lang="pt-PT" u="sng" dirty="0" smtClean="0"/>
              <a:t>qualidade de vida</a:t>
            </a:r>
            <a:r>
              <a:rPr lang="pt-PT" dirty="0" smtClean="0"/>
              <a:t> (ex. limitação da mobilidade);</a:t>
            </a:r>
          </a:p>
          <a:p>
            <a:pPr marL="171450" indent="-171450" eaLnBrk="1" fontAlgn="auto" hangingPunct="1">
              <a:spcBef>
                <a:spcPts val="0"/>
              </a:spcBef>
              <a:spcAft>
                <a:spcPts val="0"/>
              </a:spcAft>
              <a:buFont typeface="Arial" panose="020B0604020202020204" pitchFamily="34" charset="0"/>
              <a:buChar char="•"/>
              <a:defRPr/>
            </a:pPr>
            <a:r>
              <a:rPr lang="pt-PT" dirty="0" smtClean="0"/>
              <a:t>O auxilio prestado tem de ser pessoal, específico e depende do bem-estar das pessoas;</a:t>
            </a:r>
          </a:p>
          <a:p>
            <a:pPr marL="171450" indent="-171450" eaLnBrk="1" fontAlgn="auto" hangingPunct="1">
              <a:spcBef>
                <a:spcPts val="0"/>
              </a:spcBef>
              <a:spcAft>
                <a:spcPts val="0"/>
              </a:spcAft>
              <a:buFont typeface="Arial" panose="020B0604020202020204" pitchFamily="34" charset="0"/>
              <a:buChar char="•"/>
              <a:defRPr/>
            </a:pPr>
            <a:r>
              <a:rPr lang="pt-PT" dirty="0" smtClean="0"/>
              <a:t>Auxiliares insuficientes + Inexistência financeira = utilização de tecnologias</a:t>
            </a:r>
          </a:p>
          <a:p>
            <a:pPr eaLnBrk="1" fontAlgn="auto" hangingPunct="1">
              <a:spcBef>
                <a:spcPts val="0"/>
              </a:spcBef>
              <a:spcAft>
                <a:spcPts val="0"/>
              </a:spcAft>
              <a:buFont typeface="Arial" panose="020B0604020202020204" pitchFamily="34" charset="0"/>
              <a:buNone/>
              <a:defRPr/>
            </a:pPr>
            <a:endParaRPr lang="pt-PT" u="sng" dirty="0" smtClean="0"/>
          </a:p>
          <a:p>
            <a:pPr eaLnBrk="1" fontAlgn="auto" hangingPunct="1">
              <a:spcBef>
                <a:spcPts val="0"/>
              </a:spcBef>
              <a:spcAft>
                <a:spcPts val="0"/>
              </a:spcAft>
              <a:buFont typeface="Arial" panose="020B0604020202020204" pitchFamily="34" charset="0"/>
              <a:buNone/>
              <a:defRPr/>
            </a:pPr>
            <a:r>
              <a:rPr lang="pt-PT" u="sng" dirty="0" smtClean="0"/>
              <a:t>AAL:</a:t>
            </a:r>
          </a:p>
          <a:p>
            <a:pPr marL="171450" indent="-171450" eaLnBrk="1" fontAlgn="auto" hangingPunct="1">
              <a:spcBef>
                <a:spcPts val="0"/>
              </a:spcBef>
              <a:spcAft>
                <a:spcPts val="0"/>
              </a:spcAft>
              <a:buFont typeface="Arial" panose="020B0604020202020204" pitchFamily="34" charset="0"/>
              <a:buChar char="•"/>
              <a:defRPr/>
            </a:pPr>
            <a:r>
              <a:rPr lang="pt-PT" dirty="0" smtClean="0"/>
              <a:t>Estes sistemas embebidos aumentam a aceitação por parte da maioria dos utilizadores, porque são transparentes através dos objetos do nosso dia-a-dia;</a:t>
            </a:r>
          </a:p>
          <a:p>
            <a:pPr marL="171450" indent="-171450" eaLnBrk="1" fontAlgn="auto" hangingPunct="1">
              <a:spcBef>
                <a:spcPts val="0"/>
              </a:spcBef>
              <a:spcAft>
                <a:spcPts val="0"/>
              </a:spcAft>
              <a:buFont typeface="Arial" panose="020B0604020202020204" pitchFamily="34" charset="0"/>
              <a:buChar char="•"/>
              <a:defRPr/>
            </a:pPr>
            <a:r>
              <a:rPr lang="pt-PT" dirty="0" smtClean="0"/>
              <a:t>Deteção do ambiente em que o utilizador se rodeia, não depende de dispositivos específicos mas sim dos existentes;</a:t>
            </a:r>
          </a:p>
          <a:p>
            <a:pPr marL="171450" indent="-171450" eaLnBrk="1" fontAlgn="auto" hangingPunct="1">
              <a:spcBef>
                <a:spcPts val="0"/>
              </a:spcBef>
              <a:spcAft>
                <a:spcPts val="0"/>
              </a:spcAft>
              <a:buFont typeface="Arial" panose="020B0604020202020204" pitchFamily="34" charset="0"/>
              <a:buChar char="•"/>
              <a:defRPr/>
            </a:pPr>
            <a:r>
              <a:rPr lang="pt-PT" dirty="0" smtClean="0"/>
              <a:t>As informações recolhidas permitem reforçar o sistema com uma autoconsciência segundo o contexto em que está inserida;</a:t>
            </a:r>
          </a:p>
          <a:p>
            <a:pPr eaLnBrk="1" fontAlgn="auto" hangingPunct="1">
              <a:spcBef>
                <a:spcPts val="0"/>
              </a:spcBef>
              <a:spcAft>
                <a:spcPts val="0"/>
              </a:spcAft>
              <a:defRPr/>
            </a:pPr>
            <a:endParaRPr lang="pt-PT" dirty="0"/>
          </a:p>
        </p:txBody>
      </p:sp>
      <p:sp>
        <p:nvSpPr>
          <p:cNvPr id="15364"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BE8B78A6-43C7-4726-8B1A-1AF23B0B19DA}" type="slidenum">
              <a:rPr lang="pt-PT" altLang="pt-PT" smtClean="0">
                <a:latin typeface="Calibri" panose="020F0502020204030204" pitchFamily="34" charset="0"/>
              </a:rPr>
              <a:pPr fontAlgn="base">
                <a:spcBef>
                  <a:spcPct val="0"/>
                </a:spcBef>
                <a:spcAft>
                  <a:spcPct val="0"/>
                </a:spcAft>
              </a:pPr>
              <a:t>4</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135466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pt-PT" altLang="pt-PT" u="sng" smtClean="0"/>
              <a:t>iGenda:</a:t>
            </a:r>
            <a:r>
              <a:rPr lang="pt-PT" altLang="pt-PT" smtClean="0"/>
              <a:t> é um projeto realizado utilizando o conceito de AAL. O projeto trata-se de um assistente de memória pessoal desenhado para auxiliar as pessoas nas suas atividades diárias.</a:t>
            </a:r>
          </a:p>
          <a:p>
            <a:pPr marL="171450" indent="-171450" eaLnBrk="1" hangingPunct="1">
              <a:spcBef>
                <a:spcPct val="0"/>
              </a:spcBef>
              <a:buFontTx/>
              <a:buChar char="•"/>
            </a:pPr>
            <a:endParaRPr lang="pt-PT" altLang="pt-PT" smtClean="0"/>
          </a:p>
          <a:p>
            <a:pPr marL="171450" indent="-171450" eaLnBrk="1" hangingPunct="1">
              <a:spcBef>
                <a:spcPct val="0"/>
              </a:spcBef>
              <a:buFontTx/>
              <a:buChar char="•"/>
            </a:pPr>
            <a:r>
              <a:rPr lang="pt-PT" altLang="pt-PT" u="sng" smtClean="0"/>
              <a:t>SOPRANO:</a:t>
            </a:r>
            <a:r>
              <a:rPr lang="pt-PT" altLang="pt-PT" smtClean="0"/>
              <a:t> Este projeto tem como objetivo criar casas inteligentes baseado em ambientes inteligentes, de forma que as pessoas mais idosas possam ter uma vida independente no seu ambiente familiar. Isto permite além de tudo ajudar a manter a dignidade das pessoas envolvidas.</a:t>
            </a:r>
          </a:p>
          <a:p>
            <a:pPr marL="171450" indent="-171450" eaLnBrk="1" hangingPunct="1">
              <a:spcBef>
                <a:spcPct val="0"/>
              </a:spcBef>
              <a:buFontTx/>
              <a:buChar char="•"/>
            </a:pPr>
            <a:endParaRPr lang="pt-PT" altLang="pt-PT" smtClean="0"/>
          </a:p>
          <a:p>
            <a:pPr marL="171450" indent="-171450" eaLnBrk="1" hangingPunct="1">
              <a:spcBef>
                <a:spcPct val="0"/>
              </a:spcBef>
              <a:buFontTx/>
              <a:buChar char="•"/>
            </a:pPr>
            <a:r>
              <a:rPr lang="pt-PT" altLang="pt-PT" u="sng" smtClean="0"/>
              <a:t>GoHelper:</a:t>
            </a:r>
            <a:r>
              <a:rPr lang="pt-PT" altLang="pt-PT" smtClean="0"/>
              <a:t> pretende auxiliar pessoas idosas e pessoas com deficiências cognitivas nas suas atividades do dia-a-dia, recorrendo à geo-localização em espaços exteriores (através do GPS) para que tenham conhecimento da sua localização.</a:t>
            </a:r>
          </a:p>
          <a:p>
            <a:pPr marL="171450" indent="-171450" eaLnBrk="1" hangingPunct="1">
              <a:spcBef>
                <a:spcPct val="0"/>
              </a:spcBef>
              <a:buFontTx/>
              <a:buChar char="•"/>
            </a:pPr>
            <a:endParaRPr lang="pt-PT" altLang="pt-PT" smtClean="0"/>
          </a:p>
          <a:p>
            <a:pPr marL="171450" indent="-171450" eaLnBrk="1" hangingPunct="1">
              <a:spcBef>
                <a:spcPct val="0"/>
              </a:spcBef>
              <a:buFontTx/>
              <a:buChar char="•"/>
            </a:pPr>
            <a:r>
              <a:rPr lang="pt-PT" altLang="pt-PT" u="sng" smtClean="0"/>
              <a:t>Cisco Wi-Fi Location Services:</a:t>
            </a:r>
            <a:r>
              <a:rPr lang="pt-PT" altLang="pt-PT" smtClean="0"/>
              <a:t> um sistema de localização de dispositivos móveis em ambientes </a:t>
            </a:r>
            <a:r>
              <a:rPr lang="pt-PT" altLang="pt-PT" i="1" smtClean="0"/>
              <a:t>indoor</a:t>
            </a:r>
            <a:r>
              <a:rPr lang="pt-PT" altLang="pt-PT" smtClean="0"/>
              <a:t> que funciona através dos equipamentos Wi-Fi. Utilizando 5 métodos diferentes para calcular a posição </a:t>
            </a:r>
            <a:r>
              <a:rPr lang="pt-PT" altLang="pt-PT" i="1" smtClean="0"/>
              <a:t>indoor</a:t>
            </a:r>
            <a:endParaRPr lang="pt-PT" altLang="pt-PT" smtClean="0"/>
          </a:p>
        </p:txBody>
      </p:sp>
      <p:sp>
        <p:nvSpPr>
          <p:cNvPr id="17412"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F5E7E5A4-FF75-4581-87CD-D6DBF66EB0CC}" type="slidenum">
              <a:rPr lang="pt-PT" altLang="pt-PT" smtClean="0">
                <a:latin typeface="Calibri" panose="020F0502020204030204" pitchFamily="34" charset="0"/>
              </a:rPr>
              <a:pPr fontAlgn="base">
                <a:spcBef>
                  <a:spcPct val="0"/>
                </a:spcBef>
                <a:spcAft>
                  <a:spcPct val="0"/>
                </a:spcAft>
              </a:pPr>
              <a:t>5</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391762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Posição de Notas 2"/>
          <p:cNvSpPr>
            <a:spLocks noGrp="1"/>
          </p:cNvSpPr>
          <p:nvPr>
            <p:ph type="body" idx="1"/>
          </p:nvPr>
        </p:nvSpPr>
        <p:spPr/>
        <p:txBody>
          <a:bodyPr/>
          <a:lstStyle/>
          <a:p>
            <a:pPr marL="171450" indent="-171450" eaLnBrk="1" fontAlgn="auto" hangingPunct="1">
              <a:spcBef>
                <a:spcPts val="0"/>
              </a:spcBef>
              <a:spcAft>
                <a:spcPts val="0"/>
              </a:spcAft>
              <a:buFont typeface="Arial" panose="020B0604020202020204" pitchFamily="34" charset="0"/>
              <a:buChar char="•"/>
              <a:defRPr/>
            </a:pPr>
            <a:r>
              <a:rPr lang="pt-PT" dirty="0" smtClean="0"/>
              <a:t>Já existem alguns sistemas de localização </a:t>
            </a:r>
            <a:r>
              <a:rPr lang="pt-PT" i="1" dirty="0" smtClean="0"/>
              <a:t>indoor</a:t>
            </a:r>
            <a:r>
              <a:rPr lang="pt-PT" dirty="0" smtClean="0"/>
              <a:t> mas ainda são muito caros e com baixa precisão. </a:t>
            </a:r>
          </a:p>
          <a:p>
            <a:pPr marL="171450" indent="-171450" eaLnBrk="1" fontAlgn="auto" hangingPunct="1">
              <a:spcBef>
                <a:spcPts val="0"/>
              </a:spcBef>
              <a:spcAft>
                <a:spcPts val="0"/>
              </a:spcAft>
              <a:buFont typeface="Arial" panose="020B0604020202020204" pitchFamily="34" charset="0"/>
              <a:buChar char="•"/>
              <a:defRPr/>
            </a:pPr>
            <a:r>
              <a:rPr lang="pt-PT" dirty="0" smtClean="0"/>
              <a:t>Pretende-se criar um sistema de triangulação móvel dentro de edifícios;</a:t>
            </a:r>
          </a:p>
          <a:p>
            <a:pPr marL="171450" indent="-171450" eaLnBrk="1" fontAlgn="auto" hangingPunct="1">
              <a:spcBef>
                <a:spcPts val="0"/>
              </a:spcBef>
              <a:spcAft>
                <a:spcPts val="0"/>
              </a:spcAft>
              <a:buFont typeface="Arial" panose="020B0604020202020204" pitchFamily="34" charset="0"/>
              <a:buChar char="•"/>
              <a:defRPr/>
            </a:pPr>
            <a:r>
              <a:rPr lang="pt-PT" dirty="0" smtClean="0"/>
              <a:t>Com recurso às tecnologias sem fios Wi-Fi, uma vez que muitos edifícios, já estão equipadas com pontos de acesso sem fios</a:t>
            </a:r>
          </a:p>
          <a:p>
            <a:pPr marL="171450" indent="-171450" eaLnBrk="1" fontAlgn="auto" hangingPunct="1">
              <a:spcBef>
                <a:spcPts val="0"/>
              </a:spcBef>
              <a:spcAft>
                <a:spcPts val="0"/>
              </a:spcAft>
              <a:buFont typeface="Arial" panose="020B0604020202020204" pitchFamily="34" charset="0"/>
              <a:buChar char="•"/>
              <a:defRPr/>
            </a:pPr>
            <a:r>
              <a:rPr lang="pt-PT" dirty="0" smtClean="0"/>
              <a:t>Este sistema funcionará num ambiente controlado</a:t>
            </a:r>
          </a:p>
          <a:p>
            <a:pPr marL="171450" indent="-171450" eaLnBrk="1" fontAlgn="auto" hangingPunct="1">
              <a:spcBef>
                <a:spcPts val="0"/>
              </a:spcBef>
              <a:spcAft>
                <a:spcPts val="0"/>
              </a:spcAft>
              <a:buFont typeface="Arial" panose="020B0604020202020204" pitchFamily="34" charset="0"/>
              <a:buChar char="•"/>
              <a:defRPr/>
            </a:pPr>
            <a:r>
              <a:rPr lang="pt-PT" dirty="0" smtClean="0"/>
              <a:t>Integrado num ALL permite melhorar as condições de vida do utilizador;</a:t>
            </a:r>
          </a:p>
          <a:p>
            <a:pPr marL="171450" indent="-171450" eaLnBrk="1" fontAlgn="auto" hangingPunct="1">
              <a:spcBef>
                <a:spcPts val="0"/>
              </a:spcBef>
              <a:spcAft>
                <a:spcPts val="0"/>
              </a:spcAft>
              <a:buFont typeface="Arial" panose="020B0604020202020204" pitchFamily="34" charset="0"/>
              <a:buChar char="•"/>
              <a:defRPr/>
            </a:pPr>
            <a:r>
              <a:rPr lang="pt-PT" altLang="pt-PT" dirty="0" smtClean="0"/>
              <a:t>Identificar locais de risco na habitação, maus hábitos do utilizador ou até mesmo auxiliar o utilizador nas suas tarefas diárias</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eaLnBrk="1" fontAlgn="auto" hangingPunct="1">
              <a:spcBef>
                <a:spcPts val="0"/>
              </a:spcBef>
              <a:spcAft>
                <a:spcPts val="0"/>
              </a:spcAft>
              <a:defRPr/>
            </a:pPr>
            <a:endParaRPr lang="pt-PT" dirty="0"/>
          </a:p>
        </p:txBody>
      </p:sp>
      <p:sp>
        <p:nvSpPr>
          <p:cNvPr id="19460"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4A4B06EE-374F-41E1-BD98-E9E614EEDEB1}" type="slidenum">
              <a:rPr lang="pt-PT" altLang="pt-PT" smtClean="0">
                <a:latin typeface="Calibri" panose="020F0502020204030204" pitchFamily="34" charset="0"/>
              </a:rPr>
              <a:pPr fontAlgn="base">
                <a:spcBef>
                  <a:spcPct val="0"/>
                </a:spcBef>
                <a:spcAft>
                  <a:spcPct val="0"/>
                </a:spcAft>
              </a:pPr>
              <a:t>6</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3999834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Posição de Notas 2"/>
          <p:cNvSpPr>
            <a:spLocks noGrp="1"/>
          </p:cNvSpPr>
          <p:nvPr>
            <p:ph type="body" idx="1"/>
          </p:nvPr>
        </p:nvSpPr>
        <p:spPr/>
        <p:txBody>
          <a:bodyPr/>
          <a:lstStyle/>
          <a:p>
            <a:pPr marL="171450" indent="-171450" eaLnBrk="1" fontAlgn="auto" hangingPunct="1">
              <a:spcBef>
                <a:spcPts val="0"/>
              </a:spcBef>
              <a:spcAft>
                <a:spcPts val="0"/>
              </a:spcAft>
              <a:buFont typeface="Arial" panose="020B0604020202020204" pitchFamily="34" charset="0"/>
              <a:buChar char="•"/>
              <a:defRPr/>
            </a:pPr>
            <a:r>
              <a:rPr lang="pt-PT" u="sng" dirty="0" smtClean="0"/>
              <a:t>Flexível:</a:t>
            </a:r>
            <a:r>
              <a:rPr lang="pt-PT" dirty="0" smtClean="0"/>
              <a:t> a solução pretende-se que seja flexível a vários tipos de rede, para que a arquitetura funcione em diferentes tipos de tecnologias e topologias.</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u="sng" dirty="0" smtClean="0"/>
              <a:t>Evolução:</a:t>
            </a:r>
            <a:r>
              <a:rPr lang="pt-PT" dirty="0" smtClean="0"/>
              <a:t> a plataforma tem de garantir a qualquer altura a adição ou substituição de dispositivos e componentes. Isto só é possível devido à modularidade da solução criada, que não afeta o real desempenho da plataforma nem é necessário nenhuma alteração na sua arquitetura. </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u="sng" dirty="0" smtClean="0"/>
              <a:t>Fácil integração:</a:t>
            </a:r>
            <a:r>
              <a:rPr lang="pt-PT" dirty="0" smtClean="0"/>
              <a:t> foi pensada para que qualquer aplicação externa possa ser integrada na solução criada. </a:t>
            </a:r>
          </a:p>
          <a:p>
            <a:pPr marL="171450" indent="-171450" eaLnBrk="1" fontAlgn="auto" hangingPunct="1">
              <a:spcBef>
                <a:spcPts val="0"/>
              </a:spcBef>
              <a:spcAft>
                <a:spcPts val="0"/>
              </a:spcAft>
              <a:buFont typeface="Arial" panose="020B0604020202020204" pitchFamily="34" charset="0"/>
              <a:buChar char="•"/>
              <a:defRPr/>
            </a:pPr>
            <a:endParaRPr lang="pt-PT" dirty="0" smtClean="0"/>
          </a:p>
          <a:p>
            <a:pPr marL="171450" indent="-171450" eaLnBrk="1" fontAlgn="auto" hangingPunct="1">
              <a:spcBef>
                <a:spcPts val="0"/>
              </a:spcBef>
              <a:spcAft>
                <a:spcPts val="0"/>
              </a:spcAft>
              <a:buFont typeface="Arial" panose="020B0604020202020204" pitchFamily="34" charset="0"/>
              <a:buChar char="•"/>
              <a:defRPr/>
            </a:pPr>
            <a:r>
              <a:rPr lang="pt-PT" dirty="0" smtClean="0"/>
              <a:t>A </a:t>
            </a:r>
            <a:r>
              <a:rPr lang="pt-PT" u="sng" dirty="0" smtClean="0"/>
              <a:t>arquitetura da plataforma</a:t>
            </a:r>
            <a:r>
              <a:rPr lang="pt-PT" dirty="0" smtClean="0"/>
              <a:t> desenvolvida </a:t>
            </a:r>
            <a:r>
              <a:rPr lang="pt-PT" u="sng" dirty="0" smtClean="0"/>
              <a:t>divide-se em cinco grupos</a:t>
            </a:r>
            <a:r>
              <a:rPr lang="pt-PT" dirty="0" smtClean="0"/>
              <a:t> destintos:</a:t>
            </a:r>
          </a:p>
          <a:p>
            <a:pPr marL="628650" lvl="1" indent="-171450" eaLnBrk="1" fontAlgn="auto" hangingPunct="1">
              <a:spcBef>
                <a:spcPts val="0"/>
              </a:spcBef>
              <a:spcAft>
                <a:spcPts val="0"/>
              </a:spcAft>
              <a:buFont typeface="Arial" panose="020B0604020202020204" pitchFamily="34" charset="0"/>
              <a:buChar char="•"/>
              <a:defRPr/>
            </a:pPr>
            <a:r>
              <a:rPr lang="pt-PT" dirty="0" smtClean="0"/>
              <a:t>Pontos de Acesso;</a:t>
            </a:r>
          </a:p>
          <a:p>
            <a:pPr marL="628650" lvl="1" indent="-171450" eaLnBrk="1" fontAlgn="auto" hangingPunct="1">
              <a:spcBef>
                <a:spcPts val="0"/>
              </a:spcBef>
              <a:spcAft>
                <a:spcPts val="0"/>
              </a:spcAft>
              <a:buFont typeface="Arial" panose="020B0604020202020204" pitchFamily="34" charset="0"/>
              <a:buChar char="•"/>
              <a:defRPr/>
            </a:pPr>
            <a:r>
              <a:rPr lang="pt-PT" dirty="0" smtClean="0"/>
              <a:t>Dispositivos Móveis;</a:t>
            </a:r>
          </a:p>
          <a:p>
            <a:pPr marL="628650" lvl="1" indent="-171450" eaLnBrk="1" fontAlgn="auto" hangingPunct="1">
              <a:spcBef>
                <a:spcPts val="0"/>
              </a:spcBef>
              <a:spcAft>
                <a:spcPts val="0"/>
              </a:spcAft>
              <a:buFont typeface="Arial" panose="020B0604020202020204" pitchFamily="34" charset="0"/>
              <a:buChar char="•"/>
              <a:defRPr/>
            </a:pPr>
            <a:r>
              <a:rPr lang="pt-PT" dirty="0" smtClean="0"/>
              <a:t>Servidor;</a:t>
            </a:r>
          </a:p>
          <a:p>
            <a:pPr marL="628650" lvl="1" indent="-171450" eaLnBrk="1" fontAlgn="auto" hangingPunct="1">
              <a:spcBef>
                <a:spcPts val="0"/>
              </a:spcBef>
              <a:spcAft>
                <a:spcPts val="0"/>
              </a:spcAft>
              <a:buFont typeface="Arial" panose="020B0604020202020204" pitchFamily="34" charset="0"/>
              <a:buChar char="•"/>
              <a:defRPr/>
            </a:pPr>
            <a:r>
              <a:rPr lang="pt-PT" dirty="0" smtClean="0"/>
              <a:t>Base de Dados;</a:t>
            </a:r>
          </a:p>
          <a:p>
            <a:pPr marL="628650" lvl="1" indent="-171450" eaLnBrk="1" fontAlgn="auto" hangingPunct="1">
              <a:spcBef>
                <a:spcPts val="0"/>
              </a:spcBef>
              <a:spcAft>
                <a:spcPts val="0"/>
              </a:spcAft>
              <a:buFont typeface="Arial" panose="020B0604020202020204" pitchFamily="34" charset="0"/>
              <a:buChar char="•"/>
              <a:defRPr/>
            </a:pPr>
            <a:r>
              <a:rPr lang="pt-PT" dirty="0" smtClean="0"/>
              <a:t>Aplicações Externas.</a:t>
            </a:r>
          </a:p>
          <a:p>
            <a:pPr eaLnBrk="1" fontAlgn="auto" hangingPunct="1">
              <a:spcBef>
                <a:spcPts val="0"/>
              </a:spcBef>
              <a:spcAft>
                <a:spcPts val="0"/>
              </a:spcAft>
              <a:defRPr/>
            </a:pPr>
            <a:endParaRPr lang="pt-PT" dirty="0"/>
          </a:p>
        </p:txBody>
      </p:sp>
      <p:sp>
        <p:nvSpPr>
          <p:cNvPr id="21508"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2164F6DC-A924-4E01-AEB2-11D187834EC6}" type="slidenum">
              <a:rPr lang="pt-PT" altLang="pt-PT" smtClean="0">
                <a:latin typeface="Calibri" panose="020F0502020204030204" pitchFamily="34" charset="0"/>
              </a:rPr>
              <a:pPr fontAlgn="base">
                <a:spcBef>
                  <a:spcPct val="0"/>
                </a:spcBef>
                <a:spcAft>
                  <a:spcPct val="0"/>
                </a:spcAft>
              </a:pPr>
              <a:t>7</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145753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pt-PT" altLang="pt-PT" b="1" smtClean="0"/>
              <a:t>Pontos de Acesso: </a:t>
            </a:r>
            <a:r>
              <a:rPr lang="pt-PT" altLang="pt-PT" smtClean="0"/>
              <a:t>são os </a:t>
            </a:r>
            <a:r>
              <a:rPr lang="pt-PT" altLang="pt-PT" i="1" smtClean="0"/>
              <a:t>routers</a:t>
            </a:r>
            <a:r>
              <a:rPr lang="pt-PT" altLang="pt-PT" smtClean="0"/>
              <a:t> Wi-Fi que estão espalhados pelo recinto. Estes adaptadores servem como pontos de referência para os dispositivos móveis. Os pontos de acesso estão espalhados pelo edifício de forma capturar sinal Wi-Fi em toda a sua extensão. </a:t>
            </a:r>
          </a:p>
          <a:p>
            <a:pPr marL="171450" indent="-171450" eaLnBrk="1" hangingPunct="1">
              <a:spcBef>
                <a:spcPct val="0"/>
              </a:spcBef>
              <a:buFontTx/>
              <a:buChar char="•"/>
            </a:pPr>
            <a:endParaRPr lang="pt-PT" altLang="pt-PT" smtClean="0"/>
          </a:p>
          <a:p>
            <a:pPr marL="171450" indent="-171450" eaLnBrk="1" hangingPunct="1">
              <a:spcBef>
                <a:spcPct val="0"/>
              </a:spcBef>
              <a:buFontTx/>
              <a:buChar char="•"/>
            </a:pPr>
            <a:r>
              <a:rPr lang="pt-PT" altLang="pt-PT" b="1" smtClean="0"/>
              <a:t>Dispositivos Móveis: </a:t>
            </a:r>
            <a:r>
              <a:rPr lang="pt-PT" altLang="pt-PT" smtClean="0"/>
              <a:t>são responsáveis pela aquisição dos dados que permitem à plataforma de localização determinar a sua posição. Estes dados fazem parte da análise às potências dos sinais (RSSI) recebidos dos vários pontos de acesso. Estes dispositivos móveis utilizam o sistema operacional Android mas podem ser utilizados dispositivos com outro sistema operativo. </a:t>
            </a:r>
          </a:p>
        </p:txBody>
      </p:sp>
      <p:sp>
        <p:nvSpPr>
          <p:cNvPr id="23556"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7C4B0C30-E276-4EDE-94DF-FBFF92951058}" type="slidenum">
              <a:rPr lang="pt-PT" altLang="pt-PT" smtClean="0">
                <a:latin typeface="Calibri" panose="020F0502020204030204" pitchFamily="34" charset="0"/>
              </a:rPr>
              <a:pPr fontAlgn="base">
                <a:spcBef>
                  <a:spcPct val="0"/>
                </a:spcBef>
                <a:spcAft>
                  <a:spcPct val="0"/>
                </a:spcAft>
              </a:pPr>
              <a:t>8</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2732953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Marcador de Posição da Imagem do Diapositivo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Marcador de Posição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pt-PT" altLang="pt-PT" b="1" smtClean="0"/>
              <a:t>Servidor:</a:t>
            </a:r>
            <a:r>
              <a:rPr lang="pt-PT" altLang="pt-PT" smtClean="0"/>
              <a:t> é responsável por pedir informações e calcular a posição dos dispositivos móveis, guardar dados na base de dados, fornecer serviços através da interface e lidar com aplicações externas. O processo de localização representa o núcleo de todo a plataforma de localização. Este componente é responsável por receber todos os pedidos e processa-los caso sejam de gestão de sistema ou de localização. Também é responsável por entregar/requerer os dados ao serviço de armazenamento que se encarrega de enviar/recolher os dados da base de dados.</a:t>
            </a:r>
          </a:p>
          <a:p>
            <a:pPr marL="628650" lvl="1" indent="-171450" eaLnBrk="1" hangingPunct="1">
              <a:spcBef>
                <a:spcPct val="0"/>
              </a:spcBef>
              <a:buFontTx/>
              <a:buChar char="•"/>
            </a:pPr>
            <a:r>
              <a:rPr lang="pt-PT" altLang="pt-PT" b="1" smtClean="0"/>
              <a:t>Interface:</a:t>
            </a:r>
            <a:r>
              <a:rPr lang="pt-PT" altLang="pt-PT" smtClean="0"/>
              <a:t> permite ao responsável pela plataforma fazer a gestão de todos dados através serviços de gestão, este serviço é essencial para introduzir e editar todos os dados necessários. </a:t>
            </a:r>
          </a:p>
          <a:p>
            <a:pPr marL="171450" indent="-171450" eaLnBrk="1" hangingPunct="1">
              <a:spcBef>
                <a:spcPct val="0"/>
              </a:spcBef>
              <a:buFontTx/>
              <a:buChar char="•"/>
            </a:pPr>
            <a:r>
              <a:rPr lang="pt-PT" altLang="pt-PT" b="1" smtClean="0"/>
              <a:t>Base de dados:</a:t>
            </a:r>
            <a:r>
              <a:rPr lang="pt-PT" altLang="pt-PT" smtClean="0"/>
              <a:t> em MySQL permite armazenar todos os dados relevantes da plataforma.</a:t>
            </a:r>
          </a:p>
          <a:p>
            <a:pPr marL="171450" indent="-171450" eaLnBrk="1" hangingPunct="1">
              <a:spcBef>
                <a:spcPct val="0"/>
              </a:spcBef>
              <a:buFontTx/>
              <a:buChar char="•"/>
            </a:pPr>
            <a:r>
              <a:rPr lang="pt-PT" altLang="pt-PT" b="1" smtClean="0"/>
              <a:t>Aplicações Externas:</a:t>
            </a:r>
            <a:r>
              <a:rPr lang="pt-PT" altLang="pt-PT" smtClean="0"/>
              <a:t> Toda a plataforma foi desenvolvida com o intuito no futuro ser integrada com uma ou várias aplicações externas. Estas aplicações têm como objetivo prestar algum serviço ao utilizador através da sua localização. </a:t>
            </a:r>
          </a:p>
        </p:txBody>
      </p:sp>
      <p:sp>
        <p:nvSpPr>
          <p:cNvPr id="25604" name="Marcador de Posição do Número do Diapositivo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fontAlgn="base">
              <a:spcBef>
                <a:spcPct val="0"/>
              </a:spcBef>
              <a:spcAft>
                <a:spcPct val="0"/>
              </a:spcAft>
            </a:pPr>
            <a:fld id="{CD7D0465-9BC5-423E-8FD5-1D4CE1BE4037}" type="slidenum">
              <a:rPr lang="pt-PT" altLang="pt-PT" smtClean="0">
                <a:latin typeface="Calibri" panose="020F0502020204030204" pitchFamily="34" charset="0"/>
              </a:rPr>
              <a:pPr fontAlgn="base">
                <a:spcBef>
                  <a:spcPct val="0"/>
                </a:spcBef>
                <a:spcAft>
                  <a:spcPct val="0"/>
                </a:spcAft>
              </a:pPr>
              <a:t>9</a:t>
            </a:fld>
            <a:endParaRPr lang="pt-PT" altLang="pt-PT" smtClean="0">
              <a:latin typeface="Calibri" panose="020F0502020204030204" pitchFamily="34" charset="0"/>
            </a:endParaRPr>
          </a:p>
        </p:txBody>
      </p:sp>
    </p:spTree>
    <p:extLst>
      <p:ext uri="{BB962C8B-B14F-4D97-AF65-F5344CB8AC3E}">
        <p14:creationId xmlns:p14="http://schemas.microsoft.com/office/powerpoint/2010/main" val="47021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lstStyle>
            <a:lvl1pPr algn="ctr">
              <a:defRPr sz="5400"/>
            </a:lvl1pPr>
          </a:lstStyle>
          <a:p>
            <a:r>
              <a:rPr lang="pt-PT" smtClean="0"/>
              <a:t>Clique para editar o estilo</a:t>
            </a:r>
            <a:endParaRPr lang="en-US" dirty="0"/>
          </a:p>
        </p:txBody>
      </p:sp>
      <p:sp>
        <p:nvSpPr>
          <p:cNvPr id="3" name="Subtitle 2"/>
          <p:cNvSpPr>
            <a:spLocks noGrp="1"/>
          </p:cNvSpPr>
          <p:nvPr>
            <p:ph type="subTitle" idx="1"/>
          </p:nvPr>
        </p:nvSpPr>
        <p:spPr>
          <a:xfrm>
            <a:off x="1028020" y="3598339"/>
            <a:ext cx="7080026" cy="1049867"/>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lvl1pPr>
              <a:defRPr/>
            </a:lvl1pPr>
          </a:lstStyle>
          <a:p>
            <a:pPr>
              <a:defRPr/>
            </a:pPr>
            <a:fld id="{C4E09A42-088C-403F-BDF1-60CFE3C28F3D}" type="datetimeFigureOut">
              <a:rPr lang="en-US"/>
              <a:pPr>
                <a:defRPr/>
              </a:pPr>
              <a:t>3/31/2014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7D4F1D-94EF-4FA4-AD8E-F092109653D7}" type="slidenum">
              <a:rPr lang="en-US"/>
              <a:pPr>
                <a:defRPr/>
              </a:pPr>
              <a:t>‹nº›</a:t>
            </a:fld>
            <a:endParaRPr lang="en-US" dirty="0"/>
          </a:p>
        </p:txBody>
      </p:sp>
    </p:spTree>
    <p:extLst>
      <p:ext uri="{BB962C8B-B14F-4D97-AF65-F5344CB8AC3E}">
        <p14:creationId xmlns:p14="http://schemas.microsoft.com/office/powerpoint/2010/main" val="23528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5" name="Picture 7" descr="Slate-V2-SD-panoPhotoInse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538" y="539750"/>
            <a:ext cx="7654925"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54" y="4565255"/>
            <a:ext cx="7766495" cy="543472"/>
          </a:xfrm>
        </p:spPr>
        <p:txBody>
          <a:bodyPr anchor="b"/>
          <a:lstStyle>
            <a:lvl1pPr algn="ctr">
              <a:defRPr sz="28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PT" noProof="0" smtClean="0"/>
              <a:t>Clique no ícone para adicionar uma imagem</a:t>
            </a:r>
            <a:endParaRPr lang="en-US" noProof="0" dirty="0"/>
          </a:p>
        </p:txBody>
      </p:sp>
      <p:sp>
        <p:nvSpPr>
          <p:cNvPr id="4" name="Text Placeholder 3"/>
          <p:cNvSpPr>
            <a:spLocks noGrp="1"/>
          </p:cNvSpPr>
          <p:nvPr>
            <p:ph type="body" sz="half" idx="2"/>
          </p:nvPr>
        </p:nvSpPr>
        <p:spPr>
          <a:xfrm>
            <a:off x="685346" y="5108728"/>
            <a:ext cx="776532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6" name="Date Placeholder 4"/>
          <p:cNvSpPr>
            <a:spLocks noGrp="1"/>
          </p:cNvSpPr>
          <p:nvPr>
            <p:ph type="dt" sz="half" idx="10"/>
          </p:nvPr>
        </p:nvSpPr>
        <p:spPr/>
        <p:txBody>
          <a:bodyPr/>
          <a:lstStyle>
            <a:lvl1pPr>
              <a:defRPr/>
            </a:lvl1pPr>
          </a:lstStyle>
          <a:p>
            <a:pPr>
              <a:defRPr/>
            </a:pPr>
            <a:fld id="{91D3CB97-6058-43CC-9D61-14103D1C6F75}" type="datetimeFigureOut">
              <a:rPr lang="en-US"/>
              <a:pPr>
                <a:defRPr/>
              </a:pPr>
              <a:t>3/31/2014</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0DD476B-A4AE-4743-B626-EA3682B1DD7E}" type="slidenum">
              <a:rPr lang="en-US"/>
              <a:pPr>
                <a:defRPr/>
              </a:pPr>
              <a:t>‹nº›</a:t>
            </a:fld>
            <a:endParaRPr lang="en-US" dirty="0"/>
          </a:p>
        </p:txBody>
      </p:sp>
    </p:spTree>
    <p:extLst>
      <p:ext uri="{BB962C8B-B14F-4D97-AF65-F5344CB8AC3E}">
        <p14:creationId xmlns:p14="http://schemas.microsoft.com/office/powerpoint/2010/main" val="423584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lstStyle>
            <a:lvl1pPr>
              <a:defRPr sz="3200"/>
            </a:lvl1pPr>
          </a:lstStyle>
          <a:p>
            <a:r>
              <a:rPr lang="pt-PT" smtClean="0"/>
              <a:t>Clique para editar o estilo</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3"/>
          <p:cNvSpPr>
            <a:spLocks noGrp="1"/>
          </p:cNvSpPr>
          <p:nvPr>
            <p:ph type="dt" sz="half" idx="10"/>
          </p:nvPr>
        </p:nvSpPr>
        <p:spPr/>
        <p:txBody>
          <a:bodyPr/>
          <a:lstStyle>
            <a:lvl1pPr>
              <a:defRPr/>
            </a:lvl1pPr>
          </a:lstStyle>
          <a:p>
            <a:pPr>
              <a:defRPr/>
            </a:pPr>
            <a:fld id="{2257EF80-4814-419E-A913-898DD1044089}" type="datetimeFigureOut">
              <a:rPr lang="en-US"/>
              <a:pPr>
                <a:defRPr/>
              </a:pPr>
              <a:t>3/31/2014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010CAE-6AA2-469F-8B68-363EDF05A7EF}" type="slidenum">
              <a:rPr lang="en-US"/>
              <a:pPr>
                <a:defRPr/>
              </a:pPr>
              <a:t>‹nº›</a:t>
            </a:fld>
            <a:endParaRPr lang="en-US" dirty="0"/>
          </a:p>
        </p:txBody>
      </p:sp>
    </p:spTree>
    <p:extLst>
      <p:ext uri="{BB962C8B-B14F-4D97-AF65-F5344CB8AC3E}">
        <p14:creationId xmlns:p14="http://schemas.microsoft.com/office/powerpoint/2010/main" val="3384431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5" name="TextBox 10"/>
          <p:cNvSpPr txBox="1"/>
          <p:nvPr/>
        </p:nvSpPr>
        <p:spPr>
          <a:xfrm>
            <a:off x="627063" y="873125"/>
            <a:ext cx="457200" cy="585788"/>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6" name="TextBox 12"/>
          <p:cNvSpPr txBox="1"/>
          <p:nvPr/>
        </p:nvSpPr>
        <p:spPr>
          <a:xfrm>
            <a:off x="7827963" y="29337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084659" y="609600"/>
            <a:ext cx="6977064" cy="2992904"/>
          </a:xfrm>
        </p:spPr>
        <p:txBody>
          <a:bodyPr/>
          <a:lstStyle>
            <a:lvl1pPr>
              <a:defRPr sz="3200"/>
            </a:lvl1pPr>
          </a:lstStyle>
          <a:p>
            <a:r>
              <a:rPr lang="pt-PT" smtClean="0"/>
              <a:t>Clique para editar o estilo</a:t>
            </a:r>
            <a:endParaRPr lang="en-US" dirty="0"/>
          </a:p>
        </p:txBody>
      </p:sp>
      <p:sp>
        <p:nvSpPr>
          <p:cNvPr id="12" name="Text Placeholder 3"/>
          <p:cNvSpPr>
            <a:spLocks noGrp="1"/>
          </p:cNvSpPr>
          <p:nvPr>
            <p:ph type="body" sz="half" idx="13"/>
          </p:nvPr>
        </p:nvSpPr>
        <p:spPr>
          <a:xfrm>
            <a:off x="1290484" y="3610033"/>
            <a:ext cx="6564224" cy="532749"/>
          </a:xfrm>
        </p:spPr>
        <p:txBody>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4" name="Text Placeholder 3"/>
          <p:cNvSpPr>
            <a:spLocks noGrp="1"/>
          </p:cNvSpPr>
          <p:nvPr>
            <p:ph type="body" sz="half" idx="2"/>
          </p:nvPr>
        </p:nvSpPr>
        <p:spPr>
          <a:xfrm>
            <a:off x="685346" y="4304353"/>
            <a:ext cx="7765322" cy="148949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7" name="Date Placeholder 4"/>
          <p:cNvSpPr>
            <a:spLocks noGrp="1"/>
          </p:cNvSpPr>
          <p:nvPr>
            <p:ph type="dt" sz="half" idx="14"/>
          </p:nvPr>
        </p:nvSpPr>
        <p:spPr/>
        <p:txBody>
          <a:bodyPr/>
          <a:lstStyle>
            <a:lvl1pPr>
              <a:defRPr/>
            </a:lvl1pPr>
          </a:lstStyle>
          <a:p>
            <a:pPr>
              <a:defRPr/>
            </a:pPr>
            <a:fld id="{C35CA378-4093-4DAC-A4DA-E09319177CEA}" type="datetimeFigureOut">
              <a:rPr lang="en-US"/>
              <a:pPr>
                <a:defRPr/>
              </a:pPr>
              <a:t>3/31/2014</a:t>
            </a:fld>
            <a:endParaRPr lang="en-US" dirty="0"/>
          </a:p>
        </p:txBody>
      </p:sp>
      <p:sp>
        <p:nvSpPr>
          <p:cNvPr id="8" name="Footer Placeholder 5"/>
          <p:cNvSpPr>
            <a:spLocks noGrp="1"/>
          </p:cNvSpPr>
          <p:nvPr>
            <p:ph type="ftr" sz="quarter" idx="15"/>
          </p:nvPr>
        </p:nvSpPr>
        <p:spPr/>
        <p:txBody>
          <a:bodyPr/>
          <a:lstStyle>
            <a:lvl1pPr>
              <a:defRPr/>
            </a:lvl1pPr>
          </a:lstStyle>
          <a:p>
            <a:pPr>
              <a:defRPr/>
            </a:pPr>
            <a:endParaRPr lang="en-US"/>
          </a:p>
        </p:txBody>
      </p:sp>
      <p:sp>
        <p:nvSpPr>
          <p:cNvPr id="9" name="Slide Number Placeholder 6"/>
          <p:cNvSpPr>
            <a:spLocks noGrp="1"/>
          </p:cNvSpPr>
          <p:nvPr>
            <p:ph type="sldNum" sz="quarter" idx="16"/>
          </p:nvPr>
        </p:nvSpPr>
        <p:spPr/>
        <p:txBody>
          <a:bodyPr/>
          <a:lstStyle>
            <a:lvl1pPr>
              <a:defRPr/>
            </a:lvl1pPr>
          </a:lstStyle>
          <a:p>
            <a:pPr>
              <a:defRPr/>
            </a:pPr>
            <a:fld id="{C53D2A5D-3C4F-4308-8F6F-2F5B8C3FB555}" type="slidenum">
              <a:rPr lang="en-US"/>
              <a:pPr>
                <a:defRPr/>
              </a:pPr>
              <a:t>‹nº›</a:t>
            </a:fld>
            <a:endParaRPr lang="en-US" dirty="0"/>
          </a:p>
        </p:txBody>
      </p:sp>
    </p:spTree>
    <p:extLst>
      <p:ext uri="{BB962C8B-B14F-4D97-AF65-F5344CB8AC3E}">
        <p14:creationId xmlns:p14="http://schemas.microsoft.com/office/powerpoint/2010/main" val="388009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pt-PT" smtClean="0"/>
              <a:t>Clique para editar o estilo</a:t>
            </a:r>
            <a:endParaRPr lang="en-US" dirty="0"/>
          </a:p>
        </p:txBody>
      </p:sp>
      <p:sp>
        <p:nvSpPr>
          <p:cNvPr id="4" name="Text Placeholder 3"/>
          <p:cNvSpPr>
            <a:spLocks noGrp="1"/>
          </p:cNvSpPr>
          <p:nvPr>
            <p:ph type="body" sz="half" idx="2"/>
          </p:nvPr>
        </p:nvSpPr>
        <p:spPr>
          <a:xfrm>
            <a:off x="685339" y="4650556"/>
            <a:ext cx="7764149" cy="1140644"/>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3"/>
          <p:cNvSpPr>
            <a:spLocks noGrp="1"/>
          </p:cNvSpPr>
          <p:nvPr>
            <p:ph type="dt" sz="half" idx="10"/>
          </p:nvPr>
        </p:nvSpPr>
        <p:spPr/>
        <p:txBody>
          <a:bodyPr/>
          <a:lstStyle>
            <a:lvl1pPr>
              <a:defRPr/>
            </a:lvl1pPr>
          </a:lstStyle>
          <a:p>
            <a:pPr>
              <a:defRPr/>
            </a:pPr>
            <a:fld id="{DCEDAA22-FB3A-4DB5-A27F-B863E37F0C93}" type="datetimeFigureOut">
              <a:rPr lang="en-US"/>
              <a:pPr>
                <a:defRPr/>
              </a:pPr>
              <a:t>3/31/2014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CE9AD5-A772-4AA4-9EA2-466B351EFBB6}" type="slidenum">
              <a:rPr lang="en-US"/>
              <a:pPr>
                <a:defRPr/>
              </a:pPr>
              <a:t>‹nº›</a:t>
            </a:fld>
            <a:endParaRPr lang="en-US" dirty="0"/>
          </a:p>
        </p:txBody>
      </p:sp>
    </p:spTree>
    <p:extLst>
      <p:ext uri="{BB962C8B-B14F-4D97-AF65-F5344CB8AC3E}">
        <p14:creationId xmlns:p14="http://schemas.microsoft.com/office/powerpoint/2010/main" val="308292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8" name="Text Placeholder 3"/>
          <p:cNvSpPr>
            <a:spLocks noGrp="1"/>
          </p:cNvSpPr>
          <p:nvPr>
            <p:ph type="body" sz="half" idx="15"/>
          </p:nvPr>
        </p:nvSpPr>
        <p:spPr>
          <a:xfrm>
            <a:off x="685346" y="2571750"/>
            <a:ext cx="2475738" cy="321945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0" name="Text Placeholder 3"/>
          <p:cNvSpPr>
            <a:spLocks noGrp="1"/>
          </p:cNvSpPr>
          <p:nvPr>
            <p:ph type="body" sz="half" idx="16"/>
          </p:nvPr>
        </p:nvSpPr>
        <p:spPr>
          <a:xfrm>
            <a:off x="3331076" y="2571750"/>
            <a:ext cx="2475738" cy="321945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2" name="Text Placeholder 3"/>
          <p:cNvSpPr>
            <a:spLocks noGrp="1"/>
          </p:cNvSpPr>
          <p:nvPr>
            <p:ph type="body" sz="half" idx="17"/>
          </p:nvPr>
        </p:nvSpPr>
        <p:spPr>
          <a:xfrm>
            <a:off x="5974929" y="2571750"/>
            <a:ext cx="2475738" cy="321945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3" name="Date Placeholder 3"/>
          <p:cNvSpPr>
            <a:spLocks noGrp="1"/>
          </p:cNvSpPr>
          <p:nvPr>
            <p:ph type="dt" sz="half" idx="18"/>
          </p:nvPr>
        </p:nvSpPr>
        <p:spPr/>
        <p:txBody>
          <a:bodyPr/>
          <a:lstStyle>
            <a:lvl1pPr>
              <a:defRPr/>
            </a:lvl1pPr>
          </a:lstStyle>
          <a:p>
            <a:pPr>
              <a:defRPr/>
            </a:pPr>
            <a:fld id="{7770B2C3-3BB8-4D9C-AB5C-BA8CDC70B019}" type="datetimeFigureOut">
              <a:rPr lang="en-US"/>
              <a:pPr>
                <a:defRPr/>
              </a:pPr>
              <a:t>3/31/2014</a:t>
            </a:fld>
            <a:endParaRPr lang="en-US" dirty="0"/>
          </a:p>
        </p:txBody>
      </p:sp>
      <p:sp>
        <p:nvSpPr>
          <p:cNvPr id="14" name="Footer Placeholder 4"/>
          <p:cNvSpPr>
            <a:spLocks noGrp="1"/>
          </p:cNvSpPr>
          <p:nvPr>
            <p:ph type="ftr" sz="quarter" idx="19"/>
          </p:nvPr>
        </p:nvSpPr>
        <p:spPr/>
        <p:txBody>
          <a:bodyPr/>
          <a:lstStyle>
            <a:lvl1pPr>
              <a:defRPr/>
            </a:lvl1pPr>
          </a:lstStyle>
          <a:p>
            <a:pPr>
              <a:defRPr/>
            </a:pPr>
            <a:endParaRPr lang="en-US"/>
          </a:p>
        </p:txBody>
      </p:sp>
      <p:sp>
        <p:nvSpPr>
          <p:cNvPr id="16" name="Slide Number Placeholder 5"/>
          <p:cNvSpPr>
            <a:spLocks noGrp="1"/>
          </p:cNvSpPr>
          <p:nvPr>
            <p:ph type="sldNum" sz="quarter" idx="20"/>
          </p:nvPr>
        </p:nvSpPr>
        <p:spPr/>
        <p:txBody>
          <a:bodyPr/>
          <a:lstStyle>
            <a:lvl1pPr>
              <a:defRPr/>
            </a:lvl1pPr>
          </a:lstStyle>
          <a:p>
            <a:pPr>
              <a:defRPr/>
            </a:pPr>
            <a:fld id="{33D20AD7-8B36-49F5-83FD-E3362F979399}" type="slidenum">
              <a:rPr lang="en-US"/>
              <a:pPr>
                <a:defRPr/>
              </a:pPr>
              <a:t>‹nº›</a:t>
            </a:fld>
            <a:endParaRPr lang="en-US" dirty="0"/>
          </a:p>
        </p:txBody>
      </p:sp>
    </p:spTree>
    <p:extLst>
      <p:ext uri="{BB962C8B-B14F-4D97-AF65-F5344CB8AC3E}">
        <p14:creationId xmlns:p14="http://schemas.microsoft.com/office/powerpoint/2010/main" val="2331365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12" name="Picture 5" descr="Slate-V2-SD-3colPhotoInse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813" y="1825625"/>
            <a:ext cx="2528887"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7" descr="Slate-V2-SD-3colPhotoInse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94063" y="1825625"/>
            <a:ext cx="2528887"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8" descr="Slate-V2-SD-3colPhotoInse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1375" y="1825625"/>
            <a:ext cx="2528888"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46" y="609600"/>
            <a:ext cx="7765322" cy="97045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smtClean="0"/>
              <a:t>Clique no ícone para adicionar uma imagem</a:t>
            </a:r>
            <a:endParaRPr lang="en-US" noProof="0" dirty="0"/>
          </a:p>
        </p:txBody>
      </p:sp>
      <p:sp>
        <p:nvSpPr>
          <p:cNvPr id="21" name="Text Placeholder 3"/>
          <p:cNvSpPr>
            <a:spLocks noGrp="1"/>
          </p:cNvSpPr>
          <p:nvPr>
            <p:ph type="body" sz="half" idx="18"/>
          </p:nvPr>
        </p:nvSpPr>
        <p:spPr>
          <a:xfrm>
            <a:off x="685346" y="4480369"/>
            <a:ext cx="2475738" cy="1310833"/>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smtClean="0"/>
              <a:t>Clique no ícone para adicionar uma imagem</a:t>
            </a:r>
            <a:endParaRPr lang="en-US" noProof="0" dirty="0"/>
          </a:p>
        </p:txBody>
      </p:sp>
      <p:sp>
        <p:nvSpPr>
          <p:cNvPr id="24" name="Text Placeholder 3"/>
          <p:cNvSpPr>
            <a:spLocks noGrp="1"/>
          </p:cNvSpPr>
          <p:nvPr>
            <p:ph type="body" sz="half" idx="19"/>
          </p:nvPr>
        </p:nvSpPr>
        <p:spPr>
          <a:xfrm>
            <a:off x="3331075" y="4480368"/>
            <a:ext cx="2476753" cy="1310833"/>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smtClean="0"/>
              <a:t>Clique no ícone para adicionar uma imagem</a:t>
            </a:r>
            <a:endParaRPr lang="en-US" noProof="0" dirty="0"/>
          </a:p>
        </p:txBody>
      </p:sp>
      <p:sp>
        <p:nvSpPr>
          <p:cNvPr id="27" name="Text Placeholder 3"/>
          <p:cNvSpPr>
            <a:spLocks noGrp="1"/>
          </p:cNvSpPr>
          <p:nvPr>
            <p:ph type="body" sz="half" idx="20"/>
          </p:nvPr>
        </p:nvSpPr>
        <p:spPr>
          <a:xfrm>
            <a:off x="5974929" y="4480366"/>
            <a:ext cx="2475738" cy="1310835"/>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5" name="Date Placeholder 2"/>
          <p:cNvSpPr>
            <a:spLocks noGrp="1"/>
          </p:cNvSpPr>
          <p:nvPr>
            <p:ph type="dt" sz="half" idx="23"/>
          </p:nvPr>
        </p:nvSpPr>
        <p:spPr/>
        <p:txBody>
          <a:bodyPr/>
          <a:lstStyle>
            <a:lvl1pPr>
              <a:defRPr/>
            </a:lvl1pPr>
          </a:lstStyle>
          <a:p>
            <a:pPr>
              <a:defRPr/>
            </a:pPr>
            <a:fld id="{5BA1341F-B3D0-4497-BDBF-B176291F01D5}" type="datetimeFigureOut">
              <a:rPr lang="en-US"/>
              <a:pPr>
                <a:defRPr/>
              </a:pPr>
              <a:t>3/31/2014</a:t>
            </a:fld>
            <a:endParaRPr lang="en-US" dirty="0"/>
          </a:p>
        </p:txBody>
      </p:sp>
      <p:sp>
        <p:nvSpPr>
          <p:cNvPr id="16" name="Footer Placeholder 3"/>
          <p:cNvSpPr>
            <a:spLocks noGrp="1"/>
          </p:cNvSpPr>
          <p:nvPr>
            <p:ph type="ftr" sz="quarter" idx="24"/>
          </p:nvPr>
        </p:nvSpPr>
        <p:spPr/>
        <p:txBody>
          <a:bodyPr/>
          <a:lstStyle>
            <a:lvl1pPr>
              <a:defRPr/>
            </a:lvl1pPr>
          </a:lstStyle>
          <a:p>
            <a:pPr>
              <a:defRPr/>
            </a:pPr>
            <a:endParaRPr lang="en-US"/>
          </a:p>
        </p:txBody>
      </p:sp>
      <p:sp>
        <p:nvSpPr>
          <p:cNvPr id="17" name="Slide Number Placeholder 4"/>
          <p:cNvSpPr>
            <a:spLocks noGrp="1"/>
          </p:cNvSpPr>
          <p:nvPr>
            <p:ph type="sldNum" sz="quarter" idx="25"/>
          </p:nvPr>
        </p:nvSpPr>
        <p:spPr/>
        <p:txBody>
          <a:bodyPr/>
          <a:lstStyle>
            <a:lvl1pPr>
              <a:defRPr/>
            </a:lvl1pPr>
          </a:lstStyle>
          <a:p>
            <a:pPr>
              <a:defRPr/>
            </a:pPr>
            <a:fld id="{32570BF0-2080-497B-9517-F2D9C2497EC3}" type="slidenum">
              <a:rPr lang="en-US"/>
              <a:pPr>
                <a:defRPr/>
              </a:pPr>
              <a:t>‹nº›</a:t>
            </a:fld>
            <a:endParaRPr lang="en-US" dirty="0"/>
          </a:p>
        </p:txBody>
      </p:sp>
    </p:spTree>
    <p:extLst>
      <p:ext uri="{BB962C8B-B14F-4D97-AF65-F5344CB8AC3E}">
        <p14:creationId xmlns:p14="http://schemas.microsoft.com/office/powerpoint/2010/main" val="3064846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lvl1pPr>
              <a:defRPr/>
            </a:lvl1pPr>
          </a:lstStyle>
          <a:p>
            <a:pPr>
              <a:defRPr/>
            </a:pPr>
            <a:fld id="{0FB66534-BD0E-47C2-ABCA-CFD3B212A632}" type="datetimeFigureOut">
              <a:rPr lang="en-US"/>
              <a:pPr>
                <a:defRPr/>
              </a:pPr>
              <a:t>3/31/2014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43773A-D0C0-46F7-987E-1F2AFB7CA829}" type="slidenum">
              <a:rPr lang="en-US"/>
              <a:pPr>
                <a:defRPr/>
              </a:pPr>
              <a:t>‹nº›</a:t>
            </a:fld>
            <a:endParaRPr lang="en-US" dirty="0"/>
          </a:p>
        </p:txBody>
      </p:sp>
    </p:spTree>
    <p:extLst>
      <p:ext uri="{BB962C8B-B14F-4D97-AF65-F5344CB8AC3E}">
        <p14:creationId xmlns:p14="http://schemas.microsoft.com/office/powerpoint/2010/main" val="344637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pt-PT" smtClean="0"/>
              <a:t>Clique para editar o estilo</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lvl1pPr>
              <a:defRPr/>
            </a:lvl1pPr>
          </a:lstStyle>
          <a:p>
            <a:pPr>
              <a:defRPr/>
            </a:pPr>
            <a:fld id="{9B56708C-76AF-4DAF-9DB1-F0BF2064EA74}" type="datetimeFigureOut">
              <a:rPr lang="en-US"/>
              <a:pPr>
                <a:defRPr/>
              </a:pPr>
              <a:t>3/31/2014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E5D5E8-674A-472B-A9DA-F88D5A03509D}" type="slidenum">
              <a:rPr lang="en-US"/>
              <a:pPr>
                <a:defRPr/>
              </a:pPr>
              <a:t>‹nº›</a:t>
            </a:fld>
            <a:endParaRPr lang="en-US" dirty="0"/>
          </a:p>
        </p:txBody>
      </p:sp>
    </p:spTree>
    <p:extLst>
      <p:ext uri="{BB962C8B-B14F-4D97-AF65-F5344CB8AC3E}">
        <p14:creationId xmlns:p14="http://schemas.microsoft.com/office/powerpoint/2010/main" val="183792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lvl1pPr>
              <a:defRPr/>
            </a:lvl1pPr>
          </a:lstStyle>
          <a:p>
            <a:pPr>
              <a:defRPr/>
            </a:pPr>
            <a:fld id="{F82AADC3-F42C-4BAD-A2D0-138DEF3AAFAB}" type="datetimeFigureOut">
              <a:rPr lang="en-US"/>
              <a:pPr>
                <a:defRPr/>
              </a:pPr>
              <a:t>3/31/2014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0708F8-DF22-4C28-934D-2689BFA93351}" type="slidenum">
              <a:rPr lang="en-US"/>
              <a:pPr>
                <a:defRPr/>
              </a:pPr>
              <a:t>‹nº›</a:t>
            </a:fld>
            <a:endParaRPr lang="en-US" dirty="0"/>
          </a:p>
        </p:txBody>
      </p:sp>
    </p:spTree>
    <p:extLst>
      <p:ext uri="{BB962C8B-B14F-4D97-AF65-F5344CB8AC3E}">
        <p14:creationId xmlns:p14="http://schemas.microsoft.com/office/powerpoint/2010/main" val="316255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971551" y="3589879"/>
            <a:ext cx="7192913" cy="1507054"/>
          </a:xfrm>
        </p:spPr>
        <p:txBody>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lvl1pPr>
              <a:defRPr/>
            </a:lvl1pPr>
          </a:lstStyle>
          <a:p>
            <a:pPr>
              <a:defRPr/>
            </a:pPr>
            <a:fld id="{860AB963-C054-4FE6-B9FD-0EBF5461B7B0}" type="datetimeFigureOut">
              <a:rPr lang="en-US"/>
              <a:pPr>
                <a:defRPr/>
              </a:pPr>
              <a:t>3/31/2014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097ABA-A4BE-48D0-80EA-A870C97C6AB7}" type="slidenum">
              <a:rPr lang="en-US"/>
              <a:pPr>
                <a:defRPr/>
              </a:pPr>
              <a:t>‹nº›</a:t>
            </a:fld>
            <a:endParaRPr lang="en-US" dirty="0"/>
          </a:p>
        </p:txBody>
      </p:sp>
    </p:spTree>
    <p:extLst>
      <p:ext uri="{BB962C8B-B14F-4D97-AF65-F5344CB8AC3E}">
        <p14:creationId xmlns:p14="http://schemas.microsoft.com/office/powerpoint/2010/main" val="362865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685347" y="1732449"/>
            <a:ext cx="3795373" cy="405875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4652169" y="1732450"/>
            <a:ext cx="3798499" cy="405875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3"/>
          <p:cNvSpPr>
            <a:spLocks noGrp="1"/>
          </p:cNvSpPr>
          <p:nvPr>
            <p:ph type="dt" sz="half" idx="10"/>
          </p:nvPr>
        </p:nvSpPr>
        <p:spPr/>
        <p:txBody>
          <a:bodyPr/>
          <a:lstStyle>
            <a:lvl1pPr>
              <a:defRPr/>
            </a:lvl1pPr>
          </a:lstStyle>
          <a:p>
            <a:pPr>
              <a:defRPr/>
            </a:pPr>
            <a:fld id="{0953CFD8-1D93-4522-9C5A-FDE31B06B2F9}" type="datetimeFigureOut">
              <a:rPr lang="en-US"/>
              <a:pPr>
                <a:defRPr/>
              </a:pPr>
              <a:t>3/31/2014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0B63D8-78EF-459B-B201-D717274F0017}" type="slidenum">
              <a:rPr lang="en-US"/>
              <a:pPr>
                <a:defRPr/>
              </a:pPr>
              <a:t>‹nº›</a:t>
            </a:fld>
            <a:endParaRPr lang="en-US" dirty="0"/>
          </a:p>
        </p:txBody>
      </p:sp>
    </p:spTree>
    <p:extLst>
      <p:ext uri="{BB962C8B-B14F-4D97-AF65-F5344CB8AC3E}">
        <p14:creationId xmlns:p14="http://schemas.microsoft.com/office/powerpoint/2010/main" val="366919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7" name="Picture 9" descr="Slate-V2-SD-compPhotoInse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70063"/>
            <a:ext cx="3786188"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Slate-V2-SD-compPhotoInse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2488" y="1770063"/>
            <a:ext cx="3787775"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pt-PT" smtClean="0"/>
              <a:t>Clique para editar o estilo</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754404" y="2380138"/>
            <a:ext cx="3657258" cy="3411063"/>
          </a:xfrm>
        </p:spPr>
        <p:txBody>
          <a:bodyPr/>
          <a:lstStyle>
            <a:lvl1pPr>
              <a:defRPr sz="1800"/>
            </a:lvl1pPr>
            <a:lvl2pPr>
              <a:defRPr sz="1600"/>
            </a:lvl2pPr>
            <a:lvl3pPr>
              <a:defRPr sz="1400"/>
            </a:lvl3pPr>
            <a:lvl4pPr>
              <a:defRPr sz="1200"/>
            </a:lvl4pPr>
            <a:lvl5pPr>
              <a:defRPr sz="1200"/>
            </a:lvl5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4721225" y="2380138"/>
            <a:ext cx="3671498" cy="3411063"/>
          </a:xfrm>
        </p:spPr>
        <p:txBody>
          <a:bodyPr/>
          <a:lstStyle>
            <a:lvl1pPr>
              <a:defRPr sz="1800"/>
            </a:lvl1pPr>
            <a:lvl2pPr>
              <a:defRPr sz="1600"/>
            </a:lvl2pPr>
            <a:lvl3pPr>
              <a:defRPr sz="1400"/>
            </a:lvl3pPr>
            <a:lvl4pPr>
              <a:defRPr sz="1200"/>
            </a:lvl4pPr>
            <a:lvl5pPr>
              <a:defRPr sz="1200"/>
            </a:lvl5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9" name="Date Placeholder 6"/>
          <p:cNvSpPr>
            <a:spLocks noGrp="1"/>
          </p:cNvSpPr>
          <p:nvPr>
            <p:ph type="dt" sz="half" idx="10"/>
          </p:nvPr>
        </p:nvSpPr>
        <p:spPr/>
        <p:txBody>
          <a:bodyPr/>
          <a:lstStyle>
            <a:lvl1pPr>
              <a:defRPr/>
            </a:lvl1pPr>
          </a:lstStyle>
          <a:p>
            <a:pPr>
              <a:defRPr/>
            </a:pPr>
            <a:fld id="{EA1EDD74-A71E-4A05-B6D5-C23FFB3E43F3}" type="datetimeFigureOut">
              <a:rPr lang="en-US"/>
              <a:pPr>
                <a:defRPr/>
              </a:pPr>
              <a:t>3/31/2014</a:t>
            </a:fld>
            <a:endParaRPr lang="en-US" dirty="0"/>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a:lvl1pPr>
          </a:lstStyle>
          <a:p>
            <a:pPr>
              <a:defRPr/>
            </a:pPr>
            <a:fld id="{14B6AB23-ADEE-4F43-9E87-C316F47289D3}" type="slidenum">
              <a:rPr lang="en-US"/>
              <a:pPr>
                <a:defRPr/>
              </a:pPr>
              <a:t>‹nº›</a:t>
            </a:fld>
            <a:endParaRPr lang="en-US" dirty="0"/>
          </a:p>
        </p:txBody>
      </p:sp>
    </p:spTree>
    <p:extLst>
      <p:ext uri="{BB962C8B-B14F-4D97-AF65-F5344CB8AC3E}">
        <p14:creationId xmlns:p14="http://schemas.microsoft.com/office/powerpoint/2010/main" val="405355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3"/>
          <p:cNvSpPr>
            <a:spLocks noGrp="1"/>
          </p:cNvSpPr>
          <p:nvPr>
            <p:ph type="dt" sz="half" idx="10"/>
          </p:nvPr>
        </p:nvSpPr>
        <p:spPr/>
        <p:txBody>
          <a:bodyPr/>
          <a:lstStyle>
            <a:lvl1pPr>
              <a:defRPr/>
            </a:lvl1pPr>
          </a:lstStyle>
          <a:p>
            <a:pPr>
              <a:defRPr/>
            </a:pPr>
            <a:fld id="{CD5196E5-4AAA-4A68-B640-66A96B669319}" type="datetimeFigureOut">
              <a:rPr lang="en-US"/>
              <a:pPr>
                <a:defRPr/>
              </a:pPr>
              <a:t>3/31/2014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B3FBEC8-B51D-4B97-BCF0-927B194B0825}" type="slidenum">
              <a:rPr lang="en-US"/>
              <a:pPr>
                <a:defRPr/>
              </a:pPr>
              <a:t>‹nº›</a:t>
            </a:fld>
            <a:endParaRPr lang="en-US" dirty="0"/>
          </a:p>
        </p:txBody>
      </p:sp>
    </p:spTree>
    <p:extLst>
      <p:ext uri="{BB962C8B-B14F-4D97-AF65-F5344CB8AC3E}">
        <p14:creationId xmlns:p14="http://schemas.microsoft.com/office/powerpoint/2010/main" val="66572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6878CE9-1B28-4C85-9C9F-12076E75215E}" type="datetimeFigureOut">
              <a:rPr lang="en-US"/>
              <a:pPr>
                <a:defRPr/>
              </a:pPr>
              <a:t>3/31/2014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05E5312-0582-4150-B4BF-0E978F2F43A7}" type="slidenum">
              <a:rPr lang="en-US"/>
              <a:pPr>
                <a:defRPr/>
              </a:pPr>
              <a:t>‹nº›</a:t>
            </a:fld>
            <a:endParaRPr lang="en-US" dirty="0"/>
          </a:p>
        </p:txBody>
      </p:sp>
    </p:spTree>
    <p:extLst>
      <p:ext uri="{BB962C8B-B14F-4D97-AF65-F5344CB8AC3E}">
        <p14:creationId xmlns:p14="http://schemas.microsoft.com/office/powerpoint/2010/main" val="23589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lstStyle>
            <a:lvl1pPr algn="ctr">
              <a:defRPr sz="2400" b="0"/>
            </a:lvl1pPr>
          </a:lstStyle>
          <a:p>
            <a:r>
              <a:rPr lang="pt-PT" smtClean="0"/>
              <a:t>Clique para editar o estilo</a:t>
            </a:r>
            <a:endParaRPr lang="en-US" dirty="0"/>
          </a:p>
        </p:txBody>
      </p:sp>
      <p:sp>
        <p:nvSpPr>
          <p:cNvPr id="3" name="Content Placeholder 2"/>
          <p:cNvSpPr>
            <a:spLocks noGrp="1"/>
          </p:cNvSpPr>
          <p:nvPr>
            <p:ph idx="1"/>
          </p:nvPr>
        </p:nvSpPr>
        <p:spPr>
          <a:xfrm>
            <a:off x="3641725" y="609600"/>
            <a:ext cx="4808943" cy="51816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685347" y="2431518"/>
            <a:ext cx="2780167" cy="3359681"/>
          </a:xfrm>
        </p:spPr>
        <p:txBody>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3"/>
          <p:cNvSpPr>
            <a:spLocks noGrp="1"/>
          </p:cNvSpPr>
          <p:nvPr>
            <p:ph type="dt" sz="half" idx="10"/>
          </p:nvPr>
        </p:nvSpPr>
        <p:spPr/>
        <p:txBody>
          <a:bodyPr/>
          <a:lstStyle>
            <a:lvl1pPr>
              <a:defRPr/>
            </a:lvl1pPr>
          </a:lstStyle>
          <a:p>
            <a:pPr>
              <a:defRPr/>
            </a:pPr>
            <a:fld id="{5F0293E3-3158-40C9-8462-7D496BA9A15A}" type="datetimeFigureOut">
              <a:rPr lang="en-US"/>
              <a:pPr>
                <a:defRPr/>
              </a:pPr>
              <a:t>3/31/2014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40F404-6EF1-4B73-8570-DF3E5D3772D6}" type="slidenum">
              <a:rPr lang="en-US"/>
              <a:pPr>
                <a:defRPr/>
              </a:pPr>
              <a:t>‹nº›</a:t>
            </a:fld>
            <a:endParaRPr lang="en-US" dirty="0"/>
          </a:p>
        </p:txBody>
      </p:sp>
    </p:spTree>
    <p:extLst>
      <p:ext uri="{BB962C8B-B14F-4D97-AF65-F5344CB8AC3E}">
        <p14:creationId xmlns:p14="http://schemas.microsoft.com/office/powerpoint/2010/main" val="147183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5" name="Picture 11" descr="Slate-V2-SD-vertPhotoInse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609600"/>
            <a:ext cx="3427413"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smtClean="0"/>
              <a:t>Clique no ícone para adicionar uma imagem</a:t>
            </a:r>
            <a:endParaRPr lang="en-US" noProof="0" dirty="0"/>
          </a:p>
        </p:txBody>
      </p:sp>
      <p:sp>
        <p:nvSpPr>
          <p:cNvPr id="4" name="Text Placeholder 3"/>
          <p:cNvSpPr>
            <a:spLocks noGrp="1"/>
          </p:cNvSpPr>
          <p:nvPr>
            <p:ph type="body" sz="half" idx="2"/>
          </p:nvPr>
        </p:nvSpPr>
        <p:spPr>
          <a:xfrm>
            <a:off x="685347" y="2439261"/>
            <a:ext cx="3924676" cy="3376134"/>
          </a:xfrm>
        </p:spPr>
        <p:txBody>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6" name="Date Placeholder 4"/>
          <p:cNvSpPr>
            <a:spLocks noGrp="1"/>
          </p:cNvSpPr>
          <p:nvPr>
            <p:ph type="dt" sz="half" idx="10"/>
          </p:nvPr>
        </p:nvSpPr>
        <p:spPr/>
        <p:txBody>
          <a:bodyPr/>
          <a:lstStyle>
            <a:lvl1pPr>
              <a:defRPr/>
            </a:lvl1pPr>
          </a:lstStyle>
          <a:p>
            <a:pPr>
              <a:defRPr/>
            </a:pPr>
            <a:fld id="{EE074AA4-A875-43B9-8129-33C7B41E2D26}" type="datetimeFigureOut">
              <a:rPr lang="en-US"/>
              <a:pPr>
                <a:defRPr/>
              </a:pPr>
              <a:t>3/31/2014</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039FB7E3-5B6D-4DBC-92EA-38419E9C3CC4}" type="slidenum">
              <a:rPr lang="en-US"/>
              <a:pPr>
                <a:defRPr/>
              </a:pPr>
              <a:t>‹nº›</a:t>
            </a:fld>
            <a:endParaRPr lang="en-US" dirty="0"/>
          </a:p>
        </p:txBody>
      </p:sp>
    </p:spTree>
    <p:extLst>
      <p:ext uri="{BB962C8B-B14F-4D97-AF65-F5344CB8AC3E}">
        <p14:creationId xmlns:p14="http://schemas.microsoft.com/office/powerpoint/2010/main" val="41001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7764463" cy="96996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685800" y="1731963"/>
            <a:ext cx="7764463" cy="4059237"/>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lumMod val="95000"/>
                  </a:schemeClr>
                </a:solidFill>
                <a:effectLst>
                  <a:outerShdw blurRad="50800" dist="38100" dir="2700000" algn="tl" rotWithShape="0">
                    <a:schemeClr val="bg1">
                      <a:alpha val="43000"/>
                    </a:schemeClr>
                  </a:outerShdw>
                </a:effectLst>
                <a:latin typeface="+mn-lt"/>
              </a:defRPr>
            </a:lvl1pPr>
          </a:lstStyle>
          <a:p>
            <a:pPr>
              <a:defRPr/>
            </a:pPr>
            <a:fld id="{B8D99A5C-6770-446C-ABB4-54E8741FF5A9}" type="datetimeFigureOut">
              <a:rPr lang="en-US"/>
              <a:pPr>
                <a:defRPr/>
              </a:pPr>
              <a:t>3/31/2014</a:t>
            </a:fld>
            <a:endParaRPr lang="en-US" dirty="0"/>
          </a:p>
        </p:txBody>
      </p:sp>
      <p:sp>
        <p:nvSpPr>
          <p:cNvPr id="5" name="Footer Placeholder 4"/>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lumMod val="95000"/>
                  </a:schemeClr>
                </a:solidFill>
                <a:effectLst>
                  <a:outerShdw blurRad="50800" dist="38100" dir="2700000" algn="tl" rotWithShape="0">
                    <a:schemeClr val="bg1">
                      <a:alpha val="43000"/>
                    </a:schemeClr>
                  </a:outerShdw>
                </a:effectLst>
                <a:latin typeface="+mn-lt"/>
              </a:defRPr>
            </a:lvl1pPr>
          </a:lstStyle>
          <a:p>
            <a:pPr>
              <a:defRPr/>
            </a:pPr>
            <a:endParaRPr lang="en-US"/>
          </a:p>
        </p:txBody>
      </p:sp>
      <p:sp>
        <p:nvSpPr>
          <p:cNvPr id="6" name="Slide Number Placeholder 5"/>
          <p:cNvSpPr>
            <a:spLocks noGrp="1"/>
          </p:cNvSpPr>
          <p:nvPr>
            <p:ph type="sldNum" sz="quarter" idx="4"/>
          </p:nvPr>
        </p:nvSpPr>
        <p:spPr>
          <a:xfrm>
            <a:off x="7885113" y="5883275"/>
            <a:ext cx="565150" cy="365125"/>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lumMod val="95000"/>
                  </a:schemeClr>
                </a:solidFill>
                <a:effectLst>
                  <a:outerShdw blurRad="50800" dist="38100" dir="2700000" algn="tl" rotWithShape="0">
                    <a:schemeClr val="bg1">
                      <a:alpha val="43000"/>
                    </a:schemeClr>
                  </a:outerShdw>
                </a:effectLst>
                <a:latin typeface="+mn-lt"/>
              </a:defRPr>
            </a:lvl1pPr>
          </a:lstStyle>
          <a:p>
            <a:pPr>
              <a:defRPr/>
            </a:pPr>
            <a:fld id="{90D8EE7E-D6E7-43A1-AF4E-07A21A39F302}" type="slidenum">
              <a:rPr lang="en-US"/>
              <a:pPr>
                <a:defRPr/>
              </a:pPr>
              <a:t>‹nº›</a:t>
            </a:fld>
            <a:endParaRPr lang="en-US" dirty="0"/>
          </a:p>
        </p:txBody>
      </p:sp>
    </p:spTree>
  </p:cSld>
  <p:clrMap bg1="dk1" tx1="lt1" bg2="dk2" tx2="lt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47" r:id="rId5"/>
    <p:sldLayoutId id="2147484239" r:id="rId6"/>
    <p:sldLayoutId id="2147484240" r:id="rId7"/>
    <p:sldLayoutId id="2147484241" r:id="rId8"/>
    <p:sldLayoutId id="2147484248" r:id="rId9"/>
    <p:sldLayoutId id="2147484249" r:id="rId10"/>
    <p:sldLayoutId id="2147484242" r:id="rId11"/>
    <p:sldLayoutId id="2147484250" r:id="rId12"/>
    <p:sldLayoutId id="2147484243" r:id="rId13"/>
    <p:sldLayoutId id="2147484244" r:id="rId14"/>
    <p:sldLayoutId id="2147484251" r:id="rId15"/>
    <p:sldLayoutId id="2147484245" r:id="rId16"/>
    <p:sldLayoutId id="2147484246" r:id="rId17"/>
  </p:sldLayoutIdLst>
  <p:txStyles>
    <p:titleStyle>
      <a:lvl1pPr algn="ctr" defTabSz="457200" rtl="0" eaLnBrk="0" fontAlgn="base" hangingPunct="0">
        <a:spcBef>
          <a:spcPct val="0"/>
        </a:spcBef>
        <a:spcAft>
          <a:spcPct val="0"/>
        </a:spcAft>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Trebuchet MS" panose="020B0603020202020204" pitchFamily="34" charset="0"/>
          <a:cs typeface="Trebuchet MS"/>
        </a:defRPr>
      </a:lvl1pPr>
      <a:lvl2pPr algn="ctr" defTabSz="457200" rtl="0" eaLnBrk="0" fontAlgn="base" hangingPunct="0">
        <a:spcBef>
          <a:spcPct val="0"/>
        </a:spcBef>
        <a:spcAft>
          <a:spcPct val="0"/>
        </a:spcAft>
        <a:defRPr sz="4000">
          <a:solidFill>
            <a:schemeClr val="tx2"/>
          </a:solidFill>
          <a:latin typeface="Calisto MT" panose="02040603050505030304"/>
          <a:ea typeface="Trebuchet MS" panose="020B0603020202020204" pitchFamily="34" charset="0"/>
          <a:cs typeface="Trebuchet MS" panose="020B0603020202020204" pitchFamily="34" charset="0"/>
        </a:defRPr>
      </a:lvl2pPr>
      <a:lvl3pPr algn="ctr" defTabSz="457200" rtl="0" eaLnBrk="0" fontAlgn="base" hangingPunct="0">
        <a:spcBef>
          <a:spcPct val="0"/>
        </a:spcBef>
        <a:spcAft>
          <a:spcPct val="0"/>
        </a:spcAft>
        <a:defRPr sz="4000">
          <a:solidFill>
            <a:schemeClr val="tx2"/>
          </a:solidFill>
          <a:latin typeface="Calisto MT" panose="02040603050505030304"/>
          <a:ea typeface="Trebuchet MS" panose="020B0603020202020204" pitchFamily="34" charset="0"/>
          <a:cs typeface="Trebuchet MS" panose="020B0603020202020204" pitchFamily="34" charset="0"/>
        </a:defRPr>
      </a:lvl3pPr>
      <a:lvl4pPr algn="ctr" defTabSz="457200" rtl="0" eaLnBrk="0" fontAlgn="base" hangingPunct="0">
        <a:spcBef>
          <a:spcPct val="0"/>
        </a:spcBef>
        <a:spcAft>
          <a:spcPct val="0"/>
        </a:spcAft>
        <a:defRPr sz="4000">
          <a:solidFill>
            <a:schemeClr val="tx2"/>
          </a:solidFill>
          <a:latin typeface="Calisto MT" panose="02040603050505030304"/>
          <a:ea typeface="Trebuchet MS" panose="020B0603020202020204" pitchFamily="34" charset="0"/>
          <a:cs typeface="Trebuchet MS" panose="020B0603020202020204" pitchFamily="34" charset="0"/>
        </a:defRPr>
      </a:lvl4pPr>
      <a:lvl5pPr algn="ctr" defTabSz="457200" rtl="0" eaLnBrk="0" fontAlgn="base" hangingPunct="0">
        <a:spcBef>
          <a:spcPct val="0"/>
        </a:spcBef>
        <a:spcAft>
          <a:spcPct val="0"/>
        </a:spcAft>
        <a:defRPr sz="4000">
          <a:solidFill>
            <a:schemeClr val="tx2"/>
          </a:solidFill>
          <a:latin typeface="Calisto MT" panose="02040603050505030304"/>
          <a:ea typeface="Trebuchet MS" panose="020B0603020202020204" pitchFamily="34" charset="0"/>
          <a:cs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4800" algn="l" defTabSz="457200" rtl="0" eaLnBrk="0" fontAlgn="base" hangingPunct="0">
        <a:spcBef>
          <a:spcPct val="20000"/>
        </a:spcBef>
        <a:spcAft>
          <a:spcPts val="600"/>
        </a:spcAft>
        <a:buClr>
          <a:schemeClr val="tx2"/>
        </a:buClr>
        <a:buSzPct val="70000"/>
        <a:buFont typeface="Wingdings 2" panose="05020102010507070707" pitchFamily="18"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19138" indent="-269875" algn="l" defTabSz="457200" rtl="0" eaLnBrk="0" fontAlgn="base" hangingPunct="0">
        <a:spcBef>
          <a:spcPct val="20000"/>
        </a:spcBef>
        <a:spcAft>
          <a:spcPts val="600"/>
        </a:spcAft>
        <a:buClr>
          <a:schemeClr val="tx2"/>
        </a:buClr>
        <a:buSzPct val="70000"/>
        <a:buFont typeface="Wingdings 2" panose="05020102010507070707" pitchFamily="18" charset="2"/>
        <a:buChar char=""/>
        <a:defRPr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5525" indent="-215900" algn="l" defTabSz="457200" rtl="0" eaLnBrk="0" fontAlgn="base" hangingPunct="0">
        <a:spcBef>
          <a:spcPct val="20000"/>
        </a:spcBef>
        <a:spcAft>
          <a:spcPts val="600"/>
        </a:spcAft>
        <a:buClr>
          <a:schemeClr val="tx2"/>
        </a:buClr>
        <a:buSzPct val="70000"/>
        <a:buFont typeface="Wingdings 2" panose="05020102010507070707" pitchFamily="18"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5888" indent="-215900" algn="l" defTabSz="457200" rtl="0" eaLnBrk="0" fontAlgn="base" hangingPunct="0">
        <a:spcBef>
          <a:spcPct val="20000"/>
        </a:spcBef>
        <a:spcAft>
          <a:spcPts val="600"/>
        </a:spcAft>
        <a:buClr>
          <a:schemeClr val="tx2"/>
        </a:buClr>
        <a:buSzPct val="70000"/>
        <a:buFont typeface="Wingdings 2" panose="05020102010507070707" pitchFamily="18"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225" indent="-215900" algn="l" defTabSz="457200" rtl="0" eaLnBrk="0" fontAlgn="base" hangingPunct="0">
        <a:spcBef>
          <a:spcPct val="20000"/>
        </a:spcBef>
        <a:spcAft>
          <a:spcPts val="600"/>
        </a:spcAft>
        <a:buClr>
          <a:schemeClr val="tx2"/>
        </a:buClr>
        <a:buSzPct val="70000"/>
        <a:buFont typeface="Wingdings 2" panose="05020102010507070707" pitchFamily="18"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oleObject" Target="../embeddings/Gr_fico_do_Microsoft_Excel2.xls"/><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Gr_fico_do_Microsoft_Excel1.xls"/><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eaLnBrk="1" fontAlgn="auto" hangingPunct="1">
              <a:spcAft>
                <a:spcPts val="0"/>
              </a:spcAft>
              <a:defRPr/>
            </a:pPr>
            <a:r>
              <a:rPr lang="pt-PT" sz="4800" b="1" dirty="0">
                <a:ea typeface="+mj-ea"/>
              </a:rPr>
              <a:t>Localização </a:t>
            </a:r>
            <a:r>
              <a:rPr lang="pt-PT" sz="4800" b="1" i="1" dirty="0">
                <a:ea typeface="+mj-ea"/>
              </a:rPr>
              <a:t>Indoor</a:t>
            </a:r>
            <a:r>
              <a:rPr lang="pt-PT" sz="4800" b="1" dirty="0">
                <a:ea typeface="+mj-ea"/>
              </a:rPr>
              <a:t> em Ambientes Inteligentes</a:t>
            </a:r>
            <a:endParaRPr lang="pt-PT" sz="4800" dirty="0">
              <a:ea typeface="+mj-ea"/>
            </a:endParaRPr>
          </a:p>
        </p:txBody>
      </p:sp>
      <p:sp>
        <p:nvSpPr>
          <p:cNvPr id="3" name="Subtítulo 2"/>
          <p:cNvSpPr>
            <a:spLocks noGrp="1"/>
          </p:cNvSpPr>
          <p:nvPr>
            <p:ph type="subTitle" idx="1"/>
          </p:nvPr>
        </p:nvSpPr>
        <p:spPr>
          <a:xfrm>
            <a:off x="3446066" y="4711700"/>
            <a:ext cx="5240734" cy="1041401"/>
          </a:xfrm>
        </p:spPr>
        <p:txBody>
          <a:bodyPr>
            <a:noAutofit/>
          </a:bodyPr>
          <a:lstStyle/>
          <a:p>
            <a:pPr algn="r" eaLnBrk="1" fontAlgn="auto" hangingPunct="1">
              <a:buFont typeface="Wingdings 2" charset="2"/>
              <a:buNone/>
              <a:defRPr/>
            </a:pPr>
            <a:r>
              <a:rPr lang="pt-PT" sz="2400" b="1" dirty="0"/>
              <a:t>Rafael Abreu </a:t>
            </a:r>
          </a:p>
          <a:p>
            <a:pPr algn="r" eaLnBrk="1" fontAlgn="auto" hangingPunct="1">
              <a:buFont typeface="Wingdings 2" charset="2"/>
              <a:buNone/>
              <a:defRPr/>
            </a:pPr>
            <a:r>
              <a:rPr lang="pt-PT" dirty="0"/>
              <a:t>Dissertação do Mestrado </a:t>
            </a:r>
            <a:r>
              <a:rPr lang="pt-PT" dirty="0" smtClean="0"/>
              <a:t>em</a:t>
            </a:r>
          </a:p>
          <a:p>
            <a:pPr algn="r" eaLnBrk="1" fontAlgn="auto" hangingPunct="1">
              <a:buFont typeface="Wingdings 2" charset="2"/>
              <a:buNone/>
              <a:defRPr/>
            </a:pPr>
            <a:r>
              <a:rPr lang="pt-PT" dirty="0" smtClean="0"/>
              <a:t>Engenharia </a:t>
            </a:r>
            <a:r>
              <a:rPr lang="pt-PT" dirty="0"/>
              <a:t>Informática</a:t>
            </a:r>
          </a:p>
          <a:p>
            <a:pPr algn="r" eaLnBrk="1" fontAlgn="auto" hangingPunct="1">
              <a:buFont typeface="Wingdings 2" charset="2"/>
              <a:buNone/>
              <a:defRPr/>
            </a:pPr>
            <a:endParaRPr lang="pt-PT" sz="1400" dirty="0"/>
          </a:p>
        </p:txBody>
      </p:sp>
      <p:pic>
        <p:nvPicPr>
          <p:cNvPr id="8196" name="Image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45363" y="0"/>
            <a:ext cx="1798637"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smtClean="0">
                <a:ea typeface="+mj-ea"/>
              </a:rPr>
              <a:t>Cenário de contexto testado</a:t>
            </a:r>
            <a:endParaRPr lang="pt-PT" b="1" dirty="0">
              <a:ea typeface="+mj-ea"/>
            </a:endParaRPr>
          </a:p>
        </p:txBody>
      </p:sp>
      <p:pic>
        <p:nvPicPr>
          <p:cNvPr id="26627" name="Imagem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5275" y="1579563"/>
            <a:ext cx="34655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a:ea typeface="+mj-ea"/>
              </a:rPr>
              <a:t>Intensidade do sinal </a:t>
            </a:r>
            <a:r>
              <a:rPr lang="pt-PT" b="1" dirty="0" smtClean="0">
                <a:ea typeface="+mj-ea"/>
              </a:rPr>
              <a:t>(1)</a:t>
            </a:r>
            <a:endParaRPr lang="pt-PT" b="1" dirty="0">
              <a:ea typeface="+mj-ea"/>
            </a:endParaRPr>
          </a:p>
        </p:txBody>
      </p:sp>
      <p:pic>
        <p:nvPicPr>
          <p:cNvPr id="28675" name="Imagem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5175" y="1476375"/>
            <a:ext cx="3490913"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a:ea typeface="+mj-ea"/>
              </a:rPr>
              <a:t>Intensidade do sinal </a:t>
            </a:r>
            <a:r>
              <a:rPr lang="pt-PT" b="1" dirty="0" smtClean="0">
                <a:ea typeface="+mj-ea"/>
              </a:rPr>
              <a:t>(2)</a:t>
            </a:r>
            <a:endParaRPr lang="pt-PT" b="1" dirty="0">
              <a:ea typeface="+mj-ea"/>
            </a:endParaRPr>
          </a:p>
        </p:txBody>
      </p:sp>
      <p:pic>
        <p:nvPicPr>
          <p:cNvPr id="30723" name="Imagem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5175" y="1476375"/>
            <a:ext cx="3490913"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Imagem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8075" y="1579563"/>
            <a:ext cx="3490913"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a:ea typeface="+mj-ea"/>
              </a:rPr>
              <a:t>Intensidade do sinal </a:t>
            </a:r>
            <a:r>
              <a:rPr lang="pt-PT" b="1" dirty="0" smtClean="0">
                <a:ea typeface="+mj-ea"/>
              </a:rPr>
              <a:t>(3)</a:t>
            </a:r>
            <a:endParaRPr lang="pt-PT" b="1" dirty="0">
              <a:ea typeface="+mj-ea"/>
            </a:endParaRPr>
          </a:p>
        </p:txBody>
      </p:sp>
      <p:pic>
        <p:nvPicPr>
          <p:cNvPr id="32771" name="Imagem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5175" y="1476375"/>
            <a:ext cx="3490913"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Imagem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8075" y="1579563"/>
            <a:ext cx="3490913"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Imagem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22563" y="1682750"/>
            <a:ext cx="3490912"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a:ea typeface="+mj-ea"/>
              </a:rPr>
              <a:t>Intensidade do sinal </a:t>
            </a:r>
            <a:r>
              <a:rPr lang="pt-PT" b="1" dirty="0" smtClean="0">
                <a:ea typeface="+mj-ea"/>
              </a:rPr>
              <a:t>(4)</a:t>
            </a:r>
            <a:endParaRPr lang="pt-PT" b="1" dirty="0">
              <a:ea typeface="+mj-ea"/>
            </a:endParaRPr>
          </a:p>
        </p:txBody>
      </p:sp>
      <p:pic>
        <p:nvPicPr>
          <p:cNvPr id="34819" name="Imagem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5175" y="1476375"/>
            <a:ext cx="3490913"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Imagem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8075" y="1579563"/>
            <a:ext cx="3490913"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Imagem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22563" y="1682750"/>
            <a:ext cx="3490912"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Imagem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01963" y="1785938"/>
            <a:ext cx="3490912"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smtClean="0">
                <a:ea typeface="+mj-ea"/>
              </a:rPr>
              <a:t>Resultados obtidos</a:t>
            </a:r>
            <a:endParaRPr lang="pt-PT" b="1" dirty="0">
              <a:ea typeface="+mj-ea"/>
            </a:endParaRPr>
          </a:p>
        </p:txBody>
      </p:sp>
      <p:graphicFrame>
        <p:nvGraphicFramePr>
          <p:cNvPr id="36867" name="Gráfico 4"/>
          <p:cNvGraphicFramePr>
            <a:graphicFrameLocks/>
          </p:cNvGraphicFramePr>
          <p:nvPr/>
        </p:nvGraphicFramePr>
        <p:xfrm>
          <a:off x="542925" y="1778000"/>
          <a:ext cx="8123238" cy="4375150"/>
        </p:xfrm>
        <a:graphic>
          <a:graphicData uri="http://schemas.openxmlformats.org/presentationml/2006/ole">
            <mc:AlternateContent xmlns:mc="http://schemas.openxmlformats.org/markup-compatibility/2006">
              <mc:Choice xmlns:v="urn:schemas-microsoft-com:vml" Requires="v">
                <p:oleObj spid="_x0000_s36872" name="Gráfico" r:id="rId5" imgW="8126672" imgH="4383404" progId="Excel.Chart.8">
                  <p:embed/>
                </p:oleObj>
              </mc:Choice>
              <mc:Fallback>
                <p:oleObj name="Gráfico" r:id="rId5" imgW="8126672" imgH="4383404" progId="Excel.Chart.8">
                  <p:embed/>
                  <p:pic>
                    <p:nvPicPr>
                      <p:cNvPr id="0" name="Gráfico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 y="1778000"/>
                        <a:ext cx="8123238"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8" name="Retângulo 6"/>
          <p:cNvSpPr>
            <a:spLocks noChangeArrowheads="1"/>
          </p:cNvSpPr>
          <p:nvPr/>
        </p:nvSpPr>
        <p:spPr bwMode="auto">
          <a:xfrm>
            <a:off x="1087438" y="6132513"/>
            <a:ext cx="6961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eaLnBrk="1" hangingPunct="1"/>
            <a:r>
              <a:rPr lang="pt-PT" altLang="pt-PT" sz="2000"/>
              <a:t>Erros detetados para cada parâmetro </a:t>
            </a:r>
            <a:r>
              <a:rPr lang="pt-PT" altLang="pt-PT" sz="2000" i="1"/>
              <a:t>g </a:t>
            </a:r>
            <a:r>
              <a:rPr lang="pt-PT" altLang="pt-PT" sz="2000"/>
              <a:t> do algoritmo utilizado</a:t>
            </a:r>
          </a:p>
        </p:txBody>
      </p:sp>
      <p:sp>
        <p:nvSpPr>
          <p:cNvPr id="36869" name="CaixaDeTexto 14"/>
          <p:cNvSpPr txBox="1">
            <a:spLocks noChangeArrowheads="1"/>
          </p:cNvSpPr>
          <p:nvPr/>
        </p:nvSpPr>
        <p:spPr bwMode="auto">
          <a:xfrm>
            <a:off x="3133725" y="4383088"/>
            <a:ext cx="708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eaLnBrk="1" hangingPunct="1"/>
            <a:r>
              <a:rPr lang="pt-PT" altLang="pt-PT" sz="1400">
                <a:solidFill>
                  <a:srgbClr val="0070C0"/>
                </a:solidFill>
              </a:rPr>
              <a:t>1,80 m</a:t>
            </a:r>
          </a:p>
        </p:txBody>
      </p:sp>
      <p:sp>
        <p:nvSpPr>
          <p:cNvPr id="36870" name="CaixaDeTexto 15"/>
          <p:cNvSpPr txBox="1">
            <a:spLocks noChangeArrowheads="1"/>
          </p:cNvSpPr>
          <p:nvPr/>
        </p:nvSpPr>
        <p:spPr bwMode="auto">
          <a:xfrm>
            <a:off x="5851525" y="5086350"/>
            <a:ext cx="708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eaLnBrk="1" hangingPunct="1"/>
            <a:r>
              <a:rPr lang="pt-PT" altLang="pt-PT" sz="1400">
                <a:solidFill>
                  <a:srgbClr val="00B050"/>
                </a:solidFill>
              </a:rPr>
              <a:t>0,08 m</a:t>
            </a:r>
          </a:p>
        </p:txBody>
      </p:sp>
      <p:sp>
        <p:nvSpPr>
          <p:cNvPr id="36871" name="CaixaDeTexto 16"/>
          <p:cNvSpPr txBox="1">
            <a:spLocks noChangeArrowheads="1"/>
          </p:cNvSpPr>
          <p:nvPr/>
        </p:nvSpPr>
        <p:spPr bwMode="auto">
          <a:xfrm>
            <a:off x="1406525" y="2205038"/>
            <a:ext cx="708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eaLnBrk="1" hangingPunct="1"/>
            <a:r>
              <a:rPr lang="pt-PT" altLang="pt-PT" sz="1400">
                <a:solidFill>
                  <a:srgbClr val="FF0000"/>
                </a:solidFill>
              </a:rPr>
              <a:t>7,56 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dirty="0" smtClean="0">
                <a:ea typeface="+mj-ea"/>
              </a:rPr>
              <a:t>Trabalho Realizado</a:t>
            </a:r>
            <a:endParaRPr lang="pt-PT" dirty="0">
              <a:ea typeface="+mj-ea"/>
            </a:endParaRPr>
          </a:p>
        </p:txBody>
      </p:sp>
      <p:sp>
        <p:nvSpPr>
          <p:cNvPr id="3" name="Marcador de Posição de Conteúdo 2"/>
          <p:cNvSpPr>
            <a:spLocks noGrp="1"/>
          </p:cNvSpPr>
          <p:nvPr>
            <p:ph idx="1"/>
          </p:nvPr>
        </p:nvSpPr>
        <p:spPr>
          <a:xfrm>
            <a:off x="685346" y="1732450"/>
            <a:ext cx="7765322" cy="4058751"/>
          </a:xfrm>
        </p:spPr>
        <p:txBody>
          <a:bodyPr>
            <a:normAutofit lnSpcReduction="10000"/>
          </a:bodyPr>
          <a:lstStyle/>
          <a:p>
            <a:pPr marL="36900" indent="0" eaLnBrk="1" fontAlgn="auto" hangingPunct="1">
              <a:buFont typeface="Wingdings 2" charset="2"/>
              <a:buNone/>
              <a:defRPr/>
            </a:pPr>
            <a:r>
              <a:rPr lang="pt-PT" sz="2400" dirty="0"/>
              <a:t> </a:t>
            </a:r>
          </a:p>
          <a:p>
            <a:pPr indent="-306000" eaLnBrk="1" fontAlgn="auto" hangingPunct="1">
              <a:buFont typeface="Wingdings 2" charset="2"/>
              <a:buChar char=""/>
              <a:defRPr/>
            </a:pPr>
            <a:r>
              <a:rPr lang="pt-PT" sz="2400" dirty="0" smtClean="0"/>
              <a:t>Plataforma em Ambientes Inteligentes </a:t>
            </a:r>
          </a:p>
          <a:p>
            <a:pPr indent="-306000" eaLnBrk="1" fontAlgn="auto" hangingPunct="1">
              <a:buFont typeface="Wingdings 2" charset="2"/>
              <a:buChar char=""/>
              <a:defRPr/>
            </a:pPr>
            <a:endParaRPr lang="pt-PT" sz="2400" dirty="0" smtClean="0"/>
          </a:p>
          <a:p>
            <a:pPr indent="-306000" eaLnBrk="1" fontAlgn="auto" hangingPunct="1">
              <a:buFont typeface="Wingdings 2" charset="2"/>
              <a:buChar char=""/>
              <a:defRPr/>
            </a:pPr>
            <a:r>
              <a:rPr lang="pt-PT" sz="2400" dirty="0" smtClean="0"/>
              <a:t>Criação de um sistema de </a:t>
            </a:r>
            <a:r>
              <a:rPr lang="pt-PT" sz="2400" dirty="0"/>
              <a:t>coordenadas uniforme</a:t>
            </a:r>
          </a:p>
          <a:p>
            <a:pPr indent="-306000" eaLnBrk="1" fontAlgn="auto" hangingPunct="1">
              <a:buFont typeface="Wingdings 2" charset="2"/>
              <a:buChar char=""/>
              <a:defRPr/>
            </a:pPr>
            <a:endParaRPr lang="pt-PT" sz="2400" dirty="0" smtClean="0"/>
          </a:p>
          <a:p>
            <a:pPr indent="-306000" eaLnBrk="1" fontAlgn="auto" hangingPunct="1">
              <a:buFont typeface="Wingdings 2" charset="2"/>
              <a:buChar char=""/>
              <a:defRPr/>
            </a:pPr>
            <a:r>
              <a:rPr lang="pt-PT" sz="2400" dirty="0" smtClean="0"/>
              <a:t>Problemas com os  algoritmos de localização</a:t>
            </a:r>
            <a:endParaRPr lang="pt-PT" sz="2400" dirty="0"/>
          </a:p>
          <a:p>
            <a:pPr indent="-306000" eaLnBrk="1" fontAlgn="auto" hangingPunct="1">
              <a:buFont typeface="Wingdings 2" charset="2"/>
              <a:buChar char=""/>
              <a:defRPr/>
            </a:pPr>
            <a:endParaRPr lang="pt-PT" sz="2400" dirty="0"/>
          </a:p>
          <a:p>
            <a:pPr indent="-306000" eaLnBrk="1" fontAlgn="auto" hangingPunct="1">
              <a:buFont typeface="Wingdings 2" charset="2"/>
              <a:buChar char=""/>
              <a:defRPr/>
            </a:pPr>
            <a:r>
              <a:rPr lang="pt-PT" sz="2400" dirty="0" smtClean="0"/>
              <a:t>Deteção automática do parâmetro  de ambiente</a:t>
            </a:r>
            <a:endParaRPr lang="pt-PT"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smtClean="0">
                <a:ea typeface="+mj-ea"/>
              </a:rPr>
              <a:t>Trabalho Futuro</a:t>
            </a:r>
            <a:endParaRPr lang="pt-PT" b="1" dirty="0">
              <a:ea typeface="+mj-ea"/>
            </a:endParaRPr>
          </a:p>
        </p:txBody>
      </p:sp>
      <p:sp>
        <p:nvSpPr>
          <p:cNvPr id="3" name="Marcador de Posição de Conteúdo 2"/>
          <p:cNvSpPr>
            <a:spLocks noGrp="1"/>
          </p:cNvSpPr>
          <p:nvPr>
            <p:ph idx="1"/>
          </p:nvPr>
        </p:nvSpPr>
        <p:spPr>
          <a:xfrm>
            <a:off x="685346" y="1732450"/>
            <a:ext cx="7765322" cy="4058751"/>
          </a:xfrm>
        </p:spPr>
        <p:txBody>
          <a:bodyPr/>
          <a:lstStyle/>
          <a:p>
            <a:pPr indent="-306000" eaLnBrk="1" fontAlgn="auto" hangingPunct="1">
              <a:buFont typeface="Wingdings 2" charset="2"/>
              <a:buChar char=""/>
              <a:defRPr/>
            </a:pPr>
            <a:endParaRPr lang="pt-PT" sz="2400" dirty="0" smtClean="0"/>
          </a:p>
          <a:p>
            <a:pPr indent="-306000" eaLnBrk="1" fontAlgn="auto" hangingPunct="1">
              <a:buFont typeface="Wingdings 2" charset="2"/>
              <a:buChar char=""/>
              <a:defRPr/>
            </a:pPr>
            <a:r>
              <a:rPr lang="pt-PT" sz="2400" dirty="0" smtClean="0"/>
              <a:t>Melhorar o processo de localização</a:t>
            </a:r>
          </a:p>
          <a:p>
            <a:pPr indent="-306000" eaLnBrk="1" fontAlgn="auto" hangingPunct="1">
              <a:buFont typeface="Wingdings 2" charset="2"/>
              <a:buChar char=""/>
              <a:defRPr/>
            </a:pPr>
            <a:endParaRPr lang="pt-PT" sz="2400" dirty="0"/>
          </a:p>
          <a:p>
            <a:pPr indent="-306000" eaLnBrk="1" fontAlgn="auto" hangingPunct="1">
              <a:buFont typeface="Wingdings 2" charset="2"/>
              <a:buChar char=""/>
              <a:defRPr/>
            </a:pPr>
            <a:r>
              <a:rPr lang="pt-PT" sz="2400" dirty="0" smtClean="0">
                <a:effectLst/>
              </a:rPr>
              <a:t>Desenvolver novos </a:t>
            </a:r>
            <a:r>
              <a:rPr lang="pt-PT" sz="2400" dirty="0">
                <a:effectLst/>
              </a:rPr>
              <a:t>métodos de localização </a:t>
            </a:r>
            <a:r>
              <a:rPr lang="pt-PT" sz="2400" i="1" dirty="0" smtClean="0">
                <a:effectLst/>
              </a:rPr>
              <a:t>indoor</a:t>
            </a:r>
          </a:p>
          <a:p>
            <a:pPr indent="-306000" eaLnBrk="1" fontAlgn="auto" hangingPunct="1">
              <a:buFont typeface="Wingdings 2" charset="2"/>
              <a:buChar char=""/>
              <a:defRPr/>
            </a:pPr>
            <a:endParaRPr lang="pt-PT" sz="2400" i="1" dirty="0">
              <a:effectLst/>
            </a:endParaRPr>
          </a:p>
          <a:p>
            <a:pPr indent="-306000" eaLnBrk="1" fontAlgn="auto" hangingPunct="1">
              <a:buFont typeface="Wingdings 2" charset="2"/>
              <a:buChar char=""/>
              <a:defRPr/>
            </a:pPr>
            <a:r>
              <a:rPr lang="pt-PT" sz="2400" dirty="0" smtClean="0">
                <a:effectLst/>
              </a:rPr>
              <a:t>Integração com aplicações externas</a:t>
            </a:r>
            <a:endParaRPr lang="pt-PT"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eaLnBrk="1" fontAlgn="auto" hangingPunct="1">
              <a:spcAft>
                <a:spcPts val="0"/>
              </a:spcAft>
              <a:defRPr/>
            </a:pPr>
            <a:r>
              <a:rPr lang="pt-PT" sz="4800" b="1" dirty="0">
                <a:ea typeface="+mj-ea"/>
              </a:rPr>
              <a:t>Localização </a:t>
            </a:r>
            <a:r>
              <a:rPr lang="pt-PT" sz="4800" b="1" i="1" dirty="0">
                <a:ea typeface="+mj-ea"/>
              </a:rPr>
              <a:t>Indoor</a:t>
            </a:r>
            <a:r>
              <a:rPr lang="pt-PT" sz="4800" b="1" dirty="0">
                <a:ea typeface="+mj-ea"/>
              </a:rPr>
              <a:t> em Ambientes Inteligentes</a:t>
            </a:r>
            <a:endParaRPr lang="pt-PT" sz="4800" dirty="0">
              <a:ea typeface="+mj-ea"/>
            </a:endParaRPr>
          </a:p>
        </p:txBody>
      </p:sp>
      <p:sp>
        <p:nvSpPr>
          <p:cNvPr id="3" name="Subtítulo 2"/>
          <p:cNvSpPr>
            <a:spLocks noGrp="1"/>
          </p:cNvSpPr>
          <p:nvPr>
            <p:ph type="subTitle" idx="1"/>
          </p:nvPr>
        </p:nvSpPr>
        <p:spPr>
          <a:xfrm>
            <a:off x="3446066" y="4711700"/>
            <a:ext cx="5240734" cy="1041401"/>
          </a:xfrm>
        </p:spPr>
        <p:txBody>
          <a:bodyPr>
            <a:noAutofit/>
          </a:bodyPr>
          <a:lstStyle/>
          <a:p>
            <a:pPr algn="r" eaLnBrk="1" fontAlgn="auto" hangingPunct="1">
              <a:buFont typeface="Wingdings 2" charset="2"/>
              <a:buNone/>
              <a:defRPr/>
            </a:pPr>
            <a:r>
              <a:rPr lang="pt-PT" sz="2400" b="1" dirty="0"/>
              <a:t>Rafael Abreu </a:t>
            </a:r>
          </a:p>
          <a:p>
            <a:pPr algn="r" eaLnBrk="1" fontAlgn="auto" hangingPunct="1">
              <a:buFont typeface="Wingdings 2" charset="2"/>
              <a:buNone/>
              <a:defRPr/>
            </a:pPr>
            <a:r>
              <a:rPr lang="pt-PT" dirty="0"/>
              <a:t>Dissertação do Mestrado </a:t>
            </a:r>
            <a:r>
              <a:rPr lang="pt-PT" dirty="0" smtClean="0"/>
              <a:t>em</a:t>
            </a:r>
          </a:p>
          <a:p>
            <a:pPr algn="r" eaLnBrk="1" fontAlgn="auto" hangingPunct="1">
              <a:buFont typeface="Wingdings 2" charset="2"/>
              <a:buNone/>
              <a:defRPr/>
            </a:pPr>
            <a:r>
              <a:rPr lang="pt-PT" dirty="0" smtClean="0"/>
              <a:t>Engenharia </a:t>
            </a:r>
            <a:r>
              <a:rPr lang="pt-PT" dirty="0"/>
              <a:t>Informática</a:t>
            </a:r>
          </a:p>
          <a:p>
            <a:pPr algn="r" eaLnBrk="1" fontAlgn="auto" hangingPunct="1">
              <a:buFont typeface="Wingdings 2" charset="2"/>
              <a:buNone/>
              <a:defRPr/>
            </a:pPr>
            <a:endParaRPr lang="pt-PT" sz="1400" dirty="0"/>
          </a:p>
        </p:txBody>
      </p:sp>
      <p:pic>
        <p:nvPicPr>
          <p:cNvPr id="43012" name="Image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45363" y="0"/>
            <a:ext cx="1798637"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smtClean="0">
                <a:ea typeface="+mj-ea"/>
              </a:rPr>
              <a:t>Envelhecimento</a:t>
            </a:r>
            <a:endParaRPr lang="pt-PT" dirty="0">
              <a:ea typeface="+mj-ea"/>
            </a:endParaRPr>
          </a:p>
        </p:txBody>
      </p:sp>
      <p:pic>
        <p:nvPicPr>
          <p:cNvPr id="4" name="Marcador de Posição de Conteúdo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898" y="1580050"/>
            <a:ext cx="7350218" cy="4387240"/>
          </a:xfrm>
          <a:prstGeom prst="rect">
            <a:avLst/>
          </a:prstGeom>
          <a:effectLst>
            <a:softEdge rad="31750"/>
          </a:effectLst>
        </p:spPr>
      </p:pic>
      <p:sp>
        <p:nvSpPr>
          <p:cNvPr id="10244" name="CaixaDeTexto 4"/>
          <p:cNvSpPr txBox="1">
            <a:spLocks noChangeArrowheads="1"/>
          </p:cNvSpPr>
          <p:nvPr/>
        </p:nvSpPr>
        <p:spPr bwMode="auto">
          <a:xfrm>
            <a:off x="1916113" y="5967413"/>
            <a:ext cx="5303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algn="ctr" eaLnBrk="1" hangingPunct="1"/>
            <a:r>
              <a:rPr lang="pt-PT" altLang="pt-PT" sz="2000"/>
              <a:t>Percentagem de pessoas com 60+ anos</a:t>
            </a:r>
          </a:p>
          <a:p>
            <a:pPr algn="ctr" eaLnBrk="1" hangingPunct="1"/>
            <a:r>
              <a:rPr lang="pt-PT" altLang="pt-PT" sz="1600"/>
              <a:t>[United Nations Population Fund e HelpAge International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a:ea typeface="+mj-ea"/>
              </a:rPr>
              <a:t>Envelhecimento e </a:t>
            </a:r>
            <a:r>
              <a:rPr lang="pt-PT" b="1" dirty="0" smtClean="0">
                <a:ea typeface="+mj-ea"/>
              </a:rPr>
              <a:t>tecnologia</a:t>
            </a:r>
            <a:endParaRPr lang="pt-PT" dirty="0">
              <a:ea typeface="+mj-ea"/>
            </a:endParaRPr>
          </a:p>
        </p:txBody>
      </p:sp>
      <p:graphicFrame>
        <p:nvGraphicFramePr>
          <p:cNvPr id="12291" name="Gráfico 3"/>
          <p:cNvGraphicFramePr>
            <a:graphicFrameLocks/>
          </p:cNvGraphicFramePr>
          <p:nvPr/>
        </p:nvGraphicFramePr>
        <p:xfrm>
          <a:off x="838200" y="1528763"/>
          <a:ext cx="7459663" cy="4565650"/>
        </p:xfrm>
        <a:graphic>
          <a:graphicData uri="http://schemas.openxmlformats.org/presentationml/2006/ole">
            <mc:AlternateContent xmlns:mc="http://schemas.openxmlformats.org/markup-compatibility/2006">
              <mc:Choice xmlns:v="urn:schemas-microsoft-com:vml" Requires="v">
                <p:oleObj spid="_x0000_s12293" name="Gráfico" r:id="rId5" imgW="7468247" imgH="4572396" progId="Excel.Chart.8">
                  <p:embed/>
                </p:oleObj>
              </mc:Choice>
              <mc:Fallback>
                <p:oleObj name="Gráfico" r:id="rId5" imgW="7468247" imgH="4572396" progId="Excel.Chart.8">
                  <p:embed/>
                  <p:pic>
                    <p:nvPicPr>
                      <p:cNvPr id="0" name="Gráfico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528763"/>
                        <a:ext cx="7459663"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Retângulo 4"/>
          <p:cNvSpPr>
            <a:spLocks noChangeArrowheads="1"/>
          </p:cNvSpPr>
          <p:nvPr/>
        </p:nvSpPr>
        <p:spPr bwMode="auto">
          <a:xfrm>
            <a:off x="1116013" y="6094413"/>
            <a:ext cx="69040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sto MT"/>
              </a:defRPr>
            </a:lvl1pPr>
            <a:lvl2pPr marL="742950" indent="-285750">
              <a:defRPr>
                <a:solidFill>
                  <a:schemeClr val="tx1"/>
                </a:solidFill>
                <a:latin typeface="Calisto MT"/>
              </a:defRPr>
            </a:lvl2pPr>
            <a:lvl3pPr marL="1143000" indent="-228600">
              <a:defRPr>
                <a:solidFill>
                  <a:schemeClr val="tx1"/>
                </a:solidFill>
                <a:latin typeface="Calisto MT"/>
              </a:defRPr>
            </a:lvl3pPr>
            <a:lvl4pPr marL="1600200" indent="-228600">
              <a:defRPr>
                <a:solidFill>
                  <a:schemeClr val="tx1"/>
                </a:solidFill>
                <a:latin typeface="Calisto MT"/>
              </a:defRPr>
            </a:lvl4pPr>
            <a:lvl5pPr marL="2057400" indent="-228600">
              <a:defRPr>
                <a:solidFill>
                  <a:schemeClr val="tx1"/>
                </a:solidFill>
                <a:latin typeface="Calisto MT"/>
              </a:defRPr>
            </a:lvl5pPr>
            <a:lvl6pPr marL="2514600" indent="-228600" defTabSz="457200" eaLnBrk="0" fontAlgn="base" hangingPunct="0">
              <a:spcBef>
                <a:spcPct val="0"/>
              </a:spcBef>
              <a:spcAft>
                <a:spcPct val="0"/>
              </a:spcAft>
              <a:defRPr>
                <a:solidFill>
                  <a:schemeClr val="tx1"/>
                </a:solidFill>
                <a:latin typeface="Calisto MT"/>
              </a:defRPr>
            </a:lvl6pPr>
            <a:lvl7pPr marL="2971800" indent="-228600" defTabSz="457200" eaLnBrk="0" fontAlgn="base" hangingPunct="0">
              <a:spcBef>
                <a:spcPct val="0"/>
              </a:spcBef>
              <a:spcAft>
                <a:spcPct val="0"/>
              </a:spcAft>
              <a:defRPr>
                <a:solidFill>
                  <a:schemeClr val="tx1"/>
                </a:solidFill>
                <a:latin typeface="Calisto MT"/>
              </a:defRPr>
            </a:lvl7pPr>
            <a:lvl8pPr marL="3429000" indent="-228600" defTabSz="457200" eaLnBrk="0" fontAlgn="base" hangingPunct="0">
              <a:spcBef>
                <a:spcPct val="0"/>
              </a:spcBef>
              <a:spcAft>
                <a:spcPct val="0"/>
              </a:spcAft>
              <a:defRPr>
                <a:solidFill>
                  <a:schemeClr val="tx1"/>
                </a:solidFill>
                <a:latin typeface="Calisto MT"/>
              </a:defRPr>
            </a:lvl8pPr>
            <a:lvl9pPr marL="3886200" indent="-228600" defTabSz="457200" eaLnBrk="0" fontAlgn="base" hangingPunct="0">
              <a:spcBef>
                <a:spcPct val="0"/>
              </a:spcBef>
              <a:spcAft>
                <a:spcPct val="0"/>
              </a:spcAft>
              <a:defRPr>
                <a:solidFill>
                  <a:schemeClr val="tx1"/>
                </a:solidFill>
                <a:latin typeface="Calisto MT"/>
              </a:defRPr>
            </a:lvl9pPr>
          </a:lstStyle>
          <a:p>
            <a:pPr algn="ctr" eaLnBrk="1" hangingPunct="1"/>
            <a:r>
              <a:rPr lang="pt-PT" altLang="pt-PT" sz="2000"/>
              <a:t>Percentagem de utilizadores (EUA) que possuem smartphone</a:t>
            </a:r>
          </a:p>
          <a:p>
            <a:pPr algn="ctr" eaLnBrk="1" hangingPunct="1"/>
            <a:r>
              <a:rPr lang="pt-PT" altLang="pt-PT" sz="1600"/>
              <a:t>[Digital Future]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a:ea typeface="+mj-ea"/>
              </a:rPr>
              <a:t>Ambientes </a:t>
            </a:r>
            <a:r>
              <a:rPr lang="pt-PT" b="1" dirty="0" smtClean="0">
                <a:ea typeface="+mj-ea"/>
              </a:rPr>
              <a:t>Inteligentes</a:t>
            </a:r>
            <a:endParaRPr lang="pt-PT" dirty="0">
              <a:ea typeface="+mj-ea"/>
            </a:endParaRPr>
          </a:p>
        </p:txBody>
      </p:sp>
      <p:pic>
        <p:nvPicPr>
          <p:cNvPr id="4" name="Picture 10" descr="http://seanduke.files.wordpress.com/2012/04/ambient-assisted-liv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454" y="1580050"/>
            <a:ext cx="7635105" cy="4953000"/>
          </a:xfrm>
          <a:prstGeom prst="rect">
            <a:avLst/>
          </a:prstGeom>
          <a:noFill/>
          <a:ln>
            <a:noFill/>
          </a:ln>
          <a:effectLst>
            <a:softEdge rad="3175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a:ea typeface="+mj-ea"/>
              </a:rPr>
              <a:t>Projetos </a:t>
            </a:r>
            <a:r>
              <a:rPr lang="pt-PT" b="1" dirty="0" smtClean="0">
                <a:ea typeface="+mj-ea"/>
              </a:rPr>
              <a:t>Relacionados</a:t>
            </a:r>
            <a:endParaRPr lang="pt-PT" dirty="0">
              <a:ea typeface="+mj-ea"/>
            </a:endParaRPr>
          </a:p>
        </p:txBody>
      </p:sp>
      <p:sp>
        <p:nvSpPr>
          <p:cNvPr id="3" name="Marcador de Posição de Conteúdo 2"/>
          <p:cNvSpPr>
            <a:spLocks noGrp="1"/>
          </p:cNvSpPr>
          <p:nvPr>
            <p:ph idx="1"/>
          </p:nvPr>
        </p:nvSpPr>
        <p:spPr>
          <a:xfrm>
            <a:off x="685346" y="1732450"/>
            <a:ext cx="7765322" cy="4058751"/>
          </a:xfrm>
        </p:spPr>
        <p:txBody>
          <a:bodyPr>
            <a:normAutofit lnSpcReduction="10000"/>
          </a:bodyPr>
          <a:lstStyle/>
          <a:p>
            <a:pPr indent="-306000" eaLnBrk="1" fontAlgn="auto" hangingPunct="1">
              <a:buFont typeface="Wingdings 2" charset="2"/>
              <a:buChar char=""/>
              <a:defRPr/>
            </a:pPr>
            <a:endParaRPr lang="pt-PT" sz="2400" dirty="0" smtClean="0"/>
          </a:p>
          <a:p>
            <a:pPr indent="-306000" eaLnBrk="1" fontAlgn="auto" hangingPunct="1">
              <a:buFont typeface="Wingdings 2" charset="2"/>
              <a:buChar char=""/>
              <a:defRPr/>
            </a:pPr>
            <a:r>
              <a:rPr lang="pt-PT" sz="2400" dirty="0" err="1" smtClean="0"/>
              <a:t>iGenda</a:t>
            </a:r>
            <a:r>
              <a:rPr lang="pt-PT" sz="2400" dirty="0" smtClean="0"/>
              <a:t> </a:t>
            </a:r>
            <a:endParaRPr lang="pt-PT" sz="2400" dirty="0"/>
          </a:p>
          <a:p>
            <a:pPr indent="-306000" eaLnBrk="1" fontAlgn="auto" hangingPunct="1">
              <a:buFont typeface="Wingdings 2" charset="2"/>
              <a:buChar char=""/>
              <a:defRPr/>
            </a:pPr>
            <a:endParaRPr lang="pt-PT" sz="2400" dirty="0" smtClean="0"/>
          </a:p>
          <a:p>
            <a:pPr indent="-306000" eaLnBrk="1" fontAlgn="auto" hangingPunct="1">
              <a:buFont typeface="Wingdings 2" charset="2"/>
              <a:buChar char=""/>
              <a:defRPr/>
            </a:pPr>
            <a:r>
              <a:rPr lang="pt-PT" sz="2400" dirty="0" smtClean="0"/>
              <a:t>SOPRANO</a:t>
            </a:r>
          </a:p>
          <a:p>
            <a:pPr indent="-306000" eaLnBrk="1" fontAlgn="auto" hangingPunct="1">
              <a:buFont typeface="Wingdings 2" charset="2"/>
              <a:buChar char=""/>
              <a:defRPr/>
            </a:pPr>
            <a:endParaRPr lang="pt-PT" sz="2400" dirty="0" smtClean="0"/>
          </a:p>
          <a:p>
            <a:pPr indent="-306000" eaLnBrk="1" fontAlgn="auto" hangingPunct="1">
              <a:buFont typeface="Wingdings 2" charset="2"/>
              <a:buChar char=""/>
              <a:defRPr/>
            </a:pPr>
            <a:r>
              <a:rPr lang="pt-PT" sz="2400" dirty="0" err="1" smtClean="0"/>
              <a:t>GoHelper</a:t>
            </a:r>
            <a:endParaRPr lang="pt-PT" sz="2400" dirty="0" smtClean="0"/>
          </a:p>
          <a:p>
            <a:pPr indent="-306000" eaLnBrk="1" fontAlgn="auto" hangingPunct="1">
              <a:buFont typeface="Wingdings 2" charset="2"/>
              <a:buChar char=""/>
              <a:defRPr/>
            </a:pPr>
            <a:endParaRPr lang="pt-PT" sz="2400" dirty="0"/>
          </a:p>
          <a:p>
            <a:pPr indent="-306000" eaLnBrk="1" fontAlgn="auto" hangingPunct="1">
              <a:buFont typeface="Wingdings 2" charset="2"/>
              <a:buChar char=""/>
              <a:defRPr/>
            </a:pPr>
            <a:r>
              <a:rPr lang="pt-PT" sz="2400" dirty="0"/>
              <a:t>Cisco </a:t>
            </a:r>
            <a:r>
              <a:rPr lang="pt-PT" sz="2400" dirty="0" smtClean="0"/>
              <a:t>Wi-Fi </a:t>
            </a:r>
            <a:r>
              <a:rPr lang="pt-PT" sz="2400" dirty="0" err="1"/>
              <a:t>Location</a:t>
            </a:r>
            <a:r>
              <a:rPr lang="pt-PT" sz="2400" dirty="0"/>
              <a:t> </a:t>
            </a:r>
            <a:r>
              <a:rPr lang="pt-PT" sz="2400" dirty="0" err="1" smtClean="0"/>
              <a:t>Services</a:t>
            </a:r>
            <a:endParaRPr lang="pt-PT" sz="2400" dirty="0" smtClean="0"/>
          </a:p>
          <a:p>
            <a:pPr marL="36900" indent="0" eaLnBrk="1" fontAlgn="auto" hangingPunct="1">
              <a:buFont typeface="Wingdings 2" charset="2"/>
              <a:buNone/>
              <a:defRPr/>
            </a:pPr>
            <a:endParaRPr lang="pt-PT"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smtClean="0">
                <a:ea typeface="+mj-ea"/>
              </a:rPr>
              <a:t>Objetivos</a:t>
            </a:r>
            <a:endParaRPr lang="pt-PT" b="1" dirty="0">
              <a:ea typeface="+mj-ea"/>
            </a:endParaRPr>
          </a:p>
        </p:txBody>
      </p:sp>
      <p:sp>
        <p:nvSpPr>
          <p:cNvPr id="3" name="Marcador de Posição de Conteúdo 2"/>
          <p:cNvSpPr>
            <a:spLocks noGrp="1"/>
          </p:cNvSpPr>
          <p:nvPr>
            <p:ph idx="1"/>
          </p:nvPr>
        </p:nvSpPr>
        <p:spPr>
          <a:xfrm>
            <a:off x="685346" y="1732450"/>
            <a:ext cx="7765322" cy="4058751"/>
          </a:xfrm>
        </p:spPr>
        <p:txBody>
          <a:bodyPr>
            <a:normAutofit lnSpcReduction="10000"/>
          </a:bodyPr>
          <a:lstStyle/>
          <a:p>
            <a:pPr indent="-306000" eaLnBrk="1" fontAlgn="auto" hangingPunct="1">
              <a:buFont typeface="Wingdings 2" charset="2"/>
              <a:buChar char=""/>
              <a:defRPr/>
            </a:pPr>
            <a:endParaRPr lang="pt-PT" sz="2400" dirty="0" smtClean="0"/>
          </a:p>
          <a:p>
            <a:pPr indent="-306000" eaLnBrk="1" fontAlgn="auto" hangingPunct="1">
              <a:buFont typeface="Wingdings 2" charset="2"/>
              <a:buChar char=""/>
              <a:defRPr/>
            </a:pPr>
            <a:r>
              <a:rPr lang="pt-PT" sz="2400" dirty="0" smtClean="0"/>
              <a:t>Sistema de triangulação móvel</a:t>
            </a:r>
          </a:p>
          <a:p>
            <a:pPr indent="-306000" eaLnBrk="1" fontAlgn="auto" hangingPunct="1">
              <a:buFont typeface="Wingdings 2" charset="2"/>
              <a:buChar char=""/>
              <a:defRPr/>
            </a:pPr>
            <a:endParaRPr lang="pt-PT" sz="2400" dirty="0"/>
          </a:p>
          <a:p>
            <a:pPr indent="-306000" eaLnBrk="1" fontAlgn="auto" hangingPunct="1">
              <a:buFont typeface="Wingdings 2" charset="2"/>
              <a:buChar char=""/>
              <a:defRPr/>
            </a:pPr>
            <a:r>
              <a:rPr lang="pt-PT" sz="2400" dirty="0" smtClean="0"/>
              <a:t>Utilizando a tecnologia Wi-Fi</a:t>
            </a:r>
          </a:p>
          <a:p>
            <a:pPr indent="-306000" eaLnBrk="1" fontAlgn="auto" hangingPunct="1">
              <a:buFont typeface="Wingdings 2" charset="2"/>
              <a:buChar char=""/>
              <a:defRPr/>
            </a:pPr>
            <a:endParaRPr lang="pt-PT" sz="2400" dirty="0" smtClean="0"/>
          </a:p>
          <a:p>
            <a:pPr indent="-306000" eaLnBrk="1" fontAlgn="auto" hangingPunct="1">
              <a:buFont typeface="Wingdings 2" charset="2"/>
              <a:buChar char=""/>
              <a:defRPr/>
            </a:pPr>
            <a:r>
              <a:rPr lang="pt-PT" sz="2400" dirty="0" smtClean="0"/>
              <a:t>Ambiente Inteligente controlado</a:t>
            </a:r>
          </a:p>
          <a:p>
            <a:pPr indent="-306000" eaLnBrk="1" fontAlgn="auto" hangingPunct="1">
              <a:buFont typeface="Wingdings 2" charset="2"/>
              <a:buChar char=""/>
              <a:defRPr/>
            </a:pPr>
            <a:endParaRPr lang="pt-PT" sz="2400" dirty="0"/>
          </a:p>
          <a:p>
            <a:pPr indent="-306000" eaLnBrk="1" fontAlgn="auto" hangingPunct="1">
              <a:buFont typeface="Wingdings 2" charset="2"/>
              <a:buChar char=""/>
              <a:defRPr/>
            </a:pPr>
            <a:r>
              <a:rPr lang="pt-PT" sz="2400" dirty="0" smtClean="0"/>
              <a:t>Integrado com uma solução ALL</a:t>
            </a:r>
            <a:endParaRPr lang="pt-PT"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smtClean="0">
                <a:ea typeface="+mj-ea"/>
              </a:rPr>
              <a:t>Arquitetura da plataforma (1) </a:t>
            </a:r>
            <a:endParaRPr lang="pt-PT" b="1" dirty="0">
              <a:ea typeface="+mj-ea"/>
            </a:endParaRPr>
          </a:p>
        </p:txBody>
      </p:sp>
      <p:pic>
        <p:nvPicPr>
          <p:cNvPr id="20483" name="Imagem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95613" y="1358900"/>
            <a:ext cx="3144837"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a:ea typeface="+mj-ea"/>
              </a:rPr>
              <a:t>Arquitetura da plataforma </a:t>
            </a:r>
            <a:r>
              <a:rPr lang="pt-PT" b="1" dirty="0" smtClean="0">
                <a:ea typeface="+mj-ea"/>
              </a:rPr>
              <a:t>(2) </a:t>
            </a:r>
            <a:endParaRPr lang="pt-PT" b="1" dirty="0">
              <a:ea typeface="+mj-ea"/>
            </a:endParaRPr>
          </a:p>
        </p:txBody>
      </p:sp>
      <p:pic>
        <p:nvPicPr>
          <p:cNvPr id="22531" name="Imagem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9938" y="1998663"/>
            <a:ext cx="5056187"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346" y="609600"/>
            <a:ext cx="7765322" cy="970450"/>
          </a:xfrm>
        </p:spPr>
        <p:txBody>
          <a:bodyPr/>
          <a:lstStyle/>
          <a:p>
            <a:pPr eaLnBrk="1" fontAlgn="auto" hangingPunct="1">
              <a:spcAft>
                <a:spcPts val="0"/>
              </a:spcAft>
              <a:defRPr/>
            </a:pPr>
            <a:r>
              <a:rPr lang="pt-PT" b="1" dirty="0">
                <a:ea typeface="+mj-ea"/>
              </a:rPr>
              <a:t>Arquitetura da plataforma </a:t>
            </a:r>
            <a:r>
              <a:rPr lang="pt-PT" b="1" dirty="0" smtClean="0">
                <a:ea typeface="+mj-ea"/>
              </a:rPr>
              <a:t>(3) </a:t>
            </a:r>
            <a:endParaRPr lang="pt-PT" dirty="0">
              <a:ea typeface="+mj-ea"/>
            </a:endParaRPr>
          </a:p>
        </p:txBody>
      </p:sp>
      <p:pic>
        <p:nvPicPr>
          <p:cNvPr id="24579" name="Imagem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355725"/>
            <a:ext cx="5249863"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Ardósia</Template>
  <TotalTime>1459</TotalTime>
  <Words>1610</Words>
  <Application>Microsoft Office PowerPoint</Application>
  <PresentationFormat>Apresentação no Ecrã (4:3)</PresentationFormat>
  <Paragraphs>178</Paragraphs>
  <Slides>18</Slides>
  <Notes>18</Notes>
  <HiddenSlides>0</HiddenSlides>
  <MMClips>0</MMClips>
  <ScaleCrop>false</ScaleCrop>
  <HeadingPairs>
    <vt:vector size="8" baseType="variant">
      <vt:variant>
        <vt:lpstr>Tipos de letra usados</vt:lpstr>
      </vt:variant>
      <vt:variant>
        <vt:i4>5</vt:i4>
      </vt:variant>
      <vt:variant>
        <vt:lpstr>Tema</vt:lpstr>
      </vt:variant>
      <vt:variant>
        <vt:i4>1</vt:i4>
      </vt:variant>
      <vt:variant>
        <vt:lpstr>Servidores OLE incorporados</vt:lpstr>
      </vt:variant>
      <vt:variant>
        <vt:i4>1</vt:i4>
      </vt:variant>
      <vt:variant>
        <vt:lpstr>Títulos dos diapositivos</vt:lpstr>
      </vt:variant>
      <vt:variant>
        <vt:i4>18</vt:i4>
      </vt:variant>
    </vt:vector>
  </HeadingPairs>
  <TitlesOfParts>
    <vt:vector size="25" baseType="lpstr">
      <vt:lpstr>Calisto MT</vt:lpstr>
      <vt:lpstr>Arial</vt:lpstr>
      <vt:lpstr>Trebuchet MS</vt:lpstr>
      <vt:lpstr>Wingdings 2</vt:lpstr>
      <vt:lpstr>Calibri</vt:lpstr>
      <vt:lpstr>Ardósia</vt:lpstr>
      <vt:lpstr>Gráfico do Microsoft Excel</vt:lpstr>
      <vt:lpstr>Localização Indoor em Ambientes Inteligentes</vt:lpstr>
      <vt:lpstr>Envelhecimento</vt:lpstr>
      <vt:lpstr>Envelhecimento e tecnologia</vt:lpstr>
      <vt:lpstr>Ambientes Inteligentes</vt:lpstr>
      <vt:lpstr>Projetos Relacionados</vt:lpstr>
      <vt:lpstr>Objetivos</vt:lpstr>
      <vt:lpstr>Arquitetura da plataforma (1) </vt:lpstr>
      <vt:lpstr>Arquitetura da plataforma (2) </vt:lpstr>
      <vt:lpstr>Arquitetura da plataforma (3) </vt:lpstr>
      <vt:lpstr>Cenário de contexto testado</vt:lpstr>
      <vt:lpstr>Intensidade do sinal (1)</vt:lpstr>
      <vt:lpstr>Intensidade do sinal (2)</vt:lpstr>
      <vt:lpstr>Intensidade do sinal (3)</vt:lpstr>
      <vt:lpstr>Intensidade do sinal (4)</vt:lpstr>
      <vt:lpstr>Resultados obtidos</vt:lpstr>
      <vt:lpstr>Trabalho Realizado</vt:lpstr>
      <vt:lpstr>Trabalho Futuro</vt:lpstr>
      <vt:lpstr>Localização Indoor em Ambientes Inteligentes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Localização Indoor em Ambientes Inteligentes</dc:title>
  <dc:creator>Rafael Abreu</dc:creator>
  <cp:lastModifiedBy>Rafael Abreu</cp:lastModifiedBy>
  <cp:revision>80</cp:revision>
  <dcterms:created xsi:type="dcterms:W3CDTF">2014-02-17T11:02:13Z</dcterms:created>
  <dcterms:modified xsi:type="dcterms:W3CDTF">2014-03-31T19:37:37Z</dcterms:modified>
</cp:coreProperties>
</file>