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6" r:id="rId8"/>
    <p:sldId id="269" r:id="rId9"/>
    <p:sldId id="26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4FD5-EAB2-485F-B5CC-1E5F5408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4FD27F-14AB-4F87-89C9-7B495E9A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E6DC94-E8C7-4E2F-BA2D-CB44351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791BDA-A23E-4C4A-B5FE-E406793D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E177F0-695B-42EA-AFD6-FE392DB7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16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09677-3814-4AA0-B01E-A8EBBAA3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A96B1D-03C3-46E0-AD95-A89E4189C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A7493F-E3D3-4DCF-A708-B64922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05FB2C-EC29-48C8-894C-1A21C22C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C743AC-5E31-4919-877A-A9B01077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51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4BF0D-F366-41CA-A0E9-BA24DC13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1F0F4C-53AF-49B7-8FA9-D2EC066B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E33CCD-83D0-471B-8383-A2E34100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5E7D26-6824-4273-B7C1-9C5D6B2A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DB6361-5CE3-48EA-840A-43928B2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08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1B9E1-15B8-465A-90F0-8B31FE7A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3371D6-6873-478A-94A2-F42EC489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64D5F6-3B79-4CD4-A521-037B9FA9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266E25-66D2-4FB8-9B94-D37DF64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517869-3A44-4E3C-8B8C-0DA36F06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1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2A827-4F34-445F-B41A-85C782E8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B5CEBD-2F2D-4028-A4C1-344D8183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1EF461-6733-4462-BA18-EF28EC47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846CBE-7AD0-4E03-A196-B8F65A2B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AF0BAC-DEE8-4565-981C-A8B225E8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FBA76-5B49-43BB-A5DB-0A93C801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FFB6C8-909E-4359-978D-C2635AB0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F33CD7-1822-4846-84D2-3F570F5B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122C8D-C7F2-4B86-BCAF-9278E08B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F4E131-1F27-4FED-BFB0-0148F236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9618F7-2C24-4ED6-8968-CD74B900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1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542E-282C-4735-8727-217C2847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55918F-EA04-4940-931B-D5D61BCB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142FDC-4A06-4C8B-8153-745256244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0B0685A-2FBC-4F78-B887-199BD8DF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AB01E76-D44E-43A1-84E2-9280B28B5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BB9D8B5-5F8F-4D2D-9E04-EF8632B1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D5A7899-45EA-4F0A-8F3D-80C815E6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98D9A1F-1D17-4849-B6C9-27ECC80B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5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3E5F6-FF12-4F42-AB48-DCE920B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4FCD3FA-9460-499E-BA10-9C5A43D1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34D0D22-0369-48C6-8F56-BA8D6023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9F715F9-6120-4F92-A732-1A60D77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72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DA6EFB-CC98-4194-BA83-F0BE4C9B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DB01FAF-F3F4-4C57-B0AD-763ED270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B70A50-8CBA-4A88-B69C-A1DE3670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3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7A26-0BE2-417C-AE22-C45A64F0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EF1BA6-B93E-4349-A7C2-FEC37C6E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63266BD-9F5C-4597-B075-46B57990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A2354-86D0-4701-B1B4-078998AB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BFDA36E-E8DC-4C60-A190-89B40DDC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FF4179-38F1-4C21-93DB-EA149DDA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7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0FD0-3F81-4FD1-B1FC-03819146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C52B4E-ED51-4784-A506-A0939A615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3C4CC0-8CF9-413F-9637-82A603B9B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AA98CA-47A6-4C2E-B449-99A9DF21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4B7F242-D997-4169-A5B6-4EDB479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2809BE-573B-47E8-B56F-BD42A75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8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1143E5E-1280-41A0-8865-DE20AD7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9BDCAC-295A-40C6-BA4D-930688C9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21A04A-E4AB-48E1-B523-B9CD68704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C3BD-0175-4D91-B23A-98E7EEEBF80E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DBD74A-A0C9-433C-BD00-AAA954C82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8E3347-521E-4223-B180-A3CCF9C22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567C-906B-4EAC-899A-0AF724226D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8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050ADF4-85A0-493F-8A7D-4743E348C6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8" y="499918"/>
            <a:ext cx="2242731" cy="1064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4EDDAB-2E6B-4003-A7AC-E7349D868F6F}"/>
              </a:ext>
            </a:extLst>
          </p:cNvPr>
          <p:cNvSpPr txBox="1"/>
          <p:nvPr/>
        </p:nvSpPr>
        <p:spPr>
          <a:xfrm>
            <a:off x="4993429" y="506616"/>
            <a:ext cx="52120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Departamento de Engenharia Informática e de Sistemas</a:t>
            </a:r>
            <a:endParaRPr lang="pt-PT" sz="1800" dirty="0">
              <a:effectLst/>
              <a:latin typeface="Arial-Blac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pt-P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Instituto Superior de Engenharia de Coimbra</a:t>
            </a:r>
            <a:endParaRPr lang="pt-PT" sz="1800" dirty="0">
              <a:effectLst/>
              <a:latin typeface="Arial-Blac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pt-PT" sz="1800" dirty="0">
                <a:solidFill>
                  <a:srgbClr val="000000"/>
                </a:solidFill>
                <a:effectLst/>
                <a:latin typeface="Arial-Black"/>
                <a:ea typeface="Times New Roman" panose="02020603050405020304" pitchFamily="18" charset="0"/>
                <a:cs typeface="Arial-Black"/>
              </a:rPr>
              <a:t>Instituto Politécnico de Coimbra</a:t>
            </a: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30194C-FD69-4C69-B3F6-64E5FEA5652B}"/>
              </a:ext>
            </a:extLst>
          </p:cNvPr>
          <p:cNvSpPr txBox="1"/>
          <p:nvPr/>
        </p:nvSpPr>
        <p:spPr>
          <a:xfrm>
            <a:off x="2743471" y="2128644"/>
            <a:ext cx="5609229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1200"/>
              </a:spcAft>
            </a:pPr>
            <a:r>
              <a:rPr lang="pt-PT" sz="1800" dirty="0">
                <a:solidFill>
                  <a:srgbClr val="000000"/>
                </a:solidFill>
                <a:effectLst/>
                <a:latin typeface="Arial-Black"/>
                <a:ea typeface="Times New Roman" panose="02020603050405020304" pitchFamily="18" charset="0"/>
                <a:cs typeface="Arial-Black"/>
              </a:rPr>
              <a:t>Licenciatura em Engenharia Informática</a:t>
            </a:r>
          </a:p>
          <a:p>
            <a:pPr algn="ctr">
              <a:spcAft>
                <a:spcPts val="600"/>
              </a:spcAft>
            </a:pPr>
            <a:r>
              <a:rPr lang="pt-PT" sz="1800" dirty="0">
                <a:solidFill>
                  <a:srgbClr val="000000"/>
                </a:solidFill>
                <a:effectLst/>
                <a:latin typeface="Arial-Black"/>
                <a:ea typeface="Times New Roman" panose="02020603050405020304" pitchFamily="18" charset="0"/>
                <a:cs typeface="Arial-Black"/>
              </a:rPr>
              <a:t>Curso Engenharia Informática – Regime Pós-Laboral</a:t>
            </a:r>
          </a:p>
          <a:p>
            <a:pPr algn="ctr">
              <a:spcAft>
                <a:spcPts val="1200"/>
              </a:spcAft>
            </a:pPr>
            <a:r>
              <a:rPr lang="pt-PT" sz="1800" dirty="0">
                <a:solidFill>
                  <a:srgbClr val="000000"/>
                </a:solidFill>
                <a:effectLst/>
                <a:latin typeface="Arial-Black"/>
                <a:ea typeface="Times New Roman" panose="02020603050405020304" pitchFamily="18" charset="0"/>
                <a:cs typeface="Arial-Black"/>
              </a:rPr>
              <a:t>Ramo de Redes e Administração de Sistemas</a:t>
            </a:r>
          </a:p>
          <a:p>
            <a:pPr algn="ctr">
              <a:spcAft>
                <a:spcPts val="1200"/>
              </a:spcAft>
            </a:pPr>
            <a:r>
              <a:rPr lang="pt-PT" sz="1800" dirty="0">
                <a:solidFill>
                  <a:srgbClr val="000000"/>
                </a:solidFill>
                <a:effectLst/>
                <a:latin typeface="Arial-Black"/>
                <a:ea typeface="Times New Roman" panose="02020603050405020304" pitchFamily="18" charset="0"/>
                <a:cs typeface="Arial-Black"/>
              </a:rPr>
              <a:t>Unidade Curricular de Cablagem Estruturada</a:t>
            </a:r>
          </a:p>
          <a:p>
            <a:pPr algn="ctr">
              <a:spcAft>
                <a:spcPts val="2400"/>
              </a:spcAft>
            </a:pPr>
            <a:r>
              <a:rPr lang="pt-PT" sz="1800" dirty="0">
                <a:solidFill>
                  <a:srgbClr val="000000"/>
                </a:solidFill>
                <a:effectLst/>
                <a:latin typeface="Arial-Black"/>
                <a:ea typeface="Times New Roman" panose="02020603050405020304" pitchFamily="18" charset="0"/>
                <a:cs typeface="Arial-Black"/>
              </a:rPr>
              <a:t>Ano Letivo de 2020/2021</a:t>
            </a:r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E9C633-DA51-4319-BC05-6F68D82F0BEE}"/>
              </a:ext>
            </a:extLst>
          </p:cNvPr>
          <p:cNvSpPr txBox="1"/>
          <p:nvPr/>
        </p:nvSpPr>
        <p:spPr>
          <a:xfrm>
            <a:off x="3517235" y="4646753"/>
            <a:ext cx="445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cap="small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-Black"/>
              </a:rPr>
              <a:t>RFID – Radio </a:t>
            </a:r>
            <a:r>
              <a:rPr lang="pt-PT" sz="1800" b="1" cap="small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-Black"/>
              </a:rPr>
              <a:t>Frequency</a:t>
            </a:r>
            <a:r>
              <a:rPr lang="pt-PT" sz="1800" b="1" cap="small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-Black"/>
              </a:rPr>
              <a:t> </a:t>
            </a:r>
            <a:r>
              <a:rPr lang="pt-PT" sz="1800" b="1" cap="small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-Black"/>
              </a:rPr>
              <a:t>Identification</a:t>
            </a:r>
            <a:r>
              <a:rPr lang="pt-PT" sz="1800" b="1" cap="small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-Black"/>
              </a:rPr>
              <a:t> </a:t>
            </a:r>
            <a:endParaRPr lang="pt-PT" sz="1800" dirty="0">
              <a:solidFill>
                <a:srgbClr val="000000"/>
              </a:solidFill>
              <a:effectLst/>
              <a:latin typeface="Arial-Black"/>
              <a:ea typeface="Times New Roman" panose="02020603050405020304" pitchFamily="18" charset="0"/>
              <a:cs typeface="Arial-Black"/>
            </a:endParaRP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78B661-CD36-462E-B7D6-B9CEA49ADBB7}"/>
              </a:ext>
            </a:extLst>
          </p:cNvPr>
          <p:cNvSpPr txBox="1"/>
          <p:nvPr/>
        </p:nvSpPr>
        <p:spPr>
          <a:xfrm>
            <a:off x="6682365" y="5857726"/>
            <a:ext cx="352314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Rafael Filipe Martins Alves</a:t>
            </a:r>
            <a:endParaRPr lang="pt-PT" sz="1800" dirty="0">
              <a:effectLst/>
              <a:latin typeface="Arial-Blac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Aluno: 2014013189</a:t>
            </a:r>
            <a:endParaRPr lang="pt-PT" sz="1800" dirty="0">
              <a:effectLst/>
              <a:latin typeface="Arial-Blac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34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8C544-1772-4DA9-B9D3-87E1519F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Tecnologia Radio Frequency Identification - RFID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3241B70-BE62-42CF-96B4-40AA0545E2D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83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9C3A4B-46B7-4D78-B1AD-5411A7F1A885}"/>
              </a:ext>
            </a:extLst>
          </p:cNvPr>
          <p:cNvSpPr txBox="1"/>
          <p:nvPr/>
        </p:nvSpPr>
        <p:spPr>
          <a:xfrm>
            <a:off x="6096000" y="1922113"/>
            <a:ext cx="530915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pt-P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pt-P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pt-P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P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P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P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PT"/>
          </a:p>
          <a:p>
            <a:pPr>
              <a:spcAft>
                <a:spcPts val="600"/>
              </a:spcAft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858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5E1685-4C23-48C3-841A-A285F149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Constituição do RFID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D986595-DCE8-4195-89C8-DB1A6D3275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30782"/>
            <a:ext cx="11496821" cy="39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9E6E6B5-8C15-4D8E-8DE7-A06F7E7413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38" y="2916238"/>
            <a:ext cx="3290888" cy="29860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3D9FB5-1684-46C4-8485-710E6F198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8" y="2916238"/>
            <a:ext cx="3128963" cy="29860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E1257B-6EE6-4EB0-9888-0888D2985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113" y="2916238"/>
            <a:ext cx="3490913" cy="29860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6DDB2E-3B7D-4E93-A797-BCC1F38C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pt-PT"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RFID Tags</a:t>
            </a:r>
          </a:p>
        </p:txBody>
      </p:sp>
    </p:spTree>
    <p:extLst>
      <p:ext uri="{BB962C8B-B14F-4D97-AF65-F5344CB8AC3E}">
        <p14:creationId xmlns:p14="http://schemas.microsoft.com/office/powerpoint/2010/main" val="356372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31F4D5-1599-44E6-A57F-62F75D5E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Vantagens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e </a:t>
            </a:r>
            <a:r>
              <a:rPr lang="en-US" sz="36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desvantagens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da </a:t>
            </a:r>
            <a:r>
              <a:rPr lang="en-US" sz="36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tecnologia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RFID 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430A63-C721-4999-BC13-4646BFC1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fontAlgn="base"/>
            <a:r>
              <a:rPr lang="en-US" sz="2000">
                <a:effectLst/>
              </a:rPr>
              <a:t>Facilidade de leitura;</a:t>
            </a:r>
          </a:p>
          <a:p>
            <a:pPr marL="342900" lvl="0" fontAlgn="base"/>
            <a:r>
              <a:rPr lang="en-US" sz="2000">
                <a:effectLst/>
              </a:rPr>
              <a:t>Maior confiabilidade;</a:t>
            </a:r>
          </a:p>
          <a:p>
            <a:pPr marL="342900" lvl="0" fontAlgn="base"/>
            <a:r>
              <a:rPr lang="en-US" sz="2000">
                <a:effectLst/>
              </a:rPr>
              <a:t>Maior durabilidade;</a:t>
            </a:r>
          </a:p>
          <a:p>
            <a:pPr marL="342900" lvl="0" fontAlgn="base"/>
            <a:r>
              <a:rPr lang="en-US" sz="2000">
                <a:effectLst/>
              </a:rPr>
              <a:t>Redução ou eliminação de erros humanos;</a:t>
            </a:r>
          </a:p>
          <a:p>
            <a:pPr marL="342900" lvl="0" fontAlgn="base"/>
            <a:r>
              <a:rPr lang="en-US" sz="2000">
                <a:effectLst/>
              </a:rPr>
              <a:t>Otimização dos processos;</a:t>
            </a:r>
          </a:p>
          <a:p>
            <a:pPr marL="342900" lvl="0" fontAlgn="base"/>
            <a:r>
              <a:rPr lang="en-US" sz="2000">
                <a:effectLst/>
              </a:rPr>
              <a:t>Identificação simultânea;</a:t>
            </a:r>
          </a:p>
          <a:p>
            <a:pPr marL="342900" lvl="0" fontAlgn="base">
              <a:spcAft>
                <a:spcPts val="800"/>
              </a:spcAft>
            </a:pPr>
            <a:r>
              <a:rPr lang="en-US" sz="2000">
                <a:effectLst/>
              </a:rPr>
              <a:t>Capacidade de armazenamento;</a:t>
            </a:r>
          </a:p>
          <a:p>
            <a:pPr marL="0"/>
            <a:endParaRPr lang="en-US" sz="200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0E217F85-3823-4B46-857A-6F2C1D7EBAFB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fontAlgn="base"/>
            <a:r>
              <a:rPr lang="en-US" sz="2000">
                <a:effectLst/>
              </a:rPr>
              <a:t>Custo elevado;</a:t>
            </a:r>
          </a:p>
          <a:p>
            <a:pPr marL="342900" lvl="0" fontAlgn="base"/>
            <a:r>
              <a:rPr lang="en-US" sz="2000">
                <a:effectLst/>
              </a:rPr>
              <a:t>Dificuldade de padronização;</a:t>
            </a:r>
          </a:p>
          <a:p>
            <a:pPr marL="342900" lvl="0" fontAlgn="base"/>
            <a:r>
              <a:rPr lang="en-US" sz="2000">
                <a:effectLst/>
              </a:rPr>
              <a:t>Interferência por metais;</a:t>
            </a:r>
          </a:p>
          <a:p>
            <a:pPr marL="342900" lvl="0" fontAlgn="base">
              <a:spcAft>
                <a:spcPts val="800"/>
              </a:spcAft>
            </a:pPr>
            <a:r>
              <a:rPr lang="en-US" sz="2000">
                <a:effectLst/>
              </a:rPr>
              <a:t>Privacidade;</a:t>
            </a:r>
          </a:p>
        </p:txBody>
      </p:sp>
    </p:spTree>
    <p:extLst>
      <p:ext uri="{BB962C8B-B14F-4D97-AF65-F5344CB8AC3E}">
        <p14:creationId xmlns:p14="http://schemas.microsoft.com/office/powerpoint/2010/main" val="105027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86B7-AA8B-4251-91EA-186125A8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Requisitos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importantes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para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uma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instalação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de um </a:t>
            </a:r>
            <a:r>
              <a:rPr lang="en-US" sz="28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sistema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RFID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6BCCE-0310-4212-87EF-528C56B0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228" y="1387188"/>
            <a:ext cx="4232227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/>
            <a:r>
              <a:rPr lang="en-US" sz="1900" dirty="0" err="1">
                <a:effectLst/>
              </a:rPr>
              <a:t>Análise</a:t>
            </a:r>
            <a:r>
              <a:rPr lang="en-US" sz="1900" dirty="0">
                <a:effectLst/>
              </a:rPr>
              <a:t> Local;</a:t>
            </a:r>
          </a:p>
          <a:p>
            <a:pPr marL="342900" lvl="0"/>
            <a:r>
              <a:rPr lang="en-US" sz="1900" dirty="0">
                <a:effectLst/>
              </a:rPr>
              <a:t>Design do Sistema;</a:t>
            </a:r>
          </a:p>
          <a:p>
            <a:pPr marL="342900" lvl="0">
              <a:spcAft>
                <a:spcPts val="800"/>
              </a:spcAft>
            </a:pPr>
            <a:r>
              <a:rPr lang="en-US" sz="1900" dirty="0" err="1">
                <a:effectLst/>
              </a:rPr>
              <a:t>Tarefas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Instalação</a:t>
            </a:r>
            <a:r>
              <a:rPr lang="en-US" sz="1900" dirty="0">
                <a:effectLst/>
              </a:rPr>
              <a:t>;</a:t>
            </a:r>
          </a:p>
          <a:p>
            <a:pPr marL="342900" lvl="0"/>
            <a:r>
              <a:rPr lang="en-US" sz="1900" dirty="0" err="1">
                <a:effectLst/>
              </a:rPr>
              <a:t>Manutenção</a:t>
            </a:r>
            <a:r>
              <a:rPr lang="en-US" sz="1900" dirty="0">
                <a:effectLst/>
              </a:rPr>
              <a:t> do Sistema;</a:t>
            </a:r>
          </a:p>
          <a:p>
            <a:pPr marL="742950" lvl="1"/>
            <a:r>
              <a:rPr lang="en-US" sz="1900" dirty="0" err="1">
                <a:effectLst/>
              </a:rPr>
              <a:t>Instalação</a:t>
            </a:r>
            <a:r>
              <a:rPr lang="en-US" sz="1900" dirty="0">
                <a:effectLst/>
              </a:rPr>
              <a:t> do Hardware:</a:t>
            </a:r>
          </a:p>
          <a:p>
            <a:pPr marL="1143000" lvl="2"/>
            <a:r>
              <a:rPr lang="en-US" sz="1900" dirty="0" err="1">
                <a:effectLst/>
              </a:rPr>
              <a:t>Instalação</a:t>
            </a:r>
            <a:r>
              <a:rPr lang="en-US" sz="1900" dirty="0">
                <a:effectLst/>
              </a:rPr>
              <a:t> dos </a:t>
            </a:r>
            <a:r>
              <a:rPr lang="en-US" sz="1900" dirty="0" err="1">
                <a:effectLst/>
              </a:rPr>
              <a:t>Leitores</a:t>
            </a:r>
            <a:r>
              <a:rPr lang="en-US" sz="1900" dirty="0">
                <a:effectLst/>
              </a:rPr>
              <a:t>;</a:t>
            </a:r>
          </a:p>
          <a:p>
            <a:pPr marL="1143000" lvl="2"/>
            <a:r>
              <a:rPr lang="en-US" sz="1900" dirty="0" err="1">
                <a:effectLst/>
              </a:rPr>
              <a:t>Instalação</a:t>
            </a:r>
            <a:r>
              <a:rPr lang="en-US" sz="1900" dirty="0">
                <a:effectLst/>
              </a:rPr>
              <a:t> das </a:t>
            </a:r>
            <a:r>
              <a:rPr lang="en-US" sz="1900" dirty="0" err="1">
                <a:effectLst/>
              </a:rPr>
              <a:t>Antenas</a:t>
            </a:r>
            <a:r>
              <a:rPr lang="en-US" sz="1900" dirty="0">
                <a:effectLst/>
              </a:rPr>
              <a:t>;</a:t>
            </a:r>
          </a:p>
          <a:p>
            <a:pPr marL="742950" lvl="1"/>
            <a:r>
              <a:rPr lang="en-US" sz="1900" dirty="0" err="1">
                <a:effectLst/>
              </a:rPr>
              <a:t>Instalação</a:t>
            </a:r>
            <a:r>
              <a:rPr lang="en-US" sz="1900" dirty="0">
                <a:effectLst/>
              </a:rPr>
              <a:t> da </a:t>
            </a:r>
            <a:r>
              <a:rPr lang="en-US" sz="1900" dirty="0" err="1">
                <a:effectLst/>
              </a:rPr>
              <a:t>cablagem</a:t>
            </a:r>
            <a:r>
              <a:rPr lang="en-US" sz="1900" dirty="0">
                <a:effectLst/>
              </a:rPr>
              <a:t>;</a:t>
            </a:r>
          </a:p>
          <a:p>
            <a:pPr marL="342900" lvl="0">
              <a:spcAft>
                <a:spcPts val="800"/>
              </a:spcAft>
            </a:pPr>
            <a:endParaRPr lang="en-US" sz="1900" dirty="0">
              <a:effectLst/>
            </a:endParaRPr>
          </a:p>
          <a:p>
            <a:pPr marL="0"/>
            <a:endParaRPr lang="en-US" sz="1900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DEA1CA2-F90C-4083-BD20-BF15D1B8066D}"/>
              </a:ext>
            </a:extLst>
          </p:cNvPr>
          <p:cNvSpPr txBox="1">
            <a:spLocks/>
          </p:cNvSpPr>
          <p:nvPr/>
        </p:nvSpPr>
        <p:spPr>
          <a:xfrm>
            <a:off x="8130828" y="1287967"/>
            <a:ext cx="4155723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>
              <a:lnSpc>
                <a:spcPct val="150000"/>
              </a:lnSpc>
            </a:pPr>
            <a:r>
              <a:rPr lang="en-US" sz="1700" dirty="0" err="1">
                <a:effectLst/>
              </a:rPr>
              <a:t>Segurança</a:t>
            </a:r>
            <a:r>
              <a:rPr lang="en-US" sz="1700" dirty="0">
                <a:effectLst/>
              </a:rPr>
              <a:t>:</a:t>
            </a:r>
          </a:p>
          <a:p>
            <a:pPr marL="742950" lvl="1">
              <a:lnSpc>
                <a:spcPct val="150000"/>
              </a:lnSpc>
            </a:pPr>
            <a:r>
              <a:rPr lang="en-US" sz="1700" dirty="0" err="1">
                <a:effectLst/>
              </a:rPr>
              <a:t>Assegurar</a:t>
            </a:r>
            <a:r>
              <a:rPr lang="en-US" sz="1700" dirty="0">
                <a:effectLst/>
              </a:rPr>
              <a:t> que o </a:t>
            </a:r>
            <a:r>
              <a:rPr lang="en-US" sz="1700" dirty="0" err="1">
                <a:effectLst/>
              </a:rPr>
              <a:t>sistema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instalado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está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em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conformidade</a:t>
            </a:r>
            <a:r>
              <a:rPr lang="en-US" sz="1700" dirty="0">
                <a:effectLst/>
              </a:rPr>
              <a:t> com as </a:t>
            </a:r>
            <a:r>
              <a:rPr lang="en-US" sz="1700" dirty="0" err="1">
                <a:effectLst/>
              </a:rPr>
              <a:t>normas</a:t>
            </a:r>
            <a:r>
              <a:rPr lang="en-US" sz="1700" dirty="0">
                <a:effectLst/>
              </a:rPr>
              <a:t> de </a:t>
            </a:r>
            <a:r>
              <a:rPr lang="en-US" sz="1700" dirty="0" err="1">
                <a:effectLst/>
              </a:rPr>
              <a:t>segurança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adequadas</a:t>
            </a:r>
            <a:r>
              <a:rPr lang="en-US" sz="1700" dirty="0">
                <a:effectLst/>
              </a:rPr>
              <a:t>;</a:t>
            </a:r>
          </a:p>
          <a:p>
            <a:pPr marL="742950" lvl="1">
              <a:lnSpc>
                <a:spcPct val="150000"/>
              </a:lnSpc>
            </a:pPr>
            <a:r>
              <a:rPr lang="en-US" sz="1700" dirty="0" err="1">
                <a:effectLst/>
              </a:rPr>
              <a:t>Questões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ambientais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como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temperatura</a:t>
            </a:r>
            <a:r>
              <a:rPr lang="en-US" sz="1700" dirty="0">
                <a:effectLst/>
              </a:rPr>
              <a:t>, </a:t>
            </a:r>
            <a:r>
              <a:rPr lang="en-US" sz="1700" dirty="0" err="1">
                <a:effectLst/>
              </a:rPr>
              <a:t>densidade</a:t>
            </a:r>
            <a:r>
              <a:rPr lang="en-US" sz="1700" dirty="0">
                <a:effectLst/>
              </a:rPr>
              <a:t> e </a:t>
            </a:r>
            <a:r>
              <a:rPr lang="en-US" sz="1700" dirty="0" err="1">
                <a:effectLst/>
              </a:rPr>
              <a:t>humidade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podem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ter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efeitos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adversos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nos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equipamentos</a:t>
            </a:r>
            <a:r>
              <a:rPr lang="en-US" sz="1700" dirty="0">
                <a:effectLst/>
              </a:rPr>
              <a:t> de um </a:t>
            </a:r>
            <a:r>
              <a:rPr lang="en-US" sz="1700" dirty="0" err="1">
                <a:effectLst/>
              </a:rPr>
              <a:t>sistema</a:t>
            </a:r>
            <a:r>
              <a:rPr lang="en-US" sz="1700" dirty="0">
                <a:effectLst/>
              </a:rPr>
              <a:t> RFID e </a:t>
            </a:r>
            <a:r>
              <a:rPr lang="en-US" sz="1700" dirty="0" err="1">
                <a:effectLst/>
              </a:rPr>
              <a:t>também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podem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influenciar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na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própria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propagação</a:t>
            </a:r>
            <a:r>
              <a:rPr lang="en-US" sz="1700" dirty="0">
                <a:effectLst/>
              </a:rPr>
              <a:t> das </a:t>
            </a:r>
            <a:r>
              <a:rPr lang="en-US" sz="1700" dirty="0" err="1">
                <a:effectLst/>
              </a:rPr>
              <a:t>ondas</a:t>
            </a:r>
            <a:r>
              <a:rPr lang="en-US" sz="1700" dirty="0">
                <a:effectLst/>
              </a:rPr>
              <a:t> RF.</a:t>
            </a:r>
          </a:p>
          <a:p>
            <a:pPr marL="342900">
              <a:spcAft>
                <a:spcPts val="800"/>
              </a:spcAft>
            </a:pPr>
            <a:endParaRPr lang="en-US" sz="1700" dirty="0"/>
          </a:p>
          <a:p>
            <a:pPr marL="0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6444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86B7-AA8B-4251-91EA-186125A8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Continuação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6BCCE-0310-4212-87EF-528C56B0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412488"/>
            <a:ext cx="7067127" cy="4870745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Assegurar que os componentes do sistema estão instalados com cuidado e protegidos para evitar possíveis danos e garantir a operação do sistema instalado;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Garantir a segurança do pessoal;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Conhecer e averiguar a regulamentação de segurança no que se diz respeito a exposição humana a radiação emitida por esse sistema.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Descargas Eletrostáticas;</a:t>
            </a:r>
          </a:p>
          <a:p>
            <a:pPr marL="342900" lvl="0">
              <a:spcAft>
                <a:spcPts val="800"/>
              </a:spcAft>
            </a:pPr>
            <a:endParaRPr lang="en-US" sz="1900" dirty="0">
              <a:effectLst/>
            </a:endParaRPr>
          </a:p>
          <a:p>
            <a:pPr marL="0"/>
            <a:endParaRPr lang="en-US" sz="1900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DEA1CA2-F90C-4083-BD20-BF15D1B8066D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Aft>
                <a:spcPts val="800"/>
              </a:spcAft>
            </a:pPr>
            <a:endParaRPr lang="en-US" sz="1700" dirty="0"/>
          </a:p>
          <a:p>
            <a:pPr marL="0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5710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86B7-AA8B-4251-91EA-186125A8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e custos da RFID nas empresas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6BCCE-0310-4212-87EF-528C56B0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412488"/>
            <a:ext cx="7067127" cy="487074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spcAft>
                <a:spcPts val="800"/>
              </a:spcAft>
            </a:pP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materiais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>
              <a:spcAft>
                <a:spcPts val="800"/>
              </a:spcAft>
            </a:pP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mão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obra</a:t>
            </a:r>
            <a:endParaRPr lang="en-US" sz="1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>
              <a:spcAft>
                <a:spcPts val="800"/>
              </a:spcAft>
            </a:pP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Fluidez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4300" lvl="0" indent="0">
              <a:spcAft>
                <a:spcPts val="800"/>
              </a:spcAft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>
              <a:spcAft>
                <a:spcPts val="800"/>
              </a:spcAft>
            </a:pP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Dependendo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feito</a:t>
            </a:r>
            <a:r>
              <a:rPr lang="en-US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antes da </a:t>
            </a:r>
            <a:r>
              <a:rPr lang="en-US" sz="1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implementaç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RFID, o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ser Elevado para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grandes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endParaRPr lang="en-US" sz="1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endParaRPr lang="en-US" sz="1900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DEA1CA2-F90C-4083-BD20-BF15D1B8066D}"/>
              </a:ext>
            </a:extLst>
          </p:cNvPr>
          <p:cNvSpPr txBox="1">
            <a:spLocks/>
          </p:cNvSpPr>
          <p:nvPr/>
        </p:nvSpPr>
        <p:spPr>
          <a:xfrm>
            <a:off x="5812907" y="-1344201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Aft>
                <a:spcPts val="800"/>
              </a:spcAft>
            </a:pPr>
            <a:endParaRPr lang="en-US" sz="1700" dirty="0"/>
          </a:p>
          <a:p>
            <a:pPr marL="0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605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86B7-AA8B-4251-91EA-186125A8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Desvantagens dos cartões Contactless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6BCCE-0310-4212-87EF-528C56B0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003" y="1412489"/>
            <a:ext cx="7067127" cy="487074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Transações de valor baixo;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 de pagamentos consecutivos;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Desativação do sistema tem de ser feita pelo Banco;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Regras de utilização não são universais;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800"/>
              </a:spcAft>
            </a:pPr>
            <a:endParaRPr lang="en-US" sz="1900" dirty="0">
              <a:effectLst/>
            </a:endParaRPr>
          </a:p>
          <a:p>
            <a:pPr marL="0"/>
            <a:endParaRPr lang="en-US" sz="1900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DEA1CA2-F90C-4083-BD20-BF15D1B8066D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Aft>
                <a:spcPts val="800"/>
              </a:spcAft>
            </a:pPr>
            <a:endParaRPr lang="en-US" sz="1700" dirty="0"/>
          </a:p>
          <a:p>
            <a:pPr marL="0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41637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325</Words>
  <Application>Microsoft Office PowerPoint</Application>
  <PresentationFormat>Ecrã Panorâmico</PresentationFormat>
  <Paragraphs>60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Arial-Black</vt:lpstr>
      <vt:lpstr>Calibri</vt:lpstr>
      <vt:lpstr>Calibri Light</vt:lpstr>
      <vt:lpstr>Symbol</vt:lpstr>
      <vt:lpstr>Tema do Office</vt:lpstr>
      <vt:lpstr>Apresentação do PowerPoint</vt:lpstr>
      <vt:lpstr>Tecnologia Radio Frequency Identification - RFID</vt:lpstr>
      <vt:lpstr>Constituição do RFID</vt:lpstr>
      <vt:lpstr>Exemplos de RFID Tags</vt:lpstr>
      <vt:lpstr>Vantagens e desvantagens da tecnologia RFID </vt:lpstr>
      <vt:lpstr>Requisitos importantes para uma instalação de um sistema RFID</vt:lpstr>
      <vt:lpstr>Continuação</vt:lpstr>
      <vt:lpstr>Impactos e custos da RFID nas empresas</vt:lpstr>
      <vt:lpstr>Desvantagens dos cartões Contactless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Filipe Martins Alves</dc:creator>
  <cp:lastModifiedBy>Rafael Filipe Martins Alves</cp:lastModifiedBy>
  <cp:revision>8</cp:revision>
  <dcterms:created xsi:type="dcterms:W3CDTF">2021-04-18T21:52:25Z</dcterms:created>
  <dcterms:modified xsi:type="dcterms:W3CDTF">2021-04-18T22:52:04Z</dcterms:modified>
</cp:coreProperties>
</file>