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1" r:id="rId4"/>
    <p:sldId id="262" r:id="rId5"/>
    <p:sldId id="263" r:id="rId6"/>
    <p:sldId id="266" r:id="rId7"/>
    <p:sldId id="269" r:id="rId8"/>
    <p:sldId id="267" r:id="rId9"/>
    <p:sldId id="264" r:id="rId10"/>
    <p:sldId id="265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53625" autoAdjust="0"/>
  </p:normalViewPr>
  <p:slideViewPr>
    <p:cSldViewPr snapToGrid="0">
      <p:cViewPr varScale="1">
        <p:scale>
          <a:sx n="62" d="100"/>
          <a:sy n="62" d="100"/>
        </p:scale>
        <p:origin x="24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Index Order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i j 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Sheet1!$A$3:$A$6</c:f>
              <c:numCache>
                <c:formatCode>General</c:formatCode>
                <c:ptCount val="4"/>
                <c:pt idx="0">
                  <c:v>40</c:v>
                </c:pt>
                <c:pt idx="1">
                  <c:v>120</c:v>
                </c:pt>
                <c:pt idx="2">
                  <c:v>600</c:v>
                </c:pt>
                <c:pt idx="3">
                  <c:v>1000</c:v>
                </c:pt>
              </c:numCache>
            </c:numRef>
          </c:cat>
          <c:val>
            <c:numRef>
              <c:f>Sheet1!$B$3:$B$6</c:f>
              <c:numCache>
                <c:formatCode>General</c:formatCode>
                <c:ptCount val="4"/>
                <c:pt idx="0">
                  <c:v>4.6999999999999997E-5</c:v>
                </c:pt>
                <c:pt idx="1">
                  <c:v>1.351E-3</c:v>
                </c:pt>
                <c:pt idx="2">
                  <c:v>0.203983</c:v>
                </c:pt>
                <c:pt idx="3">
                  <c:v>2.9992030000000001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j i 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Sheet1!$A$3:$A$6</c:f>
              <c:numCache>
                <c:formatCode>General</c:formatCode>
                <c:ptCount val="4"/>
                <c:pt idx="0">
                  <c:v>40</c:v>
                </c:pt>
                <c:pt idx="1">
                  <c:v>120</c:v>
                </c:pt>
                <c:pt idx="2">
                  <c:v>600</c:v>
                </c:pt>
                <c:pt idx="3">
                  <c:v>1000</c:v>
                </c:pt>
              </c:numCache>
            </c:numRef>
          </c:cat>
          <c:val>
            <c:numRef>
              <c:f>Sheet1!$C$3:$C$6</c:f>
              <c:numCache>
                <c:formatCode>General</c:formatCode>
                <c:ptCount val="4"/>
                <c:pt idx="0">
                  <c:v>4.5000000000000003E-5</c:v>
                </c:pt>
                <c:pt idx="1">
                  <c:v>1.3780000000000001E-3</c:v>
                </c:pt>
                <c:pt idx="2">
                  <c:v>0.20307800000000001</c:v>
                </c:pt>
                <c:pt idx="3">
                  <c:v>2.9553970000000001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57793216"/>
        <c:axId val="-57804640"/>
      </c:lineChart>
      <c:catAx>
        <c:axId val="-57793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Elements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7804640"/>
        <c:crosses val="autoZero"/>
        <c:auto val="1"/>
        <c:lblAlgn val="ctr"/>
        <c:lblOffset val="100"/>
        <c:noMultiLvlLbl val="0"/>
      </c:catAx>
      <c:valAx>
        <c:axId val="-5780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779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AxB comparison with</a:t>
            </a:r>
            <a:r>
              <a:rPr lang="en-US" baseline="0"/>
              <a:t> BxA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Sheet1!$G$2</c:f>
              <c:strCache>
                <c:ptCount val="1"/>
                <c:pt idx="0">
                  <c:v>AxB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Sheet1!$F$3:$F$6</c:f>
              <c:numCache>
                <c:formatCode>General</c:formatCode>
                <c:ptCount val="4"/>
                <c:pt idx="0">
                  <c:v>40</c:v>
                </c:pt>
                <c:pt idx="1">
                  <c:v>120</c:v>
                </c:pt>
                <c:pt idx="2">
                  <c:v>600</c:v>
                </c:pt>
                <c:pt idx="3">
                  <c:v>1000</c:v>
                </c:pt>
              </c:numCache>
            </c:numRef>
          </c:cat>
          <c:val>
            <c:numRef>
              <c:f>Sheet1!$G$3:$G$6</c:f>
              <c:numCache>
                <c:formatCode>General</c:formatCode>
                <c:ptCount val="4"/>
                <c:pt idx="0">
                  <c:v>4.5000000000000003E-5</c:v>
                </c:pt>
                <c:pt idx="1">
                  <c:v>1.384E-3</c:v>
                </c:pt>
                <c:pt idx="2">
                  <c:v>0.20622599999999999</c:v>
                </c:pt>
                <c:pt idx="3">
                  <c:v>2.9841129999999998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Sheet1!$H$2</c:f>
              <c:strCache>
                <c:ptCount val="1"/>
                <c:pt idx="0">
                  <c:v>BxA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Sheet1!$F$3:$F$6</c:f>
              <c:numCache>
                <c:formatCode>General</c:formatCode>
                <c:ptCount val="4"/>
                <c:pt idx="0">
                  <c:v>40</c:v>
                </c:pt>
                <c:pt idx="1">
                  <c:v>120</c:v>
                </c:pt>
                <c:pt idx="2">
                  <c:v>600</c:v>
                </c:pt>
                <c:pt idx="3">
                  <c:v>1000</c:v>
                </c:pt>
              </c:numCache>
            </c:numRef>
          </c:cat>
          <c:val>
            <c:numRef>
              <c:f>Sheet1!$H$3:$H$6</c:f>
              <c:numCache>
                <c:formatCode>General</c:formatCode>
                <c:ptCount val="4"/>
                <c:pt idx="0">
                  <c:v>4.6E-5</c:v>
                </c:pt>
                <c:pt idx="1">
                  <c:v>1.3680000000000001E-3</c:v>
                </c:pt>
                <c:pt idx="2">
                  <c:v>0.20377999999999999</c:v>
                </c:pt>
                <c:pt idx="3">
                  <c:v>2.9609990000000002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87565136"/>
        <c:axId val="-1987568944"/>
      </c:lineChart>
      <c:catAx>
        <c:axId val="-1987565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Elements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87568944"/>
        <c:crosses val="autoZero"/>
        <c:auto val="1"/>
        <c:lblAlgn val="ctr"/>
        <c:lblOffset val="100"/>
        <c:noMultiLvlLbl val="0"/>
      </c:catAx>
      <c:valAx>
        <c:axId val="-1987568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87565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5B8FF-31BC-4976-89E0-EDED7D11119D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1A6EF-4116-4AF3-A2E6-FA7427823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1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Roofline Model</a:t>
            </a:r>
          </a:p>
          <a:p>
            <a:r>
              <a:rPr lang="en-US" dirty="0" smtClean="0"/>
              <a:t>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1A6EF-4116-4AF3-A2E6-FA7427823D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4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GFLOPS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obtidos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mmult</a:t>
            </a:r>
            <a:endParaRPr lang="en-US" baseline="0" dirty="0" smtClean="0"/>
          </a:p>
          <a:p>
            <a:r>
              <a:rPr lang="en-US" baseline="0" dirty="0" err="1" smtClean="0"/>
              <a:t>i</a:t>
            </a:r>
            <a:r>
              <a:rPr lang="en-US" baseline="0" dirty="0" smtClean="0"/>
              <a:t> j 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1A6EF-4116-4AF3-A2E6-FA7427823D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71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conclusão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Vetorização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feita</a:t>
            </a:r>
            <a:endParaRPr lang="en-US" dirty="0" smtClean="0"/>
          </a:p>
          <a:p>
            <a:r>
              <a:rPr lang="en-US" dirty="0" smtClean="0"/>
              <a:t>Memory bound</a:t>
            </a:r>
          </a:p>
          <a:p>
            <a:r>
              <a:rPr lang="en-US" dirty="0" smtClean="0"/>
              <a:t>performance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baixa</a:t>
            </a:r>
            <a:endParaRPr lang="en-US" baseline="0" dirty="0" smtClean="0"/>
          </a:p>
          <a:p>
            <a:r>
              <a:rPr lang="en-US" baseline="0" dirty="0" err="1" smtClean="0"/>
              <a:t>dificuldades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calcular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intensidade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operacional</a:t>
            </a:r>
            <a:endParaRPr lang="en-US" baseline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1A6EF-4116-4AF3-A2E6-FA7427823D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99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 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Distributed Parallel Computing</a:t>
            </a:r>
          </a:p>
          <a:p>
            <a:r>
              <a:rPr lang="en-US" dirty="0"/>
              <a:t>Advanced Architectures</a:t>
            </a:r>
          </a:p>
          <a:p>
            <a:r>
              <a:rPr lang="en-US" b="1" dirty="0" smtClean="0"/>
              <a:t>University </a:t>
            </a:r>
            <a:r>
              <a:rPr lang="en-US" b="1" dirty="0"/>
              <a:t>of Minho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" y="6182590"/>
            <a:ext cx="12192000" cy="6857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Carlos Antunes	                                                                                         67711</a:t>
            </a:r>
            <a:endParaRPr lang="en-US" dirty="0"/>
          </a:p>
          <a:p>
            <a:r>
              <a:rPr lang="en-US" dirty="0" err="1" smtClean="0"/>
              <a:t>Nuno</a:t>
            </a:r>
            <a:r>
              <a:rPr lang="en-US" dirty="0" smtClean="0"/>
              <a:t> Oliveira                                                                                           67449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8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186852124"/>
              </p:ext>
            </p:extLst>
          </p:nvPr>
        </p:nvGraphicFramePr>
        <p:xfrm>
          <a:off x="1685724" y="671897"/>
          <a:ext cx="9030401" cy="536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93823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 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Distributed Parallel Computing</a:t>
            </a:r>
          </a:p>
          <a:p>
            <a:r>
              <a:rPr lang="en-US" dirty="0"/>
              <a:t>Advanced Architectures</a:t>
            </a:r>
          </a:p>
          <a:p>
            <a:r>
              <a:rPr lang="en-US" b="1" dirty="0" smtClean="0"/>
              <a:t>University </a:t>
            </a:r>
            <a:r>
              <a:rPr lang="en-US" b="1" dirty="0"/>
              <a:t>of Minho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" y="6182590"/>
            <a:ext cx="12192000" cy="6857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Carlos Antunes	                                                                                         67711</a:t>
            </a:r>
            <a:endParaRPr lang="en-US" dirty="0"/>
          </a:p>
          <a:p>
            <a:r>
              <a:rPr lang="en-US" dirty="0" err="1" smtClean="0"/>
              <a:t>Nuno</a:t>
            </a:r>
            <a:r>
              <a:rPr lang="en-US" dirty="0" smtClean="0"/>
              <a:t> Oliveira                                                                                           67449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6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MSI GE60 2QE 1026XPT Apache Pro</a:t>
            </a:r>
          </a:p>
          <a:p>
            <a:r>
              <a:rPr lang="pt-PT" dirty="0" smtClean="0"/>
              <a:t>Intel Core i7-4720HQ</a:t>
            </a:r>
          </a:p>
          <a:p>
            <a:pPr lvl="1"/>
            <a:r>
              <a:rPr lang="pt-PT" dirty="0" smtClean="0"/>
              <a:t>4 </a:t>
            </a:r>
            <a:r>
              <a:rPr lang="en-US" dirty="0" smtClean="0"/>
              <a:t>Physical</a:t>
            </a:r>
            <a:r>
              <a:rPr lang="pt-PT" dirty="0" smtClean="0"/>
              <a:t> Cores</a:t>
            </a:r>
          </a:p>
          <a:p>
            <a:pPr lvl="1"/>
            <a:r>
              <a:rPr lang="pt-PT" dirty="0" smtClean="0"/>
              <a:t>2 logical core per </a:t>
            </a:r>
            <a:r>
              <a:rPr lang="en-US" dirty="0" smtClean="0"/>
              <a:t>physical</a:t>
            </a:r>
            <a:r>
              <a:rPr lang="pt-PT" dirty="0" smtClean="0"/>
              <a:t> core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2,6 GHz </a:t>
            </a:r>
            <a:r>
              <a:rPr lang="en-US" dirty="0" smtClean="0"/>
              <a:t>Base Frequency</a:t>
            </a:r>
          </a:p>
          <a:p>
            <a:pPr lvl="1"/>
            <a:r>
              <a:rPr lang="en-US" dirty="0" smtClean="0"/>
              <a:t>Haswell Architecture</a:t>
            </a:r>
          </a:p>
          <a:p>
            <a:pPr lvl="1"/>
            <a:r>
              <a:rPr lang="en-US" dirty="0" smtClean="0"/>
              <a:t>128 </a:t>
            </a:r>
            <a:r>
              <a:rPr lang="en-US" dirty="0" smtClean="0"/>
              <a:t>GFLOPS (double precision)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206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Cache</a:t>
            </a:r>
          </a:p>
          <a:p>
            <a:r>
              <a:rPr lang="en-US" dirty="0"/>
              <a:t>L1 Data Cache Size: 4 x 32 KB</a:t>
            </a:r>
          </a:p>
          <a:p>
            <a:r>
              <a:rPr lang="en-US" dirty="0"/>
              <a:t>L1 Instructions Cache Size: 4 x 32 KB</a:t>
            </a:r>
          </a:p>
          <a:p>
            <a:r>
              <a:rPr lang="en-US" dirty="0"/>
              <a:t>L2 Unified Cache Size: 4 x 256 KB</a:t>
            </a:r>
          </a:p>
          <a:p>
            <a:r>
              <a:rPr lang="en-US" dirty="0"/>
              <a:t>L3 Unified Cache Size: 6144 </a:t>
            </a:r>
            <a:r>
              <a:rPr lang="en-US" dirty="0" smtClean="0"/>
              <a:t>KB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RAM</a:t>
            </a:r>
          </a:p>
          <a:p>
            <a:r>
              <a:rPr lang="en-US" dirty="0"/>
              <a:t>Size: 8 GB</a:t>
            </a:r>
          </a:p>
          <a:p>
            <a:r>
              <a:rPr lang="en-US" dirty="0"/>
              <a:t>DDR3L</a:t>
            </a:r>
          </a:p>
          <a:p>
            <a:r>
              <a:rPr lang="en-US" dirty="0"/>
              <a:t>1600 MHz</a:t>
            </a:r>
          </a:p>
          <a:p>
            <a:r>
              <a:rPr lang="en-US" dirty="0" smtClean="0"/>
              <a:t>Maximum </a:t>
            </a:r>
            <a:r>
              <a:rPr lang="en-US" dirty="0"/>
              <a:t>Memory Bandwidth: 13 GB/s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71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Linpack (CPU)</a:t>
            </a:r>
          </a:p>
          <a:p>
            <a:r>
              <a:rPr lang="en-US" dirty="0" smtClean="0"/>
              <a:t>Bandwidth (Memory)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214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roof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"/>
          <a:stretch>
            <a:fillRect/>
          </a:stretch>
        </p:blipFill>
        <p:spPr bwMode="auto">
          <a:xfrm>
            <a:off x="1261419" y="625642"/>
            <a:ext cx="9917655" cy="563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84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test were executed 8 times.</a:t>
            </a:r>
          </a:p>
          <a:p>
            <a:r>
              <a:rPr lang="en-US" dirty="0" smtClean="0"/>
              <a:t>Values were chosen according to the k-best scheme (k=3).</a:t>
            </a:r>
          </a:p>
        </p:txBody>
      </p:sp>
    </p:spTree>
    <p:extLst>
      <p:ext uri="{BB962C8B-B14F-4D97-AF65-F5344CB8AC3E}">
        <p14:creationId xmlns:p14="http://schemas.microsoft.com/office/powerpoint/2010/main" val="3542561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942928"/>
              </p:ext>
            </p:extLst>
          </p:nvPr>
        </p:nvGraphicFramePr>
        <p:xfrm>
          <a:off x="1295400" y="2557463"/>
          <a:ext cx="9601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/>
                <a:gridCol w="1920240"/>
                <a:gridCol w="1920240"/>
                <a:gridCol w="1920240"/>
                <a:gridCol w="19202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L3</a:t>
                      </a:r>
                      <a:r>
                        <a:rPr lang="en-US" baseline="0" dirty="0" smtClean="0"/>
                        <a:t> Misses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GFLOPS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 x 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18.75 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128 000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2,649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 x 120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168.75 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3 456 000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2,377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600 x</a:t>
                      </a:r>
                      <a:r>
                        <a:rPr lang="en-US" baseline="0" dirty="0" smtClean="0"/>
                        <a:t> 600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4.12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432 000 000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9 962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1,971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 x 1000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11.444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2 000 000 000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3 428 183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0,620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258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mmult</a:t>
            </a:r>
            <a:r>
              <a:rPr lang="en-US" dirty="0"/>
              <a:t>(float **a, float **b, float **result,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N 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...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for (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smtClean="0"/>
              <a:t>N; </a:t>
            </a:r>
            <a:r>
              <a:rPr lang="en-US" dirty="0" err="1"/>
              <a:t>i</a:t>
            </a:r>
            <a:r>
              <a:rPr lang="en-US" dirty="0" smtClean="0"/>
              <a:t>++)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for ( j = 0; j &lt; </a:t>
            </a:r>
            <a:r>
              <a:rPr lang="en-US" dirty="0" smtClean="0"/>
              <a:t>N; </a:t>
            </a:r>
            <a:r>
              <a:rPr lang="en-US" dirty="0" err="1"/>
              <a:t>j</a:t>
            </a:r>
            <a:r>
              <a:rPr lang="en-US" dirty="0" err="1" smtClean="0"/>
              <a:t>++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for ( k = 0; k &lt; </a:t>
            </a:r>
            <a:r>
              <a:rPr lang="en-US" dirty="0" smtClean="0"/>
              <a:t>N; </a:t>
            </a:r>
            <a:r>
              <a:rPr lang="en-US" dirty="0"/>
              <a:t>k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/>
              <a:t>				result[</a:t>
            </a:r>
            <a:r>
              <a:rPr lang="en-US" dirty="0" err="1"/>
              <a:t>i</a:t>
            </a:r>
            <a:r>
              <a:rPr lang="en-US" dirty="0"/>
              <a:t>][j] += a[</a:t>
            </a:r>
            <a:r>
              <a:rPr lang="en-US" dirty="0" err="1"/>
              <a:t>i</a:t>
            </a:r>
            <a:r>
              <a:rPr lang="en-US" dirty="0"/>
              <a:t>][k] * b[k][j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1571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641290689"/>
              </p:ext>
            </p:extLst>
          </p:nvPr>
        </p:nvGraphicFramePr>
        <p:xfrm>
          <a:off x="1477176" y="562977"/>
          <a:ext cx="9190823" cy="5709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0818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130</TotalTime>
  <Words>247</Words>
  <Application>Microsoft Office PowerPoint</Application>
  <PresentationFormat>Widescreen</PresentationFormat>
  <Paragraphs>90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Garamond</vt:lpstr>
      <vt:lpstr>Organic</vt:lpstr>
      <vt:lpstr>Work Assignment</vt:lpstr>
      <vt:lpstr>Testing Environment</vt:lpstr>
      <vt:lpstr>Testing Environment</vt:lpstr>
      <vt:lpstr>Benchmarks</vt:lpstr>
      <vt:lpstr>PowerPoint Presentation</vt:lpstr>
      <vt:lpstr>Testing</vt:lpstr>
      <vt:lpstr>Matrix</vt:lpstr>
      <vt:lpstr>The Code</vt:lpstr>
      <vt:lpstr>PowerPoint Presentation</vt:lpstr>
      <vt:lpstr>PowerPoint Presentation</vt:lpstr>
      <vt:lpstr>Work 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Programing</dc:title>
  <dc:creator>Rafael Antunes</dc:creator>
  <cp:lastModifiedBy>Rafael Antunes</cp:lastModifiedBy>
  <cp:revision>23</cp:revision>
  <dcterms:created xsi:type="dcterms:W3CDTF">2015-03-08T16:55:08Z</dcterms:created>
  <dcterms:modified xsi:type="dcterms:W3CDTF">2015-12-01T00:02:24Z</dcterms:modified>
</cp:coreProperties>
</file>