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76" r:id="rId6"/>
    <p:sldId id="277" r:id="rId7"/>
    <p:sldId id="278" r:id="rId8"/>
    <p:sldId id="279" r:id="rId9"/>
    <p:sldId id="288" r:id="rId10"/>
    <p:sldId id="289" r:id="rId11"/>
    <p:sldId id="290" r:id="rId12"/>
    <p:sldId id="272" r:id="rId13"/>
    <p:sldId id="280" r:id="rId14"/>
    <p:sldId id="281" r:id="rId15"/>
    <p:sldId id="282" r:id="rId16"/>
    <p:sldId id="283" r:id="rId17"/>
    <p:sldId id="284" r:id="rId18"/>
    <p:sldId id="274" r:id="rId19"/>
    <p:sldId id="294" r:id="rId20"/>
    <p:sldId id="295" r:id="rId21"/>
    <p:sldId id="296" r:id="rId22"/>
    <p:sldId id="286" r:id="rId23"/>
    <p:sldId id="275" r:id="rId24"/>
    <p:sldId id="285" r:id="rId25"/>
    <p:sldId id="291" r:id="rId26"/>
    <p:sldId id="292" r:id="rId27"/>
    <p:sldId id="293" r:id="rId28"/>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61" autoAdjust="0"/>
  </p:normalViewPr>
  <p:slideViewPr>
    <p:cSldViewPr snapToGrid="0">
      <p:cViewPr varScale="1">
        <p:scale>
          <a:sx n="66" d="100"/>
          <a:sy n="66" d="100"/>
        </p:scale>
        <p:origin x="130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3DEA4-2F9A-4B38-A9A3-B9B6CB25344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A0E7041-24E7-4A37-B491-4B7AFBAEE495}">
      <dgm:prSet/>
      <dgm:spPr/>
      <dgm:t>
        <a:bodyPr/>
        <a:lstStyle/>
        <a:p>
          <a:pPr>
            <a:lnSpc>
              <a:spcPct val="100000"/>
            </a:lnSpc>
          </a:pPr>
          <a:r>
            <a:rPr lang="en-GB"/>
            <a:t>Motivation</a:t>
          </a:r>
          <a:endParaRPr lang="en-US"/>
        </a:p>
      </dgm:t>
    </dgm:pt>
    <dgm:pt modelId="{446DE58A-0F2A-4BC0-95EF-470039CB9701}" type="parTrans" cxnId="{3715E0FA-D1E6-4ED7-B062-047012AE5D89}">
      <dgm:prSet/>
      <dgm:spPr/>
      <dgm:t>
        <a:bodyPr/>
        <a:lstStyle/>
        <a:p>
          <a:endParaRPr lang="en-US"/>
        </a:p>
      </dgm:t>
    </dgm:pt>
    <dgm:pt modelId="{59541BD6-0206-454C-8F0A-B042562C6391}" type="sibTrans" cxnId="{3715E0FA-D1E6-4ED7-B062-047012AE5D89}">
      <dgm:prSet/>
      <dgm:spPr/>
      <dgm:t>
        <a:bodyPr/>
        <a:lstStyle/>
        <a:p>
          <a:endParaRPr lang="en-US"/>
        </a:p>
      </dgm:t>
    </dgm:pt>
    <dgm:pt modelId="{8C990048-71E1-4044-9D98-9104193964FC}">
      <dgm:prSet/>
      <dgm:spPr/>
      <dgm:t>
        <a:bodyPr/>
        <a:lstStyle/>
        <a:p>
          <a:pPr>
            <a:lnSpc>
              <a:spcPct val="100000"/>
            </a:lnSpc>
          </a:pPr>
          <a:r>
            <a:rPr lang="en-GB"/>
            <a:t>Learning Task</a:t>
          </a:r>
          <a:endParaRPr lang="en-US"/>
        </a:p>
      </dgm:t>
    </dgm:pt>
    <dgm:pt modelId="{F1C2FF1C-DFAE-4A24-82C1-42AC151827A0}" type="parTrans" cxnId="{A1BC5FE0-3859-4B31-8525-FA8362E90A24}">
      <dgm:prSet/>
      <dgm:spPr/>
      <dgm:t>
        <a:bodyPr/>
        <a:lstStyle/>
        <a:p>
          <a:endParaRPr lang="en-US"/>
        </a:p>
      </dgm:t>
    </dgm:pt>
    <dgm:pt modelId="{848AC411-7B12-459E-97AA-0C9E2EED1769}" type="sibTrans" cxnId="{A1BC5FE0-3859-4B31-8525-FA8362E90A24}">
      <dgm:prSet/>
      <dgm:spPr/>
      <dgm:t>
        <a:bodyPr/>
        <a:lstStyle/>
        <a:p>
          <a:endParaRPr lang="en-US"/>
        </a:p>
      </dgm:t>
    </dgm:pt>
    <dgm:pt modelId="{4BF9DC5D-5910-488B-B9D0-B3CFA9E350D2}">
      <dgm:prSet/>
      <dgm:spPr/>
      <dgm:t>
        <a:bodyPr/>
        <a:lstStyle/>
        <a:p>
          <a:pPr>
            <a:lnSpc>
              <a:spcPct val="100000"/>
            </a:lnSpc>
          </a:pPr>
          <a:r>
            <a:rPr lang="en-US" dirty="0"/>
            <a:t>P</a:t>
          </a:r>
          <a:r>
            <a:rPr lang="en-US" b="0" i="0" dirty="0"/>
            <a:t>reliminary data analysis</a:t>
          </a:r>
          <a:endParaRPr lang="en-US" dirty="0"/>
        </a:p>
      </dgm:t>
    </dgm:pt>
    <dgm:pt modelId="{9891E812-2FB7-40ED-AE14-5CB75985E53D}" type="parTrans" cxnId="{1DAB2083-97E1-4393-8242-2708ECE6079F}">
      <dgm:prSet/>
      <dgm:spPr/>
      <dgm:t>
        <a:bodyPr/>
        <a:lstStyle/>
        <a:p>
          <a:endParaRPr lang="en-US"/>
        </a:p>
      </dgm:t>
    </dgm:pt>
    <dgm:pt modelId="{EB2459D8-C7AB-4969-A736-82991581690C}" type="sibTrans" cxnId="{1DAB2083-97E1-4393-8242-2708ECE6079F}">
      <dgm:prSet/>
      <dgm:spPr/>
      <dgm:t>
        <a:bodyPr/>
        <a:lstStyle/>
        <a:p>
          <a:endParaRPr lang="en-US"/>
        </a:p>
      </dgm:t>
    </dgm:pt>
    <dgm:pt modelId="{59EBEDC5-1576-4C2C-9A09-7EB3F0191F21}">
      <dgm:prSet/>
      <dgm:spPr/>
      <dgm:t>
        <a:bodyPr/>
        <a:lstStyle/>
        <a:p>
          <a:pPr>
            <a:lnSpc>
              <a:spcPct val="100000"/>
            </a:lnSpc>
          </a:pPr>
          <a:r>
            <a:rPr lang="en-US" b="0" i="0" dirty="0"/>
            <a:t>First implementation of an ML approach</a:t>
          </a:r>
          <a:endParaRPr lang="en-US" dirty="0"/>
        </a:p>
      </dgm:t>
    </dgm:pt>
    <dgm:pt modelId="{A22D3309-3B60-4B94-B97A-639F6ABE4EFC}" type="parTrans" cxnId="{2C75F5E2-D99E-42D4-AF03-8237C5B8D924}">
      <dgm:prSet/>
      <dgm:spPr/>
      <dgm:t>
        <a:bodyPr/>
        <a:lstStyle/>
        <a:p>
          <a:endParaRPr lang="en-US"/>
        </a:p>
      </dgm:t>
    </dgm:pt>
    <dgm:pt modelId="{BB73E03F-26A4-4A88-AE7A-6C95D1B84266}" type="sibTrans" cxnId="{2C75F5E2-D99E-42D4-AF03-8237C5B8D924}">
      <dgm:prSet/>
      <dgm:spPr/>
      <dgm:t>
        <a:bodyPr/>
        <a:lstStyle/>
        <a:p>
          <a:endParaRPr lang="en-US"/>
        </a:p>
      </dgm:t>
    </dgm:pt>
    <dgm:pt modelId="{225E0F9B-D903-423A-8B95-7EBA15A6BFA1}">
      <dgm:prSet/>
      <dgm:spPr/>
      <dgm:t>
        <a:bodyPr/>
        <a:lstStyle/>
        <a:p>
          <a:pPr>
            <a:lnSpc>
              <a:spcPct val="100000"/>
            </a:lnSpc>
          </a:pPr>
          <a:r>
            <a:rPr lang="en-US" dirty="0"/>
            <a:t>O</a:t>
          </a:r>
          <a:r>
            <a:rPr lang="en-US" b="0" i="0" dirty="0"/>
            <a:t>btained results, and their analysis.</a:t>
          </a:r>
          <a:endParaRPr lang="en-US" dirty="0"/>
        </a:p>
      </dgm:t>
    </dgm:pt>
    <dgm:pt modelId="{1CB7EED2-17ED-4F3D-BCDE-FB1A1CADC973}" type="parTrans" cxnId="{E6809287-E722-4B4F-AEE7-3C3EF9F0290A}">
      <dgm:prSet/>
      <dgm:spPr/>
      <dgm:t>
        <a:bodyPr/>
        <a:lstStyle/>
        <a:p>
          <a:endParaRPr lang="en-US"/>
        </a:p>
      </dgm:t>
    </dgm:pt>
    <dgm:pt modelId="{3097E573-B3E0-4D19-8058-BFE0007B67EC}" type="sibTrans" cxnId="{E6809287-E722-4B4F-AEE7-3C3EF9F0290A}">
      <dgm:prSet/>
      <dgm:spPr/>
      <dgm:t>
        <a:bodyPr/>
        <a:lstStyle/>
        <a:p>
          <a:endParaRPr lang="en-US"/>
        </a:p>
      </dgm:t>
    </dgm:pt>
    <dgm:pt modelId="{927CF212-2724-42A5-88DE-C964CE5E514F}" type="pres">
      <dgm:prSet presAssocID="{8423DEA4-2F9A-4B38-A9A3-B9B6CB253443}" presName="root" presStyleCnt="0">
        <dgm:presLayoutVars>
          <dgm:dir/>
          <dgm:resizeHandles val="exact"/>
        </dgm:presLayoutVars>
      </dgm:prSet>
      <dgm:spPr/>
    </dgm:pt>
    <dgm:pt modelId="{AA0997FE-389F-492A-B3A0-7226FB3C5D9B}" type="pres">
      <dgm:prSet presAssocID="{AA0E7041-24E7-4A37-B491-4B7AFBAEE495}" presName="compNode" presStyleCnt="0"/>
      <dgm:spPr/>
    </dgm:pt>
    <dgm:pt modelId="{4D4BF1A6-39A0-479A-9883-47945E71CF0E}" type="pres">
      <dgm:prSet presAssocID="{AA0E7041-24E7-4A37-B491-4B7AFBAEE4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E7BB63E-EA47-4210-AE85-CE7BA4AE4A7A}" type="pres">
      <dgm:prSet presAssocID="{AA0E7041-24E7-4A37-B491-4B7AFBAEE495}" presName="spaceRect" presStyleCnt="0"/>
      <dgm:spPr/>
    </dgm:pt>
    <dgm:pt modelId="{40E89A79-A18E-4E55-84F5-4EA54259E963}" type="pres">
      <dgm:prSet presAssocID="{AA0E7041-24E7-4A37-B491-4B7AFBAEE495}" presName="textRect" presStyleLbl="revTx" presStyleIdx="0" presStyleCnt="5">
        <dgm:presLayoutVars>
          <dgm:chMax val="1"/>
          <dgm:chPref val="1"/>
        </dgm:presLayoutVars>
      </dgm:prSet>
      <dgm:spPr/>
    </dgm:pt>
    <dgm:pt modelId="{2E20A008-8F3D-476E-8947-C24CA10B7CEA}" type="pres">
      <dgm:prSet presAssocID="{59541BD6-0206-454C-8F0A-B042562C6391}" presName="sibTrans" presStyleCnt="0"/>
      <dgm:spPr/>
    </dgm:pt>
    <dgm:pt modelId="{EEEF415C-39FC-4B77-BFC0-0502BF6150EA}" type="pres">
      <dgm:prSet presAssocID="{8C990048-71E1-4044-9D98-9104193964FC}" presName="compNode" presStyleCnt="0"/>
      <dgm:spPr/>
    </dgm:pt>
    <dgm:pt modelId="{0764809A-D7BF-4117-B0C9-0B44F43374A5}" type="pres">
      <dgm:prSet presAssocID="{8C990048-71E1-4044-9D98-9104193964F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4B5DCD36-10C1-4603-BBCA-171A993870A3}" type="pres">
      <dgm:prSet presAssocID="{8C990048-71E1-4044-9D98-9104193964FC}" presName="spaceRect" presStyleCnt="0"/>
      <dgm:spPr/>
    </dgm:pt>
    <dgm:pt modelId="{C7ED1C4E-A4FD-4C05-BF2A-FD19180F0FCF}" type="pres">
      <dgm:prSet presAssocID="{8C990048-71E1-4044-9D98-9104193964FC}" presName="textRect" presStyleLbl="revTx" presStyleIdx="1" presStyleCnt="5">
        <dgm:presLayoutVars>
          <dgm:chMax val="1"/>
          <dgm:chPref val="1"/>
        </dgm:presLayoutVars>
      </dgm:prSet>
      <dgm:spPr/>
    </dgm:pt>
    <dgm:pt modelId="{44E958FB-4F99-44C6-95DE-E7886006F6B0}" type="pres">
      <dgm:prSet presAssocID="{848AC411-7B12-459E-97AA-0C9E2EED1769}" presName="sibTrans" presStyleCnt="0"/>
      <dgm:spPr/>
    </dgm:pt>
    <dgm:pt modelId="{B58A605D-59D6-4848-8430-F6DD2555E704}" type="pres">
      <dgm:prSet presAssocID="{4BF9DC5D-5910-488B-B9D0-B3CFA9E350D2}" presName="compNode" presStyleCnt="0"/>
      <dgm:spPr/>
    </dgm:pt>
    <dgm:pt modelId="{CE9CD85C-A609-487E-B232-546313D395C4}" type="pres">
      <dgm:prSet presAssocID="{4BF9DC5D-5910-488B-B9D0-B3CFA9E350D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8426F9C-EB3E-472B-A723-DFB04E8E1609}" type="pres">
      <dgm:prSet presAssocID="{4BF9DC5D-5910-488B-B9D0-B3CFA9E350D2}" presName="spaceRect" presStyleCnt="0"/>
      <dgm:spPr/>
    </dgm:pt>
    <dgm:pt modelId="{0E094A06-5BB1-4FE7-9E76-1089DC3725B4}" type="pres">
      <dgm:prSet presAssocID="{4BF9DC5D-5910-488B-B9D0-B3CFA9E350D2}" presName="textRect" presStyleLbl="revTx" presStyleIdx="2" presStyleCnt="5">
        <dgm:presLayoutVars>
          <dgm:chMax val="1"/>
          <dgm:chPref val="1"/>
        </dgm:presLayoutVars>
      </dgm:prSet>
      <dgm:spPr/>
    </dgm:pt>
    <dgm:pt modelId="{5E5E7E5B-6A8E-44FA-8F53-7383C3CF9733}" type="pres">
      <dgm:prSet presAssocID="{EB2459D8-C7AB-4969-A736-82991581690C}" presName="sibTrans" presStyleCnt="0"/>
      <dgm:spPr/>
    </dgm:pt>
    <dgm:pt modelId="{FEB0F866-7CA3-4A00-BF1A-1E336AEC6C32}" type="pres">
      <dgm:prSet presAssocID="{59EBEDC5-1576-4C2C-9A09-7EB3F0191F21}" presName="compNode" presStyleCnt="0"/>
      <dgm:spPr/>
    </dgm:pt>
    <dgm:pt modelId="{4AB1F192-C0CA-4608-9222-0E83AD85F20C}" type="pres">
      <dgm:prSet presAssocID="{59EBEDC5-1576-4C2C-9A09-7EB3F0191F2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E4A0BD3-3BF3-4B0C-A708-CBB4E497246C}" type="pres">
      <dgm:prSet presAssocID="{59EBEDC5-1576-4C2C-9A09-7EB3F0191F21}" presName="spaceRect" presStyleCnt="0"/>
      <dgm:spPr/>
    </dgm:pt>
    <dgm:pt modelId="{24036E2A-E368-4A75-8433-5C42F734277A}" type="pres">
      <dgm:prSet presAssocID="{59EBEDC5-1576-4C2C-9A09-7EB3F0191F21}" presName="textRect" presStyleLbl="revTx" presStyleIdx="3" presStyleCnt="5">
        <dgm:presLayoutVars>
          <dgm:chMax val="1"/>
          <dgm:chPref val="1"/>
        </dgm:presLayoutVars>
      </dgm:prSet>
      <dgm:spPr/>
    </dgm:pt>
    <dgm:pt modelId="{DD784EBA-4BE1-4C63-8A53-59893DBC55C1}" type="pres">
      <dgm:prSet presAssocID="{BB73E03F-26A4-4A88-AE7A-6C95D1B84266}" presName="sibTrans" presStyleCnt="0"/>
      <dgm:spPr/>
    </dgm:pt>
    <dgm:pt modelId="{467103E3-56F8-447B-99D4-8D05EBA483DC}" type="pres">
      <dgm:prSet presAssocID="{225E0F9B-D903-423A-8B95-7EBA15A6BFA1}" presName="compNode" presStyleCnt="0"/>
      <dgm:spPr/>
    </dgm:pt>
    <dgm:pt modelId="{5E08942C-E2DC-4F3A-9A35-AAA2B3A4B9F8}" type="pres">
      <dgm:prSet presAssocID="{225E0F9B-D903-423A-8B95-7EBA15A6BFA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EB4CBB4F-3BA3-4D49-AF29-8EA745C337D5}" type="pres">
      <dgm:prSet presAssocID="{225E0F9B-D903-423A-8B95-7EBA15A6BFA1}" presName="spaceRect" presStyleCnt="0"/>
      <dgm:spPr/>
    </dgm:pt>
    <dgm:pt modelId="{7C926399-319D-43F9-8705-DCBB19D52AE8}" type="pres">
      <dgm:prSet presAssocID="{225E0F9B-D903-423A-8B95-7EBA15A6BFA1}" presName="textRect" presStyleLbl="revTx" presStyleIdx="4" presStyleCnt="5">
        <dgm:presLayoutVars>
          <dgm:chMax val="1"/>
          <dgm:chPref val="1"/>
        </dgm:presLayoutVars>
      </dgm:prSet>
      <dgm:spPr/>
    </dgm:pt>
  </dgm:ptLst>
  <dgm:cxnLst>
    <dgm:cxn modelId="{AD9CD602-0F35-40FE-B3E2-6D744094CA98}" type="presOf" srcId="{59EBEDC5-1576-4C2C-9A09-7EB3F0191F21}" destId="{24036E2A-E368-4A75-8433-5C42F734277A}" srcOrd="0" destOrd="0" presId="urn:microsoft.com/office/officeart/2018/2/layout/IconLabelList"/>
    <dgm:cxn modelId="{1D8A1724-2E2E-448E-B7CA-A4C72BDBA215}" type="presOf" srcId="{8423DEA4-2F9A-4B38-A9A3-B9B6CB253443}" destId="{927CF212-2724-42A5-88DE-C964CE5E514F}" srcOrd="0" destOrd="0" presId="urn:microsoft.com/office/officeart/2018/2/layout/IconLabelList"/>
    <dgm:cxn modelId="{8580947A-6120-4BF6-B4D2-FE6E49F05795}" type="presOf" srcId="{AA0E7041-24E7-4A37-B491-4B7AFBAEE495}" destId="{40E89A79-A18E-4E55-84F5-4EA54259E963}" srcOrd="0" destOrd="0" presId="urn:microsoft.com/office/officeart/2018/2/layout/IconLabelList"/>
    <dgm:cxn modelId="{1DAB2083-97E1-4393-8242-2708ECE6079F}" srcId="{8423DEA4-2F9A-4B38-A9A3-B9B6CB253443}" destId="{4BF9DC5D-5910-488B-B9D0-B3CFA9E350D2}" srcOrd="2" destOrd="0" parTransId="{9891E812-2FB7-40ED-AE14-5CB75985E53D}" sibTransId="{EB2459D8-C7AB-4969-A736-82991581690C}"/>
    <dgm:cxn modelId="{E6809287-E722-4B4F-AEE7-3C3EF9F0290A}" srcId="{8423DEA4-2F9A-4B38-A9A3-B9B6CB253443}" destId="{225E0F9B-D903-423A-8B95-7EBA15A6BFA1}" srcOrd="4" destOrd="0" parTransId="{1CB7EED2-17ED-4F3D-BCDE-FB1A1CADC973}" sibTransId="{3097E573-B3E0-4D19-8058-BFE0007B67EC}"/>
    <dgm:cxn modelId="{DFFC0DA2-E2E6-4F0C-97CA-514A96B33E2B}" type="presOf" srcId="{4BF9DC5D-5910-488B-B9D0-B3CFA9E350D2}" destId="{0E094A06-5BB1-4FE7-9E76-1089DC3725B4}" srcOrd="0" destOrd="0" presId="urn:microsoft.com/office/officeart/2018/2/layout/IconLabelList"/>
    <dgm:cxn modelId="{30BFC8D2-0776-4E96-8508-89F05A662799}" type="presOf" srcId="{225E0F9B-D903-423A-8B95-7EBA15A6BFA1}" destId="{7C926399-319D-43F9-8705-DCBB19D52AE8}" srcOrd="0" destOrd="0" presId="urn:microsoft.com/office/officeart/2018/2/layout/IconLabelList"/>
    <dgm:cxn modelId="{1FF4E6DA-1BE6-4D02-B436-A7D9CA71163E}" type="presOf" srcId="{8C990048-71E1-4044-9D98-9104193964FC}" destId="{C7ED1C4E-A4FD-4C05-BF2A-FD19180F0FCF}" srcOrd="0" destOrd="0" presId="urn:microsoft.com/office/officeart/2018/2/layout/IconLabelList"/>
    <dgm:cxn modelId="{A1BC5FE0-3859-4B31-8525-FA8362E90A24}" srcId="{8423DEA4-2F9A-4B38-A9A3-B9B6CB253443}" destId="{8C990048-71E1-4044-9D98-9104193964FC}" srcOrd="1" destOrd="0" parTransId="{F1C2FF1C-DFAE-4A24-82C1-42AC151827A0}" sibTransId="{848AC411-7B12-459E-97AA-0C9E2EED1769}"/>
    <dgm:cxn modelId="{2C75F5E2-D99E-42D4-AF03-8237C5B8D924}" srcId="{8423DEA4-2F9A-4B38-A9A3-B9B6CB253443}" destId="{59EBEDC5-1576-4C2C-9A09-7EB3F0191F21}" srcOrd="3" destOrd="0" parTransId="{A22D3309-3B60-4B94-B97A-639F6ABE4EFC}" sibTransId="{BB73E03F-26A4-4A88-AE7A-6C95D1B84266}"/>
    <dgm:cxn modelId="{3715E0FA-D1E6-4ED7-B062-047012AE5D89}" srcId="{8423DEA4-2F9A-4B38-A9A3-B9B6CB253443}" destId="{AA0E7041-24E7-4A37-B491-4B7AFBAEE495}" srcOrd="0" destOrd="0" parTransId="{446DE58A-0F2A-4BC0-95EF-470039CB9701}" sibTransId="{59541BD6-0206-454C-8F0A-B042562C6391}"/>
    <dgm:cxn modelId="{19A52B1F-FE8B-411E-91B8-818E81CFDE73}" type="presParOf" srcId="{927CF212-2724-42A5-88DE-C964CE5E514F}" destId="{AA0997FE-389F-492A-B3A0-7226FB3C5D9B}" srcOrd="0" destOrd="0" presId="urn:microsoft.com/office/officeart/2018/2/layout/IconLabelList"/>
    <dgm:cxn modelId="{CF15CE01-EF22-4FC9-9ED6-979C09EFDDFA}" type="presParOf" srcId="{AA0997FE-389F-492A-B3A0-7226FB3C5D9B}" destId="{4D4BF1A6-39A0-479A-9883-47945E71CF0E}" srcOrd="0" destOrd="0" presId="urn:microsoft.com/office/officeart/2018/2/layout/IconLabelList"/>
    <dgm:cxn modelId="{ED389DBD-3978-4F25-B8F5-291B73DCC68C}" type="presParOf" srcId="{AA0997FE-389F-492A-B3A0-7226FB3C5D9B}" destId="{2E7BB63E-EA47-4210-AE85-CE7BA4AE4A7A}" srcOrd="1" destOrd="0" presId="urn:microsoft.com/office/officeart/2018/2/layout/IconLabelList"/>
    <dgm:cxn modelId="{96BBDF92-89B0-4129-B162-044E1D58A466}" type="presParOf" srcId="{AA0997FE-389F-492A-B3A0-7226FB3C5D9B}" destId="{40E89A79-A18E-4E55-84F5-4EA54259E963}" srcOrd="2" destOrd="0" presId="urn:microsoft.com/office/officeart/2018/2/layout/IconLabelList"/>
    <dgm:cxn modelId="{E248BC3F-B3AB-4C59-A6C0-815BC962BE84}" type="presParOf" srcId="{927CF212-2724-42A5-88DE-C964CE5E514F}" destId="{2E20A008-8F3D-476E-8947-C24CA10B7CEA}" srcOrd="1" destOrd="0" presId="urn:microsoft.com/office/officeart/2018/2/layout/IconLabelList"/>
    <dgm:cxn modelId="{0AD18E78-F1AF-4B3D-8363-1188D270778A}" type="presParOf" srcId="{927CF212-2724-42A5-88DE-C964CE5E514F}" destId="{EEEF415C-39FC-4B77-BFC0-0502BF6150EA}" srcOrd="2" destOrd="0" presId="urn:microsoft.com/office/officeart/2018/2/layout/IconLabelList"/>
    <dgm:cxn modelId="{B6E09B00-832B-4C08-941C-4F6051933F34}" type="presParOf" srcId="{EEEF415C-39FC-4B77-BFC0-0502BF6150EA}" destId="{0764809A-D7BF-4117-B0C9-0B44F43374A5}" srcOrd="0" destOrd="0" presId="urn:microsoft.com/office/officeart/2018/2/layout/IconLabelList"/>
    <dgm:cxn modelId="{8526DB59-18FA-4488-8E1D-6A85A4FBDE4D}" type="presParOf" srcId="{EEEF415C-39FC-4B77-BFC0-0502BF6150EA}" destId="{4B5DCD36-10C1-4603-BBCA-171A993870A3}" srcOrd="1" destOrd="0" presId="urn:microsoft.com/office/officeart/2018/2/layout/IconLabelList"/>
    <dgm:cxn modelId="{7E21493B-A977-49D0-A73E-B069E64B4FFF}" type="presParOf" srcId="{EEEF415C-39FC-4B77-BFC0-0502BF6150EA}" destId="{C7ED1C4E-A4FD-4C05-BF2A-FD19180F0FCF}" srcOrd="2" destOrd="0" presId="urn:microsoft.com/office/officeart/2018/2/layout/IconLabelList"/>
    <dgm:cxn modelId="{921C30C8-5025-4825-AFC6-BB470642319B}" type="presParOf" srcId="{927CF212-2724-42A5-88DE-C964CE5E514F}" destId="{44E958FB-4F99-44C6-95DE-E7886006F6B0}" srcOrd="3" destOrd="0" presId="urn:microsoft.com/office/officeart/2018/2/layout/IconLabelList"/>
    <dgm:cxn modelId="{464776BD-A181-480A-AE4B-38C61D46C0EC}" type="presParOf" srcId="{927CF212-2724-42A5-88DE-C964CE5E514F}" destId="{B58A605D-59D6-4848-8430-F6DD2555E704}" srcOrd="4" destOrd="0" presId="urn:microsoft.com/office/officeart/2018/2/layout/IconLabelList"/>
    <dgm:cxn modelId="{926E3D5C-3F26-4B13-9520-4890D830D8C2}" type="presParOf" srcId="{B58A605D-59D6-4848-8430-F6DD2555E704}" destId="{CE9CD85C-A609-487E-B232-546313D395C4}" srcOrd="0" destOrd="0" presId="urn:microsoft.com/office/officeart/2018/2/layout/IconLabelList"/>
    <dgm:cxn modelId="{BE197663-CDD9-4634-8F80-1002FF861C47}" type="presParOf" srcId="{B58A605D-59D6-4848-8430-F6DD2555E704}" destId="{68426F9C-EB3E-472B-A723-DFB04E8E1609}" srcOrd="1" destOrd="0" presId="urn:microsoft.com/office/officeart/2018/2/layout/IconLabelList"/>
    <dgm:cxn modelId="{0D0F9393-2875-4F20-A8AE-C1A34BB308C2}" type="presParOf" srcId="{B58A605D-59D6-4848-8430-F6DD2555E704}" destId="{0E094A06-5BB1-4FE7-9E76-1089DC3725B4}" srcOrd="2" destOrd="0" presId="urn:microsoft.com/office/officeart/2018/2/layout/IconLabelList"/>
    <dgm:cxn modelId="{827F739F-B790-43B2-A6DA-B9553347FCC9}" type="presParOf" srcId="{927CF212-2724-42A5-88DE-C964CE5E514F}" destId="{5E5E7E5B-6A8E-44FA-8F53-7383C3CF9733}" srcOrd="5" destOrd="0" presId="urn:microsoft.com/office/officeart/2018/2/layout/IconLabelList"/>
    <dgm:cxn modelId="{498CAE23-739D-40EC-B9FC-935E365D5595}" type="presParOf" srcId="{927CF212-2724-42A5-88DE-C964CE5E514F}" destId="{FEB0F866-7CA3-4A00-BF1A-1E336AEC6C32}" srcOrd="6" destOrd="0" presId="urn:microsoft.com/office/officeart/2018/2/layout/IconLabelList"/>
    <dgm:cxn modelId="{B1B0AB29-02DD-4D9F-857B-3FC1FAC419C2}" type="presParOf" srcId="{FEB0F866-7CA3-4A00-BF1A-1E336AEC6C32}" destId="{4AB1F192-C0CA-4608-9222-0E83AD85F20C}" srcOrd="0" destOrd="0" presId="urn:microsoft.com/office/officeart/2018/2/layout/IconLabelList"/>
    <dgm:cxn modelId="{C357829E-A69C-4444-9985-2F8C3B714ABF}" type="presParOf" srcId="{FEB0F866-7CA3-4A00-BF1A-1E336AEC6C32}" destId="{DE4A0BD3-3BF3-4B0C-A708-CBB4E497246C}" srcOrd="1" destOrd="0" presId="urn:microsoft.com/office/officeart/2018/2/layout/IconLabelList"/>
    <dgm:cxn modelId="{4890EF97-D957-4E2B-92B1-B4514CB6473E}" type="presParOf" srcId="{FEB0F866-7CA3-4A00-BF1A-1E336AEC6C32}" destId="{24036E2A-E368-4A75-8433-5C42F734277A}" srcOrd="2" destOrd="0" presId="urn:microsoft.com/office/officeart/2018/2/layout/IconLabelList"/>
    <dgm:cxn modelId="{EAE66896-18A7-43DC-8F0F-D044FD30796A}" type="presParOf" srcId="{927CF212-2724-42A5-88DE-C964CE5E514F}" destId="{DD784EBA-4BE1-4C63-8A53-59893DBC55C1}" srcOrd="7" destOrd="0" presId="urn:microsoft.com/office/officeart/2018/2/layout/IconLabelList"/>
    <dgm:cxn modelId="{2522F023-0364-474B-AF7A-11E06F8ECB99}" type="presParOf" srcId="{927CF212-2724-42A5-88DE-C964CE5E514F}" destId="{467103E3-56F8-447B-99D4-8D05EBA483DC}" srcOrd="8" destOrd="0" presId="urn:microsoft.com/office/officeart/2018/2/layout/IconLabelList"/>
    <dgm:cxn modelId="{78E25BCD-F862-4424-BF4B-D474104DBF0E}" type="presParOf" srcId="{467103E3-56F8-447B-99D4-8D05EBA483DC}" destId="{5E08942C-E2DC-4F3A-9A35-AAA2B3A4B9F8}" srcOrd="0" destOrd="0" presId="urn:microsoft.com/office/officeart/2018/2/layout/IconLabelList"/>
    <dgm:cxn modelId="{597EAE4E-2883-4053-9880-682041362A9F}" type="presParOf" srcId="{467103E3-56F8-447B-99D4-8D05EBA483DC}" destId="{EB4CBB4F-3BA3-4D49-AF29-8EA745C337D5}" srcOrd="1" destOrd="0" presId="urn:microsoft.com/office/officeart/2018/2/layout/IconLabelList"/>
    <dgm:cxn modelId="{307BAF57-3693-4C17-8768-14E594BADAE3}" type="presParOf" srcId="{467103E3-56F8-447B-99D4-8D05EBA483DC}" destId="{7C926399-319D-43F9-8705-DCBB19D52AE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10EF8-99C3-4DDE-992E-18016881E4E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B8CC54A-7170-4147-A9B8-AD5D42085097}">
      <dgm:prSet/>
      <dgm:spPr/>
      <dgm:t>
        <a:bodyPr/>
        <a:lstStyle/>
        <a:p>
          <a:r>
            <a:rPr lang="az-Latn-AZ" dirty="0"/>
            <a:t>My motivation for this project is to provide a valuable tool for homebuyers, sellers, and real estate investors alike by predicting housing prices accurately. </a:t>
          </a:r>
          <a:endParaRPr lang="en-US" dirty="0"/>
        </a:p>
      </dgm:t>
    </dgm:pt>
    <dgm:pt modelId="{EDA29DD0-6B34-4D80-BBAD-9F176E3C7655}" type="parTrans" cxnId="{7998D29B-C819-4A4A-A336-81D59C205932}">
      <dgm:prSet/>
      <dgm:spPr/>
      <dgm:t>
        <a:bodyPr/>
        <a:lstStyle/>
        <a:p>
          <a:endParaRPr lang="en-US"/>
        </a:p>
      </dgm:t>
    </dgm:pt>
    <dgm:pt modelId="{3011538E-766C-401F-B8DE-5819CC262E6F}" type="sibTrans" cxnId="{7998D29B-C819-4A4A-A336-81D59C205932}">
      <dgm:prSet/>
      <dgm:spPr/>
      <dgm:t>
        <a:bodyPr/>
        <a:lstStyle/>
        <a:p>
          <a:endParaRPr lang="en-US"/>
        </a:p>
      </dgm:t>
    </dgm:pt>
    <dgm:pt modelId="{3F10EC95-CE69-4A7F-83FB-8810B9257F9B}">
      <dgm:prSet/>
      <dgm:spPr/>
      <dgm:t>
        <a:bodyPr/>
        <a:lstStyle/>
        <a:p>
          <a:r>
            <a:rPr lang="az-Latn-AZ"/>
            <a:t>The goal of this project is to use machine learning techniques to create a robust predictive model that can estimate housing prices based on relevant factors such as rooms, property size, neighborhood amenities, and so on</a:t>
          </a:r>
          <a:endParaRPr lang="en-US"/>
        </a:p>
      </dgm:t>
    </dgm:pt>
    <dgm:pt modelId="{DF68CD83-F68C-43D0-8C9F-40E416BC66A1}" type="parTrans" cxnId="{8E14BF05-7C5F-43DB-AB3B-AA58C52A76A4}">
      <dgm:prSet/>
      <dgm:spPr/>
      <dgm:t>
        <a:bodyPr/>
        <a:lstStyle/>
        <a:p>
          <a:endParaRPr lang="en-US"/>
        </a:p>
      </dgm:t>
    </dgm:pt>
    <dgm:pt modelId="{0FFB6500-4012-4F2B-BCEA-7ACED52A6CBA}" type="sibTrans" cxnId="{8E14BF05-7C5F-43DB-AB3B-AA58C52A76A4}">
      <dgm:prSet/>
      <dgm:spPr/>
      <dgm:t>
        <a:bodyPr/>
        <a:lstStyle/>
        <a:p>
          <a:endParaRPr lang="en-US"/>
        </a:p>
      </dgm:t>
    </dgm:pt>
    <dgm:pt modelId="{F8226E84-24AD-4BD8-99B3-62ADC027620E}" type="pres">
      <dgm:prSet presAssocID="{46810EF8-99C3-4DDE-992E-18016881E4E5}" presName="hierChild1" presStyleCnt="0">
        <dgm:presLayoutVars>
          <dgm:chPref val="1"/>
          <dgm:dir/>
          <dgm:animOne val="branch"/>
          <dgm:animLvl val="lvl"/>
          <dgm:resizeHandles/>
        </dgm:presLayoutVars>
      </dgm:prSet>
      <dgm:spPr/>
    </dgm:pt>
    <dgm:pt modelId="{8CFC9EA5-E1AF-494A-80C0-679B4351659F}" type="pres">
      <dgm:prSet presAssocID="{3B8CC54A-7170-4147-A9B8-AD5D42085097}" presName="hierRoot1" presStyleCnt="0"/>
      <dgm:spPr/>
    </dgm:pt>
    <dgm:pt modelId="{0959396F-623A-43CC-9D57-45D90CD317C3}" type="pres">
      <dgm:prSet presAssocID="{3B8CC54A-7170-4147-A9B8-AD5D42085097}" presName="composite" presStyleCnt="0"/>
      <dgm:spPr/>
    </dgm:pt>
    <dgm:pt modelId="{00C549EC-E61A-4285-A387-F143548C18B9}" type="pres">
      <dgm:prSet presAssocID="{3B8CC54A-7170-4147-A9B8-AD5D42085097}" presName="background" presStyleLbl="node0" presStyleIdx="0" presStyleCnt="2"/>
      <dgm:spPr/>
    </dgm:pt>
    <dgm:pt modelId="{29AFA88C-CC07-4276-B9DD-1D11630774DD}" type="pres">
      <dgm:prSet presAssocID="{3B8CC54A-7170-4147-A9B8-AD5D42085097}" presName="text" presStyleLbl="fgAcc0" presStyleIdx="0" presStyleCnt="2">
        <dgm:presLayoutVars>
          <dgm:chPref val="3"/>
        </dgm:presLayoutVars>
      </dgm:prSet>
      <dgm:spPr/>
    </dgm:pt>
    <dgm:pt modelId="{BD52876B-1A16-4B0A-B414-8D567B509646}" type="pres">
      <dgm:prSet presAssocID="{3B8CC54A-7170-4147-A9B8-AD5D42085097}" presName="hierChild2" presStyleCnt="0"/>
      <dgm:spPr/>
    </dgm:pt>
    <dgm:pt modelId="{CEA9D99B-AF1E-41F2-B5D6-087859A35054}" type="pres">
      <dgm:prSet presAssocID="{3F10EC95-CE69-4A7F-83FB-8810B9257F9B}" presName="hierRoot1" presStyleCnt="0"/>
      <dgm:spPr/>
    </dgm:pt>
    <dgm:pt modelId="{718DCD35-2A17-42E7-8950-05CB1FA8ECD7}" type="pres">
      <dgm:prSet presAssocID="{3F10EC95-CE69-4A7F-83FB-8810B9257F9B}" presName="composite" presStyleCnt="0"/>
      <dgm:spPr/>
    </dgm:pt>
    <dgm:pt modelId="{953265F2-50F9-4802-8DD5-FFA7747E2E05}" type="pres">
      <dgm:prSet presAssocID="{3F10EC95-CE69-4A7F-83FB-8810B9257F9B}" presName="background" presStyleLbl="node0" presStyleIdx="1" presStyleCnt="2"/>
      <dgm:spPr/>
    </dgm:pt>
    <dgm:pt modelId="{707B550B-D002-4F2B-A1AD-0AC0B9ABC5AB}" type="pres">
      <dgm:prSet presAssocID="{3F10EC95-CE69-4A7F-83FB-8810B9257F9B}" presName="text" presStyleLbl="fgAcc0" presStyleIdx="1" presStyleCnt="2">
        <dgm:presLayoutVars>
          <dgm:chPref val="3"/>
        </dgm:presLayoutVars>
      </dgm:prSet>
      <dgm:spPr/>
    </dgm:pt>
    <dgm:pt modelId="{5BAC09DF-6373-4270-A237-D01D39BC1C16}" type="pres">
      <dgm:prSet presAssocID="{3F10EC95-CE69-4A7F-83FB-8810B9257F9B}" presName="hierChild2" presStyleCnt="0"/>
      <dgm:spPr/>
    </dgm:pt>
  </dgm:ptLst>
  <dgm:cxnLst>
    <dgm:cxn modelId="{8E14BF05-7C5F-43DB-AB3B-AA58C52A76A4}" srcId="{46810EF8-99C3-4DDE-992E-18016881E4E5}" destId="{3F10EC95-CE69-4A7F-83FB-8810B9257F9B}" srcOrd="1" destOrd="0" parTransId="{DF68CD83-F68C-43D0-8C9F-40E416BC66A1}" sibTransId="{0FFB6500-4012-4F2B-BCEA-7ACED52A6CBA}"/>
    <dgm:cxn modelId="{E08EBE8C-0DCC-4D4E-9FAE-284772B5D53B}" type="presOf" srcId="{3F10EC95-CE69-4A7F-83FB-8810B9257F9B}" destId="{707B550B-D002-4F2B-A1AD-0AC0B9ABC5AB}" srcOrd="0" destOrd="0" presId="urn:microsoft.com/office/officeart/2005/8/layout/hierarchy1"/>
    <dgm:cxn modelId="{7998D29B-C819-4A4A-A336-81D59C205932}" srcId="{46810EF8-99C3-4DDE-992E-18016881E4E5}" destId="{3B8CC54A-7170-4147-A9B8-AD5D42085097}" srcOrd="0" destOrd="0" parTransId="{EDA29DD0-6B34-4D80-BBAD-9F176E3C7655}" sibTransId="{3011538E-766C-401F-B8DE-5819CC262E6F}"/>
    <dgm:cxn modelId="{1D0F72AA-537A-425F-9D27-24B6BC97BD53}" type="presOf" srcId="{3B8CC54A-7170-4147-A9B8-AD5D42085097}" destId="{29AFA88C-CC07-4276-B9DD-1D11630774DD}" srcOrd="0" destOrd="0" presId="urn:microsoft.com/office/officeart/2005/8/layout/hierarchy1"/>
    <dgm:cxn modelId="{BBBA80EE-07B7-4E49-8004-D860D21C79E8}" type="presOf" srcId="{46810EF8-99C3-4DDE-992E-18016881E4E5}" destId="{F8226E84-24AD-4BD8-99B3-62ADC027620E}" srcOrd="0" destOrd="0" presId="urn:microsoft.com/office/officeart/2005/8/layout/hierarchy1"/>
    <dgm:cxn modelId="{7030E9A6-BFFD-4A7F-99A3-FB57D6A7A79D}" type="presParOf" srcId="{F8226E84-24AD-4BD8-99B3-62ADC027620E}" destId="{8CFC9EA5-E1AF-494A-80C0-679B4351659F}" srcOrd="0" destOrd="0" presId="urn:microsoft.com/office/officeart/2005/8/layout/hierarchy1"/>
    <dgm:cxn modelId="{18CF7D96-2122-4C35-8DF8-B6B0B42C10BB}" type="presParOf" srcId="{8CFC9EA5-E1AF-494A-80C0-679B4351659F}" destId="{0959396F-623A-43CC-9D57-45D90CD317C3}" srcOrd="0" destOrd="0" presId="urn:microsoft.com/office/officeart/2005/8/layout/hierarchy1"/>
    <dgm:cxn modelId="{37A84F57-E472-47BC-9C87-2B3A744ABF9A}" type="presParOf" srcId="{0959396F-623A-43CC-9D57-45D90CD317C3}" destId="{00C549EC-E61A-4285-A387-F143548C18B9}" srcOrd="0" destOrd="0" presId="urn:microsoft.com/office/officeart/2005/8/layout/hierarchy1"/>
    <dgm:cxn modelId="{A37C8F65-F9AF-4098-8678-715DBC82B437}" type="presParOf" srcId="{0959396F-623A-43CC-9D57-45D90CD317C3}" destId="{29AFA88C-CC07-4276-B9DD-1D11630774DD}" srcOrd="1" destOrd="0" presId="urn:microsoft.com/office/officeart/2005/8/layout/hierarchy1"/>
    <dgm:cxn modelId="{E1380019-DDAD-4145-AA88-927F0620D255}" type="presParOf" srcId="{8CFC9EA5-E1AF-494A-80C0-679B4351659F}" destId="{BD52876B-1A16-4B0A-B414-8D567B509646}" srcOrd="1" destOrd="0" presId="urn:microsoft.com/office/officeart/2005/8/layout/hierarchy1"/>
    <dgm:cxn modelId="{3FB660FF-5B6B-4A98-8AA0-88C07A027F7A}" type="presParOf" srcId="{F8226E84-24AD-4BD8-99B3-62ADC027620E}" destId="{CEA9D99B-AF1E-41F2-B5D6-087859A35054}" srcOrd="1" destOrd="0" presId="urn:microsoft.com/office/officeart/2005/8/layout/hierarchy1"/>
    <dgm:cxn modelId="{B17D7562-515D-44C5-9F18-35EA75DC2AD4}" type="presParOf" srcId="{CEA9D99B-AF1E-41F2-B5D6-087859A35054}" destId="{718DCD35-2A17-42E7-8950-05CB1FA8ECD7}" srcOrd="0" destOrd="0" presId="urn:microsoft.com/office/officeart/2005/8/layout/hierarchy1"/>
    <dgm:cxn modelId="{AFC4E929-61F5-40A2-A7CE-236A7580682D}" type="presParOf" srcId="{718DCD35-2A17-42E7-8950-05CB1FA8ECD7}" destId="{953265F2-50F9-4802-8DD5-FFA7747E2E05}" srcOrd="0" destOrd="0" presId="urn:microsoft.com/office/officeart/2005/8/layout/hierarchy1"/>
    <dgm:cxn modelId="{5D3E7193-2D98-438F-851F-CEC66CA12FCE}" type="presParOf" srcId="{718DCD35-2A17-42E7-8950-05CB1FA8ECD7}" destId="{707B550B-D002-4F2B-A1AD-0AC0B9ABC5AB}" srcOrd="1" destOrd="0" presId="urn:microsoft.com/office/officeart/2005/8/layout/hierarchy1"/>
    <dgm:cxn modelId="{E5007940-F3B1-489B-9535-036F7C5DAEA2}" type="presParOf" srcId="{CEA9D99B-AF1E-41F2-B5D6-087859A35054}" destId="{5BAC09DF-6373-4270-A237-D01D39BC1C1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BF1A6-39A0-479A-9883-47945E71CF0E}">
      <dsp:nvSpPr>
        <dsp:cNvPr id="0" name=""/>
        <dsp:cNvSpPr/>
      </dsp:nvSpPr>
      <dsp:spPr>
        <a:xfrm>
          <a:off x="554220" y="70490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89A79-A18E-4E55-84F5-4EA54259E963}">
      <dsp:nvSpPr>
        <dsp:cNvPr id="0" name=""/>
        <dsp:cNvSpPr/>
      </dsp:nvSpPr>
      <dsp:spPr>
        <a:xfrm>
          <a:off x="59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Motivation</a:t>
          </a:r>
          <a:endParaRPr lang="en-US" sz="1500" kern="1200"/>
        </a:p>
      </dsp:txBody>
      <dsp:txXfrm>
        <a:off x="59220" y="1784992"/>
        <a:ext cx="1800000" cy="720000"/>
      </dsp:txXfrm>
    </dsp:sp>
    <dsp:sp modelId="{0764809A-D7BF-4117-B0C9-0B44F43374A5}">
      <dsp:nvSpPr>
        <dsp:cNvPr id="0" name=""/>
        <dsp:cNvSpPr/>
      </dsp:nvSpPr>
      <dsp:spPr>
        <a:xfrm>
          <a:off x="2669220" y="70490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D1C4E-A4FD-4C05-BF2A-FD19180F0FCF}">
      <dsp:nvSpPr>
        <dsp:cNvPr id="0" name=""/>
        <dsp:cNvSpPr/>
      </dsp:nvSpPr>
      <dsp:spPr>
        <a:xfrm>
          <a:off x="2174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Learning Task</a:t>
          </a:r>
          <a:endParaRPr lang="en-US" sz="1500" kern="1200"/>
        </a:p>
      </dsp:txBody>
      <dsp:txXfrm>
        <a:off x="2174220" y="1784992"/>
        <a:ext cx="1800000" cy="720000"/>
      </dsp:txXfrm>
    </dsp:sp>
    <dsp:sp modelId="{CE9CD85C-A609-487E-B232-546313D395C4}">
      <dsp:nvSpPr>
        <dsp:cNvPr id="0" name=""/>
        <dsp:cNvSpPr/>
      </dsp:nvSpPr>
      <dsp:spPr>
        <a:xfrm>
          <a:off x="4784220" y="70490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094A06-5BB1-4FE7-9E76-1089DC3725B4}">
      <dsp:nvSpPr>
        <dsp:cNvPr id="0" name=""/>
        <dsp:cNvSpPr/>
      </dsp:nvSpPr>
      <dsp:spPr>
        <a:xfrm>
          <a:off x="4289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P</a:t>
          </a:r>
          <a:r>
            <a:rPr lang="en-US" sz="1500" b="0" i="0" kern="1200" dirty="0"/>
            <a:t>reliminary data analysis</a:t>
          </a:r>
          <a:endParaRPr lang="en-US" sz="1500" kern="1200" dirty="0"/>
        </a:p>
      </dsp:txBody>
      <dsp:txXfrm>
        <a:off x="4289220" y="1784992"/>
        <a:ext cx="1800000" cy="720000"/>
      </dsp:txXfrm>
    </dsp:sp>
    <dsp:sp modelId="{4AB1F192-C0CA-4608-9222-0E83AD85F20C}">
      <dsp:nvSpPr>
        <dsp:cNvPr id="0" name=""/>
        <dsp:cNvSpPr/>
      </dsp:nvSpPr>
      <dsp:spPr>
        <a:xfrm>
          <a:off x="6899220" y="70490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36E2A-E368-4A75-8433-5C42F734277A}">
      <dsp:nvSpPr>
        <dsp:cNvPr id="0" name=""/>
        <dsp:cNvSpPr/>
      </dsp:nvSpPr>
      <dsp:spPr>
        <a:xfrm>
          <a:off x="6404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dirty="0"/>
            <a:t>First implementation of an ML approach</a:t>
          </a:r>
          <a:endParaRPr lang="en-US" sz="1500" kern="1200" dirty="0"/>
        </a:p>
      </dsp:txBody>
      <dsp:txXfrm>
        <a:off x="6404220" y="1784992"/>
        <a:ext cx="1800000" cy="720000"/>
      </dsp:txXfrm>
    </dsp:sp>
    <dsp:sp modelId="{5E08942C-E2DC-4F3A-9A35-AAA2B3A4B9F8}">
      <dsp:nvSpPr>
        <dsp:cNvPr id="0" name=""/>
        <dsp:cNvSpPr/>
      </dsp:nvSpPr>
      <dsp:spPr>
        <a:xfrm>
          <a:off x="9014220" y="70490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926399-319D-43F9-8705-DCBB19D52AE8}">
      <dsp:nvSpPr>
        <dsp:cNvPr id="0" name=""/>
        <dsp:cNvSpPr/>
      </dsp:nvSpPr>
      <dsp:spPr>
        <a:xfrm>
          <a:off x="8519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O</a:t>
          </a:r>
          <a:r>
            <a:rPr lang="en-US" sz="1500" b="0" i="0" kern="1200" dirty="0"/>
            <a:t>btained results, and their analysis.</a:t>
          </a:r>
          <a:endParaRPr lang="en-US" sz="1500" kern="1200" dirty="0"/>
        </a:p>
      </dsp:txBody>
      <dsp:txXfrm>
        <a:off x="8519220" y="178499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549EC-E61A-4285-A387-F143548C18B9}">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AFA88C-CC07-4276-B9DD-1D11630774DD}">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az-Latn-AZ" sz="2100" kern="1200" dirty="0"/>
            <a:t>My motivation for this project is to provide a valuable tool for homebuyers, sellers, and real estate investors alike by predicting housing prices accurately. </a:t>
          </a:r>
          <a:endParaRPr lang="en-US" sz="2100" kern="1200" dirty="0"/>
        </a:p>
      </dsp:txBody>
      <dsp:txXfrm>
        <a:off x="696297" y="538547"/>
        <a:ext cx="4171627" cy="2590157"/>
      </dsp:txXfrm>
    </dsp:sp>
    <dsp:sp modelId="{953265F2-50F9-4802-8DD5-FFA7747E2E05}">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B550B-D002-4F2B-A1AD-0AC0B9ABC5AB}">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az-Latn-AZ" sz="2100" kern="1200"/>
            <a:t>The goal of this project is to use machine learning techniques to create a robust predictive model that can estimate housing prices based on relevant factors such as rooms, property size, neighborhood amenities, and so on</a:t>
          </a:r>
          <a:endParaRPr lang="en-US" sz="21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3C9E5-FE07-4701-B33C-F6A84BA82765}" type="datetimeFigureOut">
              <a:rPr lang="en-AT" smtClean="0"/>
              <a:t>01/07/2024</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7663E-B2EF-421E-8EF6-31A2B173BE17}" type="slidenum">
              <a:rPr lang="en-AT" smtClean="0"/>
              <a:t>‹#›</a:t>
            </a:fld>
            <a:endParaRPr lang="en-AT"/>
          </a:p>
        </p:txBody>
      </p:sp>
    </p:spTree>
    <p:extLst>
      <p:ext uri="{BB962C8B-B14F-4D97-AF65-F5344CB8AC3E}">
        <p14:creationId xmlns:p14="http://schemas.microsoft.com/office/powerpoint/2010/main" val="12045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2</a:t>
            </a:fld>
            <a:endParaRPr lang="en-AT"/>
          </a:p>
        </p:txBody>
      </p:sp>
    </p:spTree>
    <p:extLst>
      <p:ext uri="{BB962C8B-B14F-4D97-AF65-F5344CB8AC3E}">
        <p14:creationId xmlns:p14="http://schemas.microsoft.com/office/powerpoint/2010/main" val="368577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11</a:t>
            </a:fld>
            <a:endParaRPr lang="en-AT"/>
          </a:p>
        </p:txBody>
      </p:sp>
    </p:spTree>
    <p:extLst>
      <p:ext uri="{BB962C8B-B14F-4D97-AF65-F5344CB8AC3E}">
        <p14:creationId xmlns:p14="http://schemas.microsoft.com/office/powerpoint/2010/main" val="393180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12</a:t>
            </a:fld>
            <a:endParaRPr lang="en-AT"/>
          </a:p>
        </p:txBody>
      </p:sp>
    </p:spTree>
    <p:extLst>
      <p:ext uri="{BB962C8B-B14F-4D97-AF65-F5344CB8AC3E}">
        <p14:creationId xmlns:p14="http://schemas.microsoft.com/office/powerpoint/2010/main" val="173549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13</a:t>
            </a:fld>
            <a:endParaRPr lang="en-AT"/>
          </a:p>
        </p:txBody>
      </p:sp>
    </p:spTree>
    <p:extLst>
      <p:ext uri="{BB962C8B-B14F-4D97-AF65-F5344CB8AC3E}">
        <p14:creationId xmlns:p14="http://schemas.microsoft.com/office/powerpoint/2010/main" val="402283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14</a:t>
            </a:fld>
            <a:endParaRPr lang="en-AT"/>
          </a:p>
        </p:txBody>
      </p:sp>
    </p:spTree>
    <p:extLst>
      <p:ext uri="{BB962C8B-B14F-4D97-AF65-F5344CB8AC3E}">
        <p14:creationId xmlns:p14="http://schemas.microsoft.com/office/powerpoint/2010/main" val="326028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15</a:t>
            </a:fld>
            <a:endParaRPr lang="en-AT"/>
          </a:p>
        </p:txBody>
      </p:sp>
    </p:spTree>
    <p:extLst>
      <p:ext uri="{BB962C8B-B14F-4D97-AF65-F5344CB8AC3E}">
        <p14:creationId xmlns:p14="http://schemas.microsoft.com/office/powerpoint/2010/main" val="291061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16</a:t>
            </a:fld>
            <a:endParaRPr lang="en-AT"/>
          </a:p>
        </p:txBody>
      </p:sp>
    </p:spTree>
    <p:extLst>
      <p:ext uri="{BB962C8B-B14F-4D97-AF65-F5344CB8AC3E}">
        <p14:creationId xmlns:p14="http://schemas.microsoft.com/office/powerpoint/2010/main" val="2116014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Feature Importances for Linear Model</a:t>
            </a:r>
          </a:p>
          <a:p>
            <a:r>
              <a:rPr lang="en-US" dirty="0"/>
              <a:t>Feature importance indicates how much each feature contributes to the model's predictions. In a linear regression model, feature importance can be interpreted as the magnitude of the coefficients.</a:t>
            </a:r>
          </a:p>
          <a:p>
            <a:endParaRPr lang="en-US" dirty="0"/>
          </a:p>
          <a:p>
            <a:pPr>
              <a:buFont typeface="+mj-lt"/>
              <a:buAutoNum type="arabicPeriod"/>
            </a:pPr>
            <a:r>
              <a:rPr lang="en-US" b="1" dirty="0" err="1"/>
              <a:t>SquareFeet</a:t>
            </a:r>
            <a:r>
              <a:rPr lang="en-US" b="1" dirty="0"/>
              <a:t>: 57145.597751234294</a:t>
            </a:r>
            <a:endParaRPr lang="en-US" dirty="0"/>
          </a:p>
          <a:p>
            <a:pPr marL="742950" lvl="1" indent="-285750">
              <a:buFont typeface="+mj-lt"/>
              <a:buAutoNum type="arabicPeriod"/>
            </a:pPr>
            <a:r>
              <a:rPr lang="en-US" dirty="0"/>
              <a:t>This high value suggests that the square footage of the house is the most significant factor influencing the price. A larger square footage likely leads to a higher price.</a:t>
            </a:r>
          </a:p>
          <a:p>
            <a:pPr>
              <a:buFont typeface="+mj-lt"/>
              <a:buAutoNum type="arabicPeriod"/>
            </a:pPr>
            <a:r>
              <a:rPr lang="en-US" b="1" dirty="0"/>
              <a:t>Bedrooms: 5831.921123217497</a:t>
            </a:r>
            <a:endParaRPr lang="en-US" dirty="0"/>
          </a:p>
          <a:p>
            <a:pPr marL="742950" lvl="1" indent="-285750">
              <a:buFont typeface="+mj-lt"/>
              <a:buAutoNum type="arabicPeriod"/>
            </a:pPr>
            <a:r>
              <a:rPr lang="en-US" dirty="0"/>
              <a:t>The number of bedrooms also has a positive impact on the house price, though much less than square footage.</a:t>
            </a:r>
          </a:p>
          <a:p>
            <a:pPr>
              <a:buFont typeface="+mj-lt"/>
              <a:buAutoNum type="arabicPeriod"/>
            </a:pPr>
            <a:r>
              <a:rPr lang="en-US" b="1" dirty="0"/>
              <a:t>Bathrooms: 2422.271560961315</a:t>
            </a:r>
            <a:endParaRPr lang="en-US" dirty="0"/>
          </a:p>
          <a:p>
            <a:pPr marL="742950" lvl="1" indent="-285750">
              <a:buFont typeface="+mj-lt"/>
              <a:buAutoNum type="arabicPeriod"/>
            </a:pPr>
            <a:r>
              <a:rPr lang="en-US" dirty="0"/>
              <a:t>The number of bathrooms has a smaller but still positive influence on the price.</a:t>
            </a:r>
          </a:p>
          <a:p>
            <a:pPr>
              <a:buFont typeface="+mj-lt"/>
              <a:buAutoNum type="arabicPeriod"/>
            </a:pPr>
            <a:r>
              <a:rPr lang="en-US" b="1" dirty="0" err="1"/>
              <a:t>YearBuilt</a:t>
            </a:r>
            <a:r>
              <a:rPr lang="en-US" b="1" dirty="0"/>
              <a:t>: -118.06462444449198</a:t>
            </a:r>
            <a:endParaRPr lang="en-US" dirty="0"/>
          </a:p>
          <a:p>
            <a:pPr marL="742950" lvl="1" indent="-285750">
              <a:buFont typeface="+mj-lt"/>
              <a:buAutoNum type="arabicPeriod"/>
            </a:pPr>
            <a:r>
              <a:rPr lang="en-US" dirty="0"/>
              <a:t>The negative coefficient for the year built suggests that, contrary to expectations, newer homes might be slightly less valued compared to older homes, possibly due to the value of historical or established properties in certain markets.</a:t>
            </a:r>
          </a:p>
          <a:p>
            <a:pPr>
              <a:buFont typeface="+mj-lt"/>
              <a:buAutoNum type="arabicPeriod"/>
            </a:pPr>
            <a:r>
              <a:rPr lang="en-US" b="1" dirty="0" err="1"/>
              <a:t>Neighborhood_Suburb</a:t>
            </a:r>
            <a:r>
              <a:rPr lang="en-US" b="1" dirty="0"/>
              <a:t>: -595.5308647736817</a:t>
            </a:r>
            <a:endParaRPr lang="en-US" dirty="0"/>
          </a:p>
          <a:p>
            <a:pPr marL="742950" lvl="1" indent="-285750">
              <a:buFont typeface="+mj-lt"/>
              <a:buAutoNum type="arabicPeriod"/>
            </a:pPr>
            <a:r>
              <a:rPr lang="en-US" dirty="0"/>
              <a:t>Living in a suburban neighborhood slightly decreases the price compared to the baseline (presumably rural or urban neighborhoods not explicitly listed).</a:t>
            </a:r>
          </a:p>
          <a:p>
            <a:pPr>
              <a:buFont typeface="+mj-lt"/>
              <a:buAutoNum type="arabicPeriod"/>
            </a:pPr>
            <a:r>
              <a:rPr lang="en-US" b="1" dirty="0" err="1"/>
              <a:t>Neighborhood_Urban</a:t>
            </a:r>
            <a:r>
              <a:rPr lang="en-US" b="1" dirty="0"/>
              <a:t>: 1416.202218946664</a:t>
            </a:r>
            <a:endParaRPr lang="en-US" dirty="0"/>
          </a:p>
          <a:p>
            <a:pPr marL="742950" lvl="1" indent="-285750">
              <a:buFont typeface="+mj-lt"/>
              <a:buAutoNum type="arabicPeriod"/>
            </a:pPr>
            <a:r>
              <a:rPr lang="en-US" dirty="0"/>
              <a:t>Urban neighborhoods have a positive impact on the price compared to the baseline.</a:t>
            </a:r>
          </a:p>
          <a:p>
            <a:r>
              <a:rPr lang="en-US" b="1" dirty="0"/>
              <a:t>Cross-validated RMSE: 50065.106219427194</a:t>
            </a:r>
          </a:p>
          <a:p>
            <a:pPr>
              <a:buFont typeface="Arial" panose="020B0604020202020204" pitchFamily="34" charset="0"/>
              <a:buChar char="•"/>
            </a:pPr>
            <a:r>
              <a:rPr lang="en-US" dirty="0"/>
              <a:t>The Root Mean Squared Error (RMSE) from cross-validation of the linear regression model.</a:t>
            </a:r>
          </a:p>
          <a:p>
            <a:pPr>
              <a:buFont typeface="Arial" panose="020B0604020202020204" pitchFamily="34" charset="0"/>
              <a:buNone/>
            </a:pPr>
            <a:r>
              <a:rPr lang="en-US" dirty="0"/>
              <a:t>It provides an estimate of the model's prediction error on unseen data. Here, it indicates the typical deviation of the predicted house prices from the actual prices.</a:t>
            </a:r>
          </a:p>
          <a:p>
            <a:r>
              <a:rPr lang="en-US" b="1" dirty="0"/>
              <a:t>Neural Network Final RMSE: 50066.33218346835</a:t>
            </a:r>
          </a:p>
          <a:p>
            <a:pPr>
              <a:buFont typeface="Arial" panose="020B0604020202020204" pitchFamily="34" charset="0"/>
              <a:buChar char="•"/>
            </a:pPr>
            <a:r>
              <a:rPr lang="en-US" dirty="0"/>
              <a:t>The final RMSE for the custom neural network model. This value is very close to the RMSE of the linear model,</a:t>
            </a:r>
          </a:p>
          <a:p>
            <a:pPr>
              <a:buFont typeface="Arial" panose="020B0604020202020204" pitchFamily="34" charset="0"/>
              <a:buNone/>
            </a:pPr>
            <a:r>
              <a:rPr lang="en-US" dirty="0"/>
              <a:t> suggesting that both models have similar performance in terms of prediction error.</a:t>
            </a:r>
          </a:p>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18</a:t>
            </a:fld>
            <a:endParaRPr lang="en-AT"/>
          </a:p>
        </p:txBody>
      </p:sp>
    </p:spTree>
    <p:extLst>
      <p:ext uri="{BB962C8B-B14F-4D97-AF65-F5344CB8AC3E}">
        <p14:creationId xmlns:p14="http://schemas.microsoft.com/office/powerpoint/2010/main" val="91232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33553: Analysis: Both models over-predict the price compared to the actual price. The neural network prediction is closer to the actual value than the linear regression.</a:t>
            </a:r>
          </a:p>
          <a:p>
            <a:r>
              <a:rPr lang="en-US" dirty="0"/>
              <a:t>Row 9427: Analysis: Both models over-predict, but the linear regression model's prediction is closer to the actual price.</a:t>
            </a:r>
          </a:p>
          <a:p>
            <a:r>
              <a:rPr lang="en-US" dirty="0"/>
              <a:t>Row 199: Analysis: Both models over-predict, with the linear regression model being closer to the actual price.</a:t>
            </a:r>
          </a:p>
          <a:p>
            <a:r>
              <a:rPr lang="en-US" dirty="0"/>
              <a:t>Row 12447: Analysis: Both models over-predict, with the linear regression model being closer to the actual price.</a:t>
            </a:r>
          </a:p>
          <a:p>
            <a:r>
              <a:rPr lang="en-US" dirty="0"/>
              <a:t>Row 39489: Analysis: Both models over-predict, with the linear regression model being closer to the actual price.</a:t>
            </a:r>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21</a:t>
            </a:fld>
            <a:endParaRPr lang="en-AT"/>
          </a:p>
        </p:txBody>
      </p:sp>
    </p:spTree>
    <p:extLst>
      <p:ext uri="{BB962C8B-B14F-4D97-AF65-F5344CB8AC3E}">
        <p14:creationId xmlns:p14="http://schemas.microsoft.com/office/powerpoint/2010/main" val="416684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22</a:t>
            </a:fld>
            <a:endParaRPr lang="en-AT"/>
          </a:p>
        </p:txBody>
      </p:sp>
    </p:spTree>
    <p:extLst>
      <p:ext uri="{BB962C8B-B14F-4D97-AF65-F5344CB8AC3E}">
        <p14:creationId xmlns:p14="http://schemas.microsoft.com/office/powerpoint/2010/main" val="1225753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23</a:t>
            </a:fld>
            <a:endParaRPr lang="en-AT"/>
          </a:p>
        </p:txBody>
      </p:sp>
    </p:spTree>
    <p:extLst>
      <p:ext uri="{BB962C8B-B14F-4D97-AF65-F5344CB8AC3E}">
        <p14:creationId xmlns:p14="http://schemas.microsoft.com/office/powerpoint/2010/main" val="220184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az-Latn-AZ" sz="1800" kern="100" dirty="0">
                <a:effectLst/>
                <a:latin typeface="Aptos" panose="020B0004020202020204" pitchFamily="34" charset="0"/>
                <a:ea typeface="Aptos" panose="020B0004020202020204" pitchFamily="34" charset="0"/>
                <a:cs typeface="Times New Roman" panose="02020603050405020304" pitchFamily="18" charset="0"/>
              </a:rPr>
              <a:t>By automating this process, we can streamline decision-making in the real estate market and empower individuals with more accurate insights into property valuations.</a:t>
            </a:r>
            <a:endParaRPr lang="en-A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az-Latn-AZ" sz="1800" kern="100" dirty="0">
                <a:effectLst/>
                <a:latin typeface="Aptos" panose="020B0004020202020204" pitchFamily="34" charset="0"/>
                <a:ea typeface="Aptos" panose="020B0004020202020204" pitchFamily="34" charset="0"/>
                <a:cs typeface="Times New Roman" panose="02020603050405020304" pitchFamily="18" charset="0"/>
              </a:rPr>
              <a:t>Through the analysis of extensive housing data, I aim to develop a model that predicts property prices. This knowledge can enable more informed decisions regarding property investments and transactions.</a:t>
            </a:r>
            <a:endParaRPr lang="en-A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3</a:t>
            </a:fld>
            <a:endParaRPr lang="en-AT"/>
          </a:p>
        </p:txBody>
      </p:sp>
    </p:spTree>
    <p:extLst>
      <p:ext uri="{BB962C8B-B14F-4D97-AF65-F5344CB8AC3E}">
        <p14:creationId xmlns:p14="http://schemas.microsoft.com/office/powerpoint/2010/main" val="185849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25</a:t>
            </a:fld>
            <a:endParaRPr lang="en-AT"/>
          </a:p>
        </p:txBody>
      </p:sp>
    </p:spTree>
    <p:extLst>
      <p:ext uri="{BB962C8B-B14F-4D97-AF65-F5344CB8AC3E}">
        <p14:creationId xmlns:p14="http://schemas.microsoft.com/office/powerpoint/2010/main" val="674571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26</a:t>
            </a:fld>
            <a:endParaRPr lang="en-AT"/>
          </a:p>
        </p:txBody>
      </p:sp>
    </p:spTree>
    <p:extLst>
      <p:ext uri="{BB962C8B-B14F-4D97-AF65-F5344CB8AC3E}">
        <p14:creationId xmlns:p14="http://schemas.microsoft.com/office/powerpoint/2010/main" val="414794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
        <p:nvSpPr>
          <p:cNvPr id="4" name="Slide Number Placeholder 3"/>
          <p:cNvSpPr>
            <a:spLocks noGrp="1"/>
          </p:cNvSpPr>
          <p:nvPr>
            <p:ph type="sldNum" sz="quarter" idx="5"/>
          </p:nvPr>
        </p:nvSpPr>
        <p:spPr/>
        <p:txBody>
          <a:bodyPr/>
          <a:lstStyle/>
          <a:p>
            <a:fld id="{B157663E-B2EF-421E-8EF6-31A2B173BE17}" type="slidenum">
              <a:rPr lang="en-AT" smtClean="0"/>
              <a:t>27</a:t>
            </a:fld>
            <a:endParaRPr lang="en-AT"/>
          </a:p>
        </p:txBody>
      </p:sp>
    </p:spTree>
    <p:extLst>
      <p:ext uri="{BB962C8B-B14F-4D97-AF65-F5344CB8AC3E}">
        <p14:creationId xmlns:p14="http://schemas.microsoft.com/office/powerpoint/2010/main" val="162052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4</a:t>
            </a:fld>
            <a:endParaRPr lang="en-AT"/>
          </a:p>
        </p:txBody>
      </p:sp>
    </p:spTree>
    <p:extLst>
      <p:ext uri="{BB962C8B-B14F-4D97-AF65-F5344CB8AC3E}">
        <p14:creationId xmlns:p14="http://schemas.microsoft.com/office/powerpoint/2010/main" val="374393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5</a:t>
            </a:fld>
            <a:endParaRPr lang="en-AT"/>
          </a:p>
        </p:txBody>
      </p:sp>
    </p:spTree>
    <p:extLst>
      <p:ext uri="{BB962C8B-B14F-4D97-AF65-F5344CB8AC3E}">
        <p14:creationId xmlns:p14="http://schemas.microsoft.com/office/powerpoint/2010/main" val="94262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6</a:t>
            </a:fld>
            <a:endParaRPr lang="en-AT"/>
          </a:p>
        </p:txBody>
      </p:sp>
    </p:spTree>
    <p:extLst>
      <p:ext uri="{BB962C8B-B14F-4D97-AF65-F5344CB8AC3E}">
        <p14:creationId xmlns:p14="http://schemas.microsoft.com/office/powerpoint/2010/main" val="810431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fit </a:t>
            </a:r>
            <a:r>
              <a:rPr lang="en-US" b="1" dirty="0" err="1"/>
              <a:t>method</a:t>
            </a:r>
            <a:r>
              <a:rPr lang="en-US" dirty="0" err="1"/>
              <a:t>:</a:t>
            </a:r>
            <a:r>
              <a:rPr lang="en-US" b="1" dirty="0" err="1"/>
              <a:t>Purpose</a:t>
            </a:r>
            <a:r>
              <a:rPr lang="en-US" dirty="0"/>
              <a:t>: This method trains the linear regression model on the given training data (X for features and y for the target variable).</a:t>
            </a:r>
          </a:p>
          <a:p>
            <a:pPr>
              <a:buFont typeface="Arial" panose="020B0604020202020204" pitchFamily="34" charset="0"/>
              <a:buChar char="•"/>
            </a:pPr>
            <a:r>
              <a:rPr lang="en-US" b="1" dirty="0"/>
              <a:t>Step-by-step explanation</a:t>
            </a:r>
            <a:r>
              <a:rPr lang="en-US" dirty="0"/>
              <a:t>:</a:t>
            </a:r>
          </a:p>
          <a:p>
            <a:pPr marL="742950" lvl="1" indent="-285750">
              <a:buFont typeface="Arial" panose="020B0604020202020204" pitchFamily="34" charset="0"/>
              <a:buChar char="•"/>
            </a:pPr>
            <a:r>
              <a:rPr lang="en-US" dirty="0" err="1"/>
              <a:t>X_b</a:t>
            </a:r>
            <a:r>
              <a:rPr lang="en-US" dirty="0"/>
              <a:t> = </a:t>
            </a:r>
            <a:r>
              <a:rPr lang="en-US" dirty="0" err="1"/>
              <a:t>np.c</a:t>
            </a:r>
            <a:r>
              <a:rPr lang="en-US" dirty="0"/>
              <a:t>_[</a:t>
            </a:r>
            <a:r>
              <a:rPr lang="en-US" dirty="0" err="1"/>
              <a:t>np.ones</a:t>
            </a:r>
            <a:r>
              <a:rPr lang="en-US" dirty="0"/>
              <a:t>((</a:t>
            </a:r>
            <a:r>
              <a:rPr lang="en-US" dirty="0" err="1"/>
              <a:t>X.shape</a:t>
            </a:r>
            <a:r>
              <a:rPr lang="en-US" dirty="0"/>
              <a:t>[0], 1)), X]:</a:t>
            </a:r>
          </a:p>
          <a:p>
            <a:pPr marL="1143000" lvl="2" indent="-228600">
              <a:buFont typeface="Arial" panose="020B0604020202020204" pitchFamily="34" charset="0"/>
              <a:buChar char="•"/>
            </a:pPr>
            <a:r>
              <a:rPr lang="en-US" dirty="0"/>
              <a:t>This line adds a column of ones to the feature matrix X to account for the intercept term in the linear regression equation. This is often referred to as the bias trick.</a:t>
            </a:r>
          </a:p>
          <a:p>
            <a:pPr marL="1143000" lvl="2" indent="-228600">
              <a:buFont typeface="Arial" panose="020B0604020202020204" pitchFamily="34" charset="0"/>
              <a:buChar char="•"/>
            </a:pPr>
            <a:r>
              <a:rPr lang="en-US" dirty="0" err="1"/>
              <a:t>np.c</a:t>
            </a:r>
            <a:r>
              <a:rPr lang="en-US" dirty="0"/>
              <a:t>_ is used to concatenate the column of ones (which has the same number of rows as X) with the original feature matrix X.</a:t>
            </a:r>
          </a:p>
          <a:p>
            <a:pPr marL="914400" lvl="2" indent="0">
              <a:buFont typeface="Arial" panose="020B0604020202020204" pitchFamily="34" charset="0"/>
              <a:buNone/>
            </a:pPr>
            <a:endParaRPr lang="en-US" dirty="0"/>
          </a:p>
          <a:p>
            <a:pPr marL="1143000" lvl="2" indent="-228600">
              <a:buFont typeface="Arial" panose="020B0604020202020204" pitchFamily="34" charset="0"/>
              <a:buChar char="•"/>
            </a:pPr>
            <a:endParaRPr lang="en-US" dirty="0"/>
          </a:p>
          <a:p>
            <a:pPr marL="1143000" lvl="2" indent="-228600">
              <a:buFont typeface="Arial" panose="020B0604020202020204" pitchFamily="34" charset="0"/>
              <a:buChar char="•"/>
            </a:pPr>
            <a:endParaRPr lang="en-US" dirty="0"/>
          </a:p>
          <a:p>
            <a:pPr>
              <a:buFont typeface="Arial" panose="020B0604020202020204" pitchFamily="34" charset="0"/>
              <a:buChar char="•"/>
            </a:pPr>
            <a:r>
              <a:rPr lang="en-US" dirty="0" err="1"/>
              <a:t>theta_best</a:t>
            </a:r>
            <a:r>
              <a:rPr lang="en-US" dirty="0"/>
              <a:t> = </a:t>
            </a:r>
            <a:r>
              <a:rPr lang="en-US" dirty="0" err="1"/>
              <a:t>np.linalg.inv</a:t>
            </a:r>
            <a:r>
              <a:rPr lang="en-US" dirty="0"/>
              <a:t>(X_b.T.dot(</a:t>
            </a:r>
            <a:r>
              <a:rPr lang="en-US" dirty="0" err="1"/>
              <a:t>X_b</a:t>
            </a:r>
            <a:r>
              <a:rPr lang="en-US" dirty="0"/>
              <a:t>)).dot(</a:t>
            </a:r>
            <a:r>
              <a:rPr lang="en-US" dirty="0" err="1"/>
              <a:t>X_b.T</a:t>
            </a:r>
            <a:r>
              <a:rPr lang="en-US" dirty="0"/>
              <a:t>).dot(y):</a:t>
            </a:r>
          </a:p>
          <a:p>
            <a:pPr>
              <a:buFont typeface="Arial" panose="020B0604020202020204" pitchFamily="34" charset="0"/>
              <a:buNone/>
            </a:pPr>
            <a:r>
              <a:rPr lang="en-US" dirty="0"/>
              <a:t>	This line computes the optimal values of the parameters (coefficients and intercept) using the normal equation: theta = (X^T * X)^(-1) * X^T * y.</a:t>
            </a:r>
          </a:p>
          <a:p>
            <a:pPr>
              <a:buFont typeface="Arial" panose="020B0604020202020204" pitchFamily="34" charset="0"/>
              <a:buChar char="•"/>
            </a:pPr>
            <a:r>
              <a:rPr lang="en-US" dirty="0" err="1"/>
              <a:t>X_b.T</a:t>
            </a:r>
            <a:r>
              <a:rPr lang="en-US" dirty="0"/>
              <a:t> is the transpose of </a:t>
            </a:r>
            <a:r>
              <a:rPr lang="en-US" dirty="0" err="1"/>
              <a:t>X_b</a:t>
            </a:r>
            <a:r>
              <a:rPr lang="en-US" dirty="0"/>
              <a:t>.</a:t>
            </a:r>
          </a:p>
          <a:p>
            <a:pPr>
              <a:buFont typeface="Arial" panose="020B0604020202020204" pitchFamily="34" charset="0"/>
              <a:buChar char="•"/>
            </a:pPr>
            <a:r>
              <a:rPr lang="en-US" dirty="0"/>
              <a:t>X_b.T.dot(</a:t>
            </a:r>
            <a:r>
              <a:rPr lang="en-US" dirty="0" err="1"/>
              <a:t>X_b</a:t>
            </a:r>
            <a:r>
              <a:rPr lang="en-US" dirty="0"/>
              <a:t>) computes the dot product of </a:t>
            </a:r>
            <a:r>
              <a:rPr lang="en-US" dirty="0" err="1"/>
              <a:t>X_b</a:t>
            </a:r>
            <a:r>
              <a:rPr lang="en-US" dirty="0"/>
              <a:t> transposed and </a:t>
            </a:r>
            <a:r>
              <a:rPr lang="en-US" dirty="0" err="1"/>
              <a:t>X_b</a:t>
            </a:r>
            <a:r>
              <a:rPr lang="en-US" dirty="0"/>
              <a:t>.</a:t>
            </a:r>
          </a:p>
          <a:p>
            <a:pPr>
              <a:buFont typeface="Arial" panose="020B0604020202020204" pitchFamily="34" charset="0"/>
              <a:buChar char="•"/>
            </a:pPr>
            <a:r>
              <a:rPr lang="en-US" dirty="0" err="1"/>
              <a:t>np.linalg.inv</a:t>
            </a:r>
            <a:r>
              <a:rPr lang="en-US" dirty="0"/>
              <a:t>(...) computes the inverse of this product.</a:t>
            </a:r>
          </a:p>
          <a:p>
            <a:pPr>
              <a:buFont typeface="Arial" panose="020B0604020202020204" pitchFamily="34" charset="0"/>
              <a:buChar char="•"/>
            </a:pPr>
            <a:r>
              <a:rPr lang="en-US" dirty="0"/>
              <a:t>The resulting inverse is then multiplied by the dot product of </a:t>
            </a:r>
            <a:r>
              <a:rPr lang="en-US" dirty="0" err="1"/>
              <a:t>X_b.T</a:t>
            </a:r>
            <a:r>
              <a:rPr lang="en-US" dirty="0"/>
              <a:t> and y.</a:t>
            </a:r>
          </a:p>
          <a:p>
            <a:pPr>
              <a:buFont typeface="Arial" panose="020B0604020202020204" pitchFamily="34" charset="0"/>
              <a:buChar char="•"/>
            </a:pPr>
            <a:r>
              <a:rPr lang="en-US" dirty="0"/>
              <a:t>The result </a:t>
            </a:r>
            <a:r>
              <a:rPr lang="en-US" dirty="0" err="1"/>
              <a:t>theta_best</a:t>
            </a:r>
            <a:r>
              <a:rPr lang="en-US" dirty="0"/>
              <a:t> is an array where the first element is the intercept, and the remaining elements are the coefficients.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err="1"/>
              <a:t>self.intercept</a:t>
            </a:r>
            <a:r>
              <a:rPr lang="en-US" dirty="0"/>
              <a:t>_ = </a:t>
            </a:r>
            <a:r>
              <a:rPr lang="en-US" dirty="0" err="1"/>
              <a:t>theta_best</a:t>
            </a:r>
            <a:r>
              <a:rPr lang="en-US" dirty="0"/>
              <a:t>[0]:This line assigns the first element of </a:t>
            </a:r>
            <a:r>
              <a:rPr lang="en-US" dirty="0" err="1"/>
              <a:t>theta_best</a:t>
            </a:r>
            <a:r>
              <a:rPr lang="en-US" dirty="0"/>
              <a:t> to </a:t>
            </a:r>
            <a:r>
              <a:rPr lang="en-US" dirty="0" err="1"/>
              <a:t>self.intercept</a:t>
            </a:r>
            <a:r>
              <a:rPr lang="en-US" dirty="0"/>
              <a:t>_.</a:t>
            </a:r>
          </a:p>
          <a:p>
            <a:pPr>
              <a:buFont typeface="Arial" panose="020B0604020202020204" pitchFamily="34" charset="0"/>
              <a:buChar char="•"/>
            </a:pPr>
            <a:r>
              <a:rPr lang="en-US" dirty="0" err="1"/>
              <a:t>self.coef</a:t>
            </a:r>
            <a:r>
              <a:rPr lang="en-US" dirty="0"/>
              <a:t>_ = </a:t>
            </a:r>
            <a:r>
              <a:rPr lang="en-US" dirty="0" err="1"/>
              <a:t>theta_best</a:t>
            </a:r>
            <a:r>
              <a:rPr lang="en-US" dirty="0"/>
              <a:t>[1:]:This line assigns the remaining elements of </a:t>
            </a:r>
            <a:r>
              <a:rPr lang="en-US" dirty="0" err="1"/>
              <a:t>theta_best</a:t>
            </a:r>
            <a:r>
              <a:rPr lang="en-US" dirty="0"/>
              <a:t> to </a:t>
            </a:r>
            <a:r>
              <a:rPr lang="en-US" dirty="0" err="1"/>
              <a:t>self.coef</a:t>
            </a:r>
            <a:r>
              <a:rPr lang="en-US" dirty="0"/>
              <a:t>_.</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predict </a:t>
            </a:r>
            <a:r>
              <a:rPr lang="en-US" b="1" dirty="0" err="1"/>
              <a:t>method</a:t>
            </a:r>
            <a:r>
              <a:rPr lang="en-US" dirty="0" err="1"/>
              <a:t>:</a:t>
            </a:r>
            <a:r>
              <a:rPr lang="en-US" b="1" dirty="0" err="1"/>
              <a:t>Purpose</a:t>
            </a:r>
            <a:r>
              <a:rPr lang="en-US" dirty="0"/>
              <a:t>: This method makes predictions on new data using the trained model.</a:t>
            </a:r>
          </a:p>
          <a:p>
            <a:pPr>
              <a:buFont typeface="Arial" panose="020B0604020202020204" pitchFamily="34" charset="0"/>
              <a:buChar char="•"/>
            </a:pPr>
            <a:r>
              <a:rPr lang="en-US" b="1" dirty="0"/>
              <a:t>Step-by-step explanation</a:t>
            </a:r>
            <a:r>
              <a:rPr lang="en-US" dirty="0"/>
              <a:t>:</a:t>
            </a:r>
          </a:p>
          <a:p>
            <a:pPr marL="742950" lvl="1" indent="-285750">
              <a:buFont typeface="Arial" panose="020B0604020202020204" pitchFamily="34" charset="0"/>
              <a:buChar char="•"/>
            </a:pPr>
            <a:r>
              <a:rPr lang="en-US" dirty="0"/>
              <a:t>np.dot(X, </a:t>
            </a:r>
            <a:r>
              <a:rPr lang="en-US" dirty="0" err="1"/>
              <a:t>self.coef</a:t>
            </a:r>
            <a:r>
              <a:rPr lang="en-US" dirty="0"/>
              <a:t>_) + </a:t>
            </a:r>
            <a:r>
              <a:rPr lang="en-US" dirty="0" err="1"/>
              <a:t>self.intercept</a:t>
            </a:r>
            <a:r>
              <a:rPr lang="en-US" dirty="0"/>
              <a:t>_:</a:t>
            </a:r>
          </a:p>
          <a:p>
            <a:pPr marL="1143000" lvl="2" indent="-228600">
              <a:buFont typeface="Arial" panose="020B0604020202020204" pitchFamily="34" charset="0"/>
              <a:buChar char="•"/>
            </a:pPr>
            <a:r>
              <a:rPr lang="en-US" dirty="0"/>
              <a:t>This line computes the dot product of the input feature matrix X and the learned coefficients </a:t>
            </a:r>
            <a:r>
              <a:rPr lang="en-US" dirty="0" err="1"/>
              <a:t>self.coef</a:t>
            </a:r>
            <a:r>
              <a:rPr lang="en-US" dirty="0"/>
              <a:t>_, and then adds the learned intercept </a:t>
            </a:r>
            <a:r>
              <a:rPr lang="en-US" dirty="0" err="1"/>
              <a:t>self.intercept</a:t>
            </a:r>
            <a:r>
              <a:rPr lang="en-US" dirty="0"/>
              <a:t>_ to each prediction.</a:t>
            </a:r>
          </a:p>
          <a:p>
            <a:pPr marL="1143000" lvl="2" indent="-228600">
              <a:buFont typeface="Arial" panose="020B0604020202020204" pitchFamily="34" charset="0"/>
              <a:buChar char="•"/>
            </a:pPr>
            <a:r>
              <a:rPr lang="en-US" dirty="0"/>
              <a:t>The result is an array of predicted values for the target variable based on the input features.</a:t>
            </a:r>
          </a:p>
          <a:p>
            <a:pPr>
              <a:buFont typeface="Arial" panose="020B0604020202020204" pitchFamily="34" charset="0"/>
              <a:buChar char="•"/>
            </a:pPr>
            <a:endParaRPr lang="en-US" dirty="0"/>
          </a:p>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7</a:t>
            </a:fld>
            <a:endParaRPr lang="en-AT"/>
          </a:p>
        </p:txBody>
      </p:sp>
    </p:spTree>
    <p:extLst>
      <p:ext uri="{BB962C8B-B14F-4D97-AF65-F5344CB8AC3E}">
        <p14:creationId xmlns:p14="http://schemas.microsoft.com/office/powerpoint/2010/main" val="2692341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8</a:t>
            </a:fld>
            <a:endParaRPr lang="en-AT"/>
          </a:p>
        </p:txBody>
      </p:sp>
    </p:spTree>
    <p:extLst>
      <p:ext uri="{BB962C8B-B14F-4D97-AF65-F5344CB8AC3E}">
        <p14:creationId xmlns:p14="http://schemas.microsoft.com/office/powerpoint/2010/main" val="136055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9</a:t>
            </a:fld>
            <a:endParaRPr lang="en-AT"/>
          </a:p>
        </p:txBody>
      </p:sp>
    </p:spTree>
    <p:extLst>
      <p:ext uri="{BB962C8B-B14F-4D97-AF65-F5344CB8AC3E}">
        <p14:creationId xmlns:p14="http://schemas.microsoft.com/office/powerpoint/2010/main" val="325987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Neural Network  </a:t>
            </a:r>
            <a:r>
              <a:rPr lang="en-US" dirty="0"/>
              <a:t>consist of layers of interconnected nodes (neurons), where each connection has a weight that is adjusted during training. </a:t>
            </a:r>
          </a:p>
          <a:p>
            <a:endParaRPr lang="en-US" dirty="0"/>
          </a:p>
          <a:p>
            <a:pPr>
              <a:buFont typeface="Arial" panose="020B0604020202020204" pitchFamily="34" charset="0"/>
              <a:buChar char="•"/>
            </a:pPr>
            <a:r>
              <a:rPr lang="en-US" b="1" dirty="0"/>
              <a:t>fit </a:t>
            </a:r>
            <a:r>
              <a:rPr lang="en-US" b="1" dirty="0" err="1"/>
              <a:t>method</a:t>
            </a:r>
            <a:r>
              <a:rPr lang="en-US" dirty="0" err="1"/>
              <a:t>:</a:t>
            </a:r>
            <a:r>
              <a:rPr lang="en-US" b="1" dirty="0" err="1"/>
              <a:t>Purpose</a:t>
            </a:r>
            <a:r>
              <a:rPr lang="en-US" dirty="0"/>
              <a:t>: Train the neural network on the provided dataset.</a:t>
            </a:r>
          </a:p>
          <a:p>
            <a:pPr>
              <a:buFont typeface="Arial" panose="020B0604020202020204" pitchFamily="34" charset="0"/>
              <a:buChar char="•"/>
            </a:pPr>
            <a:r>
              <a:rPr lang="en-US" b="1" dirty="0"/>
              <a:t>Step-by-step explanation</a:t>
            </a:r>
            <a:r>
              <a:rPr lang="en-US" dirty="0"/>
              <a:t>:</a:t>
            </a:r>
          </a:p>
          <a:p>
            <a:pPr marL="742950" lvl="1" indent="-285750">
              <a:buFont typeface="Arial" panose="020B0604020202020204" pitchFamily="34" charset="0"/>
              <a:buChar char="•"/>
            </a:pPr>
            <a:r>
              <a:rPr lang="en-US" dirty="0" err="1"/>
              <a:t>n_samples</a:t>
            </a:r>
            <a:r>
              <a:rPr lang="en-US" dirty="0"/>
              <a:t>, </a:t>
            </a:r>
            <a:r>
              <a:rPr lang="en-US" dirty="0" err="1"/>
              <a:t>n_features</a:t>
            </a:r>
            <a:r>
              <a:rPr lang="en-US" dirty="0"/>
              <a:t> = </a:t>
            </a:r>
            <a:r>
              <a:rPr lang="en-US" dirty="0" err="1"/>
              <a:t>X.shape</a:t>
            </a:r>
            <a:r>
              <a:rPr lang="en-US" dirty="0"/>
              <a:t>: Gets the number of samples and features from the input data X.</a:t>
            </a:r>
          </a:p>
          <a:p>
            <a:pPr marL="742950" lvl="1" indent="-285750">
              <a:buFont typeface="Arial" panose="020B0604020202020204" pitchFamily="34" charset="0"/>
              <a:buChar char="•"/>
            </a:pPr>
            <a:r>
              <a:rPr lang="en-US" dirty="0"/>
              <a:t>_</a:t>
            </a:r>
            <a:r>
              <a:rPr lang="en-US" dirty="0" err="1"/>
              <a:t>initialize_parameters</a:t>
            </a:r>
            <a:r>
              <a:rPr lang="en-US" dirty="0"/>
              <a:t>(</a:t>
            </a:r>
            <a:r>
              <a:rPr lang="en-US" dirty="0" err="1"/>
              <a:t>n_features</a:t>
            </a:r>
            <a:r>
              <a:rPr lang="en-US" dirty="0"/>
              <a:t>): Initializes weights and bias.</a:t>
            </a:r>
          </a:p>
          <a:p>
            <a:pPr marL="742950" lvl="1" indent="-285750">
              <a:buFont typeface="Arial" panose="020B0604020202020204" pitchFamily="34" charset="0"/>
              <a:buChar char="•"/>
            </a:pPr>
            <a:r>
              <a:rPr lang="en-US" dirty="0" err="1"/>
              <a:t>linear_model</a:t>
            </a:r>
            <a:r>
              <a:rPr lang="en-US" dirty="0"/>
              <a:t> = np.dot(X, </a:t>
            </a:r>
            <a:r>
              <a:rPr lang="en-US" dirty="0" err="1"/>
              <a:t>self.weights</a:t>
            </a:r>
            <a:r>
              <a:rPr lang="en-US" dirty="0"/>
              <a:t>) + </a:t>
            </a:r>
            <a:r>
              <a:rPr lang="en-US" dirty="0" err="1"/>
              <a:t>self.bias</a:t>
            </a:r>
            <a:r>
              <a:rPr lang="en-US" dirty="0"/>
              <a:t>: Computes the linear combination of input features and weights, adding the bias.</a:t>
            </a:r>
          </a:p>
          <a:p>
            <a:pPr>
              <a:buFont typeface="Arial" panose="020B0604020202020204" pitchFamily="34" charset="0"/>
              <a:buChar char="•"/>
            </a:pPr>
            <a:r>
              <a:rPr lang="en-US" b="1" dirty="0"/>
              <a:t>Gradient </a:t>
            </a:r>
            <a:r>
              <a:rPr lang="en-US" b="1" dirty="0" err="1"/>
              <a:t>Calculation</a:t>
            </a:r>
            <a:r>
              <a:rPr lang="en-US" dirty="0" err="1"/>
              <a:t>:dw</a:t>
            </a:r>
            <a:r>
              <a:rPr lang="en-US" dirty="0"/>
              <a:t> = (1 / </a:t>
            </a:r>
            <a:r>
              <a:rPr lang="en-US" dirty="0" err="1"/>
              <a:t>n_samples</a:t>
            </a:r>
            <a:r>
              <a:rPr lang="en-US" dirty="0"/>
              <a:t>) * np.dot(X.T, (</a:t>
            </a:r>
            <a:r>
              <a:rPr lang="en-US" dirty="0" err="1"/>
              <a:t>linear_model</a:t>
            </a:r>
            <a:r>
              <a:rPr lang="en-US" dirty="0"/>
              <a:t> - y)): Computes the gradient of the loss with respect to the weights.</a:t>
            </a:r>
          </a:p>
          <a:p>
            <a:pPr>
              <a:buFont typeface="Arial" panose="020B0604020202020204" pitchFamily="34" charset="0"/>
              <a:buChar char="•"/>
            </a:pPr>
            <a:r>
              <a:rPr lang="en-US" dirty="0" err="1"/>
              <a:t>db</a:t>
            </a:r>
            <a:r>
              <a:rPr lang="en-US" dirty="0"/>
              <a:t> = (1 / </a:t>
            </a:r>
            <a:r>
              <a:rPr lang="en-US" dirty="0" err="1"/>
              <a:t>n_samples</a:t>
            </a:r>
            <a:r>
              <a:rPr lang="en-US" dirty="0"/>
              <a:t>) * </a:t>
            </a:r>
            <a:r>
              <a:rPr lang="en-US" dirty="0" err="1"/>
              <a:t>np.sum</a:t>
            </a:r>
            <a:r>
              <a:rPr lang="en-US" dirty="0"/>
              <a:t>(</a:t>
            </a:r>
            <a:r>
              <a:rPr lang="en-US" dirty="0" err="1"/>
              <a:t>line_model</a:t>
            </a:r>
            <a:r>
              <a:rPr lang="en-US" dirty="0"/>
              <a:t> - y): Computes the gradient of the loss with respect to the bias.</a:t>
            </a:r>
          </a:p>
          <a:p>
            <a:pPr>
              <a:buFont typeface="Arial" panose="020B0604020202020204" pitchFamily="34" charset="0"/>
              <a:buChar char="•"/>
            </a:pPr>
            <a:r>
              <a:rPr lang="en-US" b="1" dirty="0"/>
              <a:t>Parameter </a:t>
            </a:r>
            <a:r>
              <a:rPr lang="en-US" b="1" dirty="0" err="1"/>
              <a:t>Update</a:t>
            </a:r>
            <a:r>
              <a:rPr lang="en-US" dirty="0" err="1"/>
              <a:t>:self.weights</a:t>
            </a:r>
            <a:r>
              <a:rPr lang="en-US" dirty="0"/>
              <a:t> -= </a:t>
            </a:r>
            <a:r>
              <a:rPr lang="en-US" dirty="0" err="1"/>
              <a:t>self.learning_rate</a:t>
            </a:r>
            <a:r>
              <a:rPr lang="en-US" dirty="0"/>
              <a:t> * </a:t>
            </a:r>
            <a:r>
              <a:rPr lang="en-US" dirty="0" err="1"/>
              <a:t>dw</a:t>
            </a:r>
            <a:r>
              <a:rPr lang="en-US" dirty="0"/>
              <a:t>: Updates the weights by subtracting the product of the learning rate and the gradient.</a:t>
            </a:r>
          </a:p>
          <a:p>
            <a:pPr>
              <a:buFont typeface="Arial" panose="020B0604020202020204" pitchFamily="34" charset="0"/>
              <a:buChar char="•"/>
            </a:pPr>
            <a:r>
              <a:rPr lang="en-US" dirty="0" err="1"/>
              <a:t>self.bias</a:t>
            </a:r>
            <a:r>
              <a:rPr lang="en-US" dirty="0"/>
              <a:t> -= </a:t>
            </a:r>
            <a:r>
              <a:rPr lang="en-US" dirty="0" err="1"/>
              <a:t>self.learning_rate</a:t>
            </a:r>
            <a:r>
              <a:rPr lang="en-US" dirty="0"/>
              <a:t> * </a:t>
            </a:r>
            <a:r>
              <a:rPr lang="en-US" dirty="0" err="1"/>
              <a:t>db</a:t>
            </a:r>
            <a:r>
              <a:rPr lang="en-US" dirty="0"/>
              <a:t>: Updates the bias similarly.</a:t>
            </a:r>
          </a:p>
          <a:p>
            <a:endParaRPr lang="en-AT" dirty="0"/>
          </a:p>
        </p:txBody>
      </p:sp>
      <p:sp>
        <p:nvSpPr>
          <p:cNvPr id="4" name="Slide Number Placeholder 3"/>
          <p:cNvSpPr>
            <a:spLocks noGrp="1"/>
          </p:cNvSpPr>
          <p:nvPr>
            <p:ph type="sldNum" sz="quarter" idx="5"/>
          </p:nvPr>
        </p:nvSpPr>
        <p:spPr/>
        <p:txBody>
          <a:bodyPr/>
          <a:lstStyle/>
          <a:p>
            <a:fld id="{B157663E-B2EF-421E-8EF6-31A2B173BE17}" type="slidenum">
              <a:rPr lang="en-AT" smtClean="0"/>
              <a:t>10</a:t>
            </a:fld>
            <a:endParaRPr lang="en-AT"/>
          </a:p>
        </p:txBody>
      </p:sp>
    </p:spTree>
    <p:extLst>
      <p:ext uri="{BB962C8B-B14F-4D97-AF65-F5344CB8AC3E}">
        <p14:creationId xmlns:p14="http://schemas.microsoft.com/office/powerpoint/2010/main" val="356035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A653-E62A-B27C-5A67-BF49C873D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T"/>
          </a:p>
        </p:txBody>
      </p:sp>
      <p:sp>
        <p:nvSpPr>
          <p:cNvPr id="3" name="Subtitle 2">
            <a:extLst>
              <a:ext uri="{FF2B5EF4-FFF2-40B4-BE49-F238E27FC236}">
                <a16:creationId xmlns:a16="http://schemas.microsoft.com/office/drawing/2014/main" id="{173D25C5-72DD-1F90-CB3C-5CEC8416F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T"/>
          </a:p>
        </p:txBody>
      </p:sp>
      <p:sp>
        <p:nvSpPr>
          <p:cNvPr id="4" name="Date Placeholder 3">
            <a:extLst>
              <a:ext uri="{FF2B5EF4-FFF2-40B4-BE49-F238E27FC236}">
                <a16:creationId xmlns:a16="http://schemas.microsoft.com/office/drawing/2014/main" id="{1DA58A48-934A-8F21-7714-7A1EA479076E}"/>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5" name="Footer Placeholder 4">
            <a:extLst>
              <a:ext uri="{FF2B5EF4-FFF2-40B4-BE49-F238E27FC236}">
                <a16:creationId xmlns:a16="http://schemas.microsoft.com/office/drawing/2014/main" id="{A2B29A68-948C-2489-ADA6-168089D3F386}"/>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419D70C2-0F9E-A4AD-2C8B-ADD6266C990A}"/>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111815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959F-4D12-CC03-8202-80D9AB6C58B5}"/>
              </a:ext>
            </a:extLst>
          </p:cNvPr>
          <p:cNvSpPr>
            <a:spLocks noGrp="1"/>
          </p:cNvSpPr>
          <p:nvPr>
            <p:ph type="title"/>
          </p:nvPr>
        </p:nvSpPr>
        <p:spPr/>
        <p:txBody>
          <a:bodyPr/>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4168ABC9-2524-DF45-64D7-28F59E19B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8F8E4FBE-D515-FB63-464A-0CF6803033CB}"/>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5" name="Footer Placeholder 4">
            <a:extLst>
              <a:ext uri="{FF2B5EF4-FFF2-40B4-BE49-F238E27FC236}">
                <a16:creationId xmlns:a16="http://schemas.microsoft.com/office/drawing/2014/main" id="{768F3D4B-A2B0-6364-FDC5-D08164B63D42}"/>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89D0A753-19B4-E8D1-CE39-E9CC0AF53E64}"/>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238414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286EBE-0971-73AE-3739-496A5D52F3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55CCE2EE-A727-1C92-42F4-3BD925C75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361FD122-CE3C-1776-B93E-F47509ED41BA}"/>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5" name="Footer Placeholder 4">
            <a:extLst>
              <a:ext uri="{FF2B5EF4-FFF2-40B4-BE49-F238E27FC236}">
                <a16:creationId xmlns:a16="http://schemas.microsoft.com/office/drawing/2014/main" id="{47DBBE3A-3DDE-5909-2430-6089997E7AC8}"/>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814F38BA-F596-DB62-BAAA-C7F46A29E8C4}"/>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32787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4DC1-2466-D3AF-2616-6D9CCCCAD1CF}"/>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476A47D1-5D27-ED77-982B-5808225A6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15BE4639-8037-5A59-6B76-AF4B79FBC23C}"/>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5" name="Footer Placeholder 4">
            <a:extLst>
              <a:ext uri="{FF2B5EF4-FFF2-40B4-BE49-F238E27FC236}">
                <a16:creationId xmlns:a16="http://schemas.microsoft.com/office/drawing/2014/main" id="{B592F36E-9E83-E9C8-18E2-135E6299E00D}"/>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61726E73-1C87-C1A1-1613-83FA05EC8C72}"/>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415829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5DD6-A07D-A6D0-4DA5-6BEF309928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T"/>
          </a:p>
        </p:txBody>
      </p:sp>
      <p:sp>
        <p:nvSpPr>
          <p:cNvPr id="3" name="Text Placeholder 2">
            <a:extLst>
              <a:ext uri="{FF2B5EF4-FFF2-40B4-BE49-F238E27FC236}">
                <a16:creationId xmlns:a16="http://schemas.microsoft.com/office/drawing/2014/main" id="{989C504B-1B22-3FB0-03A7-63AE422A1F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280D5-2FB2-3C27-2554-B21AFD6DCF1C}"/>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5" name="Footer Placeholder 4">
            <a:extLst>
              <a:ext uri="{FF2B5EF4-FFF2-40B4-BE49-F238E27FC236}">
                <a16:creationId xmlns:a16="http://schemas.microsoft.com/office/drawing/2014/main" id="{2B4C0E70-466B-F981-B56B-AF761F430B24}"/>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482F7F30-9E00-97EB-FA93-9CF2A1D3D1BC}"/>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21108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503E-8FF4-5064-1DF8-68F65D594AB5}"/>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05D1E473-242D-8649-5E28-F60CF4D04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Content Placeholder 3">
            <a:extLst>
              <a:ext uri="{FF2B5EF4-FFF2-40B4-BE49-F238E27FC236}">
                <a16:creationId xmlns:a16="http://schemas.microsoft.com/office/drawing/2014/main" id="{0D1C52BF-682F-5107-724B-19EDFFF13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Date Placeholder 4">
            <a:extLst>
              <a:ext uri="{FF2B5EF4-FFF2-40B4-BE49-F238E27FC236}">
                <a16:creationId xmlns:a16="http://schemas.microsoft.com/office/drawing/2014/main" id="{FC2F9475-2E1D-8305-7309-D5B9CF446F9D}"/>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6" name="Footer Placeholder 5">
            <a:extLst>
              <a:ext uri="{FF2B5EF4-FFF2-40B4-BE49-F238E27FC236}">
                <a16:creationId xmlns:a16="http://schemas.microsoft.com/office/drawing/2014/main" id="{5E335FD1-2FFC-5309-3A61-AA228EAC4940}"/>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54084156-DA62-0AFD-EEDD-3E19E2F1B793}"/>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84010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03D-50C3-956F-E335-C4E33BB6AE3D}"/>
              </a:ext>
            </a:extLst>
          </p:cNvPr>
          <p:cNvSpPr>
            <a:spLocks noGrp="1"/>
          </p:cNvSpPr>
          <p:nvPr>
            <p:ph type="title"/>
          </p:nvPr>
        </p:nvSpPr>
        <p:spPr>
          <a:xfrm>
            <a:off x="839788" y="365125"/>
            <a:ext cx="10515600" cy="1325563"/>
          </a:xfrm>
        </p:spPr>
        <p:txBody>
          <a:bodyPr/>
          <a:lstStyle/>
          <a:p>
            <a:r>
              <a:rPr lang="en-US"/>
              <a:t>Click to edit Master title style</a:t>
            </a:r>
            <a:endParaRPr lang="en-AT"/>
          </a:p>
        </p:txBody>
      </p:sp>
      <p:sp>
        <p:nvSpPr>
          <p:cNvPr id="3" name="Text Placeholder 2">
            <a:extLst>
              <a:ext uri="{FF2B5EF4-FFF2-40B4-BE49-F238E27FC236}">
                <a16:creationId xmlns:a16="http://schemas.microsoft.com/office/drawing/2014/main" id="{BB1A2B7B-F786-40C6-87ED-0A30E844F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5728C-E198-3D54-905B-731A2E77DD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Text Placeholder 4">
            <a:extLst>
              <a:ext uri="{FF2B5EF4-FFF2-40B4-BE49-F238E27FC236}">
                <a16:creationId xmlns:a16="http://schemas.microsoft.com/office/drawing/2014/main" id="{E4961C10-917B-D65D-C6B1-FCD72FFC4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5528D-2DFD-E000-58B5-6D8266975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7" name="Date Placeholder 6">
            <a:extLst>
              <a:ext uri="{FF2B5EF4-FFF2-40B4-BE49-F238E27FC236}">
                <a16:creationId xmlns:a16="http://schemas.microsoft.com/office/drawing/2014/main" id="{32656084-50E3-8115-A537-8863840DE021}"/>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8" name="Footer Placeholder 7">
            <a:extLst>
              <a:ext uri="{FF2B5EF4-FFF2-40B4-BE49-F238E27FC236}">
                <a16:creationId xmlns:a16="http://schemas.microsoft.com/office/drawing/2014/main" id="{34BF818D-6ADA-5D7C-8360-28CC06DB167C}"/>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DC523DE0-6B5B-FA0F-88D7-AF26F77F9048}"/>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210585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0996-84DD-D3BD-B446-C3D899A371A1}"/>
              </a:ext>
            </a:extLst>
          </p:cNvPr>
          <p:cNvSpPr>
            <a:spLocks noGrp="1"/>
          </p:cNvSpPr>
          <p:nvPr>
            <p:ph type="title"/>
          </p:nvPr>
        </p:nvSpPr>
        <p:spPr/>
        <p:txBody>
          <a:bodyPr/>
          <a:lstStyle/>
          <a:p>
            <a:r>
              <a:rPr lang="en-US"/>
              <a:t>Click to edit Master title style</a:t>
            </a:r>
            <a:endParaRPr lang="en-AT"/>
          </a:p>
        </p:txBody>
      </p:sp>
      <p:sp>
        <p:nvSpPr>
          <p:cNvPr id="3" name="Date Placeholder 2">
            <a:extLst>
              <a:ext uri="{FF2B5EF4-FFF2-40B4-BE49-F238E27FC236}">
                <a16:creationId xmlns:a16="http://schemas.microsoft.com/office/drawing/2014/main" id="{406069A8-AF7D-48B0-6659-DDBABD275A92}"/>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4" name="Footer Placeholder 3">
            <a:extLst>
              <a:ext uri="{FF2B5EF4-FFF2-40B4-BE49-F238E27FC236}">
                <a16:creationId xmlns:a16="http://schemas.microsoft.com/office/drawing/2014/main" id="{7F2AD8E7-FB54-B66C-7F14-59664079B064}"/>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0C6B9D19-83E3-0A68-A2AB-DEFCB68389EB}"/>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171589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4AE20-C70C-4B8D-AFB3-7714BEE414BB}"/>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3" name="Footer Placeholder 2">
            <a:extLst>
              <a:ext uri="{FF2B5EF4-FFF2-40B4-BE49-F238E27FC236}">
                <a16:creationId xmlns:a16="http://schemas.microsoft.com/office/drawing/2014/main" id="{C55C5E65-2784-D00D-71E3-03696D62FEA1}"/>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40167DDD-3CE9-714A-DA75-8EA0F077100C}"/>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14337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5501-A630-AC4F-6404-2C725170F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Content Placeholder 2">
            <a:extLst>
              <a:ext uri="{FF2B5EF4-FFF2-40B4-BE49-F238E27FC236}">
                <a16:creationId xmlns:a16="http://schemas.microsoft.com/office/drawing/2014/main" id="{13DC7A28-6DCE-E4A2-6B66-2A1B68A56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Text Placeholder 3">
            <a:extLst>
              <a:ext uri="{FF2B5EF4-FFF2-40B4-BE49-F238E27FC236}">
                <a16:creationId xmlns:a16="http://schemas.microsoft.com/office/drawing/2014/main" id="{8B5C612A-19B2-5A76-9BC9-633360635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6E970-11FC-6E03-94EC-9A984C4CDAFB}"/>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6" name="Footer Placeholder 5">
            <a:extLst>
              <a:ext uri="{FF2B5EF4-FFF2-40B4-BE49-F238E27FC236}">
                <a16:creationId xmlns:a16="http://schemas.microsoft.com/office/drawing/2014/main" id="{155A14FD-C8B9-6ED4-9FD7-496B2685E952}"/>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085356CC-EA8A-E1B2-758C-000195D7E555}"/>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294874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59BF-02E0-90CA-69F4-635290C15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Picture Placeholder 2">
            <a:extLst>
              <a:ext uri="{FF2B5EF4-FFF2-40B4-BE49-F238E27FC236}">
                <a16:creationId xmlns:a16="http://schemas.microsoft.com/office/drawing/2014/main" id="{751B2E9B-7F92-D023-9DA0-87C80A32B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T"/>
          </a:p>
        </p:txBody>
      </p:sp>
      <p:sp>
        <p:nvSpPr>
          <p:cNvPr id="4" name="Text Placeholder 3">
            <a:extLst>
              <a:ext uri="{FF2B5EF4-FFF2-40B4-BE49-F238E27FC236}">
                <a16:creationId xmlns:a16="http://schemas.microsoft.com/office/drawing/2014/main" id="{D229A7C4-1679-ACD4-373B-2E3EFE34F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8A128-C4D7-F02F-846E-184AE82C4FFC}"/>
              </a:ext>
            </a:extLst>
          </p:cNvPr>
          <p:cNvSpPr>
            <a:spLocks noGrp="1"/>
          </p:cNvSpPr>
          <p:nvPr>
            <p:ph type="dt" sz="half" idx="10"/>
          </p:nvPr>
        </p:nvSpPr>
        <p:spPr/>
        <p:txBody>
          <a:bodyPr/>
          <a:lstStyle/>
          <a:p>
            <a:fld id="{7D5C2578-DE41-48B7-A4AB-5A0430E7E74B}" type="datetimeFigureOut">
              <a:rPr lang="en-AT" smtClean="0"/>
              <a:t>01/07/2024</a:t>
            </a:fld>
            <a:endParaRPr lang="en-AT"/>
          </a:p>
        </p:txBody>
      </p:sp>
      <p:sp>
        <p:nvSpPr>
          <p:cNvPr id="6" name="Footer Placeholder 5">
            <a:extLst>
              <a:ext uri="{FF2B5EF4-FFF2-40B4-BE49-F238E27FC236}">
                <a16:creationId xmlns:a16="http://schemas.microsoft.com/office/drawing/2014/main" id="{89AE0E0E-EAD8-CF81-9C33-08EBEC8F0D1B}"/>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8019EE0B-C96B-BEE4-A14D-49534DB0C15E}"/>
              </a:ext>
            </a:extLst>
          </p:cNvPr>
          <p:cNvSpPr>
            <a:spLocks noGrp="1"/>
          </p:cNvSpPr>
          <p:nvPr>
            <p:ph type="sldNum" sz="quarter" idx="12"/>
          </p:nvPr>
        </p:nvSpPr>
        <p:spPr/>
        <p:txBody>
          <a:bodyPr/>
          <a:lstStyle/>
          <a:p>
            <a:fld id="{20499BD4-596D-4582-A1B8-08D3346BAEC5}" type="slidenum">
              <a:rPr lang="en-AT" smtClean="0"/>
              <a:t>‹#›</a:t>
            </a:fld>
            <a:endParaRPr lang="en-AT"/>
          </a:p>
        </p:txBody>
      </p:sp>
    </p:spTree>
    <p:extLst>
      <p:ext uri="{BB962C8B-B14F-4D97-AF65-F5344CB8AC3E}">
        <p14:creationId xmlns:p14="http://schemas.microsoft.com/office/powerpoint/2010/main" val="158470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11C4C-2CF8-724F-5596-4A8BE29B0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T"/>
          </a:p>
        </p:txBody>
      </p:sp>
      <p:sp>
        <p:nvSpPr>
          <p:cNvPr id="3" name="Text Placeholder 2">
            <a:extLst>
              <a:ext uri="{FF2B5EF4-FFF2-40B4-BE49-F238E27FC236}">
                <a16:creationId xmlns:a16="http://schemas.microsoft.com/office/drawing/2014/main" id="{692BD043-6130-CFB9-C4F2-5137B4779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1B61CF4D-1230-7B6D-8641-8C0FD598A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5C2578-DE41-48B7-A4AB-5A0430E7E74B}" type="datetimeFigureOut">
              <a:rPr lang="en-AT" smtClean="0"/>
              <a:t>01/07/2024</a:t>
            </a:fld>
            <a:endParaRPr lang="en-AT"/>
          </a:p>
        </p:txBody>
      </p:sp>
      <p:sp>
        <p:nvSpPr>
          <p:cNvPr id="5" name="Footer Placeholder 4">
            <a:extLst>
              <a:ext uri="{FF2B5EF4-FFF2-40B4-BE49-F238E27FC236}">
                <a16:creationId xmlns:a16="http://schemas.microsoft.com/office/drawing/2014/main" id="{150E19DF-4BEB-7114-F8DB-AD6C3167A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T"/>
          </a:p>
        </p:txBody>
      </p:sp>
      <p:sp>
        <p:nvSpPr>
          <p:cNvPr id="6" name="Slide Number Placeholder 5">
            <a:extLst>
              <a:ext uri="{FF2B5EF4-FFF2-40B4-BE49-F238E27FC236}">
                <a16:creationId xmlns:a16="http://schemas.microsoft.com/office/drawing/2014/main" id="{D8A27CCF-4B67-A876-E0CC-B8D4EE045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499BD4-596D-4582-A1B8-08D3346BAEC5}" type="slidenum">
              <a:rPr lang="en-AT" smtClean="0"/>
              <a:t>‹#›</a:t>
            </a:fld>
            <a:endParaRPr lang="en-AT"/>
          </a:p>
        </p:txBody>
      </p:sp>
    </p:spTree>
    <p:extLst>
      <p:ext uri="{BB962C8B-B14F-4D97-AF65-F5344CB8AC3E}">
        <p14:creationId xmlns:p14="http://schemas.microsoft.com/office/powerpoint/2010/main" val="187058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muhammadbinimran/housing-price-prediction-dat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descr="Houses in a village">
            <a:extLst>
              <a:ext uri="{FF2B5EF4-FFF2-40B4-BE49-F238E27FC236}">
                <a16:creationId xmlns:a16="http://schemas.microsoft.com/office/drawing/2014/main" id="{EF6CAB01-6DBB-76C6-A8FD-8F762C4F856D}"/>
              </a:ext>
            </a:extLst>
          </p:cNvPr>
          <p:cNvPicPr>
            <a:picLocks noChangeAspect="1"/>
          </p:cNvPicPr>
          <p:nvPr/>
        </p:nvPicPr>
        <p:blipFill rotWithShape="1">
          <a:blip r:embed="rId2">
            <a:alphaModFix amt="60000"/>
          </a:blip>
          <a:srcRect t="11530" b="13470"/>
          <a:stretch/>
        </p:blipFill>
        <p:spPr>
          <a:xfrm>
            <a:off x="11574" y="11585"/>
            <a:ext cx="12192001" cy="6857990"/>
          </a:xfrm>
          <a:prstGeom prst="rect">
            <a:avLst/>
          </a:prstGeom>
        </p:spPr>
      </p:pic>
      <p:sp>
        <p:nvSpPr>
          <p:cNvPr id="2" name="Title 1">
            <a:extLst>
              <a:ext uri="{FF2B5EF4-FFF2-40B4-BE49-F238E27FC236}">
                <a16:creationId xmlns:a16="http://schemas.microsoft.com/office/drawing/2014/main" id="{B531B3D6-F1FD-B54F-AF5E-55C3835702AD}"/>
              </a:ext>
            </a:extLst>
          </p:cNvPr>
          <p:cNvSpPr>
            <a:spLocks noGrp="1"/>
          </p:cNvSpPr>
          <p:nvPr>
            <p:ph type="ctrTitle"/>
          </p:nvPr>
        </p:nvSpPr>
        <p:spPr>
          <a:xfrm>
            <a:off x="838200" y="914402"/>
            <a:ext cx="10515600" cy="2985923"/>
          </a:xfrm>
        </p:spPr>
        <p:txBody>
          <a:bodyPr>
            <a:normAutofit/>
          </a:bodyPr>
          <a:lstStyle/>
          <a:p>
            <a:r>
              <a:rPr lang="en-US" sz="5200">
                <a:solidFill>
                  <a:srgbClr val="FFFFFF"/>
                </a:solidFill>
              </a:rPr>
              <a:t>623.504 House Pricing Prediction</a:t>
            </a:r>
            <a:br>
              <a:rPr lang="en-US" sz="5200">
                <a:solidFill>
                  <a:srgbClr val="FFFFFF"/>
                </a:solidFill>
              </a:rPr>
            </a:br>
            <a:r>
              <a:rPr lang="en-US" sz="5200">
                <a:solidFill>
                  <a:srgbClr val="FFFFFF"/>
                </a:solidFill>
              </a:rPr>
              <a:t>Rafael Aghashirinov</a:t>
            </a:r>
            <a:endParaRPr lang="en-AT" sz="5200">
              <a:solidFill>
                <a:srgbClr val="FFFFFF"/>
              </a:solidFill>
            </a:endParaRPr>
          </a:p>
        </p:txBody>
      </p:sp>
      <p:sp>
        <p:nvSpPr>
          <p:cNvPr id="3" name="Subtitle 2">
            <a:extLst>
              <a:ext uri="{FF2B5EF4-FFF2-40B4-BE49-F238E27FC236}">
                <a16:creationId xmlns:a16="http://schemas.microsoft.com/office/drawing/2014/main" id="{B1537283-DC80-BD28-43F1-07B5AE65FD81}"/>
              </a:ext>
            </a:extLst>
          </p:cNvPr>
          <p:cNvSpPr>
            <a:spLocks noGrp="1"/>
          </p:cNvSpPr>
          <p:nvPr>
            <p:ph type="subTitle" idx="1"/>
          </p:nvPr>
        </p:nvSpPr>
        <p:spPr>
          <a:xfrm>
            <a:off x="838200" y="4072040"/>
            <a:ext cx="10515600" cy="1384310"/>
          </a:xfrm>
        </p:spPr>
        <p:txBody>
          <a:bodyPr>
            <a:normAutofit/>
          </a:bodyPr>
          <a:lstStyle/>
          <a:p>
            <a:r>
              <a:rPr lang="en-US" b="1" dirty="0">
                <a:solidFill>
                  <a:srgbClr val="FFFFFF"/>
                </a:solidFill>
              </a:rPr>
              <a:t>Dataset</a:t>
            </a:r>
            <a:r>
              <a:rPr lang="en-US" dirty="0">
                <a:solidFill>
                  <a:srgbClr val="FFFFFF"/>
                </a:solidFill>
              </a:rPr>
              <a:t>: </a:t>
            </a:r>
            <a:r>
              <a:rPr lang="en-US" b="1" dirty="0">
                <a:solidFill>
                  <a:schemeClr val="accent6">
                    <a:lumMod val="20000"/>
                    <a:lumOff val="80000"/>
                  </a:schemeClr>
                </a:solidFill>
                <a:hlinkClick r:id="rId3">
                  <a:extLst>
                    <a:ext uri="{A12FA001-AC4F-418D-AE19-62706E023703}">
                      <ahyp:hlinkClr xmlns:ahyp="http://schemas.microsoft.com/office/drawing/2018/hyperlinkcolor" val="tx"/>
                    </a:ext>
                  </a:extLst>
                </a:hlinkClick>
              </a:rPr>
              <a:t>https://www.kaggle.com/datasets/muhammadbinimran/housing-price-prediction-data</a:t>
            </a:r>
            <a:endParaRPr lang="en-US" b="1" dirty="0">
              <a:solidFill>
                <a:schemeClr val="accent6">
                  <a:lumMod val="20000"/>
                  <a:lumOff val="80000"/>
                </a:schemeClr>
              </a:solidFill>
            </a:endParaRPr>
          </a:p>
          <a:p>
            <a:endParaRPr lang="en-AT" dirty="0">
              <a:solidFill>
                <a:srgbClr val="FFFFFF"/>
              </a:solidFill>
            </a:endParaRPr>
          </a:p>
        </p:txBody>
      </p:sp>
    </p:spTree>
    <p:extLst>
      <p:ext uri="{BB962C8B-B14F-4D97-AF65-F5344CB8AC3E}">
        <p14:creationId xmlns:p14="http://schemas.microsoft.com/office/powerpoint/2010/main" val="284724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Arc 3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B591E-9BC6-0D69-C454-06C79023B67C}"/>
              </a:ext>
            </a:extLst>
          </p:cNvPr>
          <p:cNvSpPr>
            <a:spLocks noGrp="1"/>
          </p:cNvSpPr>
          <p:nvPr>
            <p:ph type="title"/>
          </p:nvPr>
        </p:nvSpPr>
        <p:spPr>
          <a:xfrm>
            <a:off x="5894962" y="479493"/>
            <a:ext cx="5458838" cy="1325563"/>
          </a:xfrm>
        </p:spPr>
        <p:txBody>
          <a:bodyPr>
            <a:normAutofit/>
          </a:bodyPr>
          <a:lstStyle/>
          <a:p>
            <a:r>
              <a:rPr lang="en-US" dirty="0"/>
              <a:t>Implementation</a:t>
            </a:r>
            <a:endParaRPr lang="en-AT" dirty="0"/>
          </a:p>
        </p:txBody>
      </p:sp>
      <p:sp>
        <p:nvSpPr>
          <p:cNvPr id="34" name="Freeform: Shape 3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01652ECB-8EC2-69CA-39A8-5F5B4205953E}"/>
              </a:ext>
            </a:extLst>
          </p:cNvPr>
          <p:cNvPicPr>
            <a:picLocks noChangeAspect="1"/>
          </p:cNvPicPr>
          <p:nvPr/>
        </p:nvPicPr>
        <p:blipFill>
          <a:blip r:embed="rId3"/>
          <a:stretch>
            <a:fillRect/>
          </a:stretch>
        </p:blipFill>
        <p:spPr>
          <a:xfrm>
            <a:off x="284172" y="479493"/>
            <a:ext cx="4777381" cy="560396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C58C2F1A-2D10-E7E5-01ED-0EF11648A5B7}"/>
              </a:ext>
            </a:extLst>
          </p:cNvPr>
          <p:cNvSpPr txBox="1">
            <a:spLocks noGrp="1"/>
          </p:cNvSpPr>
          <p:nvPr>
            <p:ph idx="1"/>
          </p:nvPr>
        </p:nvSpPr>
        <p:spPr>
          <a:xfrm>
            <a:off x="5894962" y="1984443"/>
            <a:ext cx="5458838" cy="4192520"/>
          </a:xfrm>
          <a:prstGeom prst="rect">
            <a:avLst/>
          </a:prstGeom>
        </p:spPr>
        <p:txBody>
          <a:bodyPr>
            <a:normAutofit fontScale="92500" lnSpcReduction="10000"/>
          </a:bodyPr>
          <a:lstStyle/>
          <a:p>
            <a:pPr marL="220028" indent="-220028" defTabSz="704088">
              <a:spcAft>
                <a:spcPts val="600"/>
              </a:spcAft>
              <a:buFont typeface="Arial" panose="020B0604020202020204" pitchFamily="34" charset="0"/>
              <a:buChar char="•"/>
            </a:pPr>
            <a:r>
              <a:rPr lang="en-US" sz="1600" dirty="0"/>
              <a:t>Neural Network - A simple feedforward algorithm with one hidden layer, trained using back propagation.</a:t>
            </a:r>
          </a:p>
          <a:p>
            <a:pPr marL="0" indent="0" defTabSz="704088">
              <a:spcAft>
                <a:spcPts val="600"/>
              </a:spcAft>
              <a:buNone/>
            </a:pPr>
            <a:endParaRPr lang="en-US" sz="1600" dirty="0"/>
          </a:p>
          <a:p>
            <a:pPr marL="0" marR="0" lvl="0" indent="0" defTabSz="914400" rtl="0" eaLnBrk="0" fontAlgn="base" latinLnBrk="0" hangingPunct="0">
              <a:spcBef>
                <a:spcPct val="0"/>
              </a:spcBef>
              <a:spcAft>
                <a:spcPct val="0"/>
              </a:spcAft>
              <a:buClrTx/>
              <a:buSzTx/>
              <a:buFontTx/>
              <a:buChar char="•"/>
              <a:tabLst/>
            </a:pPr>
            <a:r>
              <a:rPr kumimoji="0" lang="en-AT" altLang="en-AT" sz="1600" b="0" i="0" u="none" strike="noStrike" cap="none" normalizeH="0" baseline="0" dirty="0">
                <a:ln>
                  <a:noFill/>
                </a:ln>
                <a:effectLst/>
                <a:latin typeface="Arial" panose="020B0604020202020204" pitchFamily="34" charset="0"/>
              </a:rPr>
              <a:t>The model is initialized with a specified learning rate and number of iterations (epochs) for training.</a:t>
            </a:r>
            <a:endParaRPr kumimoji="0" lang="en-US" altLang="en-AT"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None/>
              <a:tabLst/>
            </a:pPr>
            <a:endParaRPr kumimoji="0" lang="en-AT" altLang="en-AT"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AT" altLang="en-AT" sz="1600" b="0" i="0" u="none" strike="noStrike" cap="none" normalizeH="0" baseline="0" dirty="0">
                <a:ln>
                  <a:noFill/>
                </a:ln>
                <a:effectLst/>
                <a:latin typeface="Arial" panose="020B0604020202020204" pitchFamily="34" charset="0"/>
              </a:rPr>
              <a:t>Parameters such as weights and bias are initialized within the class.</a:t>
            </a:r>
          </a:p>
          <a:p>
            <a:pPr>
              <a:buFont typeface="Arial" panose="020B0604020202020204" pitchFamily="34" charset="0"/>
              <a:buChar char="•"/>
            </a:pPr>
            <a:r>
              <a:rPr lang="en-US" sz="1600" b="1" dirty="0"/>
              <a:t>Training Loop</a:t>
            </a:r>
            <a:r>
              <a:rPr lang="en-US" sz="1600" dirty="0"/>
              <a:t>: For each iteration (epoch):</a:t>
            </a:r>
          </a:p>
          <a:p>
            <a:pPr lvl="1"/>
            <a:r>
              <a:rPr lang="en-US" sz="1600" b="1" dirty="0"/>
              <a:t>Forward Pass</a:t>
            </a:r>
            <a:r>
              <a:rPr lang="en-US" sz="1600" dirty="0"/>
              <a:t>: Calculate the linear combination of inputs and weights, then apply the sigmoid activation function to get the predicted output.</a:t>
            </a:r>
          </a:p>
          <a:p>
            <a:pPr lvl="1"/>
            <a:r>
              <a:rPr lang="en-US" sz="1600" b="1" dirty="0"/>
              <a:t>Compute Gradients</a:t>
            </a:r>
            <a:r>
              <a:rPr lang="en-US" sz="1600" dirty="0"/>
              <a:t>: Calculate the gradients of the loss function with respect to the weights and biases.</a:t>
            </a:r>
          </a:p>
          <a:p>
            <a:pPr lvl="1"/>
            <a:r>
              <a:rPr lang="en-US" sz="1600" b="1" dirty="0"/>
              <a:t>Backward Pass</a:t>
            </a:r>
            <a:r>
              <a:rPr lang="en-US" sz="1600" dirty="0"/>
              <a:t>: Update the weights and biases using the gradients and the specified learning rate.</a:t>
            </a:r>
          </a:p>
          <a:p>
            <a:pPr marL="220028" indent="-220028" defTabSz="704088">
              <a:spcAft>
                <a:spcPts val="600"/>
              </a:spcAft>
              <a:buFont typeface="Arial" panose="020B0604020202020204" pitchFamily="34" charset="0"/>
              <a:buChar char="•"/>
            </a:pPr>
            <a:r>
              <a:rPr lang="en-US" sz="1600" kern="1200" dirty="0">
                <a:ea typeface="+mn-ea"/>
                <a:cs typeface="+mn-cs"/>
              </a:rPr>
              <a:t>Make predictions using the trained network by performing a forward pass.</a:t>
            </a:r>
          </a:p>
          <a:p>
            <a:pPr marL="220028" indent="-220028" defTabSz="704088">
              <a:spcAft>
                <a:spcPts val="600"/>
              </a:spcAft>
              <a:buFont typeface="Arial" panose="020B0604020202020204" pitchFamily="34" charset="0"/>
              <a:buChar char="•"/>
            </a:pPr>
            <a:endParaRPr lang="en-US" sz="1600" kern="1200" dirty="0">
              <a:ea typeface="+mn-ea"/>
              <a:cs typeface="+mn-cs"/>
            </a:endParaRPr>
          </a:p>
        </p:txBody>
      </p:sp>
    </p:spTree>
    <p:extLst>
      <p:ext uri="{BB962C8B-B14F-4D97-AF65-F5344CB8AC3E}">
        <p14:creationId xmlns:p14="http://schemas.microsoft.com/office/powerpoint/2010/main" val="426371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B591E-9BC6-0D69-C454-06C79023B67C}"/>
              </a:ext>
            </a:extLst>
          </p:cNvPr>
          <p:cNvSpPr>
            <a:spLocks noGrp="1"/>
          </p:cNvSpPr>
          <p:nvPr>
            <p:ph type="title"/>
          </p:nvPr>
        </p:nvSpPr>
        <p:spPr>
          <a:xfrm>
            <a:off x="5894962" y="479493"/>
            <a:ext cx="5458838" cy="1325563"/>
          </a:xfrm>
        </p:spPr>
        <p:txBody>
          <a:bodyPr>
            <a:normAutofit/>
          </a:bodyPr>
          <a:lstStyle/>
          <a:p>
            <a:r>
              <a:rPr lang="en-US" dirty="0"/>
              <a:t>Implementation</a:t>
            </a:r>
            <a:endParaRPr lang="en-AT" dirty="0"/>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51F35923-7CC9-7CCD-FE44-9E3AA4048658}"/>
              </a:ext>
            </a:extLst>
          </p:cNvPr>
          <p:cNvPicPr>
            <a:picLocks noChangeAspect="1"/>
          </p:cNvPicPr>
          <p:nvPr/>
        </p:nvPicPr>
        <p:blipFill>
          <a:blip r:embed="rId3"/>
          <a:stretch>
            <a:fillRect/>
          </a:stretch>
        </p:blipFill>
        <p:spPr>
          <a:xfrm>
            <a:off x="703182" y="2573776"/>
            <a:ext cx="4777381" cy="154070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C58C2F1A-2D10-E7E5-01ED-0EF11648A5B7}"/>
              </a:ext>
            </a:extLst>
          </p:cNvPr>
          <p:cNvSpPr txBox="1">
            <a:spLocks noGrp="1"/>
          </p:cNvSpPr>
          <p:nvPr>
            <p:ph idx="1"/>
          </p:nvPr>
        </p:nvSpPr>
        <p:spPr>
          <a:xfrm>
            <a:off x="5894962" y="1984443"/>
            <a:ext cx="5458838" cy="4192520"/>
          </a:xfrm>
          <a:prstGeom prst="rect">
            <a:avLst/>
          </a:prstGeom>
        </p:spPr>
        <p:txBody>
          <a:bodyPr>
            <a:normAutofit/>
          </a:bodyPr>
          <a:lstStyle/>
          <a:p>
            <a:pPr marL="220028" indent="-220028" defTabSz="704088">
              <a:spcAft>
                <a:spcPts val="600"/>
              </a:spcAft>
              <a:buFont typeface="Arial" panose="020B0604020202020204" pitchFamily="34" charset="0"/>
              <a:buChar char="•"/>
            </a:pPr>
            <a:r>
              <a:rPr lang="en-US" sz="1800" dirty="0"/>
              <a:t>A Gradient Boosting Regressor builds trees sequentially, each trying to correct the errors of the previous one.</a:t>
            </a:r>
          </a:p>
          <a:p>
            <a:pPr marL="220028" indent="-220028" defTabSz="704088">
              <a:spcAft>
                <a:spcPts val="600"/>
              </a:spcAft>
              <a:buFont typeface="Arial" panose="020B0604020202020204" pitchFamily="34" charset="0"/>
              <a:buChar char="•"/>
            </a:pPr>
            <a:r>
              <a:rPr lang="en-US" sz="1800" kern="1200" dirty="0">
                <a:ea typeface="+mn-ea"/>
                <a:cs typeface="+mn-cs"/>
              </a:rPr>
              <a:t>Initialize the model with the number of estimators, learning rate, and maximum depth.</a:t>
            </a:r>
          </a:p>
          <a:p>
            <a:pPr marL="220028" indent="-220028" defTabSz="704088">
              <a:spcAft>
                <a:spcPts val="600"/>
              </a:spcAft>
              <a:buFont typeface="Arial" panose="020B0604020202020204" pitchFamily="34" charset="0"/>
              <a:buChar char="•"/>
            </a:pPr>
            <a:r>
              <a:rPr lang="en-US" sz="1800" kern="1200" dirty="0">
                <a:ea typeface="+mn-ea"/>
                <a:cs typeface="+mn-cs"/>
              </a:rPr>
              <a:t> Fit the model by iteratively training decision trees on the residuals (errors) of previous predictions.</a:t>
            </a:r>
          </a:p>
          <a:p>
            <a:pPr marL="220028" indent="-220028" defTabSz="704088">
              <a:spcAft>
                <a:spcPts val="600"/>
              </a:spcAft>
              <a:buFont typeface="Arial" panose="020B0604020202020204" pitchFamily="34" charset="0"/>
              <a:buChar char="•"/>
            </a:pPr>
            <a:r>
              <a:rPr lang="en-US" sz="1800" kern="1200" dirty="0">
                <a:ea typeface="+mn-ea"/>
                <a:cs typeface="+mn-cs"/>
              </a:rPr>
              <a:t> Update the predictions after each tree using a learning rate. </a:t>
            </a:r>
          </a:p>
          <a:p>
            <a:pPr marL="220028" indent="-220028" defTabSz="704088">
              <a:spcAft>
                <a:spcPts val="600"/>
              </a:spcAft>
              <a:buFont typeface="Arial" panose="020B0604020202020204" pitchFamily="34" charset="0"/>
              <a:buChar char="•"/>
            </a:pPr>
            <a:r>
              <a:rPr lang="en-US" sz="1800" kern="1200" dirty="0">
                <a:ea typeface="+mn-ea"/>
                <a:cs typeface="+mn-cs"/>
              </a:rPr>
              <a:t>Make predictions by summing the initial prediction and the scaled outputs of all trees.</a:t>
            </a:r>
          </a:p>
        </p:txBody>
      </p:sp>
    </p:spTree>
    <p:extLst>
      <p:ext uri="{BB962C8B-B14F-4D97-AF65-F5344CB8AC3E}">
        <p14:creationId xmlns:p14="http://schemas.microsoft.com/office/powerpoint/2010/main" val="280249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C17C2-14C6-E94C-A6DB-0B4FF76D1713}"/>
              </a:ext>
            </a:extLst>
          </p:cNvPr>
          <p:cNvSpPr>
            <a:spLocks noGrp="1"/>
          </p:cNvSpPr>
          <p:nvPr>
            <p:ph type="title"/>
          </p:nvPr>
        </p:nvSpPr>
        <p:spPr>
          <a:xfrm>
            <a:off x="903225" y="798483"/>
            <a:ext cx="9471956" cy="1137111"/>
          </a:xfrm>
        </p:spPr>
        <p:txBody>
          <a:bodyPr vert="horz" lIns="91440" tIns="45720" rIns="91440" bIns="45720" rtlCol="0">
            <a:normAutofit/>
          </a:bodyPr>
          <a:lstStyle/>
          <a:p>
            <a:r>
              <a:rPr lang="en-US" sz="3400" kern="1200" dirty="0">
                <a:latin typeface="+mj-lt"/>
                <a:ea typeface="+mj-ea"/>
                <a:cs typeface="+mj-cs"/>
              </a:rPr>
              <a:t>O</a:t>
            </a:r>
            <a:r>
              <a:rPr lang="en-US" sz="3400" b="0" i="0" kern="1200" dirty="0">
                <a:latin typeface="+mj-lt"/>
                <a:ea typeface="+mj-ea"/>
                <a:cs typeface="+mj-cs"/>
              </a:rPr>
              <a:t>btained results, and their analysis.</a:t>
            </a:r>
            <a:br>
              <a:rPr lang="en-US" sz="3400" kern="1200" dirty="0">
                <a:latin typeface="+mj-lt"/>
                <a:ea typeface="+mj-ea"/>
                <a:cs typeface="+mj-cs"/>
              </a:rPr>
            </a:br>
            <a:endParaRPr lang="en-US" sz="3400" kern="1200" dirty="0">
              <a:latin typeface="+mj-lt"/>
              <a:ea typeface="+mj-ea"/>
              <a:cs typeface="+mj-cs"/>
            </a:endParaRPr>
          </a:p>
        </p:txBody>
      </p:sp>
      <p:pic>
        <p:nvPicPr>
          <p:cNvPr id="7" name="Picture 6">
            <a:extLst>
              <a:ext uri="{FF2B5EF4-FFF2-40B4-BE49-F238E27FC236}">
                <a16:creationId xmlns:a16="http://schemas.microsoft.com/office/drawing/2014/main" id="{DDC87936-E4D8-EB69-D367-00DAB0510B40}"/>
              </a:ext>
            </a:extLst>
          </p:cNvPr>
          <p:cNvPicPr>
            <a:picLocks noChangeAspect="1"/>
          </p:cNvPicPr>
          <p:nvPr/>
        </p:nvPicPr>
        <p:blipFill>
          <a:blip r:embed="rId3"/>
          <a:stretch>
            <a:fillRect/>
          </a:stretch>
        </p:blipFill>
        <p:spPr>
          <a:xfrm>
            <a:off x="1340104" y="4648186"/>
            <a:ext cx="8903942" cy="623275"/>
          </a:xfrm>
          <a:prstGeom prst="rect">
            <a:avLst/>
          </a:prstGeom>
        </p:spPr>
      </p:pic>
      <p:sp>
        <p:nvSpPr>
          <p:cNvPr id="4" name="Content Placeholder 3">
            <a:extLst>
              <a:ext uri="{FF2B5EF4-FFF2-40B4-BE49-F238E27FC236}">
                <a16:creationId xmlns:a16="http://schemas.microsoft.com/office/drawing/2014/main" id="{8670905E-F425-1E81-9434-240D75C5C776}"/>
              </a:ext>
            </a:extLst>
          </p:cNvPr>
          <p:cNvSpPr>
            <a:spLocks noGrp="1"/>
          </p:cNvSpPr>
          <p:nvPr>
            <p:ph idx="1"/>
          </p:nvPr>
        </p:nvSpPr>
        <p:spPr>
          <a:xfrm>
            <a:off x="913385" y="1667028"/>
            <a:ext cx="9724135" cy="2427452"/>
          </a:xfrm>
        </p:spPr>
        <p:txBody>
          <a:bodyPr anchor="t">
            <a:normAutofit/>
          </a:bodyPr>
          <a:lstStyle/>
          <a:p>
            <a:r>
              <a:rPr lang="en-US" sz="1600" b="1" dirty="0"/>
              <a:t>Linear Regression</a:t>
            </a:r>
            <a:r>
              <a:rPr lang="en-US" sz="1600" dirty="0"/>
              <a:t>:</a:t>
            </a:r>
          </a:p>
          <a:p>
            <a:pPr marL="0" indent="0">
              <a:buNone/>
            </a:pPr>
            <a:r>
              <a:rPr lang="en-US" sz="1600" b="1" dirty="0"/>
              <a:t>	-MAE (Mean Absolute Error)</a:t>
            </a:r>
            <a:r>
              <a:rPr lang="en-US" sz="1600" dirty="0"/>
              <a:t>: 39,430.17</a:t>
            </a:r>
          </a:p>
          <a:p>
            <a:pPr marL="0" indent="0">
              <a:buNone/>
            </a:pPr>
            <a:r>
              <a:rPr lang="en-US" sz="1600" b="1" dirty="0"/>
              <a:t>	-MSE (Mean Squared Error)</a:t>
            </a:r>
            <a:r>
              <a:rPr lang="en-US" sz="1600" dirty="0"/>
              <a:t>: 2,436,249,371.31</a:t>
            </a:r>
          </a:p>
          <a:p>
            <a:pPr marL="0" indent="0">
              <a:buNone/>
            </a:pPr>
            <a:r>
              <a:rPr lang="en-US" sz="1600" b="1" dirty="0"/>
              <a:t>	-RMSE (Root Mean Squared Error)</a:t>
            </a:r>
            <a:r>
              <a:rPr lang="en-US" sz="1600" dirty="0"/>
              <a:t>: 49,358.38</a:t>
            </a:r>
          </a:p>
          <a:p>
            <a:r>
              <a:rPr lang="en-US" sz="1600" dirty="0"/>
              <a:t>Linear Regression performed fairly well with a reasonable MAE and RMSE, indicating that the average prediction error is around $39,430, and the standard deviation of the errors is approximately $49,358.</a:t>
            </a:r>
          </a:p>
          <a:p>
            <a:endParaRPr lang="en-AT" sz="1600" dirty="0"/>
          </a:p>
        </p:txBody>
      </p:sp>
    </p:spTree>
    <p:extLst>
      <p:ext uri="{BB962C8B-B14F-4D97-AF65-F5344CB8AC3E}">
        <p14:creationId xmlns:p14="http://schemas.microsoft.com/office/powerpoint/2010/main" val="168324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C17C2-14C6-E94C-A6DB-0B4FF76D1713}"/>
              </a:ext>
            </a:extLst>
          </p:cNvPr>
          <p:cNvSpPr>
            <a:spLocks noGrp="1"/>
          </p:cNvSpPr>
          <p:nvPr>
            <p:ph type="title"/>
          </p:nvPr>
        </p:nvSpPr>
        <p:spPr>
          <a:xfrm>
            <a:off x="893065" y="798483"/>
            <a:ext cx="9471956" cy="1137111"/>
          </a:xfrm>
        </p:spPr>
        <p:txBody>
          <a:bodyPr vert="horz" lIns="91440" tIns="45720" rIns="91440" bIns="45720" rtlCol="0">
            <a:normAutofit/>
          </a:bodyPr>
          <a:lstStyle/>
          <a:p>
            <a:r>
              <a:rPr lang="en-US" sz="3400" kern="1200" dirty="0">
                <a:latin typeface="+mj-lt"/>
                <a:ea typeface="+mj-ea"/>
                <a:cs typeface="+mj-cs"/>
              </a:rPr>
              <a:t>O</a:t>
            </a:r>
            <a:r>
              <a:rPr lang="en-US" sz="3400" b="0" i="0" kern="1200" dirty="0">
                <a:latin typeface="+mj-lt"/>
                <a:ea typeface="+mj-ea"/>
                <a:cs typeface="+mj-cs"/>
              </a:rPr>
              <a:t>btained results, and their analysis.</a:t>
            </a:r>
            <a:br>
              <a:rPr lang="en-US" sz="3400" kern="1200" dirty="0">
                <a:latin typeface="+mj-lt"/>
                <a:ea typeface="+mj-ea"/>
                <a:cs typeface="+mj-cs"/>
              </a:rPr>
            </a:br>
            <a:endParaRPr lang="en-US" sz="3400" kern="1200" dirty="0">
              <a:latin typeface="+mj-lt"/>
              <a:ea typeface="+mj-ea"/>
              <a:cs typeface="+mj-cs"/>
            </a:endParaRPr>
          </a:p>
        </p:txBody>
      </p:sp>
      <p:sp>
        <p:nvSpPr>
          <p:cNvPr id="4" name="Content Placeholder 3">
            <a:extLst>
              <a:ext uri="{FF2B5EF4-FFF2-40B4-BE49-F238E27FC236}">
                <a16:creationId xmlns:a16="http://schemas.microsoft.com/office/drawing/2014/main" id="{8670905E-F425-1E81-9434-240D75C5C776}"/>
              </a:ext>
            </a:extLst>
          </p:cNvPr>
          <p:cNvSpPr>
            <a:spLocks noGrp="1"/>
          </p:cNvSpPr>
          <p:nvPr>
            <p:ph idx="1"/>
          </p:nvPr>
        </p:nvSpPr>
        <p:spPr>
          <a:xfrm>
            <a:off x="967571" y="1773700"/>
            <a:ext cx="9471956" cy="2402060"/>
          </a:xfrm>
        </p:spPr>
        <p:txBody>
          <a:bodyPr anchor="t">
            <a:normAutofit/>
          </a:bodyPr>
          <a:lstStyle/>
          <a:p>
            <a:r>
              <a:rPr lang="en-US" sz="1600" b="1" dirty="0"/>
              <a:t>Decision Tree</a:t>
            </a:r>
            <a:r>
              <a:rPr lang="en-US" sz="1600" dirty="0"/>
              <a:t>:</a:t>
            </a:r>
          </a:p>
          <a:p>
            <a:pPr marL="0" indent="0">
              <a:buNone/>
            </a:pPr>
            <a:r>
              <a:rPr lang="en-US" sz="1600" b="1" dirty="0"/>
              <a:t>	MAE</a:t>
            </a:r>
            <a:r>
              <a:rPr lang="en-US" sz="1600" dirty="0"/>
              <a:t>: 57,864.36</a:t>
            </a:r>
          </a:p>
          <a:p>
            <a:pPr marL="0" indent="0">
              <a:buNone/>
            </a:pPr>
            <a:r>
              <a:rPr lang="en-US" sz="1600" b="1" dirty="0"/>
              <a:t>	MSE</a:t>
            </a:r>
            <a:r>
              <a:rPr lang="en-US" sz="1600" dirty="0"/>
              <a:t>: 5,259,298,085.38</a:t>
            </a:r>
          </a:p>
          <a:p>
            <a:pPr marL="0" indent="0">
              <a:buNone/>
            </a:pPr>
            <a:r>
              <a:rPr lang="en-US" sz="1600" b="1" dirty="0"/>
              <a:t>	RMSE</a:t>
            </a:r>
            <a:r>
              <a:rPr lang="en-US" sz="1600" dirty="0"/>
              <a:t>: 72,521.02</a:t>
            </a:r>
          </a:p>
          <a:p>
            <a:r>
              <a:rPr lang="en-US" sz="1600" dirty="0"/>
              <a:t>The Decision Tree model has the highest error metrics among all models, indicating it did not perform as well as the other models. This suggests it might be overfitting to the training data or not capturing the underlying patterns effectively.</a:t>
            </a:r>
          </a:p>
        </p:txBody>
      </p:sp>
      <p:pic>
        <p:nvPicPr>
          <p:cNvPr id="5" name="Picture 4">
            <a:extLst>
              <a:ext uri="{FF2B5EF4-FFF2-40B4-BE49-F238E27FC236}">
                <a16:creationId xmlns:a16="http://schemas.microsoft.com/office/drawing/2014/main" id="{35904D73-4720-1258-5825-19DB78738CE9}"/>
              </a:ext>
            </a:extLst>
          </p:cNvPr>
          <p:cNvPicPr>
            <a:picLocks noChangeAspect="1"/>
          </p:cNvPicPr>
          <p:nvPr/>
        </p:nvPicPr>
        <p:blipFill>
          <a:blip r:embed="rId3"/>
          <a:stretch>
            <a:fillRect/>
          </a:stretch>
        </p:blipFill>
        <p:spPr>
          <a:xfrm>
            <a:off x="1448891" y="4289901"/>
            <a:ext cx="8773749" cy="543001"/>
          </a:xfrm>
          <a:prstGeom prst="rect">
            <a:avLst/>
          </a:prstGeom>
        </p:spPr>
      </p:pic>
    </p:spTree>
    <p:extLst>
      <p:ext uri="{BB962C8B-B14F-4D97-AF65-F5344CB8AC3E}">
        <p14:creationId xmlns:p14="http://schemas.microsoft.com/office/powerpoint/2010/main" val="166167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C17C2-14C6-E94C-A6DB-0B4FF76D1713}"/>
              </a:ext>
            </a:extLst>
          </p:cNvPr>
          <p:cNvSpPr>
            <a:spLocks noGrp="1"/>
          </p:cNvSpPr>
          <p:nvPr>
            <p:ph type="title"/>
          </p:nvPr>
        </p:nvSpPr>
        <p:spPr>
          <a:xfrm>
            <a:off x="852425" y="813420"/>
            <a:ext cx="9471956" cy="1137111"/>
          </a:xfrm>
        </p:spPr>
        <p:txBody>
          <a:bodyPr vert="horz" lIns="91440" tIns="45720" rIns="91440" bIns="45720" rtlCol="0">
            <a:normAutofit/>
          </a:bodyPr>
          <a:lstStyle/>
          <a:p>
            <a:r>
              <a:rPr lang="en-US" sz="3400" kern="1200" dirty="0">
                <a:latin typeface="+mj-lt"/>
                <a:ea typeface="+mj-ea"/>
                <a:cs typeface="+mj-cs"/>
              </a:rPr>
              <a:t>O</a:t>
            </a:r>
            <a:r>
              <a:rPr lang="en-US" sz="3400" b="0" i="0" kern="1200" dirty="0">
                <a:latin typeface="+mj-lt"/>
                <a:ea typeface="+mj-ea"/>
                <a:cs typeface="+mj-cs"/>
              </a:rPr>
              <a:t>btained results, and their analysis.</a:t>
            </a:r>
            <a:br>
              <a:rPr lang="en-US" sz="3400" kern="1200" dirty="0">
                <a:latin typeface="+mj-lt"/>
                <a:ea typeface="+mj-ea"/>
                <a:cs typeface="+mj-cs"/>
              </a:rPr>
            </a:br>
            <a:endParaRPr lang="en-US" sz="3400" kern="1200" dirty="0">
              <a:latin typeface="+mj-lt"/>
              <a:ea typeface="+mj-ea"/>
              <a:cs typeface="+mj-cs"/>
            </a:endParaRPr>
          </a:p>
        </p:txBody>
      </p:sp>
      <p:sp>
        <p:nvSpPr>
          <p:cNvPr id="4" name="Content Placeholder 3">
            <a:extLst>
              <a:ext uri="{FF2B5EF4-FFF2-40B4-BE49-F238E27FC236}">
                <a16:creationId xmlns:a16="http://schemas.microsoft.com/office/drawing/2014/main" id="{8670905E-F425-1E81-9434-240D75C5C776}"/>
              </a:ext>
            </a:extLst>
          </p:cNvPr>
          <p:cNvSpPr>
            <a:spLocks noGrp="1"/>
          </p:cNvSpPr>
          <p:nvPr>
            <p:ph idx="1"/>
          </p:nvPr>
        </p:nvSpPr>
        <p:spPr>
          <a:xfrm>
            <a:off x="1225971" y="2090016"/>
            <a:ext cx="9471956" cy="2488448"/>
          </a:xfrm>
        </p:spPr>
        <p:txBody>
          <a:bodyPr anchor="t">
            <a:normAutofit/>
          </a:bodyPr>
          <a:lstStyle/>
          <a:p>
            <a:r>
              <a:rPr lang="en-US" sz="1600" b="1" dirty="0"/>
              <a:t>Random Forest</a:t>
            </a:r>
            <a:r>
              <a:rPr lang="en-US" sz="1600" dirty="0"/>
              <a:t>:</a:t>
            </a:r>
          </a:p>
          <a:p>
            <a:pPr marL="0" indent="0">
              <a:buNone/>
            </a:pPr>
            <a:r>
              <a:rPr lang="en-US" sz="1600" b="1" dirty="0"/>
              <a:t>	MAE</a:t>
            </a:r>
            <a:r>
              <a:rPr lang="en-US" sz="1600" dirty="0"/>
              <a:t>: 41,852.08</a:t>
            </a:r>
          </a:p>
          <a:p>
            <a:pPr marL="0" indent="0">
              <a:buNone/>
            </a:pPr>
            <a:r>
              <a:rPr lang="en-US" sz="1600" b="1" dirty="0"/>
              <a:t>	MSE</a:t>
            </a:r>
            <a:r>
              <a:rPr lang="en-US" sz="1600" dirty="0"/>
              <a:t>: 2,761,282,018.34</a:t>
            </a:r>
          </a:p>
          <a:p>
            <a:pPr marL="0" indent="0">
              <a:buNone/>
            </a:pPr>
            <a:r>
              <a:rPr lang="en-US" sz="1600" b="1" dirty="0"/>
              <a:t>	RMSE</a:t>
            </a:r>
            <a:r>
              <a:rPr lang="en-US" sz="1600" dirty="0"/>
              <a:t>: 52,547.90</a:t>
            </a:r>
          </a:p>
          <a:p>
            <a:r>
              <a:rPr lang="en-US" sz="1600" dirty="0"/>
              <a:t>Random Forest performed better than the Decision Tree but not as well as some of the other models. It has slightly higher error metrics than Linear Regression and Gradient Boosting, indicating it captured more complexity but also introduced more error.</a:t>
            </a:r>
          </a:p>
        </p:txBody>
      </p:sp>
      <p:pic>
        <p:nvPicPr>
          <p:cNvPr id="5" name="Picture 4">
            <a:extLst>
              <a:ext uri="{FF2B5EF4-FFF2-40B4-BE49-F238E27FC236}">
                <a16:creationId xmlns:a16="http://schemas.microsoft.com/office/drawing/2014/main" id="{969EEC16-C180-B27D-9B74-6D197C8A829C}"/>
              </a:ext>
            </a:extLst>
          </p:cNvPr>
          <p:cNvPicPr>
            <a:picLocks noChangeAspect="1"/>
          </p:cNvPicPr>
          <p:nvPr/>
        </p:nvPicPr>
        <p:blipFill>
          <a:blip r:embed="rId3"/>
          <a:stretch>
            <a:fillRect/>
          </a:stretch>
        </p:blipFill>
        <p:spPr>
          <a:xfrm>
            <a:off x="890685" y="4883574"/>
            <a:ext cx="10407229" cy="684834"/>
          </a:xfrm>
          <a:prstGeom prst="rect">
            <a:avLst/>
          </a:prstGeom>
        </p:spPr>
      </p:pic>
    </p:spTree>
    <p:extLst>
      <p:ext uri="{BB962C8B-B14F-4D97-AF65-F5344CB8AC3E}">
        <p14:creationId xmlns:p14="http://schemas.microsoft.com/office/powerpoint/2010/main" val="378328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C17C2-14C6-E94C-A6DB-0B4FF76D1713}"/>
              </a:ext>
            </a:extLst>
          </p:cNvPr>
          <p:cNvSpPr>
            <a:spLocks noGrp="1"/>
          </p:cNvSpPr>
          <p:nvPr>
            <p:ph type="title"/>
          </p:nvPr>
        </p:nvSpPr>
        <p:spPr>
          <a:xfrm>
            <a:off x="1432648" y="493033"/>
            <a:ext cx="9849751" cy="1349671"/>
          </a:xfrm>
        </p:spPr>
        <p:txBody>
          <a:bodyPr vert="horz" lIns="91440" tIns="45720" rIns="91440" bIns="45720" rtlCol="0" anchor="b">
            <a:normAutofit/>
          </a:bodyPr>
          <a:lstStyle/>
          <a:p>
            <a:r>
              <a:rPr lang="en-US" sz="4200" kern="1200" dirty="0">
                <a:latin typeface="+mj-lt"/>
                <a:ea typeface="+mj-ea"/>
                <a:cs typeface="+mj-cs"/>
              </a:rPr>
              <a:t>O</a:t>
            </a:r>
            <a:r>
              <a:rPr lang="en-US" sz="4200" b="0" i="0" kern="1200" dirty="0">
                <a:latin typeface="+mj-lt"/>
                <a:ea typeface="+mj-ea"/>
                <a:cs typeface="+mj-cs"/>
              </a:rPr>
              <a:t>btained results, and their analysis.</a:t>
            </a:r>
            <a:br>
              <a:rPr lang="en-US" sz="4200" kern="1200" dirty="0">
                <a:latin typeface="+mj-lt"/>
                <a:ea typeface="+mj-ea"/>
                <a:cs typeface="+mj-cs"/>
              </a:rPr>
            </a:br>
            <a:endParaRPr lang="en-US" sz="4200" kern="1200" dirty="0">
              <a:latin typeface="+mj-lt"/>
              <a:ea typeface="+mj-ea"/>
              <a:cs typeface="+mj-cs"/>
            </a:endParaRPr>
          </a:p>
        </p:txBody>
      </p:sp>
      <p:sp>
        <p:nvSpPr>
          <p:cNvPr id="4" name="Content Placeholder 3">
            <a:extLst>
              <a:ext uri="{FF2B5EF4-FFF2-40B4-BE49-F238E27FC236}">
                <a16:creationId xmlns:a16="http://schemas.microsoft.com/office/drawing/2014/main" id="{8670905E-F425-1E81-9434-240D75C5C776}"/>
              </a:ext>
            </a:extLst>
          </p:cNvPr>
          <p:cNvSpPr>
            <a:spLocks/>
          </p:cNvSpPr>
          <p:nvPr/>
        </p:nvSpPr>
        <p:spPr>
          <a:xfrm>
            <a:off x="1432648" y="2171392"/>
            <a:ext cx="8444158" cy="2218427"/>
          </a:xfrm>
          <a:prstGeom prst="rect">
            <a:avLst/>
          </a:prstGeom>
        </p:spPr>
        <p:txBody>
          <a:bodyPr anchor="t">
            <a:normAutofit/>
          </a:bodyPr>
          <a:lstStyle/>
          <a:p>
            <a:r>
              <a:rPr lang="en-US" sz="1600" b="1" dirty="0"/>
              <a:t>Gradient Boosting</a:t>
            </a:r>
            <a:r>
              <a:rPr lang="en-US" sz="1600" dirty="0"/>
              <a:t>:</a:t>
            </a:r>
          </a:p>
          <a:p>
            <a:r>
              <a:rPr lang="en-US" sz="1600" b="1" dirty="0"/>
              <a:t>	MAE</a:t>
            </a:r>
            <a:r>
              <a:rPr lang="en-US" sz="1600" dirty="0"/>
              <a:t>: 39,474.75</a:t>
            </a:r>
          </a:p>
          <a:p>
            <a:r>
              <a:rPr lang="en-US" sz="1600" b="1" dirty="0"/>
              <a:t>	MSE</a:t>
            </a:r>
            <a:r>
              <a:rPr lang="en-US" sz="1600" dirty="0"/>
              <a:t>: 2,444,068,147.36</a:t>
            </a:r>
          </a:p>
          <a:p>
            <a:r>
              <a:rPr lang="en-US" sz="1600" b="1" dirty="0"/>
              <a:t>	RMSE</a:t>
            </a:r>
            <a:r>
              <a:rPr lang="en-US" sz="1600" dirty="0"/>
              <a:t>: 49,437.52</a:t>
            </a:r>
          </a:p>
          <a:p>
            <a:r>
              <a:rPr lang="en-US" sz="1600" dirty="0"/>
              <a:t>Gradient Boosting is one of the best performing models with error metrics very close to those of Linear Regression. This suggests that it is effective in capturing complex patterns in the data without introducing too much error.</a:t>
            </a:r>
          </a:p>
        </p:txBody>
      </p:sp>
      <p:pic>
        <p:nvPicPr>
          <p:cNvPr id="6" name="Picture 5">
            <a:extLst>
              <a:ext uri="{FF2B5EF4-FFF2-40B4-BE49-F238E27FC236}">
                <a16:creationId xmlns:a16="http://schemas.microsoft.com/office/drawing/2014/main" id="{9E47D731-A8E9-4220-9E2F-9C8809AD2F11}"/>
              </a:ext>
            </a:extLst>
          </p:cNvPr>
          <p:cNvPicPr>
            <a:picLocks noChangeAspect="1"/>
          </p:cNvPicPr>
          <p:nvPr/>
        </p:nvPicPr>
        <p:blipFill>
          <a:blip r:embed="rId3"/>
          <a:stretch>
            <a:fillRect/>
          </a:stretch>
        </p:blipFill>
        <p:spPr>
          <a:xfrm>
            <a:off x="1671019" y="4418737"/>
            <a:ext cx="8849960" cy="485843"/>
          </a:xfrm>
          <a:prstGeom prst="rect">
            <a:avLst/>
          </a:prstGeom>
        </p:spPr>
      </p:pic>
    </p:spTree>
    <p:extLst>
      <p:ext uri="{BB962C8B-B14F-4D97-AF65-F5344CB8AC3E}">
        <p14:creationId xmlns:p14="http://schemas.microsoft.com/office/powerpoint/2010/main" val="274373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C17C2-14C6-E94C-A6DB-0B4FF76D1713}"/>
              </a:ext>
            </a:extLst>
          </p:cNvPr>
          <p:cNvSpPr>
            <a:spLocks noGrp="1"/>
          </p:cNvSpPr>
          <p:nvPr>
            <p:ph type="title"/>
          </p:nvPr>
        </p:nvSpPr>
        <p:spPr>
          <a:xfrm>
            <a:off x="928253" y="-913760"/>
            <a:ext cx="7705902" cy="4680583"/>
          </a:xfrm>
        </p:spPr>
        <p:txBody>
          <a:bodyPr vert="horz" lIns="91440" tIns="45720" rIns="91440" bIns="45720" rtlCol="0" anchor="ctr">
            <a:normAutofit/>
          </a:bodyPr>
          <a:lstStyle/>
          <a:p>
            <a:r>
              <a:rPr lang="en-US" sz="4000" kern="1200" dirty="0">
                <a:solidFill>
                  <a:schemeClr val="tx1"/>
                </a:solidFill>
                <a:latin typeface="+mj-lt"/>
                <a:ea typeface="+mj-ea"/>
                <a:cs typeface="+mj-cs"/>
              </a:rPr>
              <a:t>O</a:t>
            </a:r>
            <a:r>
              <a:rPr lang="en-US" sz="4000" b="0" i="0" kern="1200" dirty="0">
                <a:solidFill>
                  <a:schemeClr val="tx1"/>
                </a:solidFill>
                <a:latin typeface="+mj-lt"/>
                <a:ea typeface="+mj-ea"/>
                <a:cs typeface="+mj-cs"/>
              </a:rPr>
              <a:t>btained results, and their analysis.</a:t>
            </a:r>
            <a:br>
              <a:rPr lang="en-US"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8670905E-F425-1E81-9434-240D75C5C776}"/>
              </a:ext>
            </a:extLst>
          </p:cNvPr>
          <p:cNvSpPr>
            <a:spLocks/>
          </p:cNvSpPr>
          <p:nvPr/>
        </p:nvSpPr>
        <p:spPr>
          <a:xfrm>
            <a:off x="997116" y="982716"/>
            <a:ext cx="8065604" cy="4680583"/>
          </a:xfrm>
          <a:prstGeom prst="rect">
            <a:avLst/>
          </a:prstGeom>
        </p:spPr>
        <p:txBody>
          <a:bodyPr vert="horz" lIns="91440" tIns="45720" rIns="91440" bIns="45720" rtlCol="0" anchor="ctr">
            <a:normAutofit/>
          </a:bodyPr>
          <a:lstStyle/>
          <a:p>
            <a:r>
              <a:rPr lang="en-US" sz="2000" b="1" dirty="0"/>
              <a:t>Neural Network</a:t>
            </a:r>
            <a:r>
              <a:rPr lang="en-US" sz="2000" dirty="0"/>
              <a:t>:</a:t>
            </a:r>
          </a:p>
          <a:p>
            <a:r>
              <a:rPr lang="en-US" sz="2000" b="1" dirty="0"/>
              <a:t>	MAE</a:t>
            </a:r>
            <a:r>
              <a:rPr lang="en-US" sz="2000" dirty="0"/>
              <a:t>: 39,549.98</a:t>
            </a:r>
          </a:p>
          <a:p>
            <a:r>
              <a:rPr lang="en-US" sz="2000" b="1" dirty="0"/>
              <a:t>	MSE</a:t>
            </a:r>
            <a:r>
              <a:rPr lang="en-US" sz="2000" dirty="0"/>
              <a:t>: 2,449,157,772.12</a:t>
            </a:r>
          </a:p>
          <a:p>
            <a:r>
              <a:rPr lang="en-US" sz="2000" b="1" dirty="0"/>
              <a:t>	RMSE</a:t>
            </a:r>
            <a:r>
              <a:rPr lang="en-US" sz="2000" dirty="0"/>
              <a:t>: 49,488.97</a:t>
            </a:r>
          </a:p>
          <a:p>
            <a:r>
              <a:rPr lang="en-US" sz="2000" dirty="0"/>
              <a:t>The Neural Network model also performed well, with error metrics similar to those of Linear Regression and Gradient Boosting. This indicates that it can capture non-linear relationships in the data effectively.</a:t>
            </a:r>
          </a:p>
        </p:txBody>
      </p:sp>
      <p:pic>
        <p:nvPicPr>
          <p:cNvPr id="19" name="Picture 18">
            <a:extLst>
              <a:ext uri="{FF2B5EF4-FFF2-40B4-BE49-F238E27FC236}">
                <a16:creationId xmlns:a16="http://schemas.microsoft.com/office/drawing/2014/main" id="{DFD3EFA3-29F7-52F6-21DF-D1FC81472742}"/>
              </a:ext>
            </a:extLst>
          </p:cNvPr>
          <p:cNvPicPr>
            <a:picLocks noChangeAspect="1"/>
          </p:cNvPicPr>
          <p:nvPr/>
        </p:nvPicPr>
        <p:blipFill>
          <a:blip r:embed="rId3"/>
          <a:stretch>
            <a:fillRect/>
          </a:stretch>
        </p:blipFill>
        <p:spPr>
          <a:xfrm>
            <a:off x="1809151" y="4825043"/>
            <a:ext cx="8573696" cy="514422"/>
          </a:xfrm>
          <a:prstGeom prst="rect">
            <a:avLst/>
          </a:prstGeom>
        </p:spPr>
      </p:pic>
    </p:spTree>
    <p:extLst>
      <p:ext uri="{BB962C8B-B14F-4D97-AF65-F5344CB8AC3E}">
        <p14:creationId xmlns:p14="http://schemas.microsoft.com/office/powerpoint/2010/main" val="335730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ADBDC-67AD-8B3C-6C01-9F7390694AF9}"/>
              </a:ext>
            </a:extLst>
          </p:cNvPr>
          <p:cNvSpPr>
            <a:spLocks noGrp="1"/>
          </p:cNvSpPr>
          <p:nvPr>
            <p:ph type="title"/>
          </p:nvPr>
        </p:nvSpPr>
        <p:spPr>
          <a:xfrm>
            <a:off x="6561246" y="1188637"/>
            <a:ext cx="4546725" cy="1642850"/>
          </a:xfrm>
        </p:spPr>
        <p:txBody>
          <a:bodyPr>
            <a:normAutofit/>
          </a:bodyPr>
          <a:lstStyle/>
          <a:p>
            <a:r>
              <a:rPr lang="en-US" sz="4600" kern="1200" dirty="0">
                <a:latin typeface="+mj-lt"/>
                <a:ea typeface="+mj-ea"/>
                <a:cs typeface="+mj-cs"/>
              </a:rPr>
              <a:t>O</a:t>
            </a:r>
            <a:r>
              <a:rPr lang="en-US" sz="4600" b="0" i="0" kern="1200" dirty="0">
                <a:latin typeface="+mj-lt"/>
                <a:ea typeface="+mj-ea"/>
                <a:cs typeface="+mj-cs"/>
              </a:rPr>
              <a:t>btained results, and their analysis.</a:t>
            </a:r>
            <a:endParaRPr lang="en-AT" sz="4600" dirty="0"/>
          </a:p>
        </p:txBody>
      </p:sp>
      <p:pic>
        <p:nvPicPr>
          <p:cNvPr id="5" name="Picture 4">
            <a:extLst>
              <a:ext uri="{FF2B5EF4-FFF2-40B4-BE49-F238E27FC236}">
                <a16:creationId xmlns:a16="http://schemas.microsoft.com/office/drawing/2014/main" id="{FC7E5BBF-6A42-5A6A-2EC4-676EEB7D429F}"/>
              </a:ext>
            </a:extLst>
          </p:cNvPr>
          <p:cNvPicPr>
            <a:picLocks noChangeAspect="1"/>
          </p:cNvPicPr>
          <p:nvPr/>
        </p:nvPicPr>
        <p:blipFill>
          <a:blip r:embed="rId2"/>
          <a:stretch>
            <a:fillRect/>
          </a:stretch>
        </p:blipFill>
        <p:spPr>
          <a:xfrm>
            <a:off x="1285240" y="1553106"/>
            <a:ext cx="4164244" cy="3731595"/>
          </a:xfrm>
          <a:prstGeom prst="rect">
            <a:avLst/>
          </a:prstGeom>
        </p:spPr>
      </p:pic>
      <p:sp>
        <p:nvSpPr>
          <p:cNvPr id="3" name="Content Placeholder 2">
            <a:extLst>
              <a:ext uri="{FF2B5EF4-FFF2-40B4-BE49-F238E27FC236}">
                <a16:creationId xmlns:a16="http://schemas.microsoft.com/office/drawing/2014/main" id="{32E4BCFE-52ED-7EAA-561E-7D28B3A5DAAE}"/>
              </a:ext>
            </a:extLst>
          </p:cNvPr>
          <p:cNvSpPr>
            <a:spLocks noGrp="1"/>
          </p:cNvSpPr>
          <p:nvPr>
            <p:ph idx="1"/>
          </p:nvPr>
        </p:nvSpPr>
        <p:spPr>
          <a:xfrm>
            <a:off x="6578932" y="3086513"/>
            <a:ext cx="3630543" cy="2056508"/>
          </a:xfrm>
        </p:spPr>
        <p:txBody>
          <a:bodyPr anchor="t">
            <a:normAutofit/>
          </a:bodyPr>
          <a:lstStyle/>
          <a:p>
            <a:r>
              <a:rPr lang="en-US" sz="2000" dirty="0"/>
              <a:t>Data Quality and Integrity:</a:t>
            </a:r>
          </a:p>
          <a:p>
            <a:pPr marL="0" indent="0">
              <a:buNone/>
            </a:pPr>
            <a:r>
              <a:rPr lang="en-US" sz="2000" dirty="0"/>
              <a:t>	-</a:t>
            </a:r>
            <a:r>
              <a:rPr lang="en-US" sz="2000" b="1" dirty="0"/>
              <a:t> Missing Values: 0</a:t>
            </a:r>
          </a:p>
          <a:p>
            <a:pPr marL="0" indent="0">
              <a:buNone/>
            </a:pPr>
            <a:r>
              <a:rPr lang="en-US" sz="2000" dirty="0"/>
              <a:t>	- </a:t>
            </a:r>
            <a:r>
              <a:rPr lang="en-US" sz="2000" b="1" dirty="0"/>
              <a:t>Duplicates: 0</a:t>
            </a:r>
            <a:endParaRPr lang="ru-RU" sz="2000" b="1" dirty="0"/>
          </a:p>
        </p:txBody>
      </p:sp>
    </p:spTree>
    <p:extLst>
      <p:ext uri="{BB962C8B-B14F-4D97-AF65-F5344CB8AC3E}">
        <p14:creationId xmlns:p14="http://schemas.microsoft.com/office/powerpoint/2010/main" val="3054401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B375-B3E1-3990-72B2-1D45B4CEA6A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500" kern="1200" dirty="0">
                <a:latin typeface="+mj-lt"/>
                <a:ea typeface="+mj-ea"/>
                <a:cs typeface="+mj-cs"/>
              </a:rPr>
              <a:t>O</a:t>
            </a:r>
            <a:r>
              <a:rPr lang="en-US" sz="2500" b="0" i="0" kern="1200" dirty="0">
                <a:latin typeface="+mj-lt"/>
                <a:ea typeface="+mj-ea"/>
                <a:cs typeface="+mj-cs"/>
              </a:rPr>
              <a:t>btained results, and their analysis.</a:t>
            </a:r>
            <a:br>
              <a:rPr lang="en-US" sz="2500" kern="1200" dirty="0">
                <a:latin typeface="+mj-lt"/>
                <a:ea typeface="+mj-ea"/>
                <a:cs typeface="+mj-cs"/>
              </a:rPr>
            </a:br>
            <a:endParaRPr lang="en-US" sz="2500" kern="1200" dirty="0">
              <a:latin typeface="+mj-lt"/>
              <a:ea typeface="+mj-ea"/>
              <a:cs typeface="+mj-cs"/>
            </a:endParaRPr>
          </a:p>
        </p:txBody>
      </p:sp>
      <p:sp>
        <p:nvSpPr>
          <p:cNvPr id="32" name="Rectangle 3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E9DB519C-ACBB-53FB-E368-1721DF84F10B}"/>
              </a:ext>
            </a:extLst>
          </p:cNvPr>
          <p:cNvSpPr>
            <a:spLocks noGrp="1" noChangeArrowheads="1"/>
          </p:cNvSpPr>
          <p:nvPr>
            <p:ph idx="1"/>
          </p:nvPr>
        </p:nvSpPr>
        <p:spPr bwMode="auto">
          <a:xfrm>
            <a:off x="645066" y="2031101"/>
            <a:ext cx="4282984" cy="35119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AT" altLang="en-AT" sz="1700" b="1" i="0" u="none" strike="noStrike" cap="none" normalizeH="0" baseline="0" dirty="0" err="1">
                <a:ln>
                  <a:noFill/>
                </a:ln>
                <a:effectLst/>
                <a:latin typeface="Arial" panose="020B0604020202020204" pitchFamily="34" charset="0"/>
              </a:rPr>
              <a:t>SquareFeet</a:t>
            </a:r>
            <a:r>
              <a:rPr kumimoji="0" lang="en-AT" altLang="en-AT" sz="1700" b="0" i="0" u="none" strike="noStrike" cap="none" normalizeH="0" baseline="0" dirty="0">
                <a:ln>
                  <a:noFill/>
                </a:ln>
                <a:effectLst/>
                <a:latin typeface="Arial" panose="020B0604020202020204" pitchFamily="34" charset="0"/>
              </a:rPr>
              <a:t> has the highest positive impact on the housing price.</a:t>
            </a:r>
          </a:p>
          <a:p>
            <a:pPr marL="0" marR="0" lvl="0" indent="0" defTabSz="914400" rtl="0" eaLnBrk="0" fontAlgn="base" latinLnBrk="0" hangingPunct="0">
              <a:spcBef>
                <a:spcPct val="0"/>
              </a:spcBef>
              <a:spcAft>
                <a:spcPts val="600"/>
              </a:spcAft>
              <a:buClrTx/>
              <a:buSzTx/>
              <a:buFontTx/>
              <a:buChar char="•"/>
              <a:tabLst/>
            </a:pPr>
            <a:r>
              <a:rPr kumimoji="0" lang="en-AT" altLang="en-AT" sz="1700" b="1" i="0" u="none" strike="noStrike" cap="none" normalizeH="0" baseline="0" dirty="0">
                <a:ln>
                  <a:noFill/>
                </a:ln>
                <a:effectLst/>
                <a:latin typeface="Arial" panose="020B0604020202020204" pitchFamily="34" charset="0"/>
              </a:rPr>
              <a:t>Bedrooms</a:t>
            </a:r>
            <a:r>
              <a:rPr kumimoji="0" lang="en-AT" altLang="en-AT" sz="1700" b="0" i="0" u="none" strike="noStrike" cap="none" normalizeH="0" baseline="0" dirty="0">
                <a:ln>
                  <a:noFill/>
                </a:ln>
                <a:effectLst/>
                <a:latin typeface="Arial" panose="020B0604020202020204" pitchFamily="34" charset="0"/>
              </a:rPr>
              <a:t> and </a:t>
            </a:r>
            <a:r>
              <a:rPr kumimoji="0" lang="en-AT" altLang="en-AT" sz="1700" b="1" i="0" u="none" strike="noStrike" cap="none" normalizeH="0" baseline="0" dirty="0">
                <a:ln>
                  <a:noFill/>
                </a:ln>
                <a:effectLst/>
                <a:latin typeface="Arial" panose="020B0604020202020204" pitchFamily="34" charset="0"/>
              </a:rPr>
              <a:t>Bathrooms</a:t>
            </a:r>
            <a:r>
              <a:rPr kumimoji="0" lang="en-AT" altLang="en-AT" sz="1700" b="0" i="0" u="none" strike="noStrike" cap="none" normalizeH="0" baseline="0" dirty="0">
                <a:ln>
                  <a:noFill/>
                </a:ln>
                <a:effectLst/>
                <a:latin typeface="Arial" panose="020B0604020202020204" pitchFamily="34" charset="0"/>
              </a:rPr>
              <a:t> also positively influence the price, though to a lesser extent.</a:t>
            </a:r>
          </a:p>
          <a:p>
            <a:pPr marL="0" marR="0" lvl="0" indent="0" defTabSz="914400" rtl="0" eaLnBrk="0" fontAlgn="base" latinLnBrk="0" hangingPunct="0">
              <a:spcBef>
                <a:spcPct val="0"/>
              </a:spcBef>
              <a:spcAft>
                <a:spcPts val="600"/>
              </a:spcAft>
              <a:buClrTx/>
              <a:buSzTx/>
              <a:buFontTx/>
              <a:buChar char="•"/>
              <a:tabLst/>
            </a:pPr>
            <a:r>
              <a:rPr kumimoji="0" lang="en-AT" altLang="en-AT" sz="1700" b="1" i="0" u="none" strike="noStrike" cap="none" normalizeH="0" baseline="0" dirty="0" err="1">
                <a:ln>
                  <a:noFill/>
                </a:ln>
                <a:effectLst/>
                <a:latin typeface="Arial" panose="020B0604020202020204" pitchFamily="34" charset="0"/>
              </a:rPr>
              <a:t>YearBuilt</a:t>
            </a:r>
            <a:r>
              <a:rPr kumimoji="0" lang="en-AT" altLang="en-AT" sz="1700" b="0" i="0" u="none" strike="noStrike" cap="none" normalizeH="0" baseline="0" dirty="0">
                <a:ln>
                  <a:noFill/>
                </a:ln>
                <a:effectLst/>
                <a:latin typeface="Arial" panose="020B0604020202020204" pitchFamily="34" charset="0"/>
              </a:rPr>
              <a:t> has a slight negative impact, suggesting older houses might be valued slightly lower.</a:t>
            </a:r>
          </a:p>
          <a:p>
            <a:pPr marL="0" marR="0" lvl="0" indent="0" defTabSz="914400" rtl="0" eaLnBrk="0" fontAlgn="base" latinLnBrk="0" hangingPunct="0">
              <a:spcBef>
                <a:spcPct val="0"/>
              </a:spcBef>
              <a:spcAft>
                <a:spcPts val="600"/>
              </a:spcAft>
              <a:buClrTx/>
              <a:buSzTx/>
              <a:buFontTx/>
              <a:buChar char="•"/>
              <a:tabLst/>
            </a:pPr>
            <a:r>
              <a:rPr kumimoji="0" lang="en-AT" altLang="en-AT" sz="1700" b="1" i="0" u="none" strike="noStrike" cap="none" normalizeH="0" baseline="0" dirty="0" err="1">
                <a:ln>
                  <a:noFill/>
                </a:ln>
                <a:effectLst/>
                <a:latin typeface="Arial" panose="020B0604020202020204" pitchFamily="34" charset="0"/>
              </a:rPr>
              <a:t>Neighborhood</a:t>
            </a:r>
            <a:r>
              <a:rPr kumimoji="0" lang="en-AT" altLang="en-AT" sz="1700" b="0" i="0" u="none" strike="noStrike" cap="none" normalizeH="0" baseline="0" dirty="0">
                <a:ln>
                  <a:noFill/>
                </a:ln>
                <a:effectLst/>
                <a:latin typeface="Arial" panose="020B0604020202020204" pitchFamily="34" charset="0"/>
              </a:rPr>
              <a:t> categories show varying impacts, with </a:t>
            </a:r>
            <a:r>
              <a:rPr kumimoji="0" lang="en-AT" altLang="en-AT" sz="1700" b="1" i="0" u="none" strike="noStrike" cap="none" normalizeH="0" baseline="0" dirty="0">
                <a:ln>
                  <a:noFill/>
                </a:ln>
                <a:effectLst/>
                <a:latin typeface="Arial" panose="020B0604020202020204" pitchFamily="34" charset="0"/>
              </a:rPr>
              <a:t>Urban</a:t>
            </a:r>
            <a:r>
              <a:rPr kumimoji="0" lang="en-AT" altLang="en-AT" sz="1700" b="0" i="0" u="none" strike="noStrike" cap="none" normalizeH="0" baseline="0" dirty="0">
                <a:ln>
                  <a:noFill/>
                </a:ln>
                <a:effectLst/>
                <a:latin typeface="Arial" panose="020B0604020202020204" pitchFamily="34" charset="0"/>
              </a:rPr>
              <a:t> areas having a positive influence compared to the reference category (assumed to be </a:t>
            </a:r>
            <a:r>
              <a:rPr kumimoji="0" lang="en-AT" altLang="en-AT" sz="1700" b="1" i="0" u="none" strike="noStrike" cap="none" normalizeH="0" baseline="0" dirty="0">
                <a:ln>
                  <a:noFill/>
                </a:ln>
                <a:effectLst/>
                <a:latin typeface="Arial" panose="020B0604020202020204" pitchFamily="34" charset="0"/>
              </a:rPr>
              <a:t>Rural</a:t>
            </a:r>
            <a:r>
              <a:rPr kumimoji="0" lang="en-AT" altLang="en-AT" sz="1700" b="0" i="0" u="none" strike="noStrike" cap="none" normalizeH="0" baseline="0" dirty="0">
                <a:ln>
                  <a:noFill/>
                </a:ln>
                <a:effectLst/>
                <a:latin typeface="Arial" panose="020B0604020202020204" pitchFamily="34" charset="0"/>
              </a:rPr>
              <a:t> or similar). </a:t>
            </a:r>
          </a:p>
        </p:txBody>
      </p:sp>
      <p:sp>
        <p:nvSpPr>
          <p:cNvPr id="34" name="Rectangle 3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3AF007E-2845-BBED-D85F-1CBF2E14ECBC}"/>
              </a:ext>
            </a:extLst>
          </p:cNvPr>
          <p:cNvPicPr>
            <a:picLocks noChangeAspect="1"/>
          </p:cNvPicPr>
          <p:nvPr/>
        </p:nvPicPr>
        <p:blipFill>
          <a:blip r:embed="rId3"/>
          <a:stretch>
            <a:fillRect/>
          </a:stretch>
        </p:blipFill>
        <p:spPr>
          <a:xfrm>
            <a:off x="5987738" y="1785815"/>
            <a:ext cx="5628018" cy="3053499"/>
          </a:xfrm>
          <a:prstGeom prst="rect">
            <a:avLst/>
          </a:prstGeom>
        </p:spPr>
      </p:pic>
    </p:spTree>
    <p:extLst>
      <p:ext uri="{BB962C8B-B14F-4D97-AF65-F5344CB8AC3E}">
        <p14:creationId xmlns:p14="http://schemas.microsoft.com/office/powerpoint/2010/main" val="288707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6" name="Rectangle 5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6DD6F-CCA7-4562-03FD-A1E006C8FF30}"/>
              </a:ext>
            </a:extLst>
          </p:cNvPr>
          <p:cNvSpPr>
            <a:spLocks noGrp="1"/>
          </p:cNvSpPr>
          <p:nvPr>
            <p:ph type="title"/>
          </p:nvPr>
        </p:nvSpPr>
        <p:spPr>
          <a:xfrm>
            <a:off x="1057025" y="922644"/>
            <a:ext cx="5040285" cy="1169585"/>
          </a:xfrm>
        </p:spPr>
        <p:txBody>
          <a:bodyPr anchor="b">
            <a:normAutofit/>
          </a:bodyPr>
          <a:lstStyle/>
          <a:p>
            <a:r>
              <a:rPr lang="en-US" sz="3700"/>
              <a:t>Obtained results, and their analysis</a:t>
            </a:r>
            <a:endParaRPr lang="en-AT" sz="3700"/>
          </a:p>
        </p:txBody>
      </p:sp>
      <p:sp>
        <p:nvSpPr>
          <p:cNvPr id="89" name="Rectangle 8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B99B03-8B4B-9512-730C-5C1F55896FA7}"/>
              </a:ext>
            </a:extLst>
          </p:cNvPr>
          <p:cNvSpPr>
            <a:spLocks noGrp="1"/>
          </p:cNvSpPr>
          <p:nvPr>
            <p:ph idx="1"/>
          </p:nvPr>
        </p:nvSpPr>
        <p:spPr>
          <a:xfrm>
            <a:off x="1055715" y="2508105"/>
            <a:ext cx="5040285" cy="3632493"/>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AT" altLang="en-AT" sz="2000" b="1" i="0" u="none" strike="noStrike" cap="none" normalizeH="0" baseline="0" dirty="0">
                <a:ln>
                  <a:noFill/>
                </a:ln>
                <a:effectLst/>
                <a:latin typeface="Arial" panose="020B0604020202020204" pitchFamily="34" charset="0"/>
              </a:rPr>
              <a:t>Predicted price: </a:t>
            </a:r>
            <a:r>
              <a:rPr kumimoji="0" lang="en-AT" altLang="en-AT" sz="2000" b="1" i="0" u="none" strike="noStrike" cap="none" normalizeH="0" baseline="0" dirty="0">
                <a:ln>
                  <a:noFill/>
                </a:ln>
                <a:effectLst/>
                <a:latin typeface="Arial Unicode MS"/>
              </a:rPr>
              <a:t>[272285.02712915]</a:t>
            </a:r>
            <a:endParaRPr kumimoji="0" lang="en-AT" altLang="en-AT" sz="20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tabLst/>
            </a:pPr>
            <a:r>
              <a:rPr kumimoji="0" lang="en-AT" altLang="en-AT" sz="2000" b="0" i="0" u="none" strike="noStrike" cap="none" normalizeH="0" baseline="0" dirty="0">
                <a:ln>
                  <a:noFill/>
                </a:ln>
                <a:effectLst/>
                <a:latin typeface="Arial" panose="020B0604020202020204" pitchFamily="34" charset="0"/>
              </a:rPr>
              <a:t>This is the predicted price for a new data example using the best model saved after training.</a:t>
            </a:r>
            <a:endParaRPr kumimoji="0" lang="en-US" altLang="en-AT"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AT" altLang="en-AT" sz="2000" b="0" i="0" u="none" strike="noStrike" cap="none" normalizeH="0" baseline="0" dirty="0">
                <a:ln>
                  <a:noFill/>
                </a:ln>
                <a:effectLst/>
                <a:latin typeface="Arial" panose="020B0604020202020204" pitchFamily="34" charset="0"/>
              </a:rPr>
              <a:t> The new data had the following features:</a:t>
            </a:r>
          </a:p>
          <a:p>
            <a:pPr marL="0" marR="0" lvl="0" indent="0" defTabSz="914400" rtl="0" eaLnBrk="0" fontAlgn="base" latinLnBrk="0" hangingPunct="0">
              <a:spcBef>
                <a:spcPct val="0"/>
              </a:spcBef>
              <a:spcAft>
                <a:spcPct val="0"/>
              </a:spcAft>
              <a:buClrTx/>
              <a:buSzTx/>
              <a:buFontTx/>
              <a:buNone/>
              <a:tabLst/>
            </a:pPr>
            <a:endParaRPr kumimoji="0" lang="en-AT" altLang="en-AT" sz="2000" b="0" i="0" u="none" strike="noStrike" cap="none" normalizeH="0" baseline="0" dirty="0">
              <a:ln>
                <a:noFill/>
              </a:ln>
              <a:effectLst/>
              <a:latin typeface="Arial" panose="020B0604020202020204" pitchFamily="34" charset="0"/>
            </a:endParaRPr>
          </a:p>
          <a:p>
            <a:endParaRPr lang="en-AT" sz="2000" dirty="0"/>
          </a:p>
        </p:txBody>
      </p:sp>
      <p:pic>
        <p:nvPicPr>
          <p:cNvPr id="11" name="Picture 10">
            <a:extLst>
              <a:ext uri="{FF2B5EF4-FFF2-40B4-BE49-F238E27FC236}">
                <a16:creationId xmlns:a16="http://schemas.microsoft.com/office/drawing/2014/main" id="{E7D66827-F09E-942E-6E23-73AD959C9CE8}"/>
              </a:ext>
            </a:extLst>
          </p:cNvPr>
          <p:cNvPicPr>
            <a:picLocks noChangeAspect="1"/>
          </p:cNvPicPr>
          <p:nvPr/>
        </p:nvPicPr>
        <p:blipFill>
          <a:blip r:embed="rId2"/>
          <a:stretch>
            <a:fillRect/>
          </a:stretch>
        </p:blipFill>
        <p:spPr>
          <a:xfrm>
            <a:off x="6432727" y="3062739"/>
            <a:ext cx="4006429" cy="2581173"/>
          </a:xfrm>
          <a:prstGeom prst="rect">
            <a:avLst/>
          </a:prstGeom>
        </p:spPr>
      </p:pic>
      <p:pic>
        <p:nvPicPr>
          <p:cNvPr id="7" name="Picture 6">
            <a:extLst>
              <a:ext uri="{FF2B5EF4-FFF2-40B4-BE49-F238E27FC236}">
                <a16:creationId xmlns:a16="http://schemas.microsoft.com/office/drawing/2014/main" id="{63CC1ED6-A46B-8984-BE72-DD4100396105}"/>
              </a:ext>
            </a:extLst>
          </p:cNvPr>
          <p:cNvPicPr>
            <a:picLocks noChangeAspect="1"/>
          </p:cNvPicPr>
          <p:nvPr/>
        </p:nvPicPr>
        <p:blipFill>
          <a:blip r:embed="rId3"/>
          <a:stretch>
            <a:fillRect/>
          </a:stretch>
        </p:blipFill>
        <p:spPr>
          <a:xfrm>
            <a:off x="5901888" y="673462"/>
            <a:ext cx="5389680" cy="1657326"/>
          </a:xfrm>
          <a:prstGeom prst="rect">
            <a:avLst/>
          </a:prstGeom>
        </p:spPr>
      </p:pic>
    </p:spTree>
    <p:extLst>
      <p:ext uri="{BB962C8B-B14F-4D97-AF65-F5344CB8AC3E}">
        <p14:creationId xmlns:p14="http://schemas.microsoft.com/office/powerpoint/2010/main" val="204356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5A7C9-34FB-4453-1252-09BAA4A8BA5E}"/>
              </a:ext>
            </a:extLst>
          </p:cNvPr>
          <p:cNvSpPr>
            <a:spLocks noGrp="1"/>
          </p:cNvSpPr>
          <p:nvPr>
            <p:ph type="title"/>
          </p:nvPr>
        </p:nvSpPr>
        <p:spPr>
          <a:xfrm>
            <a:off x="1043631" y="809898"/>
            <a:ext cx="10173010" cy="1554480"/>
          </a:xfrm>
        </p:spPr>
        <p:txBody>
          <a:bodyPr anchor="ctr">
            <a:normAutofit/>
          </a:bodyPr>
          <a:lstStyle/>
          <a:p>
            <a:r>
              <a:rPr lang="en-US" sz="4800"/>
              <a:t>Table of Contents</a:t>
            </a:r>
            <a:endParaRPr lang="en-AT"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B8768E6-F29E-834A-85AE-D1B0BF0571A1}"/>
              </a:ext>
            </a:extLst>
          </p:cNvPr>
          <p:cNvGraphicFramePr>
            <a:graphicFrameLocks noGrp="1"/>
          </p:cNvGraphicFramePr>
          <p:nvPr>
            <p:ph idx="1"/>
            <p:extLst>
              <p:ext uri="{D42A27DB-BD31-4B8C-83A1-F6EECF244321}">
                <p14:modId xmlns:p14="http://schemas.microsoft.com/office/powerpoint/2010/main" val="39344177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70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6DD6F-CCA7-4562-03FD-A1E006C8FF30}"/>
              </a:ext>
            </a:extLst>
          </p:cNvPr>
          <p:cNvSpPr>
            <a:spLocks noGrp="1"/>
          </p:cNvSpPr>
          <p:nvPr>
            <p:ph type="title"/>
          </p:nvPr>
        </p:nvSpPr>
        <p:spPr>
          <a:xfrm>
            <a:off x="793662" y="386930"/>
            <a:ext cx="10066122" cy="1298448"/>
          </a:xfrm>
        </p:spPr>
        <p:txBody>
          <a:bodyPr anchor="b">
            <a:normAutofit/>
          </a:bodyPr>
          <a:lstStyle/>
          <a:p>
            <a:r>
              <a:rPr lang="en-US" sz="4800"/>
              <a:t>Obtained results, and their analysis</a:t>
            </a:r>
            <a:endParaRPr lang="en-AT" sz="480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B99B03-8B4B-9512-730C-5C1F55896FA7}"/>
              </a:ext>
            </a:extLst>
          </p:cNvPr>
          <p:cNvSpPr>
            <a:spLocks noGrp="1"/>
          </p:cNvSpPr>
          <p:nvPr>
            <p:ph idx="1"/>
          </p:nvPr>
        </p:nvSpPr>
        <p:spPr>
          <a:xfrm>
            <a:off x="793661" y="2599509"/>
            <a:ext cx="4530898" cy="3639450"/>
          </a:xfrm>
        </p:spPr>
        <p:txBody>
          <a:bodyPr anchor="ctr">
            <a:normAutofit/>
          </a:bodyPr>
          <a:lstStyle/>
          <a:p>
            <a:pPr marL="0" marR="0" lvl="0" indent="0" defTabSz="914400" rtl="0" eaLnBrk="0" fontAlgn="base" latinLnBrk="0" hangingPunct="0">
              <a:spcBef>
                <a:spcPct val="0"/>
              </a:spcBef>
              <a:spcAft>
                <a:spcPts val="600"/>
              </a:spcAft>
              <a:buClrTx/>
              <a:buSzTx/>
              <a:buFontTx/>
              <a:buNone/>
              <a:tabLst/>
            </a:pPr>
            <a:endParaRPr kumimoji="0" lang="en-AT" altLang="en-AT"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AT" altLang="en-AT" sz="2000" b="1" i="0" u="none" strike="noStrike" cap="none" normalizeH="0" baseline="0">
                <a:ln>
                  <a:noFill/>
                </a:ln>
                <a:effectLst/>
                <a:latin typeface="Arial" panose="020B0604020202020204" pitchFamily="34" charset="0"/>
              </a:rPr>
              <a:t>Cross-validated RMSE: </a:t>
            </a:r>
            <a:r>
              <a:rPr kumimoji="0" lang="en-AT" altLang="en-AT" sz="2000" b="1" i="0" u="none" strike="noStrike" cap="none" normalizeH="0" baseline="0">
                <a:ln>
                  <a:noFill/>
                </a:ln>
                <a:effectLst/>
                <a:latin typeface="Arial Unicode MS"/>
              </a:rPr>
              <a:t>50065.106219427194</a:t>
            </a:r>
            <a:endParaRPr kumimoji="0" lang="en-AT" altLang="en-AT" sz="2000" b="0" i="0" u="none" strike="noStrike" cap="none" normalizeH="0" baseline="0">
              <a:ln>
                <a:noFill/>
              </a:ln>
              <a:effectLst/>
            </a:endParaRPr>
          </a:p>
          <a:p>
            <a:pPr marL="457200" marR="0" lvl="1" indent="0" defTabSz="914400" rtl="0" eaLnBrk="0" fontAlgn="base" latinLnBrk="0" hangingPunct="0">
              <a:spcBef>
                <a:spcPct val="0"/>
              </a:spcBef>
              <a:spcAft>
                <a:spcPts val="600"/>
              </a:spcAft>
              <a:buClrTx/>
              <a:buSzTx/>
              <a:buFontTx/>
              <a:buChar char="•"/>
              <a:tabLst/>
            </a:pPr>
            <a:r>
              <a:rPr kumimoji="0" lang="en-AT" altLang="en-AT" sz="2000" b="0" i="0" u="none" strike="noStrike" cap="none" normalizeH="0" baseline="0">
                <a:ln>
                  <a:noFill/>
                </a:ln>
                <a:effectLst/>
                <a:latin typeface="Arial" panose="020B0604020202020204" pitchFamily="34" charset="0"/>
              </a:rPr>
              <a:t>This value represents the Root Mean Squared Error (RMSE) calculated using cross-validation. It provides an estimate of the model's performance on unseen data. A lower RMSE indicates better predictive accuracy.</a:t>
            </a:r>
          </a:p>
          <a:p>
            <a:pPr marL="0" marR="0" lvl="0" indent="0" defTabSz="914400" rtl="0" eaLnBrk="0" fontAlgn="base" latinLnBrk="0" hangingPunct="0">
              <a:spcBef>
                <a:spcPct val="0"/>
              </a:spcBef>
              <a:spcAft>
                <a:spcPts val="600"/>
              </a:spcAft>
              <a:buClrTx/>
              <a:buSzTx/>
              <a:buFontTx/>
              <a:buNone/>
              <a:tabLst/>
            </a:pPr>
            <a:endParaRPr kumimoji="0" lang="en-AT" altLang="en-AT" sz="2000" b="0" i="0" u="none" strike="noStrike" cap="none" normalizeH="0" baseline="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63CC1ED6-A46B-8984-BE72-DD4100396105}"/>
              </a:ext>
            </a:extLst>
          </p:cNvPr>
          <p:cNvPicPr>
            <a:picLocks noChangeAspect="1"/>
          </p:cNvPicPr>
          <p:nvPr/>
        </p:nvPicPr>
        <p:blipFill>
          <a:blip r:embed="rId2"/>
          <a:stretch>
            <a:fillRect/>
          </a:stretch>
        </p:blipFill>
        <p:spPr>
          <a:xfrm>
            <a:off x="5911532" y="3549522"/>
            <a:ext cx="5150277" cy="158371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6DD6F-CCA7-4562-03FD-A1E006C8FF30}"/>
              </a:ext>
            </a:extLst>
          </p:cNvPr>
          <p:cNvSpPr>
            <a:spLocks noGrp="1"/>
          </p:cNvSpPr>
          <p:nvPr>
            <p:ph type="title"/>
          </p:nvPr>
        </p:nvSpPr>
        <p:spPr>
          <a:xfrm>
            <a:off x="630936" y="502920"/>
            <a:ext cx="3419856" cy="1463040"/>
          </a:xfrm>
        </p:spPr>
        <p:txBody>
          <a:bodyPr anchor="ctr">
            <a:normAutofit/>
          </a:bodyPr>
          <a:lstStyle/>
          <a:p>
            <a:r>
              <a:rPr lang="en-US" sz="3400"/>
              <a:t>Obtained results, and their analysis</a:t>
            </a:r>
            <a:endParaRPr lang="en-AT" sz="3400"/>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B99B03-8B4B-9512-730C-5C1F55896FA7}"/>
              </a:ext>
            </a:extLst>
          </p:cNvPr>
          <p:cNvSpPr>
            <a:spLocks noGrp="1"/>
          </p:cNvSpPr>
          <p:nvPr>
            <p:ph idx="1"/>
          </p:nvPr>
        </p:nvSpPr>
        <p:spPr>
          <a:xfrm>
            <a:off x="4654295" y="502920"/>
            <a:ext cx="6894576" cy="1463040"/>
          </a:xfrm>
        </p:spPr>
        <p:txBody>
          <a:bodyPr anchor="ctr">
            <a:normAutofit/>
          </a:bodyPr>
          <a:lstStyle/>
          <a:p>
            <a:pPr marL="0" marR="0" lvl="0" indent="0" defTabSz="914400" rtl="0" eaLnBrk="0" fontAlgn="base" latinLnBrk="0" hangingPunct="0">
              <a:spcBef>
                <a:spcPct val="0"/>
              </a:spcBef>
              <a:spcAft>
                <a:spcPts val="600"/>
              </a:spcAft>
              <a:buClrTx/>
              <a:buSzTx/>
              <a:buFontTx/>
              <a:buNone/>
              <a:tabLst/>
            </a:pPr>
            <a:r>
              <a:rPr lang="en-US" sz="2000" dirty="0"/>
              <a:t>The table displays the </a:t>
            </a:r>
            <a:r>
              <a:rPr lang="en-US" sz="2000" b="1" dirty="0"/>
              <a:t>Actual Price</a:t>
            </a:r>
            <a:r>
              <a:rPr lang="en-US" sz="2000" dirty="0"/>
              <a:t> and the predicted prices from two models: </a:t>
            </a:r>
            <a:r>
              <a:rPr lang="en-US" sz="2000" b="1" dirty="0"/>
              <a:t>Custom Linear Regression</a:t>
            </a:r>
            <a:r>
              <a:rPr lang="en-US" sz="2000" dirty="0"/>
              <a:t> and </a:t>
            </a:r>
            <a:r>
              <a:rPr lang="en-US" sz="2000" b="1" dirty="0"/>
              <a:t>Custom Neural Network</a:t>
            </a:r>
            <a:r>
              <a:rPr lang="en-US" sz="2000" dirty="0"/>
              <a:t>. The predictions are compared against the actual prices for a sample of test data.</a:t>
            </a:r>
            <a:endParaRPr kumimoji="0" lang="en-AT" altLang="en-AT" sz="2000" b="0" i="0" u="none" strike="noStrike" cap="none" normalizeH="0" baseline="0" dirty="0">
              <a:ln>
                <a:noFill/>
              </a:ln>
              <a:effectLst/>
              <a:latin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63CC1ED6-A46B-8984-BE72-DD4100396105}"/>
              </a:ext>
            </a:extLst>
          </p:cNvPr>
          <p:cNvPicPr>
            <a:picLocks noChangeAspect="1"/>
          </p:cNvPicPr>
          <p:nvPr/>
        </p:nvPicPr>
        <p:blipFill>
          <a:blip r:embed="rId3"/>
          <a:stretch>
            <a:fillRect/>
          </a:stretch>
        </p:blipFill>
        <p:spPr>
          <a:xfrm>
            <a:off x="619361" y="2580404"/>
            <a:ext cx="10917936" cy="3357266"/>
          </a:xfrm>
          <a:prstGeom prst="rect">
            <a:avLst/>
          </a:prstGeom>
        </p:spPr>
      </p:pic>
    </p:spTree>
    <p:extLst>
      <p:ext uri="{BB962C8B-B14F-4D97-AF65-F5344CB8AC3E}">
        <p14:creationId xmlns:p14="http://schemas.microsoft.com/office/powerpoint/2010/main" val="160970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B2296E-B8CA-E0A6-1CC6-C4E0B94B77A1}"/>
              </a:ext>
            </a:extLst>
          </p:cNvPr>
          <p:cNvSpPr>
            <a:spLocks noGrp="1"/>
          </p:cNvSpPr>
          <p:nvPr>
            <p:ph type="title"/>
          </p:nvPr>
        </p:nvSpPr>
        <p:spPr>
          <a:xfrm>
            <a:off x="1137034" y="609600"/>
            <a:ext cx="4784796" cy="1330840"/>
          </a:xfrm>
        </p:spPr>
        <p:txBody>
          <a:bodyPr vert="horz" lIns="91440" tIns="45720" rIns="91440" bIns="45720" rtlCol="0">
            <a:normAutofit/>
          </a:bodyPr>
          <a:lstStyle/>
          <a:p>
            <a:r>
              <a:rPr lang="en-US" sz="2800" kern="1200">
                <a:latin typeface="+mj-lt"/>
                <a:ea typeface="+mj-ea"/>
                <a:cs typeface="+mj-cs"/>
              </a:rPr>
              <a:t>O</a:t>
            </a:r>
            <a:r>
              <a:rPr lang="en-US" sz="2800" b="0" i="0" kern="1200">
                <a:latin typeface="+mj-lt"/>
                <a:ea typeface="+mj-ea"/>
                <a:cs typeface="+mj-cs"/>
              </a:rPr>
              <a:t>btained results, and their analysis.</a:t>
            </a:r>
            <a:br>
              <a:rPr lang="en-US" sz="2800" kern="1200">
                <a:latin typeface="+mj-lt"/>
                <a:ea typeface="+mj-ea"/>
                <a:cs typeface="+mj-cs"/>
              </a:rPr>
            </a:br>
            <a:endParaRPr lang="en-US" sz="2800" kern="1200">
              <a:latin typeface="+mj-lt"/>
              <a:ea typeface="+mj-ea"/>
              <a:cs typeface="+mj-cs"/>
            </a:endParaRPr>
          </a:p>
        </p:txBody>
      </p:sp>
      <p:sp>
        <p:nvSpPr>
          <p:cNvPr id="4" name="Content Placeholder 3">
            <a:extLst>
              <a:ext uri="{FF2B5EF4-FFF2-40B4-BE49-F238E27FC236}">
                <a16:creationId xmlns:a16="http://schemas.microsoft.com/office/drawing/2014/main" id="{E4D2F6BE-9D94-422F-640B-FD108E5B72F9}"/>
              </a:ext>
            </a:extLst>
          </p:cNvPr>
          <p:cNvSpPr>
            <a:spLocks noGrp="1"/>
          </p:cNvSpPr>
          <p:nvPr>
            <p:ph idx="1"/>
          </p:nvPr>
        </p:nvSpPr>
        <p:spPr>
          <a:xfrm>
            <a:off x="1137034" y="2194102"/>
            <a:ext cx="4438036" cy="3908585"/>
          </a:xfrm>
        </p:spPr>
        <p:txBody>
          <a:bodyPr>
            <a:normAutofit/>
          </a:bodyPr>
          <a:lstStyle/>
          <a:p>
            <a:r>
              <a:rPr lang="en-US" sz="1800" dirty="0"/>
              <a:t>MAE measures the average magnitude of errors in a set of predictions, without considering their direction. It’s a straightforward measure of prediction accuracy.</a:t>
            </a:r>
          </a:p>
          <a:p>
            <a:r>
              <a:rPr lang="en-US" sz="1800" dirty="0"/>
              <a:t>The Decision Tree model has the highest MAE, indicating the least accurate predictions.</a:t>
            </a:r>
          </a:p>
          <a:p>
            <a:r>
              <a:rPr lang="en-US" sz="1800" dirty="0"/>
              <a:t> Linear Regression, Gradient Boosting, and Neural Network models have similar and the lowest MAE values, suggesting they produce the most accurate predictions on average.</a:t>
            </a:r>
            <a:endParaRPr lang="en-AT" sz="1800" dirty="0"/>
          </a:p>
        </p:txBody>
      </p:sp>
      <p:pic>
        <p:nvPicPr>
          <p:cNvPr id="5" name="Picture 4">
            <a:extLst>
              <a:ext uri="{FF2B5EF4-FFF2-40B4-BE49-F238E27FC236}">
                <a16:creationId xmlns:a16="http://schemas.microsoft.com/office/drawing/2014/main" id="{8272AC8C-DB92-4291-1D93-46A47C4F4EB3}"/>
              </a:ext>
            </a:extLst>
          </p:cNvPr>
          <p:cNvPicPr>
            <a:picLocks noChangeAspect="1"/>
          </p:cNvPicPr>
          <p:nvPr/>
        </p:nvPicPr>
        <p:blipFill>
          <a:blip r:embed="rId3"/>
          <a:stretch>
            <a:fillRect/>
          </a:stretch>
        </p:blipFill>
        <p:spPr>
          <a:xfrm>
            <a:off x="7571257" y="609600"/>
            <a:ext cx="3791479" cy="5449060"/>
          </a:xfrm>
          <a:prstGeom prst="rect">
            <a:avLst/>
          </a:prstGeom>
        </p:spPr>
      </p:pic>
    </p:spTree>
    <p:extLst>
      <p:ext uri="{BB962C8B-B14F-4D97-AF65-F5344CB8AC3E}">
        <p14:creationId xmlns:p14="http://schemas.microsoft.com/office/powerpoint/2010/main" val="3007260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296E-B8CA-E0A6-1CC6-C4E0B94B77A1}"/>
              </a:ext>
            </a:extLst>
          </p:cNvPr>
          <p:cNvSpPr>
            <a:spLocks noGrp="1"/>
          </p:cNvSpPr>
          <p:nvPr>
            <p:ph type="title"/>
          </p:nvPr>
        </p:nvSpPr>
        <p:spPr>
          <a:xfrm>
            <a:off x="762000" y="1138265"/>
            <a:ext cx="5791199" cy="1401183"/>
          </a:xfrm>
        </p:spPr>
        <p:txBody>
          <a:bodyPr vert="horz" lIns="91440" tIns="45720" rIns="91440" bIns="45720" rtlCol="0" anchor="t">
            <a:normAutofit/>
          </a:bodyPr>
          <a:lstStyle/>
          <a:p>
            <a:r>
              <a:rPr lang="en-US" sz="3000" kern="1200">
                <a:latin typeface="+mj-lt"/>
                <a:ea typeface="+mj-ea"/>
                <a:cs typeface="+mj-cs"/>
              </a:rPr>
              <a:t>O</a:t>
            </a:r>
            <a:r>
              <a:rPr lang="en-US" sz="3000" b="0" i="0" kern="1200">
                <a:latin typeface="+mj-lt"/>
                <a:ea typeface="+mj-ea"/>
                <a:cs typeface="+mj-cs"/>
              </a:rPr>
              <a:t>btained results, and their analysis.</a:t>
            </a:r>
            <a:br>
              <a:rPr lang="en-US" sz="3000" kern="1200">
                <a:latin typeface="+mj-lt"/>
                <a:ea typeface="+mj-ea"/>
                <a:cs typeface="+mj-cs"/>
              </a:rPr>
            </a:br>
            <a:endParaRPr lang="en-US" sz="3000" kern="1200">
              <a:latin typeface="+mj-lt"/>
              <a:ea typeface="+mj-ea"/>
              <a:cs typeface="+mj-cs"/>
            </a:endParaRPr>
          </a:p>
        </p:txBody>
      </p:sp>
      <p:cxnSp>
        <p:nvCxnSpPr>
          <p:cNvPr id="12" name="Straight Connector 1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ACD1242-C658-F0EC-3A7F-FF8A73B61D55}"/>
              </a:ext>
            </a:extLst>
          </p:cNvPr>
          <p:cNvSpPr>
            <a:spLocks noGrp="1"/>
          </p:cNvSpPr>
          <p:nvPr>
            <p:ph idx="1"/>
          </p:nvPr>
        </p:nvSpPr>
        <p:spPr>
          <a:xfrm>
            <a:off x="762000" y="2517085"/>
            <a:ext cx="5791199" cy="3602935"/>
          </a:xfrm>
        </p:spPr>
        <p:txBody>
          <a:bodyPr>
            <a:normAutofit/>
          </a:bodyPr>
          <a:lstStyle/>
          <a:p>
            <a:r>
              <a:rPr lang="en-US" sz="1800" dirty="0"/>
              <a:t>MSE measures the average squared difference between the estimated values and the actual value. It gives more weight to larger errors, making it useful for identifying models that perform poorly due to large errors.</a:t>
            </a:r>
          </a:p>
          <a:p>
            <a:r>
              <a:rPr lang="en-US" sz="1800" dirty="0"/>
              <a:t>The Decision Tree model has the highest MSE, suggesting it produces larger errors compared to other models.</a:t>
            </a:r>
          </a:p>
          <a:p>
            <a:r>
              <a:rPr lang="en-US" sz="1800" dirty="0"/>
              <a:t>Linear Regression, Gradient Boosting, and Neural Network have similar and the lowest MSE values, indicating more stable performance with fewer large errors.</a:t>
            </a:r>
            <a:endParaRPr lang="en-AT" sz="1800" dirty="0"/>
          </a:p>
        </p:txBody>
      </p:sp>
      <p:sp>
        <p:nvSpPr>
          <p:cNvPr id="14" name="Rectangle 13">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328CEC-B482-39BE-0587-202D80E3B93B}"/>
              </a:ext>
            </a:extLst>
          </p:cNvPr>
          <p:cNvPicPr>
            <a:picLocks noChangeAspect="1"/>
          </p:cNvPicPr>
          <p:nvPr/>
        </p:nvPicPr>
        <p:blipFill>
          <a:blip r:embed="rId3"/>
          <a:stretch>
            <a:fillRect/>
          </a:stretch>
        </p:blipFill>
        <p:spPr>
          <a:xfrm>
            <a:off x="7827618" y="530850"/>
            <a:ext cx="3924848" cy="5449060"/>
          </a:xfrm>
          <a:prstGeom prst="rect">
            <a:avLst/>
          </a:prstGeom>
        </p:spPr>
      </p:pic>
    </p:spTree>
    <p:extLst>
      <p:ext uri="{BB962C8B-B14F-4D97-AF65-F5344CB8AC3E}">
        <p14:creationId xmlns:p14="http://schemas.microsoft.com/office/powerpoint/2010/main" val="128069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2296E-B8CA-E0A6-1CC6-C4E0B94B77A1}"/>
              </a:ext>
            </a:extLst>
          </p:cNvPr>
          <p:cNvSpPr>
            <a:spLocks noGrp="1"/>
          </p:cNvSpPr>
          <p:nvPr>
            <p:ph type="title"/>
          </p:nvPr>
        </p:nvSpPr>
        <p:spPr>
          <a:xfrm>
            <a:off x="5255260" y="1188637"/>
            <a:ext cx="5852711" cy="1597228"/>
          </a:xfrm>
        </p:spPr>
        <p:txBody>
          <a:bodyPr vert="horz" lIns="91440" tIns="45720" rIns="91440" bIns="45720" rtlCol="0">
            <a:normAutofit/>
          </a:bodyPr>
          <a:lstStyle/>
          <a:p>
            <a:r>
              <a:rPr lang="en-US" sz="3300" kern="1200">
                <a:latin typeface="+mj-lt"/>
                <a:ea typeface="+mj-ea"/>
                <a:cs typeface="+mj-cs"/>
              </a:rPr>
              <a:t>O</a:t>
            </a:r>
            <a:r>
              <a:rPr lang="en-US" sz="3300" b="0" i="0" kern="1200">
                <a:latin typeface="+mj-lt"/>
                <a:ea typeface="+mj-ea"/>
                <a:cs typeface="+mj-cs"/>
              </a:rPr>
              <a:t>btained results, and their analysis.</a:t>
            </a:r>
            <a:br>
              <a:rPr lang="en-US" sz="3300" kern="1200">
                <a:latin typeface="+mj-lt"/>
                <a:ea typeface="+mj-ea"/>
                <a:cs typeface="+mj-cs"/>
              </a:rPr>
            </a:br>
            <a:endParaRPr lang="en-US" sz="3300" kern="1200">
              <a:latin typeface="+mj-lt"/>
              <a:ea typeface="+mj-ea"/>
              <a:cs typeface="+mj-cs"/>
            </a:endParaRPr>
          </a:p>
        </p:txBody>
      </p:sp>
      <p:sp>
        <p:nvSpPr>
          <p:cNvPr id="4" name="Content Placeholder 3">
            <a:extLst>
              <a:ext uri="{FF2B5EF4-FFF2-40B4-BE49-F238E27FC236}">
                <a16:creationId xmlns:a16="http://schemas.microsoft.com/office/drawing/2014/main" id="{0FFB7882-DE3D-883E-02BC-27769A698218}"/>
              </a:ext>
            </a:extLst>
          </p:cNvPr>
          <p:cNvSpPr>
            <a:spLocks noGrp="1"/>
          </p:cNvSpPr>
          <p:nvPr>
            <p:ph idx="1"/>
          </p:nvPr>
        </p:nvSpPr>
        <p:spPr>
          <a:xfrm>
            <a:off x="5255260" y="2604837"/>
            <a:ext cx="4428236" cy="2728198"/>
          </a:xfrm>
        </p:spPr>
        <p:txBody>
          <a:bodyPr anchor="t">
            <a:noAutofit/>
          </a:bodyPr>
          <a:lstStyle/>
          <a:p>
            <a:r>
              <a:rPr lang="en-US" sz="1600" dirty="0"/>
              <a:t>RMSE is the square root of the average squared differences between predicted and actual values. It retains the same units as the target variable and gives a relatively high weight to large errors.	</a:t>
            </a:r>
          </a:p>
          <a:p>
            <a:r>
              <a:rPr lang="en-US" sz="1600" dirty="0"/>
              <a:t>The Decision Tree model has the highest RMSE, reinforcing that it has the most considerable prediction errors.</a:t>
            </a:r>
          </a:p>
          <a:p>
            <a:r>
              <a:rPr lang="en-US" sz="1600" dirty="0"/>
              <a:t> Linear Regression, Gradient Boosting, and Neural Network have similar and the lowest RMSE values, indicating they have smaller prediction errors overall.</a:t>
            </a:r>
            <a:endParaRPr lang="en-AT" sz="1600" dirty="0"/>
          </a:p>
        </p:txBody>
      </p:sp>
      <p:pic>
        <p:nvPicPr>
          <p:cNvPr id="5" name="Picture 4">
            <a:extLst>
              <a:ext uri="{FF2B5EF4-FFF2-40B4-BE49-F238E27FC236}">
                <a16:creationId xmlns:a16="http://schemas.microsoft.com/office/drawing/2014/main" id="{3683CE1C-0861-4FD7-1B8D-B11BEECC9A19}"/>
              </a:ext>
            </a:extLst>
          </p:cNvPr>
          <p:cNvPicPr>
            <a:picLocks noChangeAspect="1"/>
          </p:cNvPicPr>
          <p:nvPr/>
        </p:nvPicPr>
        <p:blipFill>
          <a:blip r:embed="rId2"/>
          <a:stretch>
            <a:fillRect/>
          </a:stretch>
        </p:blipFill>
        <p:spPr>
          <a:xfrm>
            <a:off x="809082" y="716975"/>
            <a:ext cx="3801005" cy="5420481"/>
          </a:xfrm>
          <a:prstGeom prst="rect">
            <a:avLst/>
          </a:prstGeom>
        </p:spPr>
      </p:pic>
    </p:spTree>
    <p:extLst>
      <p:ext uri="{BB962C8B-B14F-4D97-AF65-F5344CB8AC3E}">
        <p14:creationId xmlns:p14="http://schemas.microsoft.com/office/powerpoint/2010/main" val="180189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1B38B-85FD-C519-A7FA-3E565A6C311D}"/>
              </a:ext>
            </a:extLst>
          </p:cNvPr>
          <p:cNvSpPr>
            <a:spLocks noGrp="1"/>
          </p:cNvSpPr>
          <p:nvPr>
            <p:ph type="title"/>
          </p:nvPr>
        </p:nvSpPr>
        <p:spPr>
          <a:xfrm>
            <a:off x="572493" y="238539"/>
            <a:ext cx="11018520" cy="1434415"/>
          </a:xfrm>
        </p:spPr>
        <p:txBody>
          <a:bodyPr anchor="b">
            <a:normAutofit/>
          </a:bodyPr>
          <a:lstStyle/>
          <a:p>
            <a:r>
              <a:rPr lang="en-US" sz="5400"/>
              <a:t>Evaluation</a:t>
            </a:r>
            <a:endParaRPr lang="en-AT" sz="540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343C54-103F-3844-6008-690909FF36E1}"/>
              </a:ext>
            </a:extLst>
          </p:cNvPr>
          <p:cNvSpPr>
            <a:spLocks noGrp="1"/>
          </p:cNvSpPr>
          <p:nvPr>
            <p:ph idx="1"/>
          </p:nvPr>
        </p:nvSpPr>
        <p:spPr>
          <a:xfrm>
            <a:off x="572493" y="2071316"/>
            <a:ext cx="6713552" cy="4119172"/>
          </a:xfrm>
        </p:spPr>
        <p:txBody>
          <a:bodyPr anchor="t">
            <a:normAutofit/>
          </a:bodyPr>
          <a:lstStyle/>
          <a:p>
            <a:r>
              <a:rPr lang="en-US" sz="1500" dirty="0"/>
              <a:t>The Linear Regression</a:t>
            </a:r>
            <a:r>
              <a:rPr lang="ru-RU" sz="1500" dirty="0"/>
              <a:t> </a:t>
            </a:r>
            <a:r>
              <a:rPr lang="en-US" sz="1500" dirty="0"/>
              <a:t>model obtained the lowest overall normalized score, signifying its superior performance compared to the other models.</a:t>
            </a:r>
          </a:p>
          <a:p>
            <a:r>
              <a:rPr lang="en-US" sz="1500" b="1" dirty="0"/>
              <a:t>Error Metrics:</a:t>
            </a:r>
          </a:p>
          <a:p>
            <a:pPr marL="0" indent="0">
              <a:buNone/>
            </a:pPr>
            <a:r>
              <a:rPr lang="en-US" sz="1500" dirty="0"/>
              <a:t>	The Decision Tree model exhibited the highest values in MAE, 	MSE, and RMSE, reflecting the greatest number of errors 	among the models tested.</a:t>
            </a:r>
          </a:p>
          <a:p>
            <a:r>
              <a:rPr lang="en-US" sz="1500" b="1" dirty="0"/>
              <a:t>Model Insights:</a:t>
            </a:r>
          </a:p>
          <a:p>
            <a:pPr marL="0" indent="0">
              <a:buNone/>
            </a:pPr>
            <a:r>
              <a:rPr lang="en-US" sz="1500" b="1" dirty="0"/>
              <a:t>	Linear Regression:</a:t>
            </a:r>
            <a:r>
              <a:rPr lang="en-US" sz="1500" dirty="0"/>
              <a:t> Successfully identified linear 	relationships between the features and housing prices.</a:t>
            </a:r>
          </a:p>
          <a:p>
            <a:pPr marL="0" indent="0">
              <a:buNone/>
            </a:pPr>
            <a:r>
              <a:rPr lang="en-US" sz="1500" b="1" dirty="0"/>
              <a:t>	Decision Tree and Random Forest:</a:t>
            </a:r>
            <a:r>
              <a:rPr lang="en-US" sz="1500" dirty="0"/>
              <a:t> Created more intricate 	decision boundaries, though they had somewhat higher error 	rates.</a:t>
            </a:r>
          </a:p>
          <a:p>
            <a:pPr marL="0" indent="0">
              <a:buNone/>
            </a:pPr>
            <a:r>
              <a:rPr lang="en-US" sz="1500" b="1" dirty="0"/>
              <a:t>	Gradient Boosting:</a:t>
            </a:r>
            <a:r>
              <a:rPr lang="en-US" sz="1500" dirty="0"/>
              <a:t> Displayed promise for enhanced 	performance with additional optimization.</a:t>
            </a:r>
          </a:p>
        </p:txBody>
      </p:sp>
      <p:pic>
        <p:nvPicPr>
          <p:cNvPr id="5" name="Picture 4" descr="Graph on document with pen">
            <a:extLst>
              <a:ext uri="{FF2B5EF4-FFF2-40B4-BE49-F238E27FC236}">
                <a16:creationId xmlns:a16="http://schemas.microsoft.com/office/drawing/2014/main" id="{91496E8C-97FC-6B58-80B0-5A5788253029}"/>
              </a:ext>
            </a:extLst>
          </p:cNvPr>
          <p:cNvPicPr>
            <a:picLocks noChangeAspect="1"/>
          </p:cNvPicPr>
          <p:nvPr/>
        </p:nvPicPr>
        <p:blipFill rotWithShape="1">
          <a:blip r:embed="rId3"/>
          <a:srcRect l="24668" r="11116" b="2"/>
          <a:stretch/>
        </p:blipFill>
        <p:spPr>
          <a:xfrm>
            <a:off x="7675658" y="2093976"/>
            <a:ext cx="3941064" cy="4096512"/>
          </a:xfrm>
          <a:prstGeom prst="rect">
            <a:avLst/>
          </a:prstGeom>
        </p:spPr>
      </p:pic>
    </p:spTree>
    <p:extLst>
      <p:ext uri="{BB962C8B-B14F-4D97-AF65-F5344CB8AC3E}">
        <p14:creationId xmlns:p14="http://schemas.microsoft.com/office/powerpoint/2010/main" val="3537415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D0106-2985-26F8-A9FF-04F18DC44AA8}"/>
              </a:ext>
            </a:extLst>
          </p:cNvPr>
          <p:cNvSpPr>
            <a:spLocks noGrp="1"/>
          </p:cNvSpPr>
          <p:nvPr>
            <p:ph type="title"/>
          </p:nvPr>
        </p:nvSpPr>
        <p:spPr>
          <a:xfrm>
            <a:off x="5340688" y="13597"/>
            <a:ext cx="5458838" cy="1325563"/>
          </a:xfrm>
        </p:spPr>
        <p:txBody>
          <a:bodyPr>
            <a:normAutofit/>
          </a:bodyPr>
          <a:lstStyle/>
          <a:p>
            <a:r>
              <a:rPr lang="en-US" dirty="0"/>
              <a:t>Conclusion	</a:t>
            </a:r>
            <a:endParaRPr lang="en-AT"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ouse">
            <a:extLst>
              <a:ext uri="{FF2B5EF4-FFF2-40B4-BE49-F238E27FC236}">
                <a16:creationId xmlns:a16="http://schemas.microsoft.com/office/drawing/2014/main" id="{32B27EF8-F3C0-E70D-2386-B4C8B0036F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404249"/>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27EBBEE-4A75-1C27-1362-30C6579F45EE}"/>
              </a:ext>
            </a:extLst>
          </p:cNvPr>
          <p:cNvSpPr>
            <a:spLocks noGrp="1"/>
          </p:cNvSpPr>
          <p:nvPr>
            <p:ph idx="1"/>
          </p:nvPr>
        </p:nvSpPr>
        <p:spPr>
          <a:xfrm>
            <a:off x="4224759" y="1088020"/>
            <a:ext cx="7430576" cy="5756383"/>
          </a:xfrm>
        </p:spPr>
        <p:txBody>
          <a:bodyPr>
            <a:normAutofit/>
          </a:bodyPr>
          <a:lstStyle/>
          <a:p>
            <a:r>
              <a:rPr lang="en-US" sz="1200" dirty="0"/>
              <a:t>This project successfully demonstrated the implementation of various machine learning algorithms to predict housing prices using a comprehensive dataset. By creating models from scratch, we gained a deep understanding of the mechanics and performance of these algorithms. Here are the key takeaways:</a:t>
            </a:r>
          </a:p>
          <a:p>
            <a:pPr>
              <a:buFont typeface="+mj-lt"/>
              <a:buAutoNum type="arabicPeriod"/>
            </a:pPr>
            <a:r>
              <a:rPr lang="en-US" sz="1200" b="1" dirty="0"/>
              <a:t>Model Performance:</a:t>
            </a:r>
            <a:endParaRPr lang="en-US" sz="1200" dirty="0"/>
          </a:p>
          <a:p>
            <a:pPr lvl="1"/>
            <a:r>
              <a:rPr lang="en-US" sz="1200" dirty="0"/>
              <a:t>Linear Regression, Gradient Boosting, and Neural Network models showed similar and relatively better performance compared to Decision Tree and Random Forest models, with Linear Regression achieving the lowest RMSE of 49358.38.</a:t>
            </a:r>
          </a:p>
          <a:p>
            <a:pPr lvl="1"/>
            <a:r>
              <a:rPr lang="en-US" sz="1200" dirty="0"/>
              <a:t>Decision Tree Regressor had the highest error metrics, indicating it may not be suitable for this dataset without further tuning.</a:t>
            </a:r>
          </a:p>
          <a:p>
            <a:pPr>
              <a:buFont typeface="+mj-lt"/>
              <a:buAutoNum type="arabicPeriod"/>
            </a:pPr>
            <a:r>
              <a:rPr lang="en-US" sz="1200" b="1" dirty="0"/>
              <a:t>Model Selection and Deployment:</a:t>
            </a:r>
            <a:endParaRPr lang="en-US" sz="1200" dirty="0"/>
          </a:p>
          <a:p>
            <a:pPr lvl="1"/>
            <a:r>
              <a:rPr lang="en-US" sz="1200" dirty="0"/>
              <a:t>The Linear Regression model was selected as the best model based on RMSE and saved for future predictions. This model provides a balance between simplicity and performance.</a:t>
            </a:r>
          </a:p>
          <a:p>
            <a:pPr>
              <a:buFont typeface="+mj-lt"/>
              <a:buAutoNum type="arabicPeriod"/>
            </a:pPr>
            <a:r>
              <a:rPr lang="en-US" sz="1200" b="1" dirty="0"/>
              <a:t>Prediction:</a:t>
            </a:r>
            <a:endParaRPr lang="en-US" sz="1200" dirty="0"/>
          </a:p>
          <a:p>
            <a:pPr marL="742950" lvl="1" indent="-285750">
              <a:buFont typeface="+mj-lt"/>
              <a:buAutoNum type="arabicPeriod"/>
            </a:pPr>
            <a:r>
              <a:rPr lang="en-US" sz="1200" dirty="0"/>
              <a:t>The best model was successfully used to predict the price of new housing data, showcasing the model's practical application in real-world scenarios.</a:t>
            </a:r>
          </a:p>
          <a:p>
            <a:r>
              <a:rPr lang="en-US" sz="1200" b="1" dirty="0"/>
              <a:t>Future Work</a:t>
            </a:r>
          </a:p>
          <a:p>
            <a:pPr>
              <a:buFont typeface="Arial" panose="020B0604020202020204" pitchFamily="34" charset="0"/>
              <a:buChar char="•"/>
            </a:pPr>
            <a:r>
              <a:rPr lang="en-US" sz="1200" b="1" dirty="0"/>
              <a:t>Feature Engineering:</a:t>
            </a:r>
            <a:endParaRPr lang="en-US" sz="1200" dirty="0"/>
          </a:p>
          <a:p>
            <a:pPr marL="457200" lvl="1" indent="0">
              <a:buNone/>
            </a:pPr>
            <a:r>
              <a:rPr lang="en-US" sz="1200" dirty="0"/>
              <a:t>	Additional feature engineering, such as creating interaction terms or using external 	data sources, could uncover more significant relationships and improve model 	accuracy.</a:t>
            </a:r>
          </a:p>
          <a:p>
            <a:r>
              <a:rPr lang="en-US" sz="1200" b="1" dirty="0"/>
              <a:t>Validation:</a:t>
            </a:r>
            <a:endParaRPr lang="en-US" sz="1200" dirty="0"/>
          </a:p>
          <a:p>
            <a:pPr marL="0" indent="0">
              <a:buNone/>
            </a:pPr>
            <a:r>
              <a:rPr lang="en-US" sz="1200" dirty="0"/>
              <a:t>	Implementing cross-validation more rigorously and exploring different train-test splits 	can ensure the models generalize well to unseen data.</a:t>
            </a:r>
          </a:p>
          <a:p>
            <a:endParaRPr lang="en-AT" sz="1100" dirty="0"/>
          </a:p>
        </p:txBody>
      </p:sp>
    </p:spTree>
    <p:extLst>
      <p:ext uri="{BB962C8B-B14F-4D97-AF65-F5344CB8AC3E}">
        <p14:creationId xmlns:p14="http://schemas.microsoft.com/office/powerpoint/2010/main" val="333414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Magnifying glass on clear background">
            <a:extLst>
              <a:ext uri="{FF2B5EF4-FFF2-40B4-BE49-F238E27FC236}">
                <a16:creationId xmlns:a16="http://schemas.microsoft.com/office/drawing/2014/main" id="{1244E70A-63B1-82BA-20FE-8992638B3431}"/>
              </a:ext>
            </a:extLst>
          </p:cNvPr>
          <p:cNvPicPr>
            <a:picLocks noChangeAspect="1"/>
          </p:cNvPicPr>
          <p:nvPr/>
        </p:nvPicPr>
        <p:blipFill rotWithShape="1">
          <a:blip r:embed="rId3"/>
          <a:srcRect r="1" b="15488"/>
          <a:stretch/>
        </p:blipFill>
        <p:spPr>
          <a:xfrm>
            <a:off x="-3447" y="-1"/>
            <a:ext cx="12195447" cy="6879745"/>
          </a:xfrm>
          <a:prstGeom prst="rect">
            <a:avLst/>
          </a:prstGeom>
        </p:spPr>
      </p:pic>
      <p:sp>
        <p:nvSpPr>
          <p:cNvPr id="16" name="Rectangle 15">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D76D3-A947-9CB2-1754-9E78D96544F1}"/>
              </a:ext>
            </a:extLst>
          </p:cNvPr>
          <p:cNvSpPr>
            <a:spLocks noGrp="1"/>
          </p:cNvSpPr>
          <p:nvPr>
            <p:ph type="title"/>
          </p:nvPr>
        </p:nvSpPr>
        <p:spPr>
          <a:xfrm>
            <a:off x="3835908" y="2610716"/>
            <a:ext cx="7927785" cy="1620665"/>
          </a:xfrm>
        </p:spPr>
        <p:txBody>
          <a:bodyPr vert="horz" lIns="91440" tIns="45720" rIns="91440" bIns="45720" rtlCol="0" anchor="b">
            <a:normAutofit/>
          </a:bodyPr>
          <a:lstStyle/>
          <a:p>
            <a:r>
              <a:rPr lang="en-US" sz="7200" dirty="0">
                <a:solidFill>
                  <a:srgbClr val="FFFFFF"/>
                </a:solidFill>
              </a:rPr>
              <a:t>Thank You!		</a:t>
            </a:r>
          </a:p>
        </p:txBody>
      </p:sp>
      <p:sp>
        <p:nvSpPr>
          <p:cNvPr id="3" name="Content Placeholder 2">
            <a:extLst>
              <a:ext uri="{FF2B5EF4-FFF2-40B4-BE49-F238E27FC236}">
                <a16:creationId xmlns:a16="http://schemas.microsoft.com/office/drawing/2014/main" id="{684C088E-2027-5CB9-A208-20DAA5BD4A3C}"/>
              </a:ext>
            </a:extLst>
          </p:cNvPr>
          <p:cNvSpPr>
            <a:spLocks noGrp="1"/>
          </p:cNvSpPr>
          <p:nvPr>
            <p:ph idx="1"/>
          </p:nvPr>
        </p:nvSpPr>
        <p:spPr>
          <a:xfrm>
            <a:off x="4167905" y="4195023"/>
            <a:ext cx="7942381" cy="618479"/>
          </a:xfrm>
        </p:spPr>
        <p:txBody>
          <a:bodyPr vert="horz" lIns="91440" tIns="45720" rIns="91440" bIns="45720" rtlCol="0">
            <a:normAutofit/>
          </a:bodyPr>
          <a:lstStyle/>
          <a:p>
            <a:pPr marL="0" indent="0">
              <a:buNone/>
            </a:pPr>
            <a:r>
              <a:rPr lang="en-US" sz="3200" dirty="0">
                <a:solidFill>
                  <a:srgbClr val="FFFFFF"/>
                </a:solidFill>
              </a:rPr>
              <a:t>Questions/Answers</a:t>
            </a:r>
          </a:p>
        </p:txBody>
      </p:sp>
    </p:spTree>
    <p:extLst>
      <p:ext uri="{BB962C8B-B14F-4D97-AF65-F5344CB8AC3E}">
        <p14:creationId xmlns:p14="http://schemas.microsoft.com/office/powerpoint/2010/main" val="175516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44E6C-E592-A721-FB1E-19899C122DF7}"/>
              </a:ext>
            </a:extLst>
          </p:cNvPr>
          <p:cNvSpPr>
            <a:spLocks noGrp="1"/>
          </p:cNvSpPr>
          <p:nvPr>
            <p:ph type="title"/>
          </p:nvPr>
        </p:nvSpPr>
        <p:spPr>
          <a:xfrm>
            <a:off x="1043631" y="809898"/>
            <a:ext cx="10173010" cy="1554480"/>
          </a:xfrm>
        </p:spPr>
        <p:txBody>
          <a:bodyPr anchor="ctr">
            <a:normAutofit/>
          </a:bodyPr>
          <a:lstStyle/>
          <a:p>
            <a:r>
              <a:rPr lang="en-GB" sz="4800"/>
              <a:t>Motivation</a:t>
            </a:r>
            <a:endParaRPr lang="en-AT"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C3629AE-6466-471A-AB2F-6B0301C890C5}"/>
              </a:ext>
            </a:extLst>
          </p:cNvPr>
          <p:cNvGraphicFramePr>
            <a:graphicFrameLocks noGrp="1"/>
          </p:cNvGraphicFramePr>
          <p:nvPr>
            <p:ph idx="1"/>
            <p:extLst>
              <p:ext uri="{D42A27DB-BD31-4B8C-83A1-F6EECF244321}">
                <p14:modId xmlns:p14="http://schemas.microsoft.com/office/powerpoint/2010/main" val="362199632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78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ECD9773-DF26-71B4-CE3A-F586F023FAE3}"/>
              </a:ext>
            </a:extLst>
          </p:cNvPr>
          <p:cNvSpPr>
            <a:spLocks noGrp="1"/>
          </p:cNvSpPr>
          <p:nvPr>
            <p:ph type="title"/>
          </p:nvPr>
        </p:nvSpPr>
        <p:spPr>
          <a:xfrm>
            <a:off x="838201" y="3998018"/>
            <a:ext cx="3981854" cy="2216513"/>
          </a:xfrm>
        </p:spPr>
        <p:txBody>
          <a:bodyPr>
            <a:normAutofit/>
          </a:bodyPr>
          <a:lstStyle/>
          <a:p>
            <a:r>
              <a:rPr lang="en-GB" dirty="0"/>
              <a:t>Learning Task</a:t>
            </a:r>
            <a:br>
              <a:rPr lang="en-GB" dirty="0"/>
            </a:br>
            <a:endParaRPr lang="en-AT" dirty="0"/>
          </a:p>
        </p:txBody>
      </p:sp>
      <p:sp>
        <p:nvSpPr>
          <p:cNvPr id="19" name="Arc 1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78213B4-02DB-FBD0-308B-67302F99AE36}"/>
              </a:ext>
            </a:extLst>
          </p:cNvPr>
          <p:cNvPicPr>
            <a:picLocks noChangeAspect="1"/>
          </p:cNvPicPr>
          <p:nvPr/>
        </p:nvPicPr>
        <p:blipFill>
          <a:blip r:embed="rId3"/>
          <a:stretch>
            <a:fillRect/>
          </a:stretch>
        </p:blipFill>
        <p:spPr>
          <a:xfrm>
            <a:off x="659914" y="824218"/>
            <a:ext cx="10872172" cy="271804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A7545E4C-DAD7-F20B-0A2B-3064B01B165F}"/>
              </a:ext>
            </a:extLst>
          </p:cNvPr>
          <p:cNvSpPr>
            <a:spLocks noGrp="1"/>
          </p:cNvSpPr>
          <p:nvPr>
            <p:ph idx="1"/>
          </p:nvPr>
        </p:nvSpPr>
        <p:spPr>
          <a:xfrm>
            <a:off x="4600446" y="3982728"/>
            <a:ext cx="6382966" cy="2216512"/>
          </a:xfrm>
        </p:spPr>
        <p:txBody>
          <a:bodyPr>
            <a:normAutofit/>
          </a:bodyPr>
          <a:lstStyle/>
          <a:p>
            <a:r>
              <a:rPr lang="en-US" sz="1500" dirty="0">
                <a:effectLst/>
                <a:latin typeface="Aptos" panose="020B0004020202020204" pitchFamily="34" charset="0"/>
                <a:ea typeface="Aptos" panose="020B0004020202020204" pitchFamily="34" charset="0"/>
                <a:cs typeface="Times New Roman" panose="02020603050405020304" pitchFamily="18" charset="0"/>
              </a:rPr>
              <a:t>The learning objective is centered around instructing a machine learning system to forecast housing prices using a collection of input characteristics drawn from the "Housing Price Prediction Data" dataset, obtainable on Kaggle.</a:t>
            </a:r>
          </a:p>
          <a:p>
            <a:endParaRPr lang="en-US" sz="1500" dirty="0">
              <a:latin typeface="Aptos" panose="020B0004020202020204" pitchFamily="34" charset="0"/>
              <a:cs typeface="Times New Roman" panose="02020603050405020304" pitchFamily="18" charset="0"/>
            </a:endParaRPr>
          </a:p>
          <a:p>
            <a:r>
              <a:rPr lang="en-US" sz="1500" dirty="0">
                <a:effectLst/>
                <a:latin typeface="Aptos" panose="020B0004020202020204" pitchFamily="34" charset="0"/>
                <a:ea typeface="Aptos" panose="020B0004020202020204" pitchFamily="34" charset="0"/>
                <a:cs typeface="Times New Roman" panose="02020603050405020304" pitchFamily="18" charset="0"/>
              </a:rPr>
              <a:t>Subsequently, we will investigate various machine learning methodologies appropriate for regression tasks, including linear regression, decision trees, random forests, gradient boosting, and neural networks</a:t>
            </a:r>
            <a:endParaRPr lang="en-AT" sz="1500" dirty="0"/>
          </a:p>
        </p:txBody>
      </p:sp>
    </p:spTree>
    <p:extLst>
      <p:ext uri="{BB962C8B-B14F-4D97-AF65-F5344CB8AC3E}">
        <p14:creationId xmlns:p14="http://schemas.microsoft.com/office/powerpoint/2010/main" val="9984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68E1A-DB59-25A1-3883-55D3C77E42F6}"/>
              </a:ext>
            </a:extLst>
          </p:cNvPr>
          <p:cNvSpPr>
            <a:spLocks noGrp="1"/>
          </p:cNvSpPr>
          <p:nvPr>
            <p:ph type="title"/>
          </p:nvPr>
        </p:nvSpPr>
        <p:spPr>
          <a:xfrm>
            <a:off x="761803" y="350196"/>
            <a:ext cx="4646904" cy="1624520"/>
          </a:xfrm>
        </p:spPr>
        <p:txBody>
          <a:bodyPr anchor="ctr">
            <a:normAutofit/>
          </a:bodyPr>
          <a:lstStyle/>
          <a:p>
            <a:r>
              <a:rPr lang="en-US" sz="4000"/>
              <a:t>Literature Overview</a:t>
            </a:r>
            <a:endParaRPr lang="en-AT" sz="4000"/>
          </a:p>
        </p:txBody>
      </p:sp>
      <p:sp>
        <p:nvSpPr>
          <p:cNvPr id="3" name="Content Placeholder 2">
            <a:extLst>
              <a:ext uri="{FF2B5EF4-FFF2-40B4-BE49-F238E27FC236}">
                <a16:creationId xmlns:a16="http://schemas.microsoft.com/office/drawing/2014/main" id="{BB896E86-9175-C1DB-EC44-79941F58C486}"/>
              </a:ext>
            </a:extLst>
          </p:cNvPr>
          <p:cNvSpPr>
            <a:spLocks noGrp="1"/>
          </p:cNvSpPr>
          <p:nvPr>
            <p:ph idx="1"/>
          </p:nvPr>
        </p:nvSpPr>
        <p:spPr>
          <a:xfrm>
            <a:off x="761802" y="2743200"/>
            <a:ext cx="4646905" cy="3613149"/>
          </a:xfrm>
        </p:spPr>
        <p:txBody>
          <a:bodyPr anchor="ctr">
            <a:normAutofit/>
          </a:bodyPr>
          <a:lstStyle/>
          <a:p>
            <a:pPr marL="0" indent="0">
              <a:buNone/>
            </a:pPr>
            <a:r>
              <a:rPr lang="en-US" sz="1400" dirty="0"/>
              <a:t>The literature on house price prediction is rich and diverse, encompassing a wide range of methodologies and perspectives. From traditional econometric models to machine learning techniques</a:t>
            </a:r>
          </a:p>
          <a:p>
            <a:pPr marL="0" indent="0">
              <a:buNone/>
            </a:pPr>
            <a:r>
              <a:rPr lang="en-US" sz="1400" dirty="0"/>
              <a:t>Relevant Literature:</a:t>
            </a:r>
          </a:p>
          <a:p>
            <a:r>
              <a:rPr lang="en-US" sz="1400" dirty="0"/>
              <a:t>Li, Y., &amp; Li, W. (2020). House Price Prediction Based on Support Vector Machine and Artificial Neural Network. IEEE Access.</a:t>
            </a:r>
          </a:p>
          <a:p>
            <a:r>
              <a:rPr lang="en-US" sz="1400" dirty="0"/>
              <a:t>Nagel, S. (2020). Big Data and Machine Learning in Quantitative Investment. University of Chicago Press.</a:t>
            </a:r>
          </a:p>
          <a:p>
            <a:r>
              <a:rPr lang="en-US" sz="1400" dirty="0"/>
              <a:t>Forrest, R., &amp; </a:t>
            </a:r>
            <a:r>
              <a:rPr lang="en-US" sz="1400" dirty="0" err="1"/>
              <a:t>Murie</a:t>
            </a:r>
            <a:r>
              <a:rPr lang="en-US" sz="1400" dirty="0"/>
              <a:t>, A. (1994). Housing Markets and Housing Institutions: An International Comparison. Routledge.</a:t>
            </a:r>
          </a:p>
          <a:p>
            <a:pPr marL="0" indent="0">
              <a:buNone/>
            </a:pPr>
            <a:endParaRPr lang="en-AT" sz="1400" dirty="0"/>
          </a:p>
        </p:txBody>
      </p:sp>
      <p:pic>
        <p:nvPicPr>
          <p:cNvPr id="13" name="Picture 12">
            <a:extLst>
              <a:ext uri="{FF2B5EF4-FFF2-40B4-BE49-F238E27FC236}">
                <a16:creationId xmlns:a16="http://schemas.microsoft.com/office/drawing/2014/main" id="{3F035DEE-28CF-B97B-0E16-A21894438718}"/>
              </a:ext>
            </a:extLst>
          </p:cNvPr>
          <p:cNvPicPr>
            <a:picLocks noChangeAspect="1"/>
          </p:cNvPicPr>
          <p:nvPr/>
        </p:nvPicPr>
        <p:blipFill rotWithShape="1">
          <a:blip r:embed="rId3"/>
          <a:srcRect l="8250" r="41694"/>
          <a:stretch/>
        </p:blipFill>
        <p:spPr>
          <a:xfrm>
            <a:off x="6096000" y="1"/>
            <a:ext cx="6102825" cy="6858000"/>
          </a:xfrm>
          <a:prstGeom prst="rect">
            <a:avLst/>
          </a:prstGeom>
        </p:spPr>
      </p:pic>
    </p:spTree>
    <p:extLst>
      <p:ext uri="{BB962C8B-B14F-4D97-AF65-F5344CB8AC3E}">
        <p14:creationId xmlns:p14="http://schemas.microsoft.com/office/powerpoint/2010/main" val="174380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41727-6D44-CC51-6487-5CAB02ED8566}"/>
              </a:ext>
            </a:extLst>
          </p:cNvPr>
          <p:cNvSpPr>
            <a:spLocks noGrp="1"/>
          </p:cNvSpPr>
          <p:nvPr>
            <p:ph type="title"/>
          </p:nvPr>
        </p:nvSpPr>
        <p:spPr>
          <a:xfrm>
            <a:off x="589560" y="856180"/>
            <a:ext cx="4560584" cy="1128068"/>
          </a:xfrm>
        </p:spPr>
        <p:txBody>
          <a:bodyPr anchor="ctr">
            <a:normAutofit/>
          </a:bodyPr>
          <a:lstStyle/>
          <a:p>
            <a:r>
              <a:rPr lang="en-US" sz="3700"/>
              <a:t>PRELIMINARY DATA ANALYSIS </a:t>
            </a:r>
            <a:endParaRPr lang="en-AT" sz="3700"/>
          </a:p>
        </p:txBody>
      </p:sp>
      <p:grpSp>
        <p:nvGrpSpPr>
          <p:cNvPr id="23" name="Group 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C403ACDB-4D5C-85CB-9236-0744CB417333}"/>
              </a:ext>
            </a:extLst>
          </p:cNvPr>
          <p:cNvSpPr>
            <a:spLocks noGrp="1"/>
          </p:cNvSpPr>
          <p:nvPr>
            <p:ph idx="1"/>
          </p:nvPr>
        </p:nvSpPr>
        <p:spPr>
          <a:xfrm>
            <a:off x="30075" y="2090570"/>
            <a:ext cx="5655734" cy="4426282"/>
          </a:xfrm>
        </p:spPr>
        <p:txBody>
          <a:bodyPr anchor="ctr">
            <a:normAutofit lnSpcReduction="10000"/>
          </a:bodyPr>
          <a:lstStyle/>
          <a:p>
            <a:pPr marL="0" indent="0">
              <a:buNone/>
            </a:pPr>
            <a:r>
              <a:rPr lang="en-US" sz="1050" b="1" dirty="0"/>
              <a:t>Dataset description</a:t>
            </a:r>
            <a:r>
              <a:rPr lang="en-US" sz="1050" dirty="0"/>
              <a:t>: The dataset used in this analysis is a housing price dataset. It includes various features that describe the attributes of houses</a:t>
            </a:r>
          </a:p>
          <a:p>
            <a:pPr marL="0" indent="0">
              <a:buNone/>
            </a:pPr>
            <a:r>
              <a:rPr lang="en-US" sz="1050" dirty="0"/>
              <a:t>Input data:	</a:t>
            </a:r>
          </a:p>
          <a:p>
            <a:r>
              <a:rPr lang="en-US" sz="1050" dirty="0"/>
              <a:t> A numerical feature representing :</a:t>
            </a:r>
          </a:p>
          <a:p>
            <a:pPr lvl="1"/>
            <a:r>
              <a:rPr lang="en-US" sz="1050" dirty="0" err="1"/>
              <a:t>SquareFeet</a:t>
            </a:r>
            <a:endParaRPr lang="en-US" sz="1050" dirty="0"/>
          </a:p>
          <a:p>
            <a:pPr lvl="1"/>
            <a:r>
              <a:rPr lang="en-US" sz="1050" dirty="0"/>
              <a:t>Bedrooms</a:t>
            </a:r>
          </a:p>
          <a:p>
            <a:pPr lvl="1"/>
            <a:r>
              <a:rPr lang="en-US" sz="1050" dirty="0"/>
              <a:t>Bathrooms</a:t>
            </a:r>
          </a:p>
          <a:p>
            <a:pPr lvl="1"/>
            <a:r>
              <a:rPr lang="en-US" sz="1050" dirty="0" err="1"/>
              <a:t>YearBuilt</a:t>
            </a:r>
            <a:endParaRPr lang="en-US" sz="1050" dirty="0"/>
          </a:p>
          <a:p>
            <a:pPr lvl="1"/>
            <a:r>
              <a:rPr lang="en-US" sz="1050" dirty="0"/>
              <a:t>Neighborhood</a:t>
            </a:r>
          </a:p>
          <a:p>
            <a:pPr lvl="1"/>
            <a:r>
              <a:rPr lang="en-US" sz="1050" dirty="0"/>
              <a:t>Price </a:t>
            </a:r>
          </a:p>
          <a:p>
            <a:pPr marL="457200" lvl="1" indent="0">
              <a:buNone/>
            </a:pPr>
            <a:endParaRPr lang="en-US" sz="1050" dirty="0"/>
          </a:p>
          <a:p>
            <a:pPr marL="0" indent="0">
              <a:buNone/>
            </a:pPr>
            <a:r>
              <a:rPr lang="en-US" sz="1050" dirty="0"/>
              <a:t>Output Data:</a:t>
            </a:r>
          </a:p>
          <a:p>
            <a:r>
              <a:rPr lang="en-US" sz="1050" dirty="0"/>
              <a:t> Price: A numerical value representing the price of the house.</a:t>
            </a:r>
          </a:p>
          <a:p>
            <a:pPr marL="0" indent="0">
              <a:buNone/>
            </a:pPr>
            <a:r>
              <a:rPr lang="en-US" sz="1050" b="1" dirty="0"/>
              <a:t>Data Preprocessing:</a:t>
            </a:r>
            <a:endParaRPr lang="en-US" sz="1050" dirty="0"/>
          </a:p>
          <a:p>
            <a:pPr marL="0" indent="0">
              <a:buNone/>
            </a:pPr>
            <a:r>
              <a:rPr lang="en-US" sz="1050" dirty="0"/>
              <a:t>Splitting Features and Target Variable</a:t>
            </a:r>
          </a:p>
          <a:p>
            <a:pPr marL="0" indent="0">
              <a:buNone/>
            </a:pPr>
            <a:r>
              <a:rPr lang="en-US" sz="1050" dirty="0"/>
              <a:t>Defining Numerical and Categorical Features</a:t>
            </a:r>
          </a:p>
          <a:p>
            <a:pPr marL="0" indent="0">
              <a:buNone/>
            </a:pPr>
            <a:r>
              <a:rPr lang="en-US" sz="1050" dirty="0"/>
              <a:t>Creating Transformers for Preprocessing</a:t>
            </a:r>
          </a:p>
          <a:p>
            <a:pPr marL="0" indent="0">
              <a:buNone/>
            </a:pPr>
            <a:r>
              <a:rPr lang="en-US" sz="1050" dirty="0"/>
              <a:t>Combining Transformers using </a:t>
            </a:r>
            <a:r>
              <a:rPr lang="en-US" sz="1050" dirty="0" err="1"/>
              <a:t>ColumnTransformer</a:t>
            </a:r>
            <a:endParaRPr lang="en-US" sz="1050" dirty="0"/>
          </a:p>
          <a:p>
            <a:pPr marL="0" indent="0">
              <a:buNone/>
            </a:pPr>
            <a:r>
              <a:rPr lang="en-US" sz="1050" dirty="0"/>
              <a:t> </a:t>
            </a:r>
            <a:endParaRPr lang="en-AT" sz="1050" dirty="0"/>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House line vector icons">
            <a:extLst>
              <a:ext uri="{FF2B5EF4-FFF2-40B4-BE49-F238E27FC236}">
                <a16:creationId xmlns:a16="http://schemas.microsoft.com/office/drawing/2014/main" id="{E8B9FDCF-F28F-DA27-7AEE-425C20C77751}"/>
              </a:ext>
            </a:extLst>
          </p:cNvPr>
          <p:cNvPicPr>
            <a:picLocks noChangeAspect="1"/>
          </p:cNvPicPr>
          <p:nvPr/>
        </p:nvPicPr>
        <p:blipFill rotWithShape="1">
          <a:blip r:embed="rId3"/>
          <a:srcRect l="9845" r="9950"/>
          <a:stretch/>
        </p:blipFill>
        <p:spPr>
          <a:xfrm>
            <a:off x="5977788" y="799352"/>
            <a:ext cx="5425410" cy="5259296"/>
          </a:xfrm>
          <a:prstGeom prst="rect">
            <a:avLst/>
          </a:prstGeom>
        </p:spPr>
      </p:pic>
    </p:spTree>
    <p:extLst>
      <p:ext uri="{BB962C8B-B14F-4D97-AF65-F5344CB8AC3E}">
        <p14:creationId xmlns:p14="http://schemas.microsoft.com/office/powerpoint/2010/main" val="404599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6FB230-6262-6445-B124-34EC4DD9FD80}"/>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Implementation</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0AA110-6915-B797-F708-15897213ED9D}"/>
              </a:ext>
            </a:extLst>
          </p:cNvPr>
          <p:cNvSpPr>
            <a:spLocks/>
          </p:cNvSpPr>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To address the housing price prediction task, a robust model is required to handle various features of houses and accurately estimate their prices. I implemented multiple machine learning models to determine the most effective approach for predicting housing prices. Each model was trained to understand the relationships between different features and housing prices.</a:t>
            </a:r>
          </a:p>
        </p:txBody>
      </p:sp>
      <p:sp>
        <p:nvSpPr>
          <p:cNvPr id="5" name="TextBox 4">
            <a:extLst>
              <a:ext uri="{FF2B5EF4-FFF2-40B4-BE49-F238E27FC236}">
                <a16:creationId xmlns:a16="http://schemas.microsoft.com/office/drawing/2014/main" id="{0E836283-D049-6B94-5703-B2520F9C744D}"/>
              </a:ext>
            </a:extLst>
          </p:cNvPr>
          <p:cNvSpPr txBox="1"/>
          <p:nvPr/>
        </p:nvSpPr>
        <p:spPr>
          <a:xfrm>
            <a:off x="490408" y="2634900"/>
            <a:ext cx="6094070" cy="3247043"/>
          </a:xfrm>
          <a:prstGeom prst="rect">
            <a:avLst/>
          </a:prstGeom>
          <a:noFill/>
        </p:spPr>
        <p:txBody>
          <a:bodyPr wrap="square">
            <a:spAutoFit/>
          </a:bodyPr>
          <a:lstStyle/>
          <a:p>
            <a:pPr marL="220028" indent="-220028" defTabSz="704088">
              <a:spcAft>
                <a:spcPts val="600"/>
              </a:spcAft>
              <a:buFont typeface="Arial" panose="020B0604020202020204" pitchFamily="34" charset="0"/>
              <a:buChar char="•"/>
            </a:pPr>
            <a:r>
              <a:rPr lang="en-US" sz="2000" dirty="0"/>
              <a:t>Linear Regression - p</a:t>
            </a:r>
            <a:r>
              <a:rPr lang="en-AT" sz="2000" kern="1200" dirty="0" err="1">
                <a:latin typeface="+mn-lt"/>
                <a:ea typeface="+mn-ea"/>
                <a:cs typeface="+mn-cs"/>
              </a:rPr>
              <a:t>rovides</a:t>
            </a:r>
            <a:r>
              <a:rPr lang="en-AT" sz="2000" kern="1200" dirty="0">
                <a:latin typeface="+mn-lt"/>
                <a:ea typeface="+mn-ea"/>
                <a:cs typeface="+mn-cs"/>
              </a:rPr>
              <a:t> a baseline for prediction performance.</a:t>
            </a:r>
            <a:endParaRPr lang="en-US" sz="2000" kern="1200" dirty="0">
              <a:latin typeface="+mn-lt"/>
              <a:ea typeface="+mn-ea"/>
              <a:cs typeface="+mn-cs"/>
            </a:endParaRPr>
          </a:p>
          <a:p>
            <a:pPr marL="342900" indent="-342900">
              <a:buAutoNum type="arabicPeriod"/>
            </a:pPr>
            <a:r>
              <a:rPr lang="en-US" sz="2000" dirty="0"/>
              <a:t>Initialize two attributes . These attributes will later store the coefficients (slopes) and intercept (bias) of the linear regression model after it has been fitted to the data.</a:t>
            </a:r>
          </a:p>
          <a:p>
            <a:pPr marL="342900" indent="-342900">
              <a:buFontTx/>
              <a:buAutoNum type="arabicPeriod"/>
            </a:pPr>
            <a:r>
              <a:rPr lang="en-US" altLang="en-AT" sz="2000" dirty="0">
                <a:latin typeface="Arial" panose="020B0604020202020204" pitchFamily="34" charset="0"/>
              </a:rPr>
              <a:t>T</a:t>
            </a:r>
            <a:r>
              <a:rPr kumimoji="0" lang="en-AT" altLang="en-AT" sz="2000" b="0" i="0" u="none" strike="noStrike" cap="none" normalizeH="0" baseline="0" dirty="0">
                <a:ln>
                  <a:noFill/>
                </a:ln>
                <a:solidFill>
                  <a:schemeClr val="tx1"/>
                </a:solidFill>
                <a:effectLst/>
                <a:latin typeface="Arial" panose="020B0604020202020204" pitchFamily="34" charset="0"/>
              </a:rPr>
              <a:t>rains the linear regression model on the given training data</a:t>
            </a:r>
            <a:r>
              <a:rPr kumimoji="0" lang="en-AT" altLang="en-AT" sz="2000" b="0" i="0" u="none" strike="noStrike" cap="none" normalizeH="0" baseline="0" dirty="0">
                <a:ln>
                  <a:noFill/>
                </a:ln>
                <a:solidFill>
                  <a:schemeClr val="tx1"/>
                </a:solidFill>
                <a:effectLst/>
              </a:rPr>
              <a:t>. </a:t>
            </a:r>
            <a:endParaRPr lang="en-US" sz="2000" dirty="0"/>
          </a:p>
          <a:p>
            <a:pPr marL="342900" indent="-342900">
              <a:buAutoNum type="arabicPeriod"/>
            </a:pPr>
            <a:r>
              <a:rPr lang="en-US" sz="2000" dirty="0"/>
              <a:t>Make predictions on new data using the trained model</a:t>
            </a:r>
            <a:endParaRPr lang="en-AT" sz="2000" dirty="0"/>
          </a:p>
        </p:txBody>
      </p:sp>
      <p:pic>
        <p:nvPicPr>
          <p:cNvPr id="6" name="Picture 5">
            <a:extLst>
              <a:ext uri="{FF2B5EF4-FFF2-40B4-BE49-F238E27FC236}">
                <a16:creationId xmlns:a16="http://schemas.microsoft.com/office/drawing/2014/main" id="{E8DD28D7-3253-2367-ED95-0423D907CDA9}"/>
              </a:ext>
            </a:extLst>
          </p:cNvPr>
          <p:cNvPicPr>
            <a:picLocks noChangeAspect="1"/>
          </p:cNvPicPr>
          <p:nvPr/>
        </p:nvPicPr>
        <p:blipFill>
          <a:blip r:embed="rId3"/>
          <a:stretch>
            <a:fillRect/>
          </a:stretch>
        </p:blipFill>
        <p:spPr>
          <a:xfrm>
            <a:off x="6609009" y="3046580"/>
            <a:ext cx="5124653" cy="2565729"/>
          </a:xfrm>
          <a:prstGeom prst="rect">
            <a:avLst/>
          </a:prstGeom>
        </p:spPr>
      </p:pic>
    </p:spTree>
    <p:extLst>
      <p:ext uri="{BB962C8B-B14F-4D97-AF65-F5344CB8AC3E}">
        <p14:creationId xmlns:p14="http://schemas.microsoft.com/office/powerpoint/2010/main" val="159229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B591E-9BC6-0D69-C454-06C79023B67C}"/>
              </a:ext>
            </a:extLst>
          </p:cNvPr>
          <p:cNvSpPr>
            <a:spLocks noGrp="1"/>
          </p:cNvSpPr>
          <p:nvPr>
            <p:ph type="title"/>
          </p:nvPr>
        </p:nvSpPr>
        <p:spPr>
          <a:xfrm>
            <a:off x="6159883" y="267586"/>
            <a:ext cx="5397237" cy="1325563"/>
          </a:xfrm>
        </p:spPr>
        <p:txBody>
          <a:bodyPr>
            <a:normAutofit/>
          </a:bodyPr>
          <a:lstStyle/>
          <a:p>
            <a:r>
              <a:rPr lang="en-US" dirty="0"/>
              <a:t>Implementation</a:t>
            </a:r>
            <a:endParaRPr lang="en-AT" dirty="0"/>
          </a:p>
        </p:txBody>
      </p:sp>
      <p:pic>
        <p:nvPicPr>
          <p:cNvPr id="4" name="Picture 3">
            <a:extLst>
              <a:ext uri="{FF2B5EF4-FFF2-40B4-BE49-F238E27FC236}">
                <a16:creationId xmlns:a16="http://schemas.microsoft.com/office/drawing/2014/main" id="{A6D1295D-E24B-02FF-FF67-FEA427A7EFD8}"/>
              </a:ext>
            </a:extLst>
          </p:cNvPr>
          <p:cNvPicPr>
            <a:picLocks noChangeAspect="1"/>
          </p:cNvPicPr>
          <p:nvPr/>
        </p:nvPicPr>
        <p:blipFill>
          <a:blip r:embed="rId3"/>
          <a:stretch>
            <a:fillRect/>
          </a:stretch>
        </p:blipFill>
        <p:spPr>
          <a:xfrm>
            <a:off x="461514" y="368723"/>
            <a:ext cx="4895677" cy="187259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45" name="Freeform: Shape 44">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8FD6E0A2-CE70-9155-1921-9801D77ED054}"/>
              </a:ext>
            </a:extLst>
          </p:cNvPr>
          <p:cNvPicPr>
            <a:picLocks noChangeAspect="1"/>
          </p:cNvPicPr>
          <p:nvPr/>
        </p:nvPicPr>
        <p:blipFill>
          <a:blip r:embed="rId4"/>
          <a:stretch>
            <a:fillRect/>
          </a:stretch>
        </p:blipFill>
        <p:spPr>
          <a:xfrm>
            <a:off x="326563" y="2423675"/>
            <a:ext cx="5185900" cy="339676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5" name="Content Placeholder 4">
            <a:extLst>
              <a:ext uri="{FF2B5EF4-FFF2-40B4-BE49-F238E27FC236}">
                <a16:creationId xmlns:a16="http://schemas.microsoft.com/office/drawing/2014/main" id="{C58C2F1A-2D10-E7E5-01ED-0EF11648A5B7}"/>
              </a:ext>
            </a:extLst>
          </p:cNvPr>
          <p:cNvSpPr txBox="1">
            <a:spLocks noGrp="1"/>
          </p:cNvSpPr>
          <p:nvPr>
            <p:ph idx="1"/>
          </p:nvPr>
        </p:nvSpPr>
        <p:spPr>
          <a:xfrm>
            <a:off x="6152089" y="1466312"/>
            <a:ext cx="5397237" cy="4351338"/>
          </a:xfrm>
          <a:prstGeom prst="rect">
            <a:avLst/>
          </a:prstGeom>
        </p:spPr>
        <p:txBody>
          <a:bodyPr>
            <a:normAutofit/>
          </a:bodyPr>
          <a:lstStyle/>
          <a:p>
            <a:pPr marL="220028" indent="-220028" defTabSz="704088">
              <a:spcAft>
                <a:spcPts val="600"/>
              </a:spcAft>
              <a:buFont typeface="Arial" panose="020B0604020202020204" pitchFamily="34" charset="0"/>
              <a:buChar char="•"/>
            </a:pPr>
            <a:r>
              <a:rPr lang="en-US" sz="2400" kern="1200" dirty="0">
                <a:latin typeface="+mn-lt"/>
                <a:ea typeface="+mn-ea"/>
                <a:cs typeface="+mn-cs"/>
              </a:rPr>
              <a:t>Decision Tree Regressor  - </a:t>
            </a:r>
            <a:r>
              <a:rPr lang="en-US" sz="2400" dirty="0"/>
              <a:t>split the data into subsets based on feature values to minimize the variance within each subset</a:t>
            </a:r>
            <a:r>
              <a:rPr lang="en-US" sz="2400" kern="1200" dirty="0">
                <a:latin typeface="+mn-lt"/>
                <a:ea typeface="+mn-ea"/>
                <a:cs typeface="+mn-cs"/>
              </a:rPr>
              <a:t>.</a:t>
            </a:r>
          </a:p>
          <a:p>
            <a:pPr marL="0" lvl="0" indent="0" eaLnBrk="0" fontAlgn="base" hangingPunct="0">
              <a:spcBef>
                <a:spcPct val="0"/>
              </a:spcBef>
              <a:spcAft>
                <a:spcPct val="0"/>
              </a:spcAft>
              <a:buNone/>
            </a:pPr>
            <a:r>
              <a:rPr lang="en-US" altLang="en-AT" sz="2400" dirty="0"/>
              <a:t>1. </a:t>
            </a:r>
            <a:r>
              <a:rPr lang="en-AT" altLang="en-AT" sz="2400" dirty="0"/>
              <a:t>Initialize the model with a maximum depth parameter.</a:t>
            </a:r>
          </a:p>
          <a:p>
            <a:pPr marL="0" lvl="0" indent="0" eaLnBrk="0" fontAlgn="base" hangingPunct="0">
              <a:spcBef>
                <a:spcPct val="0"/>
              </a:spcBef>
              <a:spcAft>
                <a:spcPct val="0"/>
              </a:spcAft>
              <a:buNone/>
            </a:pPr>
            <a:r>
              <a:rPr lang="en-US" altLang="en-AT" sz="2400" dirty="0"/>
              <a:t>2. </a:t>
            </a:r>
            <a:r>
              <a:rPr lang="en-AT" altLang="en-AT" sz="2400" dirty="0"/>
              <a:t>Fit the model by recursively splitting the data to build a tree.</a:t>
            </a:r>
          </a:p>
          <a:p>
            <a:pPr marL="0" lvl="0" indent="0" eaLnBrk="0" fontAlgn="base" hangingPunct="0">
              <a:spcBef>
                <a:spcPct val="0"/>
              </a:spcBef>
              <a:spcAft>
                <a:spcPct val="0"/>
              </a:spcAft>
              <a:buNone/>
            </a:pPr>
            <a:r>
              <a:rPr lang="en-US" altLang="en-AT" sz="2400" dirty="0"/>
              <a:t>3. </a:t>
            </a:r>
            <a:r>
              <a:rPr lang="en-AT" altLang="en-AT" sz="2400" dirty="0"/>
              <a:t>Find the best split based on information gain (variance reduction).</a:t>
            </a:r>
          </a:p>
          <a:p>
            <a:pPr marL="0" lvl="0" indent="0" eaLnBrk="0" fontAlgn="base" hangingPunct="0">
              <a:spcBef>
                <a:spcPct val="0"/>
              </a:spcBef>
              <a:spcAft>
                <a:spcPct val="0"/>
              </a:spcAft>
              <a:buNone/>
            </a:pPr>
            <a:r>
              <a:rPr lang="en-US" altLang="en-AT" sz="2400" dirty="0"/>
              <a:t>4. </a:t>
            </a:r>
            <a:r>
              <a:rPr lang="en-AT" altLang="en-AT" sz="2400" dirty="0"/>
              <a:t>Make predictions by traversing the tree from the root to a leaf node. </a:t>
            </a:r>
          </a:p>
          <a:p>
            <a:pPr marL="220028" indent="-220028" defTabSz="704088">
              <a:spcAft>
                <a:spcPts val="600"/>
              </a:spcAft>
              <a:buFont typeface="Arial" panose="020B0604020202020204" pitchFamily="34" charset="0"/>
              <a:buChar char="•"/>
            </a:pPr>
            <a:endParaRPr lang="en-US" sz="2400" kern="1200" dirty="0">
              <a:latin typeface="+mn-lt"/>
              <a:ea typeface="+mn-ea"/>
              <a:cs typeface="+mn-cs"/>
            </a:endParaRPr>
          </a:p>
        </p:txBody>
      </p:sp>
      <p:sp>
        <p:nvSpPr>
          <p:cNvPr id="47" name="Arc 46">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7310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B591E-9BC6-0D69-C454-06C79023B67C}"/>
              </a:ext>
            </a:extLst>
          </p:cNvPr>
          <p:cNvSpPr>
            <a:spLocks noGrp="1"/>
          </p:cNvSpPr>
          <p:nvPr>
            <p:ph type="title"/>
          </p:nvPr>
        </p:nvSpPr>
        <p:spPr>
          <a:xfrm>
            <a:off x="5894962" y="18255"/>
            <a:ext cx="5458838" cy="1325563"/>
          </a:xfrm>
        </p:spPr>
        <p:txBody>
          <a:bodyPr>
            <a:normAutofit/>
          </a:bodyPr>
          <a:lstStyle/>
          <a:p>
            <a:r>
              <a:rPr lang="en-US" dirty="0"/>
              <a:t>Implementation</a:t>
            </a:r>
            <a:endParaRPr lang="en-AT"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207C53A1-8E15-5859-8F5D-CA421DEC3F98}"/>
              </a:ext>
            </a:extLst>
          </p:cNvPr>
          <p:cNvPicPr>
            <a:picLocks noChangeAspect="1"/>
          </p:cNvPicPr>
          <p:nvPr/>
        </p:nvPicPr>
        <p:blipFill>
          <a:blip r:embed="rId3"/>
          <a:stretch>
            <a:fillRect/>
          </a:stretch>
        </p:blipFill>
        <p:spPr>
          <a:xfrm>
            <a:off x="171090" y="1343818"/>
            <a:ext cx="5552783" cy="324837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C58C2F1A-2D10-E7E5-01ED-0EF11648A5B7}"/>
              </a:ext>
            </a:extLst>
          </p:cNvPr>
          <p:cNvSpPr txBox="1">
            <a:spLocks noGrp="1"/>
          </p:cNvSpPr>
          <p:nvPr>
            <p:ph idx="1"/>
          </p:nvPr>
        </p:nvSpPr>
        <p:spPr>
          <a:xfrm>
            <a:off x="5894962" y="1068503"/>
            <a:ext cx="5458838" cy="4192520"/>
          </a:xfrm>
          <a:prstGeom prst="rect">
            <a:avLst/>
          </a:prstGeom>
        </p:spPr>
        <p:txBody>
          <a:bodyPr>
            <a:normAutofit/>
          </a:bodyPr>
          <a:lstStyle/>
          <a:p>
            <a:pPr marL="220028" indent="-220028" defTabSz="704088">
              <a:spcAft>
                <a:spcPts val="600"/>
              </a:spcAft>
              <a:buFont typeface="Arial" panose="020B0604020202020204" pitchFamily="34" charset="0"/>
              <a:buChar char="•"/>
            </a:pPr>
            <a:r>
              <a:rPr lang="en-US" sz="2200" dirty="0"/>
              <a:t>Random Forest Regressor</a:t>
            </a:r>
            <a:r>
              <a:rPr lang="en-US" sz="2200" kern="1200" dirty="0">
                <a:ea typeface="+mn-ea"/>
                <a:cs typeface="+mn-cs"/>
              </a:rPr>
              <a:t>- </a:t>
            </a:r>
            <a:r>
              <a:rPr lang="en-US" sz="2200" dirty="0"/>
              <a:t>builds multiple decision trees on random subsets of the data and averages their predictions.</a:t>
            </a:r>
          </a:p>
          <a:p>
            <a:pPr marL="0" marR="0" lvl="0" indent="0" defTabSz="914400" rtl="0" eaLnBrk="0" fontAlgn="base" latinLnBrk="0" hangingPunct="0">
              <a:spcBef>
                <a:spcPct val="0"/>
              </a:spcBef>
              <a:spcAft>
                <a:spcPct val="0"/>
              </a:spcAft>
              <a:buClrTx/>
              <a:buSzTx/>
              <a:buNone/>
              <a:tabLst/>
            </a:pPr>
            <a:r>
              <a:rPr kumimoji="0" lang="en-US" altLang="en-AT" sz="2200" i="0" u="none" strike="noStrike" cap="none" normalizeH="0" baseline="0" dirty="0">
                <a:ln>
                  <a:noFill/>
                </a:ln>
                <a:effectLst/>
              </a:rPr>
              <a:t>1. </a:t>
            </a:r>
            <a:r>
              <a:rPr kumimoji="0" lang="en-AT" altLang="en-AT" sz="2200" i="0" u="none" strike="noStrike" cap="none" normalizeH="0" baseline="0" dirty="0">
                <a:ln>
                  <a:noFill/>
                </a:ln>
                <a:effectLst/>
              </a:rPr>
              <a:t>Initialize the model with the number of estimators (trees) and maximum depth.</a:t>
            </a:r>
          </a:p>
          <a:p>
            <a:pPr marL="0" marR="0" lvl="0" indent="0" defTabSz="914400" rtl="0" eaLnBrk="0" fontAlgn="base" latinLnBrk="0" hangingPunct="0">
              <a:spcBef>
                <a:spcPct val="0"/>
              </a:spcBef>
              <a:spcAft>
                <a:spcPct val="0"/>
              </a:spcAft>
              <a:buClrTx/>
              <a:buSzTx/>
              <a:buNone/>
              <a:tabLst/>
            </a:pPr>
            <a:r>
              <a:rPr kumimoji="0" lang="en-US" altLang="en-AT" sz="2200" i="0" u="none" strike="noStrike" cap="none" normalizeH="0" baseline="0" dirty="0">
                <a:ln>
                  <a:noFill/>
                </a:ln>
                <a:effectLst/>
              </a:rPr>
              <a:t>2. </a:t>
            </a:r>
            <a:r>
              <a:rPr kumimoji="0" lang="en-AT" altLang="en-AT" sz="2200" i="0" u="none" strike="noStrike" cap="none" normalizeH="0" baseline="0" dirty="0">
                <a:ln>
                  <a:noFill/>
                </a:ln>
                <a:effectLst/>
              </a:rPr>
              <a:t>Fit the model by building multiple decision trees on bootstrapped subsets of the data.</a:t>
            </a:r>
          </a:p>
          <a:p>
            <a:pPr marL="0" marR="0" lvl="0" indent="0" defTabSz="914400" rtl="0" eaLnBrk="0" fontAlgn="base" latinLnBrk="0" hangingPunct="0">
              <a:spcBef>
                <a:spcPct val="0"/>
              </a:spcBef>
              <a:spcAft>
                <a:spcPct val="0"/>
              </a:spcAft>
              <a:buClrTx/>
              <a:buSzTx/>
              <a:buNone/>
              <a:tabLst/>
            </a:pPr>
            <a:r>
              <a:rPr kumimoji="0" lang="en-US" altLang="en-AT" sz="2200" i="0" u="none" strike="noStrike" cap="none" normalizeH="0" baseline="0" dirty="0">
                <a:ln>
                  <a:noFill/>
                </a:ln>
                <a:effectLst/>
              </a:rPr>
              <a:t>3. </a:t>
            </a:r>
            <a:r>
              <a:rPr kumimoji="0" lang="en-AT" altLang="en-AT" sz="2200" i="0" u="none" strike="noStrike" cap="none" normalizeH="0" baseline="0" dirty="0">
                <a:ln>
                  <a:noFill/>
                </a:ln>
                <a:effectLst/>
              </a:rPr>
              <a:t>Aggregate the predictions of all trees to make the final prediction.</a:t>
            </a:r>
          </a:p>
          <a:p>
            <a:pPr marL="0" marR="0" lvl="0" indent="0" defTabSz="914400" rtl="0" eaLnBrk="0" fontAlgn="base" latinLnBrk="0" hangingPunct="0">
              <a:spcBef>
                <a:spcPct val="0"/>
              </a:spcBef>
              <a:spcAft>
                <a:spcPct val="0"/>
              </a:spcAft>
              <a:buClrTx/>
              <a:buSzTx/>
              <a:buNone/>
              <a:tabLst/>
            </a:pPr>
            <a:r>
              <a:rPr kumimoji="0" lang="en-US" altLang="en-AT" sz="2200" i="0" u="none" strike="noStrike" cap="none" normalizeH="0" baseline="0" dirty="0">
                <a:ln>
                  <a:noFill/>
                </a:ln>
                <a:effectLst/>
              </a:rPr>
              <a:t>4. </a:t>
            </a:r>
            <a:r>
              <a:rPr kumimoji="0" lang="en-AT" altLang="en-AT" sz="2200" i="0" u="none" strike="noStrike" cap="none" normalizeH="0" baseline="0" dirty="0">
                <a:ln>
                  <a:noFill/>
                </a:ln>
                <a:effectLst/>
              </a:rPr>
              <a:t>Predict by averaging the outputs of all individual trees. </a:t>
            </a:r>
          </a:p>
          <a:p>
            <a:pPr marL="220028" indent="-220028" defTabSz="704088">
              <a:spcAft>
                <a:spcPts val="600"/>
              </a:spcAft>
              <a:buFont typeface="Arial" panose="020B0604020202020204" pitchFamily="34" charset="0"/>
              <a:buChar char="•"/>
            </a:pPr>
            <a:endParaRPr lang="en-US" sz="2200" kern="1200" dirty="0">
              <a:ea typeface="+mn-ea"/>
              <a:cs typeface="+mn-cs"/>
            </a:endParaRPr>
          </a:p>
        </p:txBody>
      </p:sp>
    </p:spTree>
    <p:extLst>
      <p:ext uri="{BB962C8B-B14F-4D97-AF65-F5344CB8AC3E}">
        <p14:creationId xmlns:p14="http://schemas.microsoft.com/office/powerpoint/2010/main" val="3950806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786</TotalTime>
  <Words>3156</Words>
  <Application>Microsoft Office PowerPoint</Application>
  <PresentationFormat>Widescreen</PresentationFormat>
  <Paragraphs>247</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Arial Unicode MS</vt:lpstr>
      <vt:lpstr>Calibri</vt:lpstr>
      <vt:lpstr>Office Theme</vt:lpstr>
      <vt:lpstr>623.504 House Pricing Prediction Rafael Aghashirinov</vt:lpstr>
      <vt:lpstr>Table of Contents</vt:lpstr>
      <vt:lpstr>Motivation</vt:lpstr>
      <vt:lpstr>Learning Task </vt:lpstr>
      <vt:lpstr>Literature Overview</vt:lpstr>
      <vt:lpstr>PRELIMINARY DATA ANALYSIS </vt:lpstr>
      <vt:lpstr>Implementation</vt:lpstr>
      <vt:lpstr>Implementation</vt:lpstr>
      <vt:lpstr>Implementation</vt:lpstr>
      <vt:lpstr>Implementation</vt:lpstr>
      <vt:lpstr>Implementation</vt:lpstr>
      <vt:lpstr>Obtained results, and their analysis. </vt:lpstr>
      <vt:lpstr>Obtained results, and their analysis. </vt:lpstr>
      <vt:lpstr>Obtained results, and their analysis. </vt:lpstr>
      <vt:lpstr>Obtained results, and their analysis. </vt:lpstr>
      <vt:lpstr>Obtained results, and their analysis. </vt:lpstr>
      <vt:lpstr>Obtained results, and their analysis.</vt:lpstr>
      <vt:lpstr>Obtained results, and their analysis. </vt:lpstr>
      <vt:lpstr>Obtained results, and their analysis</vt:lpstr>
      <vt:lpstr>Obtained results, and their analysis</vt:lpstr>
      <vt:lpstr>Obtained results, and their analysis</vt:lpstr>
      <vt:lpstr>Obtained results, and their analysis. </vt:lpstr>
      <vt:lpstr>Obtained results, and their analysis. </vt:lpstr>
      <vt:lpstr>Obtained results, and their analysis. </vt:lpstr>
      <vt:lpstr>Evaluation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Rafael Agashirinov</dc:creator>
  <cp:lastModifiedBy>Rafael Agashirinov</cp:lastModifiedBy>
  <cp:revision>25</cp:revision>
  <dcterms:created xsi:type="dcterms:W3CDTF">2024-06-08T15:24:41Z</dcterms:created>
  <dcterms:modified xsi:type="dcterms:W3CDTF">2024-07-01T15:26:14Z</dcterms:modified>
</cp:coreProperties>
</file>