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9" r:id="rId5"/>
    <p:sldId id="320" r:id="rId6"/>
    <p:sldId id="321" r:id="rId7"/>
    <p:sldId id="322" r:id="rId8"/>
    <p:sldId id="324" r:id="rId9"/>
    <p:sldId id="336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25" r:id="rId18"/>
    <p:sldId id="333" r:id="rId19"/>
    <p:sldId id="323" r:id="rId20"/>
    <p:sldId id="334" r:id="rId21"/>
    <p:sldId id="335" r:id="rId22"/>
  </p:sldIdLst>
  <p:sldSz cx="12188825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4319" userDrawn="1">
          <p15:clr>
            <a:srgbClr val="A4A3A4"/>
          </p15:clr>
        </p15:guide>
        <p15:guide id="6" orient="horz" pos="4043" userDrawn="1">
          <p15:clr>
            <a:srgbClr val="A4A3A4"/>
          </p15:clr>
        </p15:guide>
        <p15:guide id="7" pos="7677" userDrawn="1">
          <p15:clr>
            <a:srgbClr val="A4A3A4"/>
          </p15:clr>
        </p15:guide>
        <p15:guide id="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C"/>
    <a:srgbClr val="000000"/>
    <a:srgbClr val="5E438F"/>
    <a:srgbClr val="CA95F7"/>
    <a:srgbClr val="003C65"/>
    <a:srgbClr val="2274AC"/>
    <a:srgbClr val="FFC000"/>
    <a:srgbClr val="007DC5"/>
    <a:srgbClr val="FFD100"/>
    <a:srgbClr val="C8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2180" autoAdjust="0"/>
  </p:normalViewPr>
  <p:slideViewPr>
    <p:cSldViewPr snapToGrid="0">
      <p:cViewPr varScale="1">
        <p:scale>
          <a:sx n="104" d="100"/>
          <a:sy n="104" d="100"/>
        </p:scale>
        <p:origin x="1080" y="108"/>
      </p:cViewPr>
      <p:guideLst>
        <p:guide orient="horz" pos="4319"/>
        <p:guide orient="horz" pos="4043"/>
        <p:guide pos="767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38" y="10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DDB26-5A39-475D-920B-32AAE1E9FCB7}" type="datetimeFigureOut">
              <a:rPr lang="pt-PT" smtClean="0"/>
              <a:t>22/06/2025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CD56E-ECDA-402E-9936-59A7DBA713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13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34A03-512B-4175-A05C-244CAC0C2483}" type="datetimeFigureOut">
              <a:rPr lang="de-DE" smtClean="0"/>
              <a:t>22.06.2025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6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6462-A666-4A36-A2AC-732EB029069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77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6462-A666-4A36-A2AC-732EB02906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9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 projeto vem dar término à formação iniciada a 1 de setembro de 2022.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/>
              <a:t>Criação de um software de gestão para uma companhia aérea.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6462-A666-4A36-A2AC-732EB02906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66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o editor de código utilizei o 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Community</a:t>
            </a:r>
            <a:r>
              <a:rPr lang="pt-PT" dirty="0"/>
              <a:t>, versão gratuita, Linguagens de programação: ASP.NET para o website e Windows </a:t>
            </a:r>
            <a:r>
              <a:rPr lang="pt-PT" dirty="0" err="1"/>
              <a:t>Forms</a:t>
            </a:r>
            <a:r>
              <a:rPr lang="pt-PT" dirty="0"/>
              <a:t> para a aplicação, tudo isto são </a:t>
            </a:r>
            <a:r>
              <a:rPr lang="pt-PT" dirty="0" err="1"/>
              <a:t>frameworks</a:t>
            </a:r>
            <a:r>
              <a:rPr lang="pt-PT" dirty="0"/>
              <a:t> do C#</a:t>
            </a:r>
          </a:p>
          <a:p>
            <a:endParaRPr lang="pt-PT" dirty="0"/>
          </a:p>
          <a:p>
            <a:r>
              <a:rPr lang="pt-PT" dirty="0"/>
              <a:t>Para a base de dados, utilizei o </a:t>
            </a:r>
            <a:r>
              <a:rPr lang="pt-PT" dirty="0" err="1"/>
              <a:t>MySql</a:t>
            </a:r>
            <a:r>
              <a:rPr lang="pt-PT" dirty="0"/>
              <a:t> e </a:t>
            </a:r>
            <a:r>
              <a:rPr lang="pt-PT" dirty="0" err="1"/>
              <a:t>MySql</a:t>
            </a:r>
            <a:r>
              <a:rPr lang="pt-PT" dirty="0"/>
              <a:t> Workbench para todo o desenvolvimento e desenho da base de dados.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6462-A666-4A36-A2AC-732EB02906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8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Conclusoes</a:t>
            </a:r>
            <a:r>
              <a:rPr lang="pt-PT" dirty="0"/>
              <a:t>:</a:t>
            </a:r>
          </a:p>
          <a:p>
            <a:r>
              <a:rPr lang="pt-PT" dirty="0" err="1"/>
              <a:t>Gestao</a:t>
            </a:r>
            <a:r>
              <a:rPr lang="pt-PT" dirty="0"/>
              <a:t> de tempo e tarefas</a:t>
            </a:r>
          </a:p>
          <a:p>
            <a:r>
              <a:rPr lang="pt-PT" dirty="0" err="1"/>
              <a:t>Manipulacao</a:t>
            </a:r>
            <a:r>
              <a:rPr lang="pt-PT" dirty="0"/>
              <a:t> de dados de forma eficaz</a:t>
            </a:r>
          </a:p>
          <a:p>
            <a:r>
              <a:rPr lang="pt-PT" dirty="0"/>
              <a:t>Criatividade na resolução de problemas</a:t>
            </a:r>
          </a:p>
          <a:p>
            <a:endParaRPr lang="pt-PT" dirty="0"/>
          </a:p>
          <a:p>
            <a:r>
              <a:rPr lang="pt-PT" dirty="0"/>
              <a:t>Autocritica para futuros projetos:</a:t>
            </a:r>
          </a:p>
          <a:p>
            <a:r>
              <a:rPr lang="pt-PT" dirty="0" err="1"/>
              <a:t>Organizacao</a:t>
            </a:r>
            <a:r>
              <a:rPr lang="pt-PT" dirty="0"/>
              <a:t> de código</a:t>
            </a:r>
          </a:p>
          <a:p>
            <a:r>
              <a:rPr lang="pt-PT" dirty="0"/>
              <a:t>Adotar arquiteturas e logica de sistemas reais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26462-A666-4A36-A2AC-732EB02906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69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EC slide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73577" y="3184004"/>
            <a:ext cx="9786220" cy="749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TÍTULO APRESENTAÇÃO </a:t>
            </a:r>
            <a:br>
              <a:rPr lang="en-US" noProof="0" dirty="0"/>
            </a:br>
            <a:endParaRPr lang="de-DE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73577" y="3911320"/>
            <a:ext cx="9786220" cy="530225"/>
          </a:xfrm>
        </p:spPr>
        <p:txBody>
          <a:bodyPr anchor="b"/>
          <a:lstStyle>
            <a:lvl1pPr marL="0" marR="0" indent="0" algn="ctr" defTabSz="914400" rtl="0" eaLnBrk="1" fontAlgn="base" latinLnBrk="0" hangingPunct="1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b="0" i="0" u="none" strike="noStrike" baseline="0" smtClean="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baseline="0" dirty="0">
                <a:solidFill>
                  <a:srgbClr val="33434C"/>
                </a:solidFill>
                <a:latin typeface="+mn-lt"/>
              </a:rPr>
              <a:t>                         Calibri Headings 32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11113"/>
            <a:ext cx="12186872" cy="1164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75" y="286859"/>
            <a:ext cx="2340000" cy="61305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416675"/>
            <a:ext cx="12186872" cy="3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AC4304D-8CC2-A65B-5D3F-BD45992D0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EC  Sli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0142" y="922403"/>
            <a:ext cx="11396101" cy="549586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0000"/>
                </a:solidFill>
                <a:latin typeface="+mn-lt"/>
              </a:defRPr>
            </a:lvl1pPr>
            <a:lvl2pPr>
              <a:lnSpc>
                <a:spcPct val="150000"/>
              </a:lnSpc>
              <a:defRPr sz="2200">
                <a:solidFill>
                  <a:srgbClr val="000000"/>
                </a:solidFill>
                <a:latin typeface="+mn-lt"/>
              </a:defRPr>
            </a:lvl2pPr>
            <a:lvl3pPr>
              <a:lnSpc>
                <a:spcPct val="150000"/>
              </a:lnSpc>
              <a:defRPr sz="1800" baseline="0">
                <a:solidFill>
                  <a:srgbClr val="000000"/>
                </a:solidFill>
                <a:latin typeface="+mn-lt"/>
              </a:defRPr>
            </a:lvl3pPr>
            <a:lvl4pPr>
              <a:defRPr sz="2100">
                <a:solidFill>
                  <a:srgbClr val="000000"/>
                </a:solidFill>
                <a:latin typeface="+mn-lt"/>
              </a:defRPr>
            </a:lvl4pPr>
            <a:lvl5pPr>
              <a:defRPr sz="2100">
                <a:solidFill>
                  <a:srgbClr val="000000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Calibri Body 24 (</a:t>
            </a:r>
            <a:r>
              <a:rPr lang="en-US" dirty="0" err="1"/>
              <a:t>espaço</a:t>
            </a:r>
            <a:r>
              <a:rPr lang="en-US" dirty="0"/>
              <a:t> entre </a:t>
            </a:r>
            <a:r>
              <a:rPr lang="en-US" dirty="0" err="1"/>
              <a:t>linhas</a:t>
            </a:r>
            <a:r>
              <a:rPr lang="en-US" dirty="0"/>
              <a:t> 1.5)</a:t>
            </a:r>
          </a:p>
          <a:p>
            <a:pPr lvl="1"/>
            <a:r>
              <a:rPr lang="en-US" dirty="0"/>
              <a:t>Calibri Body 22</a:t>
            </a:r>
          </a:p>
          <a:p>
            <a:pPr lvl="2"/>
            <a:r>
              <a:rPr lang="en-US" dirty="0"/>
              <a:t>Calibri Body 18</a:t>
            </a:r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580142" y="306535"/>
            <a:ext cx="978622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3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580142" y="328062"/>
            <a:ext cx="9786220" cy="575226"/>
          </a:xfrm>
        </p:spPr>
        <p:txBody>
          <a:bodyPr/>
          <a:lstStyle>
            <a:lvl1pPr>
              <a:defRPr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Calibri Headings 28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401F6EC6-B970-DBCE-8324-35DD916997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91249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0142" y="246732"/>
            <a:ext cx="9786220" cy="65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Calibri </a:t>
            </a:r>
            <a:r>
              <a:rPr lang="de-DE" dirty="0" err="1"/>
              <a:t>Headings</a:t>
            </a:r>
            <a:r>
              <a:rPr lang="de-DE" dirty="0"/>
              <a:t> 28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0142" y="903288"/>
            <a:ext cx="11361671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0" i="0" u="none" strike="noStrike" kern="0" cap="none" spc="0" normalizeH="0" baseline="0" noProof="0" dirty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 Body 24</a:t>
            </a:r>
          </a:p>
          <a:p>
            <a:pPr marL="266700" marR="0" lvl="1" indent="-265113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Calibri Body  20</a:t>
            </a:r>
          </a:p>
          <a:p>
            <a:pPr marL="533400" marR="0" lvl="2" indent="-265113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/>
            </a:pPr>
            <a:r>
              <a:rPr kumimoji="0" lang="de-DE" sz="2100" b="0" i="0" u="none" strike="noStrike" kern="0" cap="none" spc="0" normalizeH="0" baseline="0" noProof="0" dirty="0">
                <a:ln>
                  <a:noFill/>
                </a:ln>
                <a:solidFill>
                  <a:srgbClr val="33434C"/>
                </a:solidFill>
                <a:effectLst/>
                <a:uLnTx/>
                <a:uFillTx/>
                <a:latin typeface="+mn-lt"/>
              </a:rPr>
              <a:t>Calibri Body 18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88" y="260350"/>
            <a:ext cx="1440000" cy="377261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4E13FBE-E4A7-5163-243E-0CB9E4FEE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6082" y="6415087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6CCDD-E595-4D77-A5AA-A0B17A09CFD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3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base" latinLnBrk="0" hangingPunct="1">
        <a:lnSpc>
          <a:spcPct val="150000"/>
        </a:lnSpc>
        <a:spcBef>
          <a:spcPct val="50000"/>
        </a:spcBef>
        <a:spcAft>
          <a:spcPct val="0"/>
        </a:spcAft>
        <a:buClrTx/>
        <a:buSzTx/>
        <a:buFontTx/>
        <a:buNone/>
        <a:tabLst/>
        <a:defRPr sz="2400" kern="1200" baseline="0">
          <a:solidFill>
            <a:schemeClr val="tx1"/>
          </a:solidFill>
          <a:latin typeface="Futura Bk BT" panose="020B0502020204020303" pitchFamily="34" charset="0"/>
          <a:ea typeface="+mn-ea"/>
          <a:cs typeface="Arial" panose="020B0604020202020204" pitchFamily="34" charset="0"/>
        </a:defRPr>
      </a:lvl1pPr>
      <a:lvl2pPr marL="266700" marR="0" indent="-265113" algn="l" defTabSz="914400" rtl="0" eaLnBrk="1" fontAlgn="base" latinLnBrk="0" hangingPunct="1">
        <a:lnSpc>
          <a:spcPct val="150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5400" kern="1200">
          <a:solidFill>
            <a:schemeClr val="tx1"/>
          </a:solidFill>
          <a:latin typeface="Futura Bk BT" panose="020B0502020204020303" pitchFamily="34" charset="0"/>
          <a:ea typeface="+mn-ea"/>
          <a:cs typeface="Arial" panose="020B0604020202020204" pitchFamily="34" charset="0"/>
        </a:defRPr>
      </a:lvl2pPr>
      <a:lvl3pPr marL="533400" marR="0" indent="-265113" algn="l" defTabSz="914400" rtl="0" eaLnBrk="1" fontAlgn="base" latinLnBrk="0" hangingPunct="1">
        <a:lnSpc>
          <a:spcPct val="150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1800" kern="1200" baseline="0">
          <a:solidFill>
            <a:schemeClr val="tx1"/>
          </a:solidFill>
          <a:latin typeface="Futura Bk BT" panose="020B0502020204020303" pitchFamily="34" charset="0"/>
          <a:ea typeface="+mn-ea"/>
          <a:cs typeface="+mn-cs"/>
        </a:defRPr>
      </a:lvl3pPr>
      <a:lvl4pPr marL="784225" marR="0" indent="-249238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750" marR="0" indent="-261938" algn="l" defTabSz="914400" rtl="0" eaLnBrk="1" fontAlgn="base" latinLnBrk="0" hangingPunct="1">
        <a:lnSpc>
          <a:spcPct val="103000"/>
        </a:lnSpc>
        <a:spcBef>
          <a:spcPct val="50000"/>
        </a:spcBef>
        <a:spcAft>
          <a:spcPct val="0"/>
        </a:spcAft>
        <a:buClrTx/>
        <a:buSzTx/>
        <a:buFont typeface="VW Headline OT-Book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69" userDrawn="1">
          <p15:clr>
            <a:srgbClr val="F26B43"/>
          </p15:clr>
        </p15:guide>
        <p15:guide id="3" orient="horz" pos="164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  <p15:guide id="5" pos="6538" userDrawn="1">
          <p15:clr>
            <a:srgbClr val="F26B43"/>
          </p15:clr>
        </p15:guide>
        <p15:guide id="6" pos="75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" TargetMode="External"/><Relationship Id="rId2" Type="http://schemas.openxmlformats.org/officeDocument/2006/relationships/hyperlink" Target="https://learn.microsoft.com/pt-br/visualstudio/ide/create-csharp-winform-visual-studio?view=vs-20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02" y="1824487"/>
            <a:ext cx="9786220" cy="7493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PT" noProof="0" dirty="0"/>
              <a:t>PAF – Projeto Final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201302" y="2686436"/>
            <a:ext cx="978622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lnSpc>
                <a:spcPct val="103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2400" noProof="0" dirty="0"/>
              <a:t>Apresentação</a:t>
            </a:r>
            <a:endParaRPr lang="pt-PT" noProof="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201302" y="5197861"/>
            <a:ext cx="978622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lnSpc>
                <a:spcPct val="103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2400" noProof="0" dirty="0"/>
              <a:t>Rafael Costa - T0123399 - PIPL0922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9F89760-4D06-B78F-C040-3A97A95A1E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pt-PT" noProof="0" smtClean="0"/>
              <a:t>1</a:t>
            </a:fld>
            <a:endParaRPr lang="pt-PT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484220-316F-1096-B38E-7A8ACBF8629E}"/>
              </a:ext>
            </a:extLst>
          </p:cNvPr>
          <p:cNvSpPr txBox="1">
            <a:spLocks/>
          </p:cNvSpPr>
          <p:nvPr/>
        </p:nvSpPr>
        <p:spPr bwMode="auto">
          <a:xfrm>
            <a:off x="1201302" y="5806474"/>
            <a:ext cx="978622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lnSpc>
                <a:spcPct val="103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1800" noProof="0" dirty="0"/>
              <a:t>24/06/2025</a:t>
            </a:r>
            <a:endParaRPr lang="pt-PT" sz="2400" noProof="0" dirty="0"/>
          </a:p>
        </p:txBody>
      </p:sp>
    </p:spTree>
    <p:extLst>
      <p:ext uri="{BB962C8B-B14F-4D97-AF65-F5344CB8AC3E}">
        <p14:creationId xmlns:p14="http://schemas.microsoft.com/office/powerpoint/2010/main" val="139227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ACD96-E23E-B312-42FF-034A7EA5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6">
            <a:extLst>
              <a:ext uri="{FF2B5EF4-FFF2-40B4-BE49-F238E27FC236}">
                <a16:creationId xmlns:a16="http://schemas.microsoft.com/office/drawing/2014/main" id="{D03AD393-26D7-FD9E-8032-8AB842C79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142" y="2219873"/>
            <a:ext cx="4246835" cy="3517774"/>
          </a:xfrm>
        </p:spPr>
        <p:txBody>
          <a:bodyPr wrap="square" anchor="t">
            <a:normAutofit/>
          </a:bodyPr>
          <a:lstStyle/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Fazer nova reserva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Apagar reservas existentes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Sair da aplicação e conta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786734F-A400-57FA-E75B-021FD9CA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42" y="248932"/>
            <a:ext cx="9786220" cy="575226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Modo de Funcionamento – Reservas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0B8BFD-669F-2985-20F7-D39A97CC41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6082" y="6415087"/>
            <a:ext cx="27416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56CCDD-E595-4D77-A5AA-A0B17A09CFD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985FCD-A39F-EC2E-8792-D3CD0B7E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10" y="1011114"/>
            <a:ext cx="6966184" cy="5217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289360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0F53A-F677-68F3-C9B5-08C7C7CF8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6">
            <a:extLst>
              <a:ext uri="{FF2B5EF4-FFF2-40B4-BE49-F238E27FC236}">
                <a16:creationId xmlns:a16="http://schemas.microsoft.com/office/drawing/2014/main" id="{1FDBF239-6705-802D-287A-C60D162F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142" y="1748818"/>
            <a:ext cx="4246835" cy="3517774"/>
          </a:xfrm>
        </p:spPr>
        <p:txBody>
          <a:bodyPr wrap="square" anchor="t">
            <a:normAutofit/>
          </a:bodyPr>
          <a:lstStyle/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Ver Reservas 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Ver detalhes do Voo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Transferir PDF da reserva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Sair da aplicação e conta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EC0292C-9613-E968-0B86-330035B4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42" y="248932"/>
            <a:ext cx="9786220" cy="575226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Modo de Funcionamento – Utilizador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9403BD-00C0-8FFD-0155-AAE0FE39D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6082" y="6415087"/>
            <a:ext cx="27416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56CCDD-E595-4D77-A5AA-A0B17A09CFD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CE8C0E-1F6D-670C-BDD5-23C6D87C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77" y="986326"/>
            <a:ext cx="7063592" cy="5266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79644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EB17C-ACA3-1DEB-0876-A010FBAE9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6">
            <a:extLst>
              <a:ext uri="{FF2B5EF4-FFF2-40B4-BE49-F238E27FC236}">
                <a16:creationId xmlns:a16="http://schemas.microsoft.com/office/drawing/2014/main" id="{297F1F62-D806-28FD-1592-B90A7F5E7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99" y="2971800"/>
            <a:ext cx="4399202" cy="2294792"/>
          </a:xfrm>
        </p:spPr>
        <p:txBody>
          <a:bodyPr wrap="square" anchor="t">
            <a:normAutofit/>
          </a:bodyPr>
          <a:lstStyle/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Entrar na página como utilizador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953A27-F851-F868-1BD2-C3BBFE60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59" y="248932"/>
            <a:ext cx="9786220" cy="575226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Modo de Funcionamento – Página Web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927BC2-9041-106D-CD26-1B34D8054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6082" y="6415087"/>
            <a:ext cx="27416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56CCDD-E595-4D77-A5AA-A0B17A09CFD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C4EA3E-1C60-7459-F3D0-7E051A06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05" y="1551046"/>
            <a:ext cx="6809458" cy="3914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190641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9344C-C42F-1DB8-C7D2-0CED0859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6">
            <a:extLst>
              <a:ext uri="{FF2B5EF4-FFF2-40B4-BE49-F238E27FC236}">
                <a16:creationId xmlns:a16="http://schemas.microsoft.com/office/drawing/2014/main" id="{1ADCDF08-541D-7800-21C7-B85115D7B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142" y="2312237"/>
            <a:ext cx="4246835" cy="3517774"/>
          </a:xfrm>
        </p:spPr>
        <p:txBody>
          <a:bodyPr wrap="square" anchor="t">
            <a:normAutofit/>
          </a:bodyPr>
          <a:lstStyle/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Ver Reservas 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Transferir PDF da reserva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Sair da Conta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3C1CAEF-C1F6-D074-4EE1-3E604C2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42" y="248932"/>
            <a:ext cx="9786220" cy="575226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Modo de Funcionamento – Página Web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813F1A-1DBE-1CEA-D792-638C5F0FA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6082" y="6415087"/>
            <a:ext cx="27416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56CCDD-E595-4D77-A5AA-A0B17A09CFD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CDE13E-2B58-8EEB-DA91-69ECB431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32" y="1748818"/>
            <a:ext cx="7722519" cy="3311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873101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AE4443-11E5-5A91-0E8A-6395B72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Aspetos Relevantes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D08E9CF-167F-0818-E62E-FDD5B45D1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en-US" smtClean="0"/>
              <a:t>14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047EAE-EBA7-1F23-5692-D6550B91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2" y="1105511"/>
            <a:ext cx="3086531" cy="6001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6B9FE9-6AE4-838A-C83C-55CFC198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2" y="2484729"/>
            <a:ext cx="10049758" cy="33282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DB22C7E-C800-B92A-40CD-F0253AC3F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2" y="1809409"/>
            <a:ext cx="1090764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3474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1A0E9-2889-7337-4EBB-400CBF28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E0447B-9238-FFDA-C18E-AED7EC25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Aspetos Relevantes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145EAF-FD72-EAE5-8CBE-B39AA04785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en-US" smtClean="0"/>
              <a:t>15</a:t>
            </a:fld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A4249F2-7AFA-FC7E-3A86-2E7236BD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0" y="1444943"/>
            <a:ext cx="5799613" cy="23553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BC658C3-2F70-AF12-0799-20E52A696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6" y="4479072"/>
            <a:ext cx="7101507" cy="186797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7C56484-3D6F-B472-1EBF-CED4A3D3B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35" y="956841"/>
            <a:ext cx="5905442" cy="33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3632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2D6A2A-0BB6-9D01-1869-AB90D81F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Aspetos Relevantes – Modelo ER (Entidade Relação)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B2734C-749C-86C1-0A62-09F15FFB7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pt-PT" noProof="0" smtClean="0"/>
              <a:t>16</a:t>
            </a:fld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21D708-4785-77C0-699A-AD653760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99" y="856179"/>
            <a:ext cx="6831625" cy="56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5601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E9DA0F40-3956-5AE0-D582-D00ADC55B5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Conclusões:</a:t>
            </a:r>
          </a:p>
          <a:p>
            <a:pPr marL="609600" lvl="1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Gestão de tempo e tarefas;</a:t>
            </a:r>
          </a:p>
          <a:p>
            <a:pPr marL="609600" lvl="1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Manipulação de dados de forma eficaz;</a:t>
            </a:r>
          </a:p>
          <a:p>
            <a:pPr marL="609600" lvl="1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Criatividade na resolução de problemas;</a:t>
            </a:r>
            <a:br>
              <a:rPr lang="pt-PT" dirty="0"/>
            </a:br>
            <a:endParaRPr lang="pt-PT" dirty="0"/>
          </a:p>
          <a:p>
            <a:r>
              <a:rPr lang="pt-PT" dirty="0"/>
              <a:t>Autocrítica para futuros projetos:</a:t>
            </a:r>
          </a:p>
          <a:p>
            <a:pPr marL="609600" lvl="1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Organização de código;</a:t>
            </a:r>
          </a:p>
          <a:p>
            <a:pPr marL="609600" lvl="1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Adotar arquiteturas e lógica de sistemas reais;</a:t>
            </a:r>
          </a:p>
          <a:p>
            <a:pPr marL="609600" lvl="1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endParaRPr lang="pt-PT" dirty="0"/>
          </a:p>
          <a:p>
            <a:pPr lvl="1" indent="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None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3CBBB15-1C61-18C0-1B2F-29A211E1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e Autocrítica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961E07C-B6B1-E340-CED4-63C82778E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178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8EE2E412-F731-AB3F-6454-10C81D80DB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https://learn.microsoft.com/pt-br/visualstudio/ide/create-csharp-winform-visual-studio?view=vs-2022</a:t>
            </a:r>
            <a:endParaRPr lang="pt-PT" dirty="0"/>
          </a:p>
          <a:p>
            <a:r>
              <a:rPr lang="pt-PT" dirty="0">
                <a:hlinkClick r:id="rId3"/>
              </a:rPr>
              <a:t>https://stackoverflow.com/questions</a:t>
            </a:r>
            <a:endParaRPr lang="pt-PT" dirty="0"/>
          </a:p>
          <a:p>
            <a:r>
              <a:rPr lang="pt-PT" dirty="0"/>
              <a:t>Materiais disponibilizados pelo Formador e Projetos antigos.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F8705E1-5B06-0193-9629-54FA5B3E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Webgrafia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F787EA-15D5-2D75-E8AF-FC4A4C525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2360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C2107B3B-7BC7-EBAE-A5D1-2012B089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7383" y="1572693"/>
            <a:ext cx="4634057" cy="3712613"/>
          </a:xfrm>
        </p:spPr>
        <p:txBody>
          <a:bodyPr numCol="1"/>
          <a:lstStyle/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noProof="0" dirty="0"/>
              <a:t>Enquadramento e Objetivos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noProof="0" dirty="0"/>
              <a:t>Software e Tecnologias Utilizadas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noProof="0" dirty="0"/>
              <a:t>Modo de funcionamento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noProof="0" dirty="0"/>
              <a:t>Aspetos Relevantes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noProof="0" dirty="0"/>
              <a:t>Conclusão e Autocrítica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91E68E-CF74-FD1F-1AF6-404058FF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Agenda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9A0DDA-BDD8-8F70-E1F2-1BA9CC7A12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pt-PT" noProof="0" smtClean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4825586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A64D40-C9C2-DEAF-DD1E-9414F6A0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Enquadramento e Objetivos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2621BA-5538-7BD2-B723-1AA7C85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771DC9-A4E5-7CB2-F2CB-9F54F336BEDF}"/>
              </a:ext>
            </a:extLst>
          </p:cNvPr>
          <p:cNvSpPr/>
          <p:nvPr/>
        </p:nvSpPr>
        <p:spPr>
          <a:xfrm>
            <a:off x="219731" y="1629625"/>
            <a:ext cx="5556739" cy="4986694"/>
          </a:xfrm>
          <a:prstGeom prst="roundRect">
            <a:avLst>
              <a:gd name="adj" fmla="val 10299"/>
            </a:avLst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3E465F-EC66-4A0F-A5F4-2CD92169AF1B}"/>
              </a:ext>
            </a:extLst>
          </p:cNvPr>
          <p:cNvSpPr txBox="1"/>
          <p:nvPr/>
        </p:nvSpPr>
        <p:spPr>
          <a:xfrm>
            <a:off x="949417" y="1054400"/>
            <a:ext cx="4097366" cy="5752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pt-PT" sz="3200" dirty="0">
                <a:solidFill>
                  <a:schemeClr val="accent2">
                    <a:lumMod val="75000"/>
                  </a:schemeClr>
                </a:solidFill>
              </a:rPr>
              <a:t>Enquadramento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2961CAF3-7D77-0DB8-16EA-0F93EDE6B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540" y="1918694"/>
            <a:ext cx="5164555" cy="4036018"/>
          </a:xfrm>
        </p:spPr>
        <p:txBody>
          <a:bodyPr/>
          <a:lstStyle/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200" noProof="0" dirty="0"/>
              <a:t>Fim do curso de aprendizagem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200" noProof="0" dirty="0"/>
              <a:t>Tema do Projeto: Gestão de Aeroportos (</a:t>
            </a:r>
            <a:r>
              <a:rPr lang="pt-PT" sz="2200" noProof="0" dirty="0" err="1"/>
              <a:t>AirAtec</a:t>
            </a:r>
            <a:r>
              <a:rPr lang="pt-PT" sz="2200" noProof="0" dirty="0"/>
              <a:t>)</a:t>
            </a:r>
          </a:p>
          <a:p>
            <a:endParaRPr lang="pt-PT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noProof="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68D90EB-8F0E-FADF-6295-D9C311F109F5}"/>
              </a:ext>
            </a:extLst>
          </p:cNvPr>
          <p:cNvSpPr/>
          <p:nvPr/>
        </p:nvSpPr>
        <p:spPr>
          <a:xfrm>
            <a:off x="6119525" y="1629625"/>
            <a:ext cx="5556739" cy="4986694"/>
          </a:xfrm>
          <a:prstGeom prst="roundRect">
            <a:avLst>
              <a:gd name="adj" fmla="val 10299"/>
            </a:avLst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2C1F3B-DB78-84B9-66D9-791D864F59AD}"/>
              </a:ext>
            </a:extLst>
          </p:cNvPr>
          <p:cNvSpPr txBox="1"/>
          <p:nvPr/>
        </p:nvSpPr>
        <p:spPr>
          <a:xfrm>
            <a:off x="6849211" y="1054400"/>
            <a:ext cx="4097366" cy="5752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pt-PT" sz="3200" dirty="0">
                <a:solidFill>
                  <a:schemeClr val="accent2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11" name="Marcador de Posição de Conteúdo 1">
            <a:extLst>
              <a:ext uri="{FF2B5EF4-FFF2-40B4-BE49-F238E27FC236}">
                <a16:creationId xmlns:a16="http://schemas.microsoft.com/office/drawing/2014/main" id="{5EC88DD1-3F0E-5556-6D81-D7528354C454}"/>
              </a:ext>
            </a:extLst>
          </p:cNvPr>
          <p:cNvSpPr txBox="1">
            <a:spLocks/>
          </p:cNvSpPr>
          <p:nvPr/>
        </p:nvSpPr>
        <p:spPr bwMode="auto">
          <a:xfrm>
            <a:off x="6364586" y="1918693"/>
            <a:ext cx="5160475" cy="403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kern="1200" baseline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66700" marR="0" indent="-265113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 sz="22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33400" marR="0" indent="-265113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784225" marR="0" indent="-249238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 sz="2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7750" marR="0" indent="-261938" algn="l" defTabSz="914400" rtl="0" eaLnBrk="1" fontAlgn="base" latinLnBrk="0" hangingPunct="1">
              <a:lnSpc>
                <a:spcPct val="103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VW Headline OT-Book" pitchFamily="34" charset="0"/>
              <a:buChar char="–"/>
              <a:tabLst/>
              <a:defRPr sz="2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Gestão de utilizadores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Gestão de Voos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Gestão de Aeronaves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Gestão Aeroportos</a:t>
            </a:r>
          </a:p>
          <a:p>
            <a:pPr marL="342900" indent="-342900">
              <a:lnSpc>
                <a:spcPct val="10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Gestão de Reservas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176952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D91F8C9-5EBB-F930-979F-1A8176A6BC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18551" y="2198682"/>
            <a:ext cx="2460635" cy="246063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F2BDEEB-6F80-82E2-708D-BFBD4598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Software e Tecnologias Utilizados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1C7F08-81F9-46CA-2741-3201F19BE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pt-PT" noProof="0" smtClean="0"/>
              <a:t>4</a:t>
            </a:fld>
            <a:endParaRPr lang="pt-PT" noProof="0" dirty="0"/>
          </a:p>
        </p:txBody>
      </p:sp>
      <p:pic>
        <p:nvPicPr>
          <p:cNvPr id="7" name="Imagem 6" descr="Uma imagem com Gráficos, símbolo, logótipo, captura de ecrã&#10;&#10;Os conteúdos gerados por IA podem estar incorretos.">
            <a:extLst>
              <a:ext uri="{FF2B5EF4-FFF2-40B4-BE49-F238E27FC236}">
                <a16:creationId xmlns:a16="http://schemas.microsoft.com/office/drawing/2014/main" id="{B26AF2A3-0A79-462A-9081-874B1F616F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42" y="2232528"/>
            <a:ext cx="1217970" cy="12179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35E5A63-3ED8-9C11-BA9D-F26812B3D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216" y="2836207"/>
            <a:ext cx="1344437" cy="13444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6F3333-81BD-E8FE-5045-C202C7635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0125" y1="66517" x2="30125" y2="66517"/>
                        <a14:foregroundMark x1="37000" y1="64719" x2="37000" y2="64719"/>
                        <a14:foregroundMark x1="43750" y1="64719" x2="43750" y2="64719"/>
                        <a14:foregroundMark x1="49750" y1="71910" x2="49750" y2="71910"/>
                        <a14:foregroundMark x1="60625" y1="64719" x2="60625" y2="64719"/>
                        <a14:foregroundMark x1="67875" y1="60000" x2="67875" y2="60000"/>
                        <a14:foregroundMark x1="52750" y1="65169" x2="52750" y2="65169"/>
                        <a14:foregroundMark x1="54375" y1="63820" x2="54375" y2="63820"/>
                        <a14:foregroundMark x1="54500" y1="64045" x2="54500" y2="64045"/>
                        <a14:foregroundMark x1="54500" y1="64045" x2="54500" y2="64045"/>
                        <a14:foregroundMark x1="54500" y1="64045" x2="54500" y2="64045"/>
                        <a14:foregroundMark x1="54500" y1="64045" x2="54500" y2="64045"/>
                        <a14:foregroundMark x1="54500" y1="64045" x2="55250" y2="66742"/>
                        <a14:foregroundMark x1="52750" y1="62022" x2="52750" y2="62022"/>
                        <a14:foregroundMark x1="52250" y1="62022" x2="52500" y2="64944"/>
                        <a14:foregroundMark x1="52500" y1="59775" x2="53750" y2="62697"/>
                        <a14:backgroundMark x1="61000" y1="50562" x2="65500" y2="50787"/>
                        <a14:backgroundMark x1="32125" y1="66966" x2="32125" y2="66966"/>
                        <a14:backgroundMark x1="54375" y1="67865" x2="54293" y2="67539"/>
                      </a14:backgroundRemoval>
                    </a14:imgEffect>
                  </a14:imgLayer>
                </a14:imgProps>
              </a:ext>
            </a:extLst>
          </a:blip>
          <a:srcRect l="25766" t="20477" r="28109" b="20487"/>
          <a:stretch>
            <a:fillRect/>
          </a:stretch>
        </p:blipFill>
        <p:spPr>
          <a:xfrm>
            <a:off x="1413724" y="2324880"/>
            <a:ext cx="1259240" cy="89651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2E93872-090C-04D1-D150-23509CF5AAAE}"/>
              </a:ext>
            </a:extLst>
          </p:cNvPr>
          <p:cNvSpPr txBox="1"/>
          <p:nvPr/>
        </p:nvSpPr>
        <p:spPr>
          <a:xfrm>
            <a:off x="2518551" y="4274041"/>
            <a:ext cx="2795954" cy="395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PT" sz="2100" dirty="0">
                <a:solidFill>
                  <a:srgbClr val="5E438F"/>
                </a:solidFill>
              </a:rPr>
              <a:t>Visual </a:t>
            </a:r>
            <a:r>
              <a:rPr lang="pt-PT" sz="2100" dirty="0" err="1">
                <a:solidFill>
                  <a:srgbClr val="5E438F"/>
                </a:solidFill>
              </a:rPr>
              <a:t>Studio</a:t>
            </a:r>
            <a:r>
              <a:rPr lang="pt-PT" sz="2100" dirty="0">
                <a:solidFill>
                  <a:srgbClr val="5E438F"/>
                </a:solidFill>
              </a:rPr>
              <a:t> </a:t>
            </a:r>
            <a:r>
              <a:rPr lang="pt-PT" sz="2100" dirty="0" err="1">
                <a:solidFill>
                  <a:srgbClr val="5E438F"/>
                </a:solidFill>
              </a:rPr>
              <a:t>Community</a:t>
            </a:r>
            <a:endParaRPr lang="pt-PT" sz="2100" dirty="0">
              <a:solidFill>
                <a:srgbClr val="5E438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FEA776-2574-25BB-AED3-7E672F378064}"/>
              </a:ext>
            </a:extLst>
          </p:cNvPr>
          <p:cNvSpPr txBox="1"/>
          <p:nvPr/>
        </p:nvSpPr>
        <p:spPr>
          <a:xfrm>
            <a:off x="7847521" y="4274041"/>
            <a:ext cx="2795954" cy="395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pt-PT" sz="2100" dirty="0">
                <a:solidFill>
                  <a:srgbClr val="00608C"/>
                </a:solidFill>
              </a:rPr>
              <a:t>Base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F68D74B-D48D-7D80-2298-192DCAA71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596" y="1689879"/>
            <a:ext cx="1259240" cy="6350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9B61A65-C9FB-C7F6-50AD-2D67AA78D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6234" y="2742811"/>
            <a:ext cx="1547695" cy="15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1453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14BBA4A-9593-FD3A-969F-523AAFF920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76"/>
          <a:stretch>
            <a:fillRect/>
          </a:stretch>
        </p:blipFill>
        <p:spPr>
          <a:xfrm>
            <a:off x="4923005" y="1088212"/>
            <a:ext cx="6946881" cy="5259833"/>
          </a:xfrm>
          <a:ln>
            <a:solidFill>
              <a:schemeClr val="tx1"/>
            </a:solidFill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C20FA3A-099B-1421-BE03-EFF08710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Modo de Funcionamento – Autenticação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42012AE-751B-7727-C031-1671E1AD2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en-US" smtClean="0"/>
              <a:t>5</a:t>
            </a:fld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0B0215-F20B-F54E-213F-9E808C1833CA}"/>
              </a:ext>
            </a:extLst>
          </p:cNvPr>
          <p:cNvSpPr txBox="1"/>
          <p:nvPr/>
        </p:nvSpPr>
        <p:spPr>
          <a:xfrm>
            <a:off x="580142" y="1724879"/>
            <a:ext cx="3859973" cy="3622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400" dirty="0"/>
              <a:t>Entrar na aplicação como: administrador ou utilizador.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400" dirty="0"/>
              <a:t>Mostrar/esconder a palavra-passe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400" dirty="0"/>
              <a:t>Criar conta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400" dirty="0"/>
              <a:t>Sair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74254101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1261D-A621-7A9F-CBB9-393DBEFF9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570E9F6-6150-0EEF-F031-C19C1342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Modo de Funcionamento – Utilizadores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33D7AF-7DFA-FC65-4210-6F4C9517F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en-US" smtClean="0"/>
              <a:t>6</a:t>
            </a:fld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D7F974-9CC5-489B-297C-5D0A3580E91B}"/>
              </a:ext>
            </a:extLst>
          </p:cNvPr>
          <p:cNvSpPr txBox="1"/>
          <p:nvPr/>
        </p:nvSpPr>
        <p:spPr>
          <a:xfrm>
            <a:off x="580142" y="1724879"/>
            <a:ext cx="3859973" cy="3622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400" dirty="0"/>
              <a:t>Criar Utilizadores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400" dirty="0"/>
              <a:t>Editar Utilizadores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400" dirty="0"/>
              <a:t>Apagar Utilizadores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400" dirty="0"/>
              <a:t>Limpar Campos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sz="2400" dirty="0"/>
              <a:t>Sair da aplicação e conta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B31719-2836-1A9E-390E-62DC0523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50" y="1031527"/>
            <a:ext cx="6986644" cy="52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3371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6B3998-416C-2B26-CE39-715B8C92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Modo de Funcionamento – Gestão de Voos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47A205-61A5-2884-92B2-90E51A178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CCDD-E595-4D77-A5AA-A0B17A09CFDC}" type="slidenum">
              <a:rPr lang="en-US" smtClean="0"/>
              <a:t>7</a:t>
            </a:fld>
            <a:endParaRPr lang="en-US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80715F10-C7F7-8B78-62B1-3B66AAEDE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142" y="1752060"/>
            <a:ext cx="4141327" cy="3884566"/>
          </a:xfrm>
        </p:spPr>
        <p:txBody>
          <a:bodyPr/>
          <a:lstStyle/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Marcar novos voos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Editar voos existentes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Limpar os campos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Sair da aplicação e conta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E400FDD-84EC-D82E-A7BC-0F8291A3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83" y="1051749"/>
            <a:ext cx="6812450" cy="5109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8515396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6">
            <a:extLst>
              <a:ext uri="{FF2B5EF4-FFF2-40B4-BE49-F238E27FC236}">
                <a16:creationId xmlns:a16="http://schemas.microsoft.com/office/drawing/2014/main" id="{E242DADD-5792-D6A0-9A38-7626B3BD3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142" y="1748818"/>
            <a:ext cx="4449058" cy="3517774"/>
          </a:xfrm>
        </p:spPr>
        <p:txBody>
          <a:bodyPr wrap="square" anchor="t">
            <a:normAutofit fontScale="92500" lnSpcReduction="10000"/>
          </a:bodyPr>
          <a:lstStyle/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Inserir novo aeroporto</a:t>
            </a:r>
          </a:p>
          <a:p>
            <a:pPr marL="609600" lvl="1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Inserir e Ver Imagem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Editar e Apagar aeroportos existentes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Limpar os campos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Sair da aplicação e conta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62B43A-3036-AF05-0CFB-DE07EC7D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42" y="248932"/>
            <a:ext cx="9786220" cy="575226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Modo de Funcionamento – Gestão de Aeroportos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B8E818-CF4F-2724-6D78-47F64677A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6082" y="6415087"/>
            <a:ext cx="27416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56CCDD-E595-4D77-A5AA-A0B17A09CFD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Imagem 7" descr="Uma imagem com texto, captura de ecrã, software, Website&#10;&#10;Os conteúdos gerados por IA podem estar incorretos.">
            <a:extLst>
              <a:ext uri="{FF2B5EF4-FFF2-40B4-BE49-F238E27FC236}">
                <a16:creationId xmlns:a16="http://schemas.microsoft.com/office/drawing/2014/main" id="{505C618F-C00C-BCF0-57EB-D07F2060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5"/>
          <a:stretch>
            <a:fillRect/>
          </a:stretch>
        </p:blipFill>
        <p:spPr>
          <a:xfrm>
            <a:off x="4886849" y="1090245"/>
            <a:ext cx="6812584" cy="5099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5527846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3FD0C-44F8-18F9-17B4-9D797F971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6">
            <a:extLst>
              <a:ext uri="{FF2B5EF4-FFF2-40B4-BE49-F238E27FC236}">
                <a16:creationId xmlns:a16="http://schemas.microsoft.com/office/drawing/2014/main" id="{6900A57B-126A-6D5D-98EA-83F1FCCF7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142" y="1748818"/>
            <a:ext cx="4246835" cy="3517774"/>
          </a:xfrm>
        </p:spPr>
        <p:txBody>
          <a:bodyPr wrap="square" anchor="t">
            <a:normAutofit fontScale="92500"/>
          </a:bodyPr>
          <a:lstStyle/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Inserir novo avião</a:t>
            </a:r>
          </a:p>
          <a:p>
            <a:pPr marL="609600" lvl="1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Inserir e Ver Imagem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Editar e Apagar aviões existentes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Limpar os campos</a:t>
            </a:r>
          </a:p>
          <a:p>
            <a:pPr marL="342900" indent="-342900">
              <a:buClr>
                <a:schemeClr val="accent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pt-PT" dirty="0"/>
              <a:t>Sair da aplicação e conta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98CC058-6FDA-4E44-6478-753DE8F7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42" y="248932"/>
            <a:ext cx="9786220" cy="575226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Modo de Funcionamento – Gestão de Aviões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4F71334-4477-44A9-F332-B33317BC8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6082" y="6415087"/>
            <a:ext cx="27416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56CCDD-E595-4D77-A5AA-A0B17A09CFD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CF8980-9EC0-ADB4-1180-B88102CE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12" y="1046284"/>
            <a:ext cx="6906222" cy="5189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60494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ATEC_Template_pt">
  <a:themeElements>
    <a:clrScheme name="Volkswagen">
      <a:dk1>
        <a:srgbClr val="33434C"/>
      </a:dk1>
      <a:lt1>
        <a:srgbClr val="FFFFFF"/>
      </a:lt1>
      <a:dk2>
        <a:srgbClr val="73B1DD"/>
      </a:dk2>
      <a:lt2>
        <a:srgbClr val="CFD7D9"/>
      </a:lt2>
      <a:accent1>
        <a:srgbClr val="003C65"/>
      </a:accent1>
      <a:accent2>
        <a:srgbClr val="2274AC"/>
      </a:accent2>
      <a:accent3>
        <a:srgbClr val="8994A0"/>
      </a:accent3>
      <a:accent4>
        <a:srgbClr val="005D4D"/>
      </a:accent4>
      <a:accent5>
        <a:srgbClr val="730019"/>
      </a:accent5>
      <a:accent6>
        <a:srgbClr val="FF871F"/>
      </a:accent6>
      <a:hlink>
        <a:srgbClr val="33434C"/>
      </a:hlink>
      <a:folHlink>
        <a:srgbClr val="8994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2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5B55E57FBF045A6FDA3BCD851E414" ma:contentTypeVersion="14" ma:contentTypeDescription="Create a new document." ma:contentTypeScope="" ma:versionID="300d45d33f8fcf3dd56517286e31fb43">
  <xsd:schema xmlns:xsd="http://www.w3.org/2001/XMLSchema" xmlns:xs="http://www.w3.org/2001/XMLSchema" xmlns:p="http://schemas.microsoft.com/office/2006/metadata/properties" xmlns:ns2="909cb4bf-1dc6-47aa-9195-a45681ad0355" xmlns:ns3="313c42b8-be66-415d-8eaa-c0ebdefe611c" targetNamespace="http://schemas.microsoft.com/office/2006/metadata/properties" ma:root="true" ma:fieldsID="bdaa15b6edde3ebe80f5433c67068d29" ns2:_="" ns3:_="">
    <xsd:import namespace="909cb4bf-1dc6-47aa-9195-a45681ad0355"/>
    <xsd:import namespace="313c42b8-be66-415d-8eaa-c0ebdefe61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cb4bf-1dc6-47aa-9195-a45681ad0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30164bd-3db1-4035-80db-1f2bd81da9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c42b8-be66-415d-8eaa-c0ebdefe61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be5a809-83fa-4a61-ae33-b2015a833be8}" ma:internalName="TaxCatchAll" ma:showField="CatchAllData" ma:web="313c42b8-be66-415d-8eaa-c0ebdefe61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9cb4bf-1dc6-47aa-9195-a45681ad0355">
      <Terms xmlns="http://schemas.microsoft.com/office/infopath/2007/PartnerControls"/>
    </lcf76f155ced4ddcb4097134ff3c332f>
    <TaxCatchAll xmlns="313c42b8-be66-415d-8eaa-c0ebdefe611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B8F2AC-4ED0-4035-A4AC-BE4F0087CD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9cb4bf-1dc6-47aa-9195-a45681ad0355"/>
    <ds:schemaRef ds:uri="313c42b8-be66-415d-8eaa-c0ebdefe61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004737-8FEC-4F53-AA89-13A88B99FDA7}">
  <ds:schemaRefs>
    <ds:schemaRef ds:uri="http://schemas.microsoft.com/office/2006/metadata/properties"/>
    <ds:schemaRef ds:uri="http://schemas.microsoft.com/office/infopath/2007/PartnerControls"/>
    <ds:schemaRef ds:uri="909cb4bf-1dc6-47aa-9195-a45681ad0355"/>
    <ds:schemaRef ds:uri="313c42b8-be66-415d-8eaa-c0ebdefe611c"/>
  </ds:schemaRefs>
</ds:datastoreItem>
</file>

<file path=customXml/itemProps3.xml><?xml version="1.0" encoding="utf-8"?>
<ds:datastoreItem xmlns:ds="http://schemas.openxmlformats.org/officeDocument/2006/customXml" ds:itemID="{7E5D4E09-436C-4741-AD47-9316E77F30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VW_Basic_Template_en</Template>
  <TotalTime>829</TotalTime>
  <Words>483</Words>
  <Application>Microsoft Office PowerPoint</Application>
  <PresentationFormat>Personalizados</PresentationFormat>
  <Paragraphs>117</Paragraphs>
  <Slides>18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Calibri</vt:lpstr>
      <vt:lpstr>Futura Bk BT</vt:lpstr>
      <vt:lpstr>VW Headline OT-Book</vt:lpstr>
      <vt:lpstr>Wingdings</vt:lpstr>
      <vt:lpstr>ATEC_Template_pt</vt:lpstr>
      <vt:lpstr>PAF – Projeto Final</vt:lpstr>
      <vt:lpstr>Agenda</vt:lpstr>
      <vt:lpstr>Enquadramento e Objetivos</vt:lpstr>
      <vt:lpstr>Software e Tecnologias Utilizados</vt:lpstr>
      <vt:lpstr>Modo de Funcionamento – Autenticação</vt:lpstr>
      <vt:lpstr>Modo de Funcionamento – Utilizadores</vt:lpstr>
      <vt:lpstr>Modo de Funcionamento – Gestão de Voos </vt:lpstr>
      <vt:lpstr>Modo de Funcionamento – Gestão de Aeroportos</vt:lpstr>
      <vt:lpstr>Modo de Funcionamento – Gestão de Aviões</vt:lpstr>
      <vt:lpstr>Modo de Funcionamento – Reservas</vt:lpstr>
      <vt:lpstr>Modo de Funcionamento – Utilizador</vt:lpstr>
      <vt:lpstr>Modo de Funcionamento – Página Web</vt:lpstr>
      <vt:lpstr>Modo de Funcionamento – Página Web</vt:lpstr>
      <vt:lpstr>Aspetos Relevantes</vt:lpstr>
      <vt:lpstr>Aspetos Relevantes</vt:lpstr>
      <vt:lpstr>Aspetos Relevantes – Modelo ER (Entidade Relação)</vt:lpstr>
      <vt:lpstr>Conclusão e Autocrítica</vt:lpstr>
      <vt:lpstr>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Rafael Costa</dc:creator>
  <cp:lastModifiedBy>Rafael Luis Berni da Costa</cp:lastModifiedBy>
  <cp:revision>51</cp:revision>
  <dcterms:created xsi:type="dcterms:W3CDTF">2013-03-13T09:54:52Z</dcterms:created>
  <dcterms:modified xsi:type="dcterms:W3CDTF">2025-06-22T09:51:23Z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0x0101008205B55E57FBF045A6FDA3BCD851E414</vt:lpwstr>
  </property>
</Properties>
</file>