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6858000" cx="12192000"/>
  <p:notesSz cx="6858000" cy="9144000"/>
  <p:embeddedFontLst>
    <p:embeddedFont>
      <p:font typeface="Faustina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6" roundtripDataSignature="AMtx7miHW1x/ow4m5bEuQShf8f/vqhQHZ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Faustina-italic.fntdata"/><Relationship Id="rId22" Type="http://schemas.openxmlformats.org/officeDocument/2006/relationships/font" Target="fonts/Lato-regular.fntdata"/><Relationship Id="rId21" Type="http://schemas.openxmlformats.org/officeDocument/2006/relationships/font" Target="fonts/Faustina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customschemas.google.com/relationships/presentationmetadata" Target="metadata"/><Relationship Id="rId25" Type="http://schemas.openxmlformats.org/officeDocument/2006/relationships/font" Target="fonts/Lat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font" Target="fonts/Faustina-bold.fntdata"/><Relationship Id="rId18" Type="http://schemas.openxmlformats.org/officeDocument/2006/relationships/font" Target="fonts/Faustina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d1d53fa298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2" name="Google Shape;162;gd1d53fa298_0_6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d1d53fa298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1" name="Google Shape;171;gd1d53fa298_0_2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d1d53fa298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0" name="Google Shape;180;gd1d53fa298_0_7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902447f561_3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9" name="Google Shape;189;g902447f561_3_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0" name="Google Shape;90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06b8ed2305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9" name="Google Shape;99;g106b8ed2305_0_8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d1d53fa298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8" name="Google Shape;108;gd1d53fa298_0_4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d1d53fa298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7" name="Google Shape;117;gd1d53fa298_0_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d1d53fa298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6" name="Google Shape;126;gd1d53fa298_0_5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d1d53fa29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5" name="Google Shape;135;gd1d53fa298_0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d1d53fa298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4" name="Google Shape;144;gd1d53fa298_0_5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d1d53fa298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3" name="Google Shape;153;gd1d53fa298_0_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6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6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o e Título Vertical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8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8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9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9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0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0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0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0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0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3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4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0" y="2394284"/>
            <a:ext cx="12192000" cy="2069432"/>
          </a:xfrm>
          <a:prstGeom prst="rect">
            <a:avLst/>
          </a:prstGeom>
          <a:solidFill>
            <a:srgbClr val="00753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"/>
          <p:cNvSpPr txBox="1"/>
          <p:nvPr>
            <p:ph type="ctrTitle"/>
          </p:nvPr>
        </p:nvSpPr>
        <p:spPr>
          <a:xfrm>
            <a:off x="1524000" y="2394284"/>
            <a:ext cx="9144000" cy="20694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Faustina"/>
              <a:buNone/>
            </a:pPr>
            <a:r>
              <a:rPr lang="pt-BR" sz="5400">
                <a:solidFill>
                  <a:schemeClr val="lt1"/>
                </a:solidFill>
                <a:latin typeface="Faustina"/>
                <a:ea typeface="Faustina"/>
                <a:cs typeface="Faustina"/>
                <a:sym typeface="Faustina"/>
              </a:rPr>
              <a:t>Ferramenta para teste de rede utilizando socket</a:t>
            </a:r>
            <a:endParaRPr sz="5400">
              <a:solidFill>
                <a:schemeClr val="lt1"/>
              </a:solidFill>
              <a:latin typeface="Faustina"/>
              <a:ea typeface="Faustina"/>
              <a:cs typeface="Faustina"/>
              <a:sym typeface="Faustina"/>
            </a:endParaRPr>
          </a:p>
        </p:txBody>
      </p:sp>
      <p:pic>
        <p:nvPicPr>
          <p:cNvPr descr="Fundo preto com letras brancas&#10;&#10;Descrição gerada automaticamente" id="86" name="Google Shape;86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81287" y="122700"/>
            <a:ext cx="6829425" cy="2050754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"/>
          <p:cNvSpPr txBox="1"/>
          <p:nvPr/>
        </p:nvSpPr>
        <p:spPr>
          <a:xfrm>
            <a:off x="1524000" y="4607595"/>
            <a:ext cx="9144000" cy="20694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austina"/>
              <a:buNone/>
            </a:pPr>
            <a:r>
              <a:rPr b="0" i="0" lang="pt-BR" sz="2400" u="none" cap="none" strike="noStrike">
                <a:solidFill>
                  <a:schemeClr val="dk1"/>
                </a:solidFill>
                <a:latin typeface="Faustina"/>
                <a:ea typeface="Faustina"/>
                <a:cs typeface="Faustina"/>
                <a:sym typeface="Faustina"/>
              </a:rPr>
              <a:t>Rafael Furlanetto Casamaximo</a:t>
            </a:r>
            <a:endParaRPr b="0" i="0" sz="2400" u="none" cap="none" strike="noStrike">
              <a:solidFill>
                <a:schemeClr val="dk1"/>
              </a:solidFill>
              <a:latin typeface="Faustina"/>
              <a:ea typeface="Faustina"/>
              <a:cs typeface="Faustina"/>
              <a:sym typeface="Faustina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austina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Faustina"/>
              <a:ea typeface="Faustina"/>
              <a:cs typeface="Faustina"/>
              <a:sym typeface="Faustina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austina"/>
              <a:buNone/>
            </a:pPr>
            <a:r>
              <a:rPr b="0" i="0" lang="pt-BR" sz="2400" u="none" cap="none" strike="noStrike">
                <a:solidFill>
                  <a:schemeClr val="dk1"/>
                </a:solidFill>
                <a:latin typeface="Faustina"/>
                <a:ea typeface="Faustina"/>
                <a:cs typeface="Faustina"/>
                <a:sym typeface="Faustina"/>
              </a:rPr>
              <a:t>Docente: </a:t>
            </a:r>
            <a:r>
              <a:rPr lang="pt-BR" sz="2400">
                <a:solidFill>
                  <a:schemeClr val="dk1"/>
                </a:solidFill>
                <a:latin typeface="Faustina"/>
                <a:ea typeface="Faustina"/>
                <a:cs typeface="Faustina"/>
                <a:sym typeface="Faustina"/>
              </a:rPr>
              <a:t>Mario Lemes Proença Junior</a:t>
            </a:r>
            <a:endParaRPr b="0" i="0" sz="2400" u="none" cap="none" strike="noStrike">
              <a:solidFill>
                <a:schemeClr val="dk1"/>
              </a:solidFill>
              <a:latin typeface="Faustina"/>
              <a:ea typeface="Faustina"/>
              <a:cs typeface="Faustina"/>
              <a:sym typeface="Fausti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d1d53fa298_0_67"/>
          <p:cNvSpPr/>
          <p:nvPr/>
        </p:nvSpPr>
        <p:spPr>
          <a:xfrm>
            <a:off x="0" y="0"/>
            <a:ext cx="12192000" cy="1508100"/>
          </a:xfrm>
          <a:prstGeom prst="rect">
            <a:avLst/>
          </a:prstGeom>
          <a:solidFill>
            <a:srgbClr val="00753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gd1d53fa298_0_67"/>
          <p:cNvSpPr txBox="1"/>
          <p:nvPr>
            <p:ph type="ctrTitle"/>
          </p:nvPr>
        </p:nvSpPr>
        <p:spPr>
          <a:xfrm>
            <a:off x="553452" y="0"/>
            <a:ext cx="11638500" cy="150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Faustina"/>
              <a:buNone/>
            </a:pPr>
            <a:r>
              <a:rPr lang="pt-BR" sz="3600">
                <a:solidFill>
                  <a:schemeClr val="lt1"/>
                </a:solidFill>
                <a:latin typeface="Faustina"/>
                <a:ea typeface="Faustina"/>
                <a:cs typeface="Faustina"/>
                <a:sym typeface="Faustina"/>
              </a:rPr>
              <a:t>SpeedTesterTCP.uploadTest</a:t>
            </a:r>
            <a:endParaRPr sz="3600">
              <a:solidFill>
                <a:schemeClr val="lt1"/>
              </a:solidFill>
              <a:latin typeface="Faustina"/>
              <a:ea typeface="Faustina"/>
              <a:cs typeface="Faustina"/>
              <a:sym typeface="Faustina"/>
            </a:endParaRPr>
          </a:p>
        </p:txBody>
      </p:sp>
      <p:sp>
        <p:nvSpPr>
          <p:cNvPr id="166" name="Google Shape;166;gd1d53fa298_0_67"/>
          <p:cNvSpPr/>
          <p:nvPr/>
        </p:nvSpPr>
        <p:spPr>
          <a:xfrm>
            <a:off x="0" y="6529136"/>
            <a:ext cx="12192000" cy="328800"/>
          </a:xfrm>
          <a:prstGeom prst="rect">
            <a:avLst/>
          </a:prstGeom>
          <a:solidFill>
            <a:srgbClr val="00753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gd1d53fa298_0_67"/>
          <p:cNvSpPr txBox="1"/>
          <p:nvPr/>
        </p:nvSpPr>
        <p:spPr>
          <a:xfrm>
            <a:off x="276726" y="6529135"/>
            <a:ext cx="11638500" cy="3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lnSpcReduction="20000"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50"/>
              <a:buFont typeface="Faustina"/>
              <a:buNone/>
            </a:pPr>
            <a:r>
              <a:rPr b="0" i="0" lang="pt-BR" sz="1850" u="none" cap="none" strike="noStrike">
                <a:solidFill>
                  <a:schemeClr val="lt1"/>
                </a:solidFill>
                <a:latin typeface="Faustina"/>
                <a:ea typeface="Faustina"/>
                <a:cs typeface="Faustina"/>
                <a:sym typeface="Faustina"/>
              </a:rPr>
              <a:t>Universidade Estadual de Londrina</a:t>
            </a:r>
            <a:endParaRPr b="0" i="0" sz="3330" u="none" cap="none" strike="noStrike">
              <a:solidFill>
                <a:schemeClr val="lt1"/>
              </a:solidFill>
              <a:latin typeface="Faustina"/>
              <a:ea typeface="Faustina"/>
              <a:cs typeface="Faustina"/>
              <a:sym typeface="Faustina"/>
            </a:endParaRPr>
          </a:p>
        </p:txBody>
      </p:sp>
      <p:pic>
        <p:nvPicPr>
          <p:cNvPr id="168" name="Google Shape;168;gd1d53fa298_0_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2650" y="1660500"/>
            <a:ext cx="2586696" cy="47162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d1d53fa298_0_26"/>
          <p:cNvSpPr/>
          <p:nvPr/>
        </p:nvSpPr>
        <p:spPr>
          <a:xfrm>
            <a:off x="0" y="0"/>
            <a:ext cx="12192000" cy="1508100"/>
          </a:xfrm>
          <a:prstGeom prst="rect">
            <a:avLst/>
          </a:prstGeom>
          <a:solidFill>
            <a:srgbClr val="00753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gd1d53fa298_0_26"/>
          <p:cNvSpPr txBox="1"/>
          <p:nvPr>
            <p:ph type="ctrTitle"/>
          </p:nvPr>
        </p:nvSpPr>
        <p:spPr>
          <a:xfrm>
            <a:off x="553452" y="0"/>
            <a:ext cx="11638500" cy="150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Faustina"/>
              <a:buNone/>
            </a:pPr>
            <a:r>
              <a:rPr lang="pt-BR" sz="3600">
                <a:solidFill>
                  <a:schemeClr val="lt1"/>
                </a:solidFill>
                <a:latin typeface="Faustina"/>
                <a:ea typeface="Faustina"/>
                <a:cs typeface="Faustina"/>
                <a:sym typeface="Faustina"/>
              </a:rPr>
              <a:t>SpeedTesterTCP.downloadTest()</a:t>
            </a:r>
            <a:endParaRPr sz="3600">
              <a:solidFill>
                <a:schemeClr val="lt1"/>
              </a:solidFill>
              <a:latin typeface="Faustina"/>
              <a:ea typeface="Faustina"/>
              <a:cs typeface="Faustina"/>
              <a:sym typeface="Faustina"/>
            </a:endParaRPr>
          </a:p>
        </p:txBody>
      </p:sp>
      <p:sp>
        <p:nvSpPr>
          <p:cNvPr id="175" name="Google Shape;175;gd1d53fa298_0_26"/>
          <p:cNvSpPr txBox="1"/>
          <p:nvPr/>
        </p:nvSpPr>
        <p:spPr>
          <a:xfrm>
            <a:off x="1026700" y="1753300"/>
            <a:ext cx="10138500" cy="23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</a:pPr>
            <a:r>
              <a:rPr lang="pt-BR"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É uma função responsável pelo teste de download do protocolo TCP. Essa função realiza as configurações necessárias no socket, define o tamanho do pacote como 500 bytes, e aguarda alguma solicitação de conexão. Após isso, é aceita a solicitação de conexão e o teste começa,</a:t>
            </a:r>
            <a:endParaRPr sz="24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</a:pPr>
            <a:r>
              <a:rPr lang="pt-BR"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recebendo durante 20 segundos os pacotes de dados. Ao final, é </a:t>
            </a:r>
            <a:r>
              <a:rPr lang="pt-BR"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</a:t>
            </a:r>
            <a:r>
              <a:rPr lang="pt-BR"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isponibilizado das informações acerca da quantificação do download.</a:t>
            </a:r>
            <a:endParaRPr sz="24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6" name="Google Shape;176;gd1d53fa298_0_26"/>
          <p:cNvSpPr/>
          <p:nvPr/>
        </p:nvSpPr>
        <p:spPr>
          <a:xfrm>
            <a:off x="0" y="6529136"/>
            <a:ext cx="12192000" cy="328800"/>
          </a:xfrm>
          <a:prstGeom prst="rect">
            <a:avLst/>
          </a:prstGeom>
          <a:solidFill>
            <a:srgbClr val="00753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gd1d53fa298_0_26"/>
          <p:cNvSpPr txBox="1"/>
          <p:nvPr/>
        </p:nvSpPr>
        <p:spPr>
          <a:xfrm>
            <a:off x="276726" y="6529135"/>
            <a:ext cx="11638500" cy="3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lnSpcReduction="20000"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50"/>
              <a:buFont typeface="Faustina"/>
              <a:buNone/>
            </a:pPr>
            <a:r>
              <a:rPr b="0" i="0" lang="pt-BR" sz="1850" u="none" cap="none" strike="noStrike">
                <a:solidFill>
                  <a:schemeClr val="lt1"/>
                </a:solidFill>
                <a:latin typeface="Faustina"/>
                <a:ea typeface="Faustina"/>
                <a:cs typeface="Faustina"/>
                <a:sym typeface="Faustina"/>
              </a:rPr>
              <a:t>Universidade Estadual de Londrina</a:t>
            </a:r>
            <a:endParaRPr b="0" i="0" sz="3330" u="none" cap="none" strike="noStrike">
              <a:solidFill>
                <a:schemeClr val="lt1"/>
              </a:solidFill>
              <a:latin typeface="Faustina"/>
              <a:ea typeface="Faustina"/>
              <a:cs typeface="Faustina"/>
              <a:sym typeface="Faustin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d1d53fa298_0_75"/>
          <p:cNvSpPr/>
          <p:nvPr/>
        </p:nvSpPr>
        <p:spPr>
          <a:xfrm>
            <a:off x="0" y="0"/>
            <a:ext cx="12192000" cy="1508100"/>
          </a:xfrm>
          <a:prstGeom prst="rect">
            <a:avLst/>
          </a:prstGeom>
          <a:solidFill>
            <a:srgbClr val="00753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gd1d53fa298_0_75"/>
          <p:cNvSpPr txBox="1"/>
          <p:nvPr>
            <p:ph type="ctrTitle"/>
          </p:nvPr>
        </p:nvSpPr>
        <p:spPr>
          <a:xfrm>
            <a:off x="553452" y="0"/>
            <a:ext cx="11638500" cy="150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Faustina"/>
              <a:buNone/>
            </a:pPr>
            <a:r>
              <a:rPr lang="pt-BR" sz="3600">
                <a:solidFill>
                  <a:schemeClr val="lt1"/>
                </a:solidFill>
                <a:latin typeface="Faustina"/>
                <a:ea typeface="Faustina"/>
                <a:cs typeface="Faustina"/>
                <a:sym typeface="Faustina"/>
              </a:rPr>
              <a:t>SpeedTesterTCP.downloadTest()</a:t>
            </a:r>
            <a:endParaRPr sz="3600">
              <a:solidFill>
                <a:schemeClr val="lt1"/>
              </a:solidFill>
              <a:latin typeface="Faustina"/>
              <a:ea typeface="Faustina"/>
              <a:cs typeface="Faustina"/>
              <a:sym typeface="Faustina"/>
            </a:endParaRPr>
          </a:p>
        </p:txBody>
      </p:sp>
      <p:sp>
        <p:nvSpPr>
          <p:cNvPr id="184" name="Google Shape;184;gd1d53fa298_0_75"/>
          <p:cNvSpPr/>
          <p:nvPr/>
        </p:nvSpPr>
        <p:spPr>
          <a:xfrm>
            <a:off x="0" y="6529136"/>
            <a:ext cx="12192000" cy="328800"/>
          </a:xfrm>
          <a:prstGeom prst="rect">
            <a:avLst/>
          </a:prstGeom>
          <a:solidFill>
            <a:srgbClr val="00753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gd1d53fa298_0_75"/>
          <p:cNvSpPr txBox="1"/>
          <p:nvPr/>
        </p:nvSpPr>
        <p:spPr>
          <a:xfrm>
            <a:off x="276726" y="6529135"/>
            <a:ext cx="11638500" cy="3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lnSpcReduction="20000"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50"/>
              <a:buFont typeface="Faustina"/>
              <a:buNone/>
            </a:pPr>
            <a:r>
              <a:rPr b="0" i="0" lang="pt-BR" sz="1850" u="none" cap="none" strike="noStrike">
                <a:solidFill>
                  <a:schemeClr val="lt1"/>
                </a:solidFill>
                <a:latin typeface="Faustina"/>
                <a:ea typeface="Faustina"/>
                <a:cs typeface="Faustina"/>
                <a:sym typeface="Faustina"/>
              </a:rPr>
              <a:t>Universidade Estadual de Londrina</a:t>
            </a:r>
            <a:endParaRPr b="0" i="0" sz="3330" u="none" cap="none" strike="noStrike">
              <a:solidFill>
                <a:schemeClr val="lt1"/>
              </a:solidFill>
              <a:latin typeface="Faustina"/>
              <a:ea typeface="Faustina"/>
              <a:cs typeface="Faustina"/>
              <a:sym typeface="Faustina"/>
            </a:endParaRPr>
          </a:p>
        </p:txBody>
      </p:sp>
      <p:pic>
        <p:nvPicPr>
          <p:cNvPr id="186" name="Google Shape;186;gd1d53fa298_0_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3913" y="1660500"/>
            <a:ext cx="2624163" cy="47162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902447f561_3_12"/>
          <p:cNvSpPr/>
          <p:nvPr/>
        </p:nvSpPr>
        <p:spPr>
          <a:xfrm>
            <a:off x="0" y="0"/>
            <a:ext cx="12192000" cy="1508100"/>
          </a:xfrm>
          <a:prstGeom prst="rect">
            <a:avLst/>
          </a:prstGeom>
          <a:solidFill>
            <a:srgbClr val="00753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g902447f561_3_12"/>
          <p:cNvSpPr txBox="1"/>
          <p:nvPr>
            <p:ph type="ctrTitle"/>
          </p:nvPr>
        </p:nvSpPr>
        <p:spPr>
          <a:xfrm>
            <a:off x="553452" y="0"/>
            <a:ext cx="11638500" cy="150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Faustina"/>
              <a:buNone/>
            </a:pPr>
            <a:r>
              <a:rPr lang="pt-BR" sz="3600">
                <a:solidFill>
                  <a:schemeClr val="lt1"/>
                </a:solidFill>
                <a:latin typeface="Faustina"/>
                <a:ea typeface="Faustina"/>
                <a:cs typeface="Faustina"/>
                <a:sym typeface="Faustina"/>
              </a:rPr>
              <a:t>Resultados</a:t>
            </a:r>
            <a:endParaRPr/>
          </a:p>
        </p:txBody>
      </p:sp>
      <p:sp>
        <p:nvSpPr>
          <p:cNvPr id="193" name="Google Shape;193;g902447f561_3_12"/>
          <p:cNvSpPr txBox="1"/>
          <p:nvPr/>
        </p:nvSpPr>
        <p:spPr>
          <a:xfrm>
            <a:off x="1026700" y="1753300"/>
            <a:ext cx="10138500" cy="36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400">
                <a:latin typeface="Lato"/>
                <a:ea typeface="Lato"/>
                <a:cs typeface="Lato"/>
                <a:sym typeface="Lato"/>
              </a:rPr>
              <a:t>	Como resultado, é possível utilizar o software para realizar medições da velocidade de internet. O software identifica a velocidade de download, de upload, a taxa de pacotes por segundos, o número de pacotes enviados e também a perda em porcentagem. Isso com ambos os protocolos - TCP e UDP.</a:t>
            </a:r>
            <a:endParaRPr sz="2400">
              <a:latin typeface="Lato"/>
              <a:ea typeface="Lato"/>
              <a:cs typeface="Lato"/>
              <a:sym typeface="Lato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400">
                <a:latin typeface="Lato"/>
                <a:ea typeface="Lato"/>
                <a:cs typeface="Lato"/>
                <a:sym typeface="Lato"/>
              </a:rPr>
              <a:t>Os resultados práticos podem ser visualizados na execução do código.</a:t>
            </a:r>
            <a:endParaRPr b="1" i="0" sz="2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4" name="Google Shape;194;g902447f561_3_12"/>
          <p:cNvSpPr/>
          <p:nvPr/>
        </p:nvSpPr>
        <p:spPr>
          <a:xfrm>
            <a:off x="0" y="6529136"/>
            <a:ext cx="12192000" cy="328800"/>
          </a:xfrm>
          <a:prstGeom prst="rect">
            <a:avLst/>
          </a:prstGeom>
          <a:solidFill>
            <a:srgbClr val="00753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g902447f561_3_12"/>
          <p:cNvSpPr txBox="1"/>
          <p:nvPr/>
        </p:nvSpPr>
        <p:spPr>
          <a:xfrm>
            <a:off x="276726" y="6529135"/>
            <a:ext cx="11638500" cy="3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50"/>
              <a:buFont typeface="Faustina"/>
              <a:buNone/>
            </a:pPr>
            <a:r>
              <a:rPr b="0" i="0" lang="pt-BR" sz="1850" u="none" cap="none" strike="noStrike">
                <a:solidFill>
                  <a:schemeClr val="lt1"/>
                </a:solidFill>
                <a:latin typeface="Faustina"/>
                <a:ea typeface="Faustina"/>
                <a:cs typeface="Faustina"/>
                <a:sym typeface="Faustina"/>
              </a:rPr>
              <a:t>Universidade Estadual de Londrina</a:t>
            </a:r>
            <a:endParaRPr b="0" i="0" sz="3330" u="none" cap="none" strike="noStrike">
              <a:solidFill>
                <a:schemeClr val="lt1"/>
              </a:solidFill>
              <a:latin typeface="Faustina"/>
              <a:ea typeface="Faustina"/>
              <a:cs typeface="Faustina"/>
              <a:sym typeface="Fausti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"/>
          <p:cNvSpPr/>
          <p:nvPr/>
        </p:nvSpPr>
        <p:spPr>
          <a:xfrm>
            <a:off x="0" y="0"/>
            <a:ext cx="12192000" cy="1507958"/>
          </a:xfrm>
          <a:prstGeom prst="rect">
            <a:avLst/>
          </a:prstGeom>
          <a:solidFill>
            <a:srgbClr val="00753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2"/>
          <p:cNvSpPr txBox="1"/>
          <p:nvPr>
            <p:ph type="ctrTitle"/>
          </p:nvPr>
        </p:nvSpPr>
        <p:spPr>
          <a:xfrm>
            <a:off x="553452" y="0"/>
            <a:ext cx="11638547" cy="15079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Faustina"/>
              <a:buNone/>
            </a:pPr>
            <a:r>
              <a:rPr lang="pt-BR" sz="3600">
                <a:solidFill>
                  <a:schemeClr val="lt1"/>
                </a:solidFill>
                <a:latin typeface="Faustina"/>
                <a:ea typeface="Faustina"/>
                <a:cs typeface="Faustina"/>
                <a:sym typeface="Faustina"/>
              </a:rPr>
              <a:t>Introdução</a:t>
            </a:r>
            <a:endParaRPr/>
          </a:p>
        </p:txBody>
      </p:sp>
      <p:sp>
        <p:nvSpPr>
          <p:cNvPr id="94" name="Google Shape;94;p2"/>
          <p:cNvSpPr txBox="1"/>
          <p:nvPr/>
        </p:nvSpPr>
        <p:spPr>
          <a:xfrm>
            <a:off x="1026700" y="1753300"/>
            <a:ext cx="101385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</a:pPr>
            <a:r>
              <a:rPr lang="pt-BR"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Esse trabalho visa a construção de um software que seja capaz de realizar testes e quantificar a velocidade disponível de download e upload de uma rede, bem como a quantidade de pacotes transmitidos e a perda deles, utilizando da modalidade ponta a ponta.</a:t>
            </a:r>
            <a:endParaRPr sz="24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5" name="Google Shape;95;p2"/>
          <p:cNvSpPr/>
          <p:nvPr/>
        </p:nvSpPr>
        <p:spPr>
          <a:xfrm>
            <a:off x="0" y="6529136"/>
            <a:ext cx="12192000" cy="328863"/>
          </a:xfrm>
          <a:prstGeom prst="rect">
            <a:avLst/>
          </a:prstGeom>
          <a:solidFill>
            <a:srgbClr val="00753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2"/>
          <p:cNvSpPr txBox="1"/>
          <p:nvPr/>
        </p:nvSpPr>
        <p:spPr>
          <a:xfrm>
            <a:off x="276726" y="6529135"/>
            <a:ext cx="11638547" cy="3288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50"/>
              <a:buFont typeface="Faustina"/>
              <a:buNone/>
            </a:pPr>
            <a:r>
              <a:rPr b="0" i="0" lang="pt-BR" sz="1850" u="none" cap="none" strike="noStrike">
                <a:solidFill>
                  <a:schemeClr val="lt1"/>
                </a:solidFill>
                <a:latin typeface="Faustina"/>
                <a:ea typeface="Faustina"/>
                <a:cs typeface="Faustina"/>
                <a:sym typeface="Faustina"/>
              </a:rPr>
              <a:t>Universidade Estadual de Londrina</a:t>
            </a:r>
            <a:endParaRPr b="0" i="0" sz="3330" u="none" cap="none" strike="noStrike">
              <a:solidFill>
                <a:schemeClr val="lt1"/>
              </a:solidFill>
              <a:latin typeface="Faustina"/>
              <a:ea typeface="Faustina"/>
              <a:cs typeface="Faustina"/>
              <a:sym typeface="Fausti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06b8ed2305_0_87"/>
          <p:cNvSpPr/>
          <p:nvPr/>
        </p:nvSpPr>
        <p:spPr>
          <a:xfrm>
            <a:off x="0" y="0"/>
            <a:ext cx="12192000" cy="1508100"/>
          </a:xfrm>
          <a:prstGeom prst="rect">
            <a:avLst/>
          </a:prstGeom>
          <a:solidFill>
            <a:srgbClr val="00753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g106b8ed2305_0_87"/>
          <p:cNvSpPr txBox="1"/>
          <p:nvPr>
            <p:ph type="ctrTitle"/>
          </p:nvPr>
        </p:nvSpPr>
        <p:spPr>
          <a:xfrm>
            <a:off x="553452" y="0"/>
            <a:ext cx="11638500" cy="150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Faustina"/>
              <a:buNone/>
            </a:pPr>
            <a:r>
              <a:rPr lang="pt-BR" sz="3600">
                <a:solidFill>
                  <a:schemeClr val="lt1"/>
                </a:solidFill>
                <a:latin typeface="Faustina"/>
                <a:ea typeface="Faustina"/>
                <a:cs typeface="Faustina"/>
                <a:sym typeface="Faustina"/>
              </a:rPr>
              <a:t>Diagrama de Menus</a:t>
            </a:r>
            <a:endParaRPr sz="3600">
              <a:solidFill>
                <a:schemeClr val="lt1"/>
              </a:solidFill>
              <a:latin typeface="Faustina"/>
              <a:ea typeface="Faustina"/>
              <a:cs typeface="Faustina"/>
              <a:sym typeface="Faustina"/>
            </a:endParaRPr>
          </a:p>
        </p:txBody>
      </p:sp>
      <p:sp>
        <p:nvSpPr>
          <p:cNvPr id="103" name="Google Shape;103;g106b8ed2305_0_87"/>
          <p:cNvSpPr txBox="1"/>
          <p:nvPr/>
        </p:nvSpPr>
        <p:spPr>
          <a:xfrm>
            <a:off x="1026700" y="1753300"/>
            <a:ext cx="10138500" cy="19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</a:pPr>
            <a:r>
              <a:rPr lang="pt-BR"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Esse diagrama representa o fluxo de dados do menu do software desenvolvido. É possível navegar e escolher se o usuário deseja realizar o teste com o protocolo TCP, ou com o protocolo UDP. As duas opções permitem que seja realizado um teste de download, de upload, ou de ambas.</a:t>
            </a:r>
            <a:endParaRPr sz="24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4" name="Google Shape;104;g106b8ed2305_0_87"/>
          <p:cNvSpPr/>
          <p:nvPr/>
        </p:nvSpPr>
        <p:spPr>
          <a:xfrm>
            <a:off x="0" y="6529136"/>
            <a:ext cx="12192000" cy="328800"/>
          </a:xfrm>
          <a:prstGeom prst="rect">
            <a:avLst/>
          </a:prstGeom>
          <a:solidFill>
            <a:srgbClr val="00753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g106b8ed2305_0_87"/>
          <p:cNvSpPr txBox="1"/>
          <p:nvPr/>
        </p:nvSpPr>
        <p:spPr>
          <a:xfrm>
            <a:off x="276726" y="6529135"/>
            <a:ext cx="11638500" cy="3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lnSpcReduction="20000"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50"/>
              <a:buFont typeface="Faustina"/>
              <a:buNone/>
            </a:pPr>
            <a:r>
              <a:rPr b="0" i="0" lang="pt-BR" sz="1850" u="none" cap="none" strike="noStrike">
                <a:solidFill>
                  <a:schemeClr val="lt1"/>
                </a:solidFill>
                <a:latin typeface="Faustina"/>
                <a:ea typeface="Faustina"/>
                <a:cs typeface="Faustina"/>
                <a:sym typeface="Faustina"/>
              </a:rPr>
              <a:t>Universidade Estadual de Londrina</a:t>
            </a:r>
            <a:endParaRPr b="0" i="0" sz="3330" u="none" cap="none" strike="noStrike">
              <a:solidFill>
                <a:schemeClr val="lt1"/>
              </a:solidFill>
              <a:latin typeface="Faustina"/>
              <a:ea typeface="Faustina"/>
              <a:cs typeface="Faustina"/>
              <a:sym typeface="Fausti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d1d53fa298_0_43"/>
          <p:cNvSpPr/>
          <p:nvPr/>
        </p:nvSpPr>
        <p:spPr>
          <a:xfrm>
            <a:off x="0" y="0"/>
            <a:ext cx="12192000" cy="1508100"/>
          </a:xfrm>
          <a:prstGeom prst="rect">
            <a:avLst/>
          </a:prstGeom>
          <a:solidFill>
            <a:srgbClr val="00753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gd1d53fa298_0_43"/>
          <p:cNvSpPr txBox="1"/>
          <p:nvPr>
            <p:ph type="ctrTitle"/>
          </p:nvPr>
        </p:nvSpPr>
        <p:spPr>
          <a:xfrm>
            <a:off x="553452" y="0"/>
            <a:ext cx="11638500" cy="150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Faustina"/>
              <a:buNone/>
            </a:pPr>
            <a:r>
              <a:rPr lang="pt-BR" sz="3600">
                <a:solidFill>
                  <a:schemeClr val="lt1"/>
                </a:solidFill>
                <a:latin typeface="Faustina"/>
                <a:ea typeface="Faustina"/>
                <a:cs typeface="Faustina"/>
                <a:sym typeface="Faustina"/>
              </a:rPr>
              <a:t>Diagrama de Menus</a:t>
            </a:r>
            <a:endParaRPr sz="3600">
              <a:solidFill>
                <a:schemeClr val="lt1"/>
              </a:solidFill>
              <a:latin typeface="Faustina"/>
              <a:ea typeface="Faustina"/>
              <a:cs typeface="Faustina"/>
              <a:sym typeface="Faustina"/>
            </a:endParaRPr>
          </a:p>
        </p:txBody>
      </p:sp>
      <p:sp>
        <p:nvSpPr>
          <p:cNvPr id="112" name="Google Shape;112;gd1d53fa298_0_43"/>
          <p:cNvSpPr/>
          <p:nvPr/>
        </p:nvSpPr>
        <p:spPr>
          <a:xfrm>
            <a:off x="0" y="6529136"/>
            <a:ext cx="12192000" cy="328800"/>
          </a:xfrm>
          <a:prstGeom prst="rect">
            <a:avLst/>
          </a:prstGeom>
          <a:solidFill>
            <a:srgbClr val="00753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gd1d53fa298_0_43"/>
          <p:cNvSpPr txBox="1"/>
          <p:nvPr/>
        </p:nvSpPr>
        <p:spPr>
          <a:xfrm>
            <a:off x="276726" y="6529135"/>
            <a:ext cx="11638500" cy="3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lnSpcReduction="20000"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50"/>
              <a:buFont typeface="Faustina"/>
              <a:buNone/>
            </a:pPr>
            <a:r>
              <a:rPr b="0" i="0" lang="pt-BR" sz="1850" u="none" cap="none" strike="noStrike">
                <a:solidFill>
                  <a:schemeClr val="lt1"/>
                </a:solidFill>
                <a:latin typeface="Faustina"/>
                <a:ea typeface="Faustina"/>
                <a:cs typeface="Faustina"/>
                <a:sym typeface="Faustina"/>
              </a:rPr>
              <a:t>Universidade Estadual de Londrina</a:t>
            </a:r>
            <a:endParaRPr b="0" i="0" sz="3330" u="none" cap="none" strike="noStrike">
              <a:solidFill>
                <a:schemeClr val="lt1"/>
              </a:solidFill>
              <a:latin typeface="Faustina"/>
              <a:ea typeface="Faustina"/>
              <a:cs typeface="Faustina"/>
              <a:sym typeface="Faustina"/>
            </a:endParaRPr>
          </a:p>
        </p:txBody>
      </p:sp>
      <p:pic>
        <p:nvPicPr>
          <p:cNvPr id="114" name="Google Shape;114;gd1d53fa298_0_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07238" y="1660500"/>
            <a:ext cx="6177535" cy="47162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d1d53fa298_0_2"/>
          <p:cNvSpPr/>
          <p:nvPr/>
        </p:nvSpPr>
        <p:spPr>
          <a:xfrm>
            <a:off x="0" y="0"/>
            <a:ext cx="12192000" cy="1508100"/>
          </a:xfrm>
          <a:prstGeom prst="rect">
            <a:avLst/>
          </a:prstGeom>
          <a:solidFill>
            <a:srgbClr val="00753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gd1d53fa298_0_2"/>
          <p:cNvSpPr txBox="1"/>
          <p:nvPr>
            <p:ph type="ctrTitle"/>
          </p:nvPr>
        </p:nvSpPr>
        <p:spPr>
          <a:xfrm>
            <a:off x="553452" y="0"/>
            <a:ext cx="11638500" cy="150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Faustina"/>
              <a:buNone/>
            </a:pPr>
            <a:r>
              <a:rPr lang="pt-BR" sz="3600">
                <a:solidFill>
                  <a:schemeClr val="lt1"/>
                </a:solidFill>
                <a:latin typeface="Faustina"/>
                <a:ea typeface="Faustina"/>
                <a:cs typeface="Faustina"/>
                <a:sym typeface="Faustina"/>
              </a:rPr>
              <a:t>SpeedTesterUDP.uploadTest</a:t>
            </a:r>
            <a:endParaRPr sz="3600">
              <a:solidFill>
                <a:schemeClr val="lt1"/>
              </a:solidFill>
              <a:latin typeface="Faustina"/>
              <a:ea typeface="Faustina"/>
              <a:cs typeface="Faustina"/>
              <a:sym typeface="Faustina"/>
            </a:endParaRPr>
          </a:p>
        </p:txBody>
      </p:sp>
      <p:sp>
        <p:nvSpPr>
          <p:cNvPr id="121" name="Google Shape;121;gd1d53fa298_0_2"/>
          <p:cNvSpPr txBox="1"/>
          <p:nvPr/>
        </p:nvSpPr>
        <p:spPr>
          <a:xfrm>
            <a:off x="1026700" y="1753300"/>
            <a:ext cx="10138500" cy="23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</a:pPr>
            <a:r>
              <a:rPr lang="pt-BR"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É a função responsável pelo teste de upload do protocolo UDP. Essa função realiza as configurações necessárias no socket, define o tamanho do pacote como 500 bytes, envia uma mensagem inicializadora para realizar o teste, e após isso, </a:t>
            </a:r>
            <a:r>
              <a:rPr lang="pt-BR"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envia</a:t>
            </a:r>
            <a:r>
              <a:rPr lang="pt-BR"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durante 20 segundos os pacotes de dados. Ao final, é disponibilizado das informações acerca da </a:t>
            </a:r>
            <a:r>
              <a:rPr lang="pt-BR"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q</a:t>
            </a:r>
            <a:r>
              <a:rPr lang="pt-BR"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uantificação do upload.</a:t>
            </a:r>
            <a:endParaRPr sz="24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2" name="Google Shape;122;gd1d53fa298_0_2"/>
          <p:cNvSpPr/>
          <p:nvPr/>
        </p:nvSpPr>
        <p:spPr>
          <a:xfrm>
            <a:off x="0" y="6529136"/>
            <a:ext cx="12192000" cy="328800"/>
          </a:xfrm>
          <a:prstGeom prst="rect">
            <a:avLst/>
          </a:prstGeom>
          <a:solidFill>
            <a:srgbClr val="00753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gd1d53fa298_0_2"/>
          <p:cNvSpPr txBox="1"/>
          <p:nvPr/>
        </p:nvSpPr>
        <p:spPr>
          <a:xfrm>
            <a:off x="276726" y="6529135"/>
            <a:ext cx="11638500" cy="3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lnSpcReduction="20000"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50"/>
              <a:buFont typeface="Faustina"/>
              <a:buNone/>
            </a:pPr>
            <a:r>
              <a:rPr b="0" i="0" lang="pt-BR" sz="1850" u="none" cap="none" strike="noStrike">
                <a:solidFill>
                  <a:schemeClr val="lt1"/>
                </a:solidFill>
                <a:latin typeface="Faustina"/>
                <a:ea typeface="Faustina"/>
                <a:cs typeface="Faustina"/>
                <a:sym typeface="Faustina"/>
              </a:rPr>
              <a:t>Universidade Estadual de Londrina</a:t>
            </a:r>
            <a:endParaRPr b="0" i="0" sz="3330" u="none" cap="none" strike="noStrike">
              <a:solidFill>
                <a:schemeClr val="lt1"/>
              </a:solidFill>
              <a:latin typeface="Faustina"/>
              <a:ea typeface="Faustina"/>
              <a:cs typeface="Faustina"/>
              <a:sym typeface="Fausti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d1d53fa298_0_51"/>
          <p:cNvSpPr/>
          <p:nvPr/>
        </p:nvSpPr>
        <p:spPr>
          <a:xfrm>
            <a:off x="0" y="0"/>
            <a:ext cx="12192000" cy="1508100"/>
          </a:xfrm>
          <a:prstGeom prst="rect">
            <a:avLst/>
          </a:prstGeom>
          <a:solidFill>
            <a:srgbClr val="00753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gd1d53fa298_0_51"/>
          <p:cNvSpPr txBox="1"/>
          <p:nvPr>
            <p:ph type="ctrTitle"/>
          </p:nvPr>
        </p:nvSpPr>
        <p:spPr>
          <a:xfrm>
            <a:off x="553452" y="0"/>
            <a:ext cx="11638500" cy="150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Faustina"/>
              <a:buNone/>
            </a:pPr>
            <a:r>
              <a:rPr lang="pt-BR" sz="3600">
                <a:solidFill>
                  <a:schemeClr val="lt1"/>
                </a:solidFill>
                <a:latin typeface="Faustina"/>
                <a:ea typeface="Faustina"/>
                <a:cs typeface="Faustina"/>
                <a:sym typeface="Faustina"/>
              </a:rPr>
              <a:t>SpeedTesterUDP.uploadTest</a:t>
            </a:r>
            <a:endParaRPr sz="3600">
              <a:solidFill>
                <a:schemeClr val="lt1"/>
              </a:solidFill>
              <a:latin typeface="Faustina"/>
              <a:ea typeface="Faustina"/>
              <a:cs typeface="Faustina"/>
              <a:sym typeface="Faustina"/>
            </a:endParaRPr>
          </a:p>
        </p:txBody>
      </p:sp>
      <p:sp>
        <p:nvSpPr>
          <p:cNvPr id="130" name="Google Shape;130;gd1d53fa298_0_51"/>
          <p:cNvSpPr/>
          <p:nvPr/>
        </p:nvSpPr>
        <p:spPr>
          <a:xfrm>
            <a:off x="0" y="6529136"/>
            <a:ext cx="12192000" cy="328800"/>
          </a:xfrm>
          <a:prstGeom prst="rect">
            <a:avLst/>
          </a:prstGeom>
          <a:solidFill>
            <a:srgbClr val="00753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gd1d53fa298_0_51"/>
          <p:cNvSpPr txBox="1"/>
          <p:nvPr/>
        </p:nvSpPr>
        <p:spPr>
          <a:xfrm>
            <a:off x="276726" y="6529135"/>
            <a:ext cx="11638500" cy="3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lnSpcReduction="20000"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50"/>
              <a:buFont typeface="Faustina"/>
              <a:buNone/>
            </a:pPr>
            <a:r>
              <a:rPr b="0" i="0" lang="pt-BR" sz="1850" u="none" cap="none" strike="noStrike">
                <a:solidFill>
                  <a:schemeClr val="lt1"/>
                </a:solidFill>
                <a:latin typeface="Faustina"/>
                <a:ea typeface="Faustina"/>
                <a:cs typeface="Faustina"/>
                <a:sym typeface="Faustina"/>
              </a:rPr>
              <a:t>Universidade Estadual de Londrina</a:t>
            </a:r>
            <a:endParaRPr b="0" i="0" sz="3330" u="none" cap="none" strike="noStrike">
              <a:solidFill>
                <a:schemeClr val="lt1"/>
              </a:solidFill>
              <a:latin typeface="Faustina"/>
              <a:ea typeface="Faustina"/>
              <a:cs typeface="Faustina"/>
              <a:sym typeface="Faustina"/>
            </a:endParaRPr>
          </a:p>
        </p:txBody>
      </p:sp>
      <p:pic>
        <p:nvPicPr>
          <p:cNvPr id="132" name="Google Shape;132;gd1d53fa298_0_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9813" y="1660500"/>
            <a:ext cx="2292377" cy="47162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d1d53fa298_0_10"/>
          <p:cNvSpPr/>
          <p:nvPr/>
        </p:nvSpPr>
        <p:spPr>
          <a:xfrm>
            <a:off x="0" y="0"/>
            <a:ext cx="12192000" cy="1508100"/>
          </a:xfrm>
          <a:prstGeom prst="rect">
            <a:avLst/>
          </a:prstGeom>
          <a:solidFill>
            <a:srgbClr val="00753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gd1d53fa298_0_10"/>
          <p:cNvSpPr txBox="1"/>
          <p:nvPr>
            <p:ph type="ctrTitle"/>
          </p:nvPr>
        </p:nvSpPr>
        <p:spPr>
          <a:xfrm>
            <a:off x="553452" y="0"/>
            <a:ext cx="11638500" cy="150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Faustina"/>
              <a:buNone/>
            </a:pPr>
            <a:r>
              <a:rPr lang="pt-BR" sz="3600">
                <a:solidFill>
                  <a:schemeClr val="lt1"/>
                </a:solidFill>
                <a:latin typeface="Faustina"/>
                <a:ea typeface="Faustina"/>
                <a:cs typeface="Faustina"/>
                <a:sym typeface="Faustina"/>
              </a:rPr>
              <a:t>SpeedTesterUDP.downloadTest</a:t>
            </a:r>
            <a:endParaRPr sz="3600">
              <a:solidFill>
                <a:schemeClr val="lt1"/>
              </a:solidFill>
              <a:latin typeface="Faustina"/>
              <a:ea typeface="Faustina"/>
              <a:cs typeface="Faustina"/>
              <a:sym typeface="Faustina"/>
            </a:endParaRPr>
          </a:p>
        </p:txBody>
      </p:sp>
      <p:sp>
        <p:nvSpPr>
          <p:cNvPr id="139" name="Google Shape;139;gd1d53fa298_0_10"/>
          <p:cNvSpPr txBox="1"/>
          <p:nvPr/>
        </p:nvSpPr>
        <p:spPr>
          <a:xfrm>
            <a:off x="1026700" y="1753300"/>
            <a:ext cx="10138500" cy="26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</a:pPr>
            <a:r>
              <a:rPr lang="pt-BR"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É a função responsável pelo teste de download do protocolo UDP. Essa função realiza as configurações necessárias no socket, define o tamanho do pacote como 500 bytes, e aguarda até receber a mensagem inicializadora para realizar o teste. Após isso, recebe durante 20 segundos os pacotes de dados (com um timeout de 2 segundos, caso haja algum erro no processo). Ao final, é disponibilizado das informações acerca da quantificação do download.</a:t>
            </a:r>
            <a:endParaRPr sz="24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0" name="Google Shape;140;gd1d53fa298_0_10"/>
          <p:cNvSpPr/>
          <p:nvPr/>
        </p:nvSpPr>
        <p:spPr>
          <a:xfrm>
            <a:off x="0" y="6529136"/>
            <a:ext cx="12192000" cy="328800"/>
          </a:xfrm>
          <a:prstGeom prst="rect">
            <a:avLst/>
          </a:prstGeom>
          <a:solidFill>
            <a:srgbClr val="00753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gd1d53fa298_0_10"/>
          <p:cNvSpPr txBox="1"/>
          <p:nvPr/>
        </p:nvSpPr>
        <p:spPr>
          <a:xfrm>
            <a:off x="276726" y="6529135"/>
            <a:ext cx="11638500" cy="3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lnSpcReduction="20000"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50"/>
              <a:buFont typeface="Faustina"/>
              <a:buNone/>
            </a:pPr>
            <a:r>
              <a:rPr b="0" i="0" lang="pt-BR" sz="1850" u="none" cap="none" strike="noStrike">
                <a:solidFill>
                  <a:schemeClr val="lt1"/>
                </a:solidFill>
                <a:latin typeface="Faustina"/>
                <a:ea typeface="Faustina"/>
                <a:cs typeface="Faustina"/>
                <a:sym typeface="Faustina"/>
              </a:rPr>
              <a:t>Universidade Estadual de Londrina</a:t>
            </a:r>
            <a:endParaRPr b="0" i="0" sz="3330" u="none" cap="none" strike="noStrike">
              <a:solidFill>
                <a:schemeClr val="lt1"/>
              </a:solidFill>
              <a:latin typeface="Faustina"/>
              <a:ea typeface="Faustina"/>
              <a:cs typeface="Faustina"/>
              <a:sym typeface="Faustin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d1d53fa298_0_59"/>
          <p:cNvSpPr/>
          <p:nvPr/>
        </p:nvSpPr>
        <p:spPr>
          <a:xfrm>
            <a:off x="0" y="0"/>
            <a:ext cx="12192000" cy="1508100"/>
          </a:xfrm>
          <a:prstGeom prst="rect">
            <a:avLst/>
          </a:prstGeom>
          <a:solidFill>
            <a:srgbClr val="00753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gd1d53fa298_0_59"/>
          <p:cNvSpPr txBox="1"/>
          <p:nvPr>
            <p:ph type="ctrTitle"/>
          </p:nvPr>
        </p:nvSpPr>
        <p:spPr>
          <a:xfrm>
            <a:off x="553452" y="0"/>
            <a:ext cx="11638500" cy="150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Faustina"/>
              <a:buNone/>
            </a:pPr>
            <a:r>
              <a:rPr lang="pt-BR" sz="3600">
                <a:solidFill>
                  <a:schemeClr val="lt1"/>
                </a:solidFill>
                <a:latin typeface="Faustina"/>
                <a:ea typeface="Faustina"/>
                <a:cs typeface="Faustina"/>
                <a:sym typeface="Faustina"/>
              </a:rPr>
              <a:t>SpeedTesterUDP.downloadTest</a:t>
            </a:r>
            <a:endParaRPr sz="3600">
              <a:solidFill>
                <a:schemeClr val="lt1"/>
              </a:solidFill>
              <a:latin typeface="Faustina"/>
              <a:ea typeface="Faustina"/>
              <a:cs typeface="Faustina"/>
              <a:sym typeface="Faustina"/>
            </a:endParaRPr>
          </a:p>
        </p:txBody>
      </p:sp>
      <p:sp>
        <p:nvSpPr>
          <p:cNvPr id="148" name="Google Shape;148;gd1d53fa298_0_59"/>
          <p:cNvSpPr/>
          <p:nvPr/>
        </p:nvSpPr>
        <p:spPr>
          <a:xfrm>
            <a:off x="0" y="6529136"/>
            <a:ext cx="12192000" cy="328800"/>
          </a:xfrm>
          <a:prstGeom prst="rect">
            <a:avLst/>
          </a:prstGeom>
          <a:solidFill>
            <a:srgbClr val="00753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gd1d53fa298_0_59"/>
          <p:cNvSpPr txBox="1"/>
          <p:nvPr/>
        </p:nvSpPr>
        <p:spPr>
          <a:xfrm>
            <a:off x="276726" y="6529135"/>
            <a:ext cx="11638500" cy="3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lnSpcReduction="20000"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50"/>
              <a:buFont typeface="Faustina"/>
              <a:buNone/>
            </a:pPr>
            <a:r>
              <a:rPr b="0" i="0" lang="pt-BR" sz="1850" u="none" cap="none" strike="noStrike">
                <a:solidFill>
                  <a:schemeClr val="lt1"/>
                </a:solidFill>
                <a:latin typeface="Faustina"/>
                <a:ea typeface="Faustina"/>
                <a:cs typeface="Faustina"/>
                <a:sym typeface="Faustina"/>
              </a:rPr>
              <a:t>Universidade Estadual de Londrina</a:t>
            </a:r>
            <a:endParaRPr b="0" i="0" sz="3330" u="none" cap="none" strike="noStrike">
              <a:solidFill>
                <a:schemeClr val="lt1"/>
              </a:solidFill>
              <a:latin typeface="Faustina"/>
              <a:ea typeface="Faustina"/>
              <a:cs typeface="Faustina"/>
              <a:sym typeface="Faustina"/>
            </a:endParaRPr>
          </a:p>
        </p:txBody>
      </p:sp>
      <p:pic>
        <p:nvPicPr>
          <p:cNvPr id="150" name="Google Shape;150;gd1d53fa298_0_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8000" y="1660500"/>
            <a:ext cx="3135990" cy="47162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d1d53fa298_0_18"/>
          <p:cNvSpPr/>
          <p:nvPr/>
        </p:nvSpPr>
        <p:spPr>
          <a:xfrm>
            <a:off x="0" y="0"/>
            <a:ext cx="12192000" cy="1508100"/>
          </a:xfrm>
          <a:prstGeom prst="rect">
            <a:avLst/>
          </a:prstGeom>
          <a:solidFill>
            <a:srgbClr val="00753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gd1d53fa298_0_18"/>
          <p:cNvSpPr txBox="1"/>
          <p:nvPr>
            <p:ph type="ctrTitle"/>
          </p:nvPr>
        </p:nvSpPr>
        <p:spPr>
          <a:xfrm>
            <a:off x="553452" y="0"/>
            <a:ext cx="11638500" cy="150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Faustina"/>
              <a:buNone/>
            </a:pPr>
            <a:r>
              <a:rPr lang="pt-BR" sz="3600">
                <a:solidFill>
                  <a:schemeClr val="lt1"/>
                </a:solidFill>
                <a:latin typeface="Faustina"/>
                <a:ea typeface="Faustina"/>
                <a:cs typeface="Faustina"/>
                <a:sym typeface="Faustina"/>
              </a:rPr>
              <a:t>SpeedTesterTCP.uploadTest</a:t>
            </a:r>
            <a:endParaRPr sz="3600">
              <a:solidFill>
                <a:schemeClr val="lt1"/>
              </a:solidFill>
              <a:latin typeface="Faustina"/>
              <a:ea typeface="Faustina"/>
              <a:cs typeface="Faustina"/>
              <a:sym typeface="Faustina"/>
            </a:endParaRPr>
          </a:p>
        </p:txBody>
      </p:sp>
      <p:sp>
        <p:nvSpPr>
          <p:cNvPr id="157" name="Google Shape;157;gd1d53fa298_0_18"/>
          <p:cNvSpPr txBox="1"/>
          <p:nvPr/>
        </p:nvSpPr>
        <p:spPr>
          <a:xfrm>
            <a:off x="1026700" y="1753300"/>
            <a:ext cx="10138500" cy="23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</a:pPr>
            <a:r>
              <a:rPr lang="pt-BR"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É a função responsável pelo teste de upload do protocolo TCP. Essa função realiza as configurações necessárias no socket, define o tamanho do pacote como 500 bytes, e envia uma solicitação de conexão para realizar o teste. Após isso, envia durante 20 segundos os pacotes de dados. Ao final, é disponibilizado das informações acerca da </a:t>
            </a:r>
            <a:r>
              <a:rPr lang="pt-BR"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q</a:t>
            </a:r>
            <a:r>
              <a:rPr lang="pt-BR"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uantificação do upload.</a:t>
            </a:r>
            <a:endParaRPr sz="24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8" name="Google Shape;158;gd1d53fa298_0_18"/>
          <p:cNvSpPr/>
          <p:nvPr/>
        </p:nvSpPr>
        <p:spPr>
          <a:xfrm>
            <a:off x="0" y="6529136"/>
            <a:ext cx="12192000" cy="328800"/>
          </a:xfrm>
          <a:prstGeom prst="rect">
            <a:avLst/>
          </a:prstGeom>
          <a:solidFill>
            <a:srgbClr val="00753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gd1d53fa298_0_18"/>
          <p:cNvSpPr txBox="1"/>
          <p:nvPr/>
        </p:nvSpPr>
        <p:spPr>
          <a:xfrm>
            <a:off x="276726" y="6529135"/>
            <a:ext cx="11638500" cy="3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lnSpcReduction="20000"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50"/>
              <a:buFont typeface="Faustina"/>
              <a:buNone/>
            </a:pPr>
            <a:r>
              <a:rPr b="0" i="0" lang="pt-BR" sz="1850" u="none" cap="none" strike="noStrike">
                <a:solidFill>
                  <a:schemeClr val="lt1"/>
                </a:solidFill>
                <a:latin typeface="Faustina"/>
                <a:ea typeface="Faustina"/>
                <a:cs typeface="Faustina"/>
                <a:sym typeface="Faustina"/>
              </a:rPr>
              <a:t>Universidade Estadual de Londrina</a:t>
            </a:r>
            <a:endParaRPr b="0" i="0" sz="3330" u="none" cap="none" strike="noStrike">
              <a:solidFill>
                <a:schemeClr val="lt1"/>
              </a:solidFill>
              <a:latin typeface="Faustina"/>
              <a:ea typeface="Faustina"/>
              <a:cs typeface="Faustina"/>
              <a:sym typeface="Fausti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2020-08-09T19:46:32Z</dcterms:created>
  <dc:creator>Rafael Furlanetto Casamaximo</dc:creator>
</cp:coreProperties>
</file>