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60"/>
  </p:notesMasterIdLst>
  <p:handoutMasterIdLst>
    <p:handoutMasterId r:id="rId61"/>
  </p:handoutMasterIdLst>
  <p:sldIdLst>
    <p:sldId id="263" r:id="rId2"/>
    <p:sldId id="281" r:id="rId3"/>
    <p:sldId id="340" r:id="rId4"/>
    <p:sldId id="339" r:id="rId5"/>
    <p:sldId id="282" r:id="rId6"/>
    <p:sldId id="283" r:id="rId7"/>
    <p:sldId id="343" r:id="rId8"/>
    <p:sldId id="344" r:id="rId9"/>
    <p:sldId id="346" r:id="rId10"/>
    <p:sldId id="347" r:id="rId11"/>
    <p:sldId id="348" r:id="rId12"/>
    <p:sldId id="349" r:id="rId13"/>
    <p:sldId id="284" r:id="rId14"/>
    <p:sldId id="285" r:id="rId15"/>
    <p:sldId id="286" r:id="rId16"/>
    <p:sldId id="354" r:id="rId17"/>
    <p:sldId id="351" r:id="rId18"/>
    <p:sldId id="353" r:id="rId19"/>
    <p:sldId id="371" r:id="rId20"/>
    <p:sldId id="350" r:id="rId21"/>
    <p:sldId id="287" r:id="rId22"/>
    <p:sldId id="288" r:id="rId23"/>
    <p:sldId id="289" r:id="rId24"/>
    <p:sldId id="290" r:id="rId25"/>
    <p:sldId id="357" r:id="rId26"/>
    <p:sldId id="356" r:id="rId27"/>
    <p:sldId id="358" r:id="rId28"/>
    <p:sldId id="359" r:id="rId29"/>
    <p:sldId id="360" r:id="rId30"/>
    <p:sldId id="361" r:id="rId31"/>
    <p:sldId id="372" r:id="rId32"/>
    <p:sldId id="373" r:id="rId33"/>
    <p:sldId id="291" r:id="rId34"/>
    <p:sldId id="384" r:id="rId35"/>
    <p:sldId id="292" r:id="rId36"/>
    <p:sldId id="294" r:id="rId37"/>
    <p:sldId id="295" r:id="rId38"/>
    <p:sldId id="296" r:id="rId39"/>
    <p:sldId id="297" r:id="rId40"/>
    <p:sldId id="365" r:id="rId41"/>
    <p:sldId id="374" r:id="rId42"/>
    <p:sldId id="367" r:id="rId43"/>
    <p:sldId id="377" r:id="rId44"/>
    <p:sldId id="379" r:id="rId45"/>
    <p:sldId id="378" r:id="rId46"/>
    <p:sldId id="380" r:id="rId47"/>
    <p:sldId id="370" r:id="rId48"/>
    <p:sldId id="368" r:id="rId49"/>
    <p:sldId id="369" r:id="rId50"/>
    <p:sldId id="364" r:id="rId51"/>
    <p:sldId id="298" r:id="rId52"/>
    <p:sldId id="299" r:id="rId53"/>
    <p:sldId id="381" r:id="rId54"/>
    <p:sldId id="382" r:id="rId55"/>
    <p:sldId id="383" r:id="rId56"/>
    <p:sldId id="387" r:id="rId57"/>
    <p:sldId id="386" r:id="rId58"/>
    <p:sldId id="385" r:id="rId59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0"/>
    <p:restoredTop sz="92587"/>
  </p:normalViewPr>
  <p:slideViewPr>
    <p:cSldViewPr>
      <p:cViewPr varScale="1">
        <p:scale>
          <a:sx n="98" d="100"/>
          <a:sy n="98" d="100"/>
        </p:scale>
        <p:origin x="3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44FD8E-247E-124D-B7CA-1BF48F374678}" type="datetimeFigureOut">
              <a:rPr lang="en-US"/>
              <a:pPr>
                <a:defRPr/>
              </a:pPr>
              <a:t>2/27/18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1373D0-22AE-4346-9765-C984C7CCDD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Clique para 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9FC0B8-B3C5-6545-BBEF-BA388D6C1561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59BCC28-6354-F143-8777-40FC0401D150}" type="slidenum">
              <a:rPr lang="pt-PT" altLang="x-none"/>
              <a:pPr>
                <a:spcBef>
                  <a:spcPct val="0"/>
                </a:spcBef>
              </a:pPr>
              <a:t>1</a:t>
            </a:fld>
            <a:endParaRPr lang="pt-PT" altLang="x-non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01EE1CC-E86D-B846-9E3F-81C5A623CBA5}" type="slidenum">
              <a:rPr lang="pt-PT" altLang="x-none"/>
              <a:pPr>
                <a:spcBef>
                  <a:spcPct val="0"/>
                </a:spcBef>
              </a:pPr>
              <a:t>10</a:t>
            </a:fld>
            <a:endParaRPr lang="pt-PT" altLang="x-non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9EB8848-CF21-2842-8FF6-38626BC452BB}" type="slidenum">
              <a:rPr lang="pt-PT" altLang="x-none"/>
              <a:pPr>
                <a:spcBef>
                  <a:spcPct val="0"/>
                </a:spcBef>
              </a:pPr>
              <a:t>11</a:t>
            </a:fld>
            <a:endParaRPr lang="pt-PT" altLang="x-none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E79BFD5-E24A-834E-9132-FF81B22D557D}" type="slidenum">
              <a:rPr lang="pt-PT" altLang="x-none"/>
              <a:pPr>
                <a:spcBef>
                  <a:spcPct val="0"/>
                </a:spcBef>
              </a:pPr>
              <a:t>12</a:t>
            </a:fld>
            <a:endParaRPr lang="pt-PT" altLang="x-none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F7CE20-5735-EE41-B2C5-32328678DB2C}" type="slidenum">
              <a:rPr lang="pt-PT" altLang="x-none"/>
              <a:pPr>
                <a:spcBef>
                  <a:spcPct val="0"/>
                </a:spcBef>
              </a:pPr>
              <a:t>13</a:t>
            </a:fld>
            <a:endParaRPr lang="pt-PT" altLang="x-none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682D67B-F2C8-0E4B-8924-7A14734348B2}" type="slidenum">
              <a:rPr lang="pt-PT" altLang="x-none"/>
              <a:pPr>
                <a:spcBef>
                  <a:spcPct val="0"/>
                </a:spcBef>
              </a:pPr>
              <a:t>14</a:t>
            </a:fld>
            <a:endParaRPr lang="pt-PT" altLang="x-none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6B2B2CD-C58F-C040-9882-7A773DF95521}" type="slidenum">
              <a:rPr lang="pt-PT" altLang="x-none"/>
              <a:pPr>
                <a:spcBef>
                  <a:spcPct val="0"/>
                </a:spcBef>
              </a:pPr>
              <a:t>15</a:t>
            </a:fld>
            <a:endParaRPr lang="pt-PT" altLang="x-none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440AC-0BC9-7C4E-B216-177C3E0EAF51}" type="slidenum">
              <a:rPr lang="pt-PT" altLang="x-none"/>
              <a:pPr>
                <a:spcBef>
                  <a:spcPct val="0"/>
                </a:spcBef>
              </a:pPr>
              <a:t>16</a:t>
            </a:fld>
            <a:endParaRPr lang="pt-PT" altLang="x-none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48648AB-FFB7-5E44-8F18-6A9E9CDA319A}" type="slidenum">
              <a:rPr lang="pt-PT" altLang="x-none"/>
              <a:pPr>
                <a:spcBef>
                  <a:spcPct val="0"/>
                </a:spcBef>
              </a:pPr>
              <a:t>17</a:t>
            </a:fld>
            <a:endParaRPr lang="pt-PT" altLang="x-none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4B4C237-AD75-4E47-8A93-229662089409}" type="slidenum">
              <a:rPr lang="pt-PT" altLang="x-none"/>
              <a:pPr>
                <a:spcBef>
                  <a:spcPct val="0"/>
                </a:spcBef>
              </a:pPr>
              <a:t>18</a:t>
            </a:fld>
            <a:endParaRPr lang="pt-PT" altLang="x-none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440AC-0BC9-7C4E-B216-177C3E0EAF51}" type="slidenum">
              <a:rPr lang="pt-PT" altLang="x-none"/>
              <a:pPr>
                <a:spcBef>
                  <a:spcPct val="0"/>
                </a:spcBef>
              </a:pPr>
              <a:t>19</a:t>
            </a:fld>
            <a:endParaRPr lang="pt-PT" altLang="x-none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50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3316F25-33EC-C34C-826D-F71FA877AD26}" type="slidenum">
              <a:rPr lang="pt-PT" altLang="x-none"/>
              <a:pPr>
                <a:spcBef>
                  <a:spcPct val="0"/>
                </a:spcBef>
              </a:pPr>
              <a:t>2</a:t>
            </a:fld>
            <a:endParaRPr lang="pt-PT" altLang="x-none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29DC8CB-88BA-8E4D-B613-695E2F5C480D}" type="slidenum">
              <a:rPr lang="pt-PT" altLang="x-none"/>
              <a:pPr>
                <a:spcBef>
                  <a:spcPct val="0"/>
                </a:spcBef>
              </a:pPr>
              <a:t>20</a:t>
            </a:fld>
            <a:endParaRPr lang="pt-PT" altLang="x-none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6BC3250-F3A6-2F4C-8FD2-25B84694E595}" type="slidenum">
              <a:rPr lang="pt-PT" altLang="x-none"/>
              <a:pPr>
                <a:spcBef>
                  <a:spcPct val="0"/>
                </a:spcBef>
              </a:pPr>
              <a:t>21</a:t>
            </a:fld>
            <a:endParaRPr lang="pt-PT" altLang="x-none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A98487E-CAF5-3842-8282-73B9EEA4A443}" type="slidenum">
              <a:rPr lang="pt-PT" altLang="x-none"/>
              <a:pPr>
                <a:spcBef>
                  <a:spcPct val="0"/>
                </a:spcBef>
              </a:pPr>
              <a:t>22</a:t>
            </a:fld>
            <a:endParaRPr lang="pt-PT" altLang="x-none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9E03892-A3C6-8D49-9AC1-E7860E36FCDD}" type="slidenum">
              <a:rPr lang="pt-PT" altLang="x-none"/>
              <a:pPr>
                <a:spcBef>
                  <a:spcPct val="0"/>
                </a:spcBef>
              </a:pPr>
              <a:t>23</a:t>
            </a:fld>
            <a:endParaRPr lang="pt-PT" altLang="x-none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195ABF3-3BB1-F149-912B-9E2D181B6389}" type="slidenum">
              <a:rPr lang="pt-PT" altLang="x-none"/>
              <a:pPr>
                <a:spcBef>
                  <a:spcPct val="0"/>
                </a:spcBef>
              </a:pPr>
              <a:t>24</a:t>
            </a:fld>
            <a:endParaRPr lang="pt-PT" altLang="x-none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DFC2B31-89A4-A949-A200-EBAF0D76908A}" type="slidenum">
              <a:rPr lang="pt-PT" altLang="x-none"/>
              <a:pPr>
                <a:spcBef>
                  <a:spcPct val="0"/>
                </a:spcBef>
              </a:pPr>
              <a:t>25</a:t>
            </a:fld>
            <a:endParaRPr lang="pt-PT" altLang="x-none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913AE86-6B92-E541-AC03-C5785D036305}" type="slidenum">
              <a:rPr lang="pt-PT" altLang="x-none"/>
              <a:pPr>
                <a:spcBef>
                  <a:spcPct val="0"/>
                </a:spcBef>
              </a:pPr>
              <a:t>26</a:t>
            </a:fld>
            <a:endParaRPr lang="pt-PT" altLang="x-none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B3C3496-BBBE-5E4E-9ED2-16427CA2D907}" type="slidenum">
              <a:rPr lang="pt-PT" altLang="x-none"/>
              <a:pPr>
                <a:spcBef>
                  <a:spcPct val="0"/>
                </a:spcBef>
              </a:pPr>
              <a:t>27</a:t>
            </a:fld>
            <a:endParaRPr lang="pt-PT" altLang="x-none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6B431DB-B32B-7640-8791-83CF82792098}" type="slidenum">
              <a:rPr lang="pt-PT" altLang="x-none"/>
              <a:pPr>
                <a:spcBef>
                  <a:spcPct val="0"/>
                </a:spcBef>
              </a:pPr>
              <a:t>28</a:t>
            </a:fld>
            <a:endParaRPr lang="pt-PT" altLang="x-none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644FB69-1493-0D43-95BF-E59F6CDAEB0A}" type="slidenum">
              <a:rPr lang="pt-PT" altLang="x-none"/>
              <a:pPr>
                <a:spcBef>
                  <a:spcPct val="0"/>
                </a:spcBef>
              </a:pPr>
              <a:t>29</a:t>
            </a:fld>
            <a:endParaRPr lang="pt-PT" altLang="x-none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3CD584C-D1A4-1044-B52F-F47F6AFBE84B}" type="slidenum">
              <a:rPr lang="pt-PT" altLang="x-none"/>
              <a:pPr>
                <a:spcBef>
                  <a:spcPct val="0"/>
                </a:spcBef>
              </a:pPr>
              <a:t>3</a:t>
            </a:fld>
            <a:endParaRPr lang="pt-PT" altLang="x-none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964D263-D1CC-2444-A33B-D1414281451E}" type="slidenum">
              <a:rPr lang="pt-PT" altLang="x-none"/>
              <a:pPr>
                <a:spcBef>
                  <a:spcPct val="0"/>
                </a:spcBef>
              </a:pPr>
              <a:t>30</a:t>
            </a:fld>
            <a:endParaRPr lang="pt-PT" altLang="x-none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FE7AEFB-0A6D-FB45-8725-175D1FF6C137}" type="slidenum">
              <a:rPr lang="pt-PT" altLang="x-none"/>
              <a:pPr>
                <a:spcBef>
                  <a:spcPct val="0"/>
                </a:spcBef>
              </a:pPr>
              <a:t>31</a:t>
            </a:fld>
            <a:endParaRPr lang="pt-PT" altLang="x-none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6117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FE7AEFB-0A6D-FB45-8725-175D1FF6C137}" type="slidenum">
              <a:rPr lang="pt-PT" altLang="x-none"/>
              <a:pPr>
                <a:spcBef>
                  <a:spcPct val="0"/>
                </a:spcBef>
              </a:pPr>
              <a:t>32</a:t>
            </a:fld>
            <a:endParaRPr lang="pt-PT" altLang="x-none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6318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FE7AEFB-0A6D-FB45-8725-175D1FF6C137}" type="slidenum">
              <a:rPr lang="pt-PT" altLang="x-none"/>
              <a:pPr>
                <a:spcBef>
                  <a:spcPct val="0"/>
                </a:spcBef>
              </a:pPr>
              <a:t>33</a:t>
            </a:fld>
            <a:endParaRPr lang="pt-PT" altLang="x-none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FE7AEFB-0A6D-FB45-8725-175D1FF6C137}" type="slidenum">
              <a:rPr lang="pt-PT" altLang="x-none"/>
              <a:pPr>
                <a:spcBef>
                  <a:spcPct val="0"/>
                </a:spcBef>
              </a:pPr>
              <a:t>34</a:t>
            </a:fld>
            <a:endParaRPr lang="pt-PT" altLang="x-none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602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6650995-4F31-5147-9658-E2E01E069B4B}" type="slidenum">
              <a:rPr lang="pt-PT" altLang="x-none"/>
              <a:pPr>
                <a:spcBef>
                  <a:spcPct val="0"/>
                </a:spcBef>
              </a:pPr>
              <a:t>35</a:t>
            </a:fld>
            <a:endParaRPr lang="pt-PT" altLang="x-none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69D73AE-E048-8242-821F-2B113F68685A}" type="slidenum">
              <a:rPr lang="pt-PT" altLang="x-none"/>
              <a:pPr>
                <a:spcBef>
                  <a:spcPct val="0"/>
                </a:spcBef>
              </a:pPr>
              <a:t>36</a:t>
            </a:fld>
            <a:endParaRPr lang="pt-PT" altLang="x-none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567555E-C30E-9045-9A09-DF2A799B7F49}" type="slidenum">
              <a:rPr lang="pt-PT" altLang="x-none"/>
              <a:pPr>
                <a:spcBef>
                  <a:spcPct val="0"/>
                </a:spcBef>
              </a:pPr>
              <a:t>37</a:t>
            </a:fld>
            <a:endParaRPr lang="pt-PT" altLang="x-none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AC25CAD-3A2C-5141-919F-693DAD5B426C}" type="slidenum">
              <a:rPr lang="pt-PT" altLang="x-none"/>
              <a:pPr>
                <a:spcBef>
                  <a:spcPct val="0"/>
                </a:spcBef>
              </a:pPr>
              <a:t>38</a:t>
            </a:fld>
            <a:endParaRPr lang="pt-PT" altLang="x-none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ECA7C58-6A6B-A34E-B32B-23739EA5D63A}" type="slidenum">
              <a:rPr lang="pt-PT" altLang="x-none"/>
              <a:pPr>
                <a:spcBef>
                  <a:spcPct val="0"/>
                </a:spcBef>
              </a:pPr>
              <a:t>39</a:t>
            </a:fld>
            <a:endParaRPr lang="pt-PT" altLang="x-none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3B07F56-637D-F14C-9F5F-9A1443014E37}" type="slidenum">
              <a:rPr lang="pt-PT" altLang="x-none"/>
              <a:pPr>
                <a:spcBef>
                  <a:spcPct val="0"/>
                </a:spcBef>
              </a:pPr>
              <a:t>4</a:t>
            </a:fld>
            <a:endParaRPr lang="pt-PT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CC2144B-2CA8-5943-9654-3154D4052E75}" type="slidenum">
              <a:rPr lang="pt-PT" altLang="x-none"/>
              <a:pPr>
                <a:spcBef>
                  <a:spcPct val="0"/>
                </a:spcBef>
              </a:pPr>
              <a:t>40</a:t>
            </a:fld>
            <a:endParaRPr lang="pt-PT" altLang="x-none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CC2144B-2CA8-5943-9654-3154D4052E75}" type="slidenum">
              <a:rPr lang="pt-PT" altLang="x-none"/>
              <a:pPr>
                <a:spcBef>
                  <a:spcPct val="0"/>
                </a:spcBef>
              </a:pPr>
              <a:t>41</a:t>
            </a:fld>
            <a:endParaRPr lang="pt-PT" altLang="x-none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50247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6A1139C-4D1D-4E42-B31C-9D4BE4C897A1}" type="slidenum">
              <a:rPr lang="pt-PT" altLang="x-none"/>
              <a:pPr>
                <a:spcBef>
                  <a:spcPct val="0"/>
                </a:spcBef>
              </a:pPr>
              <a:t>42</a:t>
            </a:fld>
            <a:endParaRPr lang="pt-PT" altLang="x-none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6A63B-ABAA-E946-99EB-B32E75B7F944}" type="slidenum">
              <a:rPr lang="pt-PT" altLang="x-none"/>
              <a:pPr/>
              <a:t>43</a:t>
            </a:fld>
            <a:endParaRPr lang="pt-PT" altLang="x-none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1802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6A63B-ABAA-E946-99EB-B32E75B7F944}" type="slidenum">
              <a:rPr lang="pt-PT" altLang="x-none"/>
              <a:pPr/>
              <a:t>44</a:t>
            </a:fld>
            <a:endParaRPr lang="pt-PT" altLang="x-none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9423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6A1139C-4D1D-4E42-B31C-9D4BE4C897A1}" type="slidenum">
              <a:rPr lang="pt-PT" altLang="x-none"/>
              <a:pPr>
                <a:spcBef>
                  <a:spcPct val="0"/>
                </a:spcBef>
              </a:pPr>
              <a:t>45</a:t>
            </a:fld>
            <a:endParaRPr lang="pt-PT" altLang="x-none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5519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6A63B-ABAA-E946-99EB-B32E75B7F944}" type="slidenum">
              <a:rPr lang="pt-PT" altLang="x-none"/>
              <a:pPr/>
              <a:t>46</a:t>
            </a:fld>
            <a:endParaRPr lang="pt-PT" altLang="x-none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4363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D666EA3-3E5B-2C4A-B484-7ED6A069D8A6}" type="slidenum">
              <a:rPr lang="pt-PT" altLang="x-none"/>
              <a:pPr>
                <a:spcBef>
                  <a:spcPct val="0"/>
                </a:spcBef>
              </a:pPr>
              <a:t>47</a:t>
            </a:fld>
            <a:endParaRPr lang="pt-PT" altLang="x-none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D81B99D-11E2-994B-B057-02209606A1DD}" type="slidenum">
              <a:rPr lang="pt-PT" altLang="x-none"/>
              <a:pPr>
                <a:spcBef>
                  <a:spcPct val="0"/>
                </a:spcBef>
              </a:pPr>
              <a:t>48</a:t>
            </a:fld>
            <a:endParaRPr lang="pt-PT" altLang="x-none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AD26ECA-38B1-4C46-8284-AD14317D1E8D}" type="slidenum">
              <a:rPr lang="pt-PT" altLang="x-none"/>
              <a:pPr>
                <a:spcBef>
                  <a:spcPct val="0"/>
                </a:spcBef>
              </a:pPr>
              <a:t>49</a:t>
            </a:fld>
            <a:endParaRPr lang="pt-PT" altLang="x-none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25F60AE-5C03-D74E-98B9-B579C6B6546E}" type="slidenum">
              <a:rPr lang="pt-PT" altLang="x-none"/>
              <a:pPr>
                <a:spcBef>
                  <a:spcPct val="0"/>
                </a:spcBef>
              </a:pPr>
              <a:t>5</a:t>
            </a:fld>
            <a:endParaRPr lang="pt-PT" altLang="x-none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38F878E-9795-9C4F-9EDD-8C2AD954E582}" type="slidenum">
              <a:rPr lang="pt-PT" altLang="x-none"/>
              <a:pPr>
                <a:spcBef>
                  <a:spcPct val="0"/>
                </a:spcBef>
              </a:pPr>
              <a:t>50</a:t>
            </a:fld>
            <a:endParaRPr lang="pt-PT" altLang="x-none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842CE84-777A-764D-9DBA-F5DFF2AB2003}" type="slidenum">
              <a:rPr lang="pt-PT" altLang="x-none"/>
              <a:pPr>
                <a:spcBef>
                  <a:spcPct val="0"/>
                </a:spcBef>
              </a:pPr>
              <a:t>51</a:t>
            </a:fld>
            <a:endParaRPr lang="pt-PT" altLang="x-none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52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53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65807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54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91309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55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30961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56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10424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69D73AE-E048-8242-821F-2B113F68685A}" type="slidenum">
              <a:rPr lang="pt-PT" altLang="x-none"/>
              <a:pPr>
                <a:spcBef>
                  <a:spcPct val="0"/>
                </a:spcBef>
              </a:pPr>
              <a:t>57</a:t>
            </a:fld>
            <a:endParaRPr lang="pt-PT" altLang="x-none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79688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58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1846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2C6D135-437C-A34A-913E-E7C2926FC010}" type="slidenum">
              <a:rPr lang="pt-PT" altLang="x-none"/>
              <a:pPr>
                <a:spcBef>
                  <a:spcPct val="0"/>
                </a:spcBef>
              </a:pPr>
              <a:t>6</a:t>
            </a:fld>
            <a:endParaRPr lang="pt-PT" altLang="x-none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9D73067-5FBB-1F4A-B045-02B68817A7C1}" type="slidenum">
              <a:rPr lang="pt-PT" altLang="x-none"/>
              <a:pPr>
                <a:spcBef>
                  <a:spcPct val="0"/>
                </a:spcBef>
              </a:pPr>
              <a:t>7</a:t>
            </a:fld>
            <a:endParaRPr lang="pt-PT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DDBE8B8-8073-4546-A75A-DF76D3509F8F}" type="slidenum">
              <a:rPr lang="pt-PT" altLang="x-none"/>
              <a:pPr>
                <a:spcBef>
                  <a:spcPct val="0"/>
                </a:spcBef>
              </a:pPr>
              <a:t>8</a:t>
            </a:fld>
            <a:endParaRPr lang="pt-PT" altLang="x-none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C73F505-00B6-7F46-A940-BA0195BD09FC}" type="slidenum">
              <a:rPr lang="pt-PT" altLang="x-none"/>
              <a:pPr>
                <a:spcBef>
                  <a:spcPct val="0"/>
                </a:spcBef>
              </a:pPr>
              <a:t>9</a:t>
            </a:fld>
            <a:endParaRPr lang="pt-PT" altLang="x-none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</p:grp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9B84-79BF-C84A-BF33-A45C4ACAA83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8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D421E-8E2C-5542-8226-2CB14BBD1DC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5747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E682-23C8-E14C-A33E-C39FE943954D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28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5A425-296B-5F48-BE5D-4BA07AC414BC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878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F91C-2EFC-0041-B79C-D61C42F6053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596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9F5D0-27D2-5F4E-B7D0-F5CA35D69845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864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B73B0-1401-2342-86AB-F0D6BCCF35E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798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0EC3-04AF-B04F-AAA3-82C5D5E20E1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6440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B0A35-6870-6F43-A283-7D8F70605464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7834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6214B-9656-0441-AC08-2C936B7A56A8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37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757D-79BB-A94C-9012-27EC782285B3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318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os estilos de texto do modelo global</a:t>
            </a:r>
          </a:p>
          <a:p>
            <a:pPr lvl="1"/>
            <a:r>
              <a:rPr lang="pt-PT" altLang="x-none"/>
              <a:t>Segundo nível</a:t>
            </a:r>
          </a:p>
          <a:p>
            <a:pPr lvl="2"/>
            <a:r>
              <a:rPr lang="pt-PT" altLang="x-none"/>
              <a:t>Terceiro nível</a:t>
            </a:r>
          </a:p>
          <a:p>
            <a:pPr lvl="3"/>
            <a:r>
              <a:rPr lang="pt-PT" altLang="x-none"/>
              <a:t>Quarto nível</a:t>
            </a:r>
          </a:p>
          <a:p>
            <a:pPr lvl="4"/>
            <a:r>
              <a:rPr lang="pt-PT" altLang="x-none"/>
              <a:t>Quinto nível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A488178-B5AC-D647-ABB2-B6189A3195C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Introdução à Economia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PT" altLang="x-none" sz="3600" dirty="0"/>
              <a:t>Procura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3600" dirty="0"/>
              <a:t> Escolha ótima do consumidor</a:t>
            </a:r>
          </a:p>
        </p:txBody>
      </p:sp>
      <p:pic>
        <p:nvPicPr>
          <p:cNvPr id="15363" name="Picture 4" descr="LOg_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76250"/>
            <a:ext cx="2952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Esse sistema de preferências  têm ainda de apresentar alguma racionalidade, alguma consistência</a:t>
            </a:r>
            <a:endParaRPr lang="pt-PT" altLang="x-none" sz="2000" i="1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b="1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Assim , se: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prefere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a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,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e prefere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a </a:t>
            </a:r>
            <a:r>
              <a:rPr lang="pt-PT" altLang="x-none" sz="1800" b="1" dirty="0"/>
              <a:t>C</a:t>
            </a:r>
            <a:r>
              <a:rPr lang="pt-PT" altLang="x-none" sz="1800" dirty="0"/>
              <a:t> ,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C</a:t>
            </a:r>
            <a:r>
              <a:rPr lang="pt-PT" altLang="x-none" sz="18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Então prefere </a:t>
            </a:r>
            <a:r>
              <a:rPr lang="pt-PT" altLang="x-none" sz="1800" b="1" dirty="0"/>
              <a:t>A </a:t>
            </a:r>
            <a:r>
              <a:rPr lang="pt-PT" altLang="x-none" sz="1800" dirty="0"/>
              <a:t>a </a:t>
            </a:r>
            <a:r>
              <a:rPr lang="pt-PT" altLang="x-none" sz="1800" b="1" dirty="0"/>
              <a:t>C</a:t>
            </a:r>
            <a:r>
              <a:rPr lang="pt-PT" altLang="x-none" sz="1800" dirty="0"/>
              <a:t>,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C</a:t>
            </a:r>
            <a:r>
              <a:rPr lang="pt-PT" altLang="x-none" sz="20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Se assim não fosse, i.e., se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C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A</a:t>
            </a:r>
            <a:r>
              <a:rPr lang="pt-PT" altLang="x-none" sz="2000" dirty="0"/>
              <a:t> , criava-se uma preferência circular que poderia tornar impossível uma escolha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/>
              <a:t> </a:t>
            </a:r>
            <a:endParaRPr lang="en-US" altLang="x-none" sz="20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Este é o princípio da </a:t>
            </a:r>
            <a:r>
              <a:rPr lang="pt-PT" altLang="x-none" sz="2000" b="1" i="1" dirty="0">
                <a:solidFill>
                  <a:srgbClr val="7030A0"/>
                </a:solidFill>
              </a:rPr>
              <a:t>Transitividade</a:t>
            </a:r>
            <a:endParaRPr lang="pt-PT" altLang="x-none" sz="2000" b="1" dirty="0">
              <a:solidFill>
                <a:srgbClr val="7030A0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Vamos exigir a este sistema de preferências mais 2 princípios</a:t>
            </a:r>
            <a:endParaRPr lang="pt-PT" altLang="x-none" sz="24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princípio da </a:t>
            </a:r>
            <a:r>
              <a:rPr lang="pt-PT" altLang="x-none" sz="2400" b="1" i="1" dirty="0" err="1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monotonicidade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(mais é melhor)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 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&gt;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B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então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altLang="x-none" sz="2000" dirty="0">
                <a:latin typeface="Cambria Math" charset="0"/>
                <a:ea typeface="Cambria Math" charset="0"/>
                <a:cs typeface="Cambria Math" charset="0"/>
              </a:rPr>
              <a:t>}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B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princípio da </a:t>
            </a:r>
            <a:r>
              <a:rPr lang="pt-PT" altLang="x-none" sz="2400" b="1" i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não-saciedade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(todo o rendimento é gasto)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Char char="o"/>
            </a:pP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000" b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 X + </a:t>
            </a:r>
            <a:r>
              <a:rPr lang="pt-PT" altLang="x-none" sz="2000" b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000" b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 Y = R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b="1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y              </a:t>
            </a: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100 </a:t>
            </a:r>
            <a:r>
              <a:rPr lang="pt-PT" altLang="x-none" sz="160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</a:t>
            </a:r>
            <a:endParaRPr lang="pt-PT" altLang="x-none" sz="14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</a:t>
            </a:r>
            <a:r>
              <a:rPr lang="pt-PT" altLang="x-none" sz="1600"/>
              <a:t>B </a:t>
            </a:r>
            <a:r>
              <a:rPr lang="en-US" altLang="x-none" sz="1600"/>
              <a:t>{ C </a:t>
            </a:r>
            <a:endParaRPr lang="en-US" altLang="x-none" sz="1600" baseline="-25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B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                      </a:t>
            </a:r>
            <a:r>
              <a:rPr lang="pt-PT" altLang="x-none" sz="1400"/>
              <a:t>150</a:t>
            </a:r>
            <a:r>
              <a:rPr lang="pt-PT" altLang="x-none" sz="1800"/>
              <a:t>          x</a:t>
            </a:r>
          </a:p>
        </p:txBody>
      </p:sp>
      <p:sp>
        <p:nvSpPr>
          <p:cNvPr id="41987" name="Line 4"/>
          <p:cNvSpPr>
            <a:spLocks noChangeShapeType="1"/>
          </p:cNvSpPr>
          <p:nvPr/>
        </p:nvSpPr>
        <p:spPr bwMode="auto">
          <a:xfrm flipV="1">
            <a:off x="1692275" y="5948363"/>
            <a:ext cx="61198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4" name="Oval 6"/>
          <p:cNvSpPr>
            <a:spLocks noChangeArrowheads="1"/>
          </p:cNvSpPr>
          <p:nvPr/>
        </p:nvSpPr>
        <p:spPr bwMode="auto">
          <a:xfrm>
            <a:off x="4368800" y="43640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24615" name="Line 7"/>
          <p:cNvSpPr>
            <a:spLocks noChangeShapeType="1"/>
          </p:cNvSpPr>
          <p:nvPr/>
        </p:nvSpPr>
        <p:spPr bwMode="auto">
          <a:xfrm>
            <a:off x="1692275" y="2492375"/>
            <a:ext cx="5040313" cy="345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7" name="Oval 9"/>
          <p:cNvSpPr>
            <a:spLocks noChangeArrowheads="1"/>
          </p:cNvSpPr>
          <p:nvPr/>
        </p:nvSpPr>
        <p:spPr bwMode="auto">
          <a:xfrm>
            <a:off x="3851275" y="483711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4083050" y="48958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V="1">
            <a:off x="4427538" y="45085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4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1" uiExpand="1" build="p"/>
      <p:bldP spid="324614" grpId="0" animBg="1"/>
      <p:bldP spid="324617" grpId="0" animBg="1"/>
      <p:bldP spid="324618" grpId="0" animBg="1"/>
      <p:bldP spid="3246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Desde que o consumidor tenha um sistema de preferências satisfazendo estes princípios, o seu comportamento ficará completamente determinado</a:t>
            </a:r>
            <a:endParaRPr lang="pt-PT" altLang="x-none" sz="24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Dado um qualquer cabaz (combinação de quantidades dos vários bens)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ficamos a saber quais os cabazes preferidos, preteridos e indiferentes</a:t>
            </a: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 b="1" dirty="0"/>
          </a:p>
          <a:p>
            <a:pPr marL="533400" indent="-533400" algn="just" eaLnBrk="1" hangingPunct="1"/>
            <a:endParaRPr lang="pt-PT" altLang="x-none" dirty="0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eaLnBrk="1" hangingPunct="1"/>
            <a:endParaRPr lang="pt-PT" altLang="x-none" dirty="0"/>
          </a:p>
          <a:p>
            <a:pPr marL="533400" indent="-533400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y              </a:t>
            </a:r>
            <a:endParaRPr lang="pt-PT" altLang="x-none" sz="10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 dirty="0"/>
          </a:p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200" b="1" dirty="0">
                <a:solidFill>
                  <a:srgbClr val="FF0000"/>
                </a:solidFill>
              </a:rPr>
              <a:t>Acima preferidos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C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</a:t>
            </a:r>
            <a:endParaRPr lang="pt-PT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C</a:t>
            </a:r>
            <a:r>
              <a:rPr lang="en-US" altLang="x-none" sz="1600" dirty="0"/>
              <a:t>}A, A}B, A~D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  <a:tabLst>
                <a:tab pos="8001000" algn="l"/>
              </a:tabLst>
            </a:pPr>
            <a:r>
              <a:rPr lang="pt-PT" altLang="x-none" sz="1600" dirty="0"/>
              <a:t>                </a:t>
            </a:r>
            <a:r>
              <a:rPr lang="pt-PT" altLang="x-none" sz="1200" b="1" dirty="0">
                <a:solidFill>
                  <a:srgbClr val="FF0000"/>
                </a:solidFill>
              </a:rPr>
              <a:t>Sobre a curva indiferentes-------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B                D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200" b="1" dirty="0">
                <a:solidFill>
                  <a:srgbClr val="FF0000"/>
                </a:solidFill>
              </a:rPr>
              <a:t>Abaixo preteridos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     x</a:t>
            </a:r>
          </a:p>
        </p:txBody>
      </p:sp>
      <p:sp>
        <p:nvSpPr>
          <p:cNvPr id="46083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06" name="Arc 6"/>
          <p:cNvSpPr>
            <a:spLocks/>
          </p:cNvSpPr>
          <p:nvPr/>
        </p:nvSpPr>
        <p:spPr bwMode="auto">
          <a:xfrm rot="606202" flipH="1" flipV="1">
            <a:off x="2516188" y="1690688"/>
            <a:ext cx="3419475" cy="3157537"/>
          </a:xfrm>
          <a:custGeom>
            <a:avLst/>
            <a:gdLst>
              <a:gd name="T0" fmla="*/ 0 w 25224"/>
              <a:gd name="T1" fmla="*/ 2147483646 h 21600"/>
              <a:gd name="T2" fmla="*/ 2147483646 w 25224"/>
              <a:gd name="T3" fmla="*/ 2147483646 h 21600"/>
              <a:gd name="T4" fmla="*/ 2147483646 w 25224"/>
              <a:gd name="T5" fmla="*/ 2147483646 h 21600"/>
              <a:gd name="T6" fmla="*/ 0 60000 65536"/>
              <a:gd name="T7" fmla="*/ 0 60000 65536"/>
              <a:gd name="T8" fmla="*/ 0 60000 65536"/>
              <a:gd name="T9" fmla="*/ 0 w 25224"/>
              <a:gd name="T10" fmla="*/ 0 h 21600"/>
              <a:gd name="T11" fmla="*/ 25224 w 2522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24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0"/>
                </a:cubicBezTo>
                <a:cubicBezTo>
                  <a:pt x="14081" y="0"/>
                  <a:pt x="22509" y="6295"/>
                  <a:pt x="25224" y="15471"/>
                </a:cubicBezTo>
              </a:path>
              <a:path w="25224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0"/>
                </a:cubicBezTo>
                <a:cubicBezTo>
                  <a:pt x="14081" y="0"/>
                  <a:pt x="22509" y="6295"/>
                  <a:pt x="25224" y="15471"/>
                </a:cubicBezTo>
                <a:lnTo>
                  <a:pt x="4512" y="21600"/>
                </a:lnTo>
                <a:lnTo>
                  <a:pt x="0" y="476"/>
                </a:lnTo>
                <a:close/>
              </a:path>
            </a:pathLst>
          </a:custGeom>
          <a:noFill/>
          <a:ln w="12700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07" name="Oval 7"/>
          <p:cNvSpPr>
            <a:spLocks noChangeArrowheads="1"/>
          </p:cNvSpPr>
          <p:nvPr/>
        </p:nvSpPr>
        <p:spPr bwMode="auto">
          <a:xfrm>
            <a:off x="3492500" y="42211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2811" name="Arc 11"/>
          <p:cNvSpPr>
            <a:spLocks/>
          </p:cNvSpPr>
          <p:nvPr/>
        </p:nvSpPr>
        <p:spPr bwMode="auto">
          <a:xfrm flipH="1" flipV="1">
            <a:off x="2630488" y="1906588"/>
            <a:ext cx="2906712" cy="3157537"/>
          </a:xfrm>
          <a:custGeom>
            <a:avLst/>
            <a:gdLst>
              <a:gd name="T0" fmla="*/ 2147483646 w 21436"/>
              <a:gd name="T1" fmla="*/ 0 h 21600"/>
              <a:gd name="T2" fmla="*/ 2147483646 w 21436"/>
              <a:gd name="T3" fmla="*/ 2147483646 h 21600"/>
              <a:gd name="T4" fmla="*/ 0 w 21436"/>
              <a:gd name="T5" fmla="*/ 2147483646 h 21600"/>
              <a:gd name="T6" fmla="*/ 0 60000 65536"/>
              <a:gd name="T7" fmla="*/ 0 60000 65536"/>
              <a:gd name="T8" fmla="*/ 0 60000 65536"/>
              <a:gd name="T9" fmla="*/ 0 w 21436"/>
              <a:gd name="T10" fmla="*/ 0 h 21600"/>
              <a:gd name="T11" fmla="*/ 21436 w 214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6" h="21600" fill="none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</a:path>
              <a:path w="21436" h="21600" stroke="0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 flipH="1">
            <a:off x="2916238" y="3860800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3" name="Line 13"/>
          <p:cNvSpPr>
            <a:spLocks noChangeShapeType="1"/>
          </p:cNvSpPr>
          <p:nvPr/>
        </p:nvSpPr>
        <p:spPr bwMode="auto">
          <a:xfrm flipH="1">
            <a:off x="3924300" y="4797425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4" name="Line 14"/>
          <p:cNvSpPr>
            <a:spLocks noChangeShapeType="1"/>
          </p:cNvSpPr>
          <p:nvPr/>
        </p:nvSpPr>
        <p:spPr bwMode="auto">
          <a:xfrm flipV="1">
            <a:off x="2987675" y="2997200"/>
            <a:ext cx="360363" cy="287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5" name="Line 15"/>
          <p:cNvSpPr>
            <a:spLocks noChangeShapeType="1"/>
          </p:cNvSpPr>
          <p:nvPr/>
        </p:nvSpPr>
        <p:spPr bwMode="auto">
          <a:xfrm flipV="1">
            <a:off x="4932363" y="4652963"/>
            <a:ext cx="360362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6" name="Oval 16"/>
          <p:cNvSpPr>
            <a:spLocks noChangeArrowheads="1"/>
          </p:cNvSpPr>
          <p:nvPr/>
        </p:nvSpPr>
        <p:spPr bwMode="auto">
          <a:xfrm>
            <a:off x="3779838" y="50133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2817" name="Oval 17"/>
          <p:cNvSpPr>
            <a:spLocks noChangeArrowheads="1"/>
          </p:cNvSpPr>
          <p:nvPr/>
        </p:nvSpPr>
        <p:spPr bwMode="auto">
          <a:xfrm>
            <a:off x="3348038" y="292417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2818" name="Oval 18"/>
          <p:cNvSpPr>
            <a:spLocks noChangeArrowheads="1"/>
          </p:cNvSpPr>
          <p:nvPr/>
        </p:nvSpPr>
        <p:spPr bwMode="auto">
          <a:xfrm>
            <a:off x="5148263" y="50133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2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2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2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3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3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32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uiExpand="1" build="p"/>
      <p:bldP spid="332806" grpId="0" animBg="1"/>
      <p:bldP spid="332807" grpId="0" animBg="1"/>
      <p:bldP spid="332811" grpId="0" animBg="1"/>
      <p:bldP spid="332812" grpId="0" animBg="1"/>
      <p:bldP spid="332813" grpId="0" animBg="1"/>
      <p:bldP spid="332814" grpId="0" animBg="1"/>
      <p:bldP spid="332815" grpId="0" animBg="1"/>
      <p:bldP spid="332816" grpId="0" animBg="1"/>
      <p:bldP spid="332817" grpId="0" animBg="1"/>
      <p:bldP spid="3328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 curva que passa pelo cabaz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que contém todos os pontos que são indiferentes a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designa-se por </a:t>
            </a:r>
            <a:r>
              <a:rPr lang="pt-PT" altLang="x-none" sz="2400" i="1" dirty="0">
                <a:latin typeface="Cambria Math" charset="0"/>
                <a:ea typeface="Cambria Math" charset="0"/>
                <a:cs typeface="Cambria Math" charset="0"/>
              </a:rPr>
              <a:t>Curva de Indiferença do ponto 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A</a:t>
            </a:r>
          </a:p>
          <a:p>
            <a:pPr marL="393700" indent="-393700" algn="just" eaLnBrk="1" hangingPunct="1"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Vamos admitir que estas curvas são bem comportadas, i.e., têm a concavidade sempre virada para cima </a:t>
            </a:r>
          </a:p>
          <a:p>
            <a:pPr marL="393700" indent="-393700" algn="just" eaLnBrk="1" hangingPunct="1"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Esta concavidade surge porque, em geral, os consumidores vão valorizando menos um bem conforme vão tendo mais desse bem.</a:t>
            </a:r>
          </a:p>
          <a:p>
            <a:pPr marL="533400" indent="-533400" algn="ctr" eaLnBrk="1" hangingPunct="1">
              <a:buFont typeface="Wingdings" charset="2"/>
              <a:buNone/>
              <a:defRPr/>
            </a:pPr>
            <a:endParaRPr lang="pt-PT" altLang="x-none" sz="2000" dirty="0"/>
          </a:p>
          <a:p>
            <a:pPr marL="533400" indent="-533400" algn="just" eaLnBrk="1" hangingPunct="1">
              <a:defRPr/>
            </a:pPr>
            <a:endParaRPr lang="pt-PT" altLang="x-none" sz="2400" dirty="0"/>
          </a:p>
          <a:p>
            <a:pPr marL="533400" indent="-533400" algn="just" eaLnBrk="1" hangingPunct="1"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eaLnBrk="1" hangingPunct="1">
              <a:defRPr/>
            </a:pPr>
            <a:endParaRPr lang="pt-PT" altLang="x-none" sz="2400" dirty="0"/>
          </a:p>
          <a:p>
            <a:pPr marL="533400" indent="-533400" eaLnBrk="1" hangingPunct="1"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ctr" eaLnBrk="1" hangingPunct="1">
              <a:buFont typeface="Wingdings" charset="2"/>
              <a:buNone/>
              <a:defRPr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Esta concavidade surge porque, em geral, os consumidores vão valorizando menos um bem conforme vão tendo mais desse bem.</a:t>
            </a:r>
          </a:p>
          <a:p>
            <a:pPr marL="393700" indent="-393700" algn="just" eaLnBrk="1" hangingPunct="1"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Quando X é escasso estão dispostos a trocar uma grande quantidade de Y por uma pequena quantidade de X</a:t>
            </a:r>
          </a:p>
          <a:p>
            <a:pPr marL="393700" indent="-393700" algn="just" eaLnBrk="1" hangingPunct="1"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93700" algn="just" eaLnBrk="1" hangingPunct="1"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Quando X é abundante estão dispostos a trocar uma maior quantidade de X por uma menor quantidade de Y</a:t>
            </a:r>
          </a:p>
          <a:p>
            <a:pPr marL="393700" indent="-393700" algn="just" eaLnBrk="1" hangingPunct="1"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buFont typeface="Wingdings" charset="2"/>
              <a:buNone/>
              <a:defRPr/>
            </a:pPr>
            <a:endParaRPr lang="pt-PT" altLang="x-none" sz="2000" dirty="0"/>
          </a:p>
          <a:p>
            <a:pPr marL="533400" indent="-533400" algn="just" eaLnBrk="1" hangingPunct="1">
              <a:defRPr/>
            </a:pPr>
            <a:endParaRPr lang="pt-PT" altLang="x-none" sz="2400" dirty="0"/>
          </a:p>
          <a:p>
            <a:pPr marL="533400" indent="-533400" algn="just" eaLnBrk="1" hangingPunct="1"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eaLnBrk="1" hangingPunct="1">
              <a:defRPr/>
            </a:pPr>
            <a:endParaRPr lang="pt-PT" altLang="x-none" sz="2400" dirty="0"/>
          </a:p>
          <a:p>
            <a:pPr marL="533400" indent="-533400" eaLnBrk="1" hangingPunct="1"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ctr" eaLnBrk="1" hangingPunct="1">
              <a:buFont typeface="Wingdings" charset="2"/>
              <a:buNone/>
              <a:defRPr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600"/>
          </a:p>
          <a:p>
            <a:pPr eaLnBrk="1" hangingPunct="1">
              <a:lnSpc>
                <a:spcPct val="80000"/>
              </a:lnSpc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Y              </a:t>
            </a:r>
            <a:endParaRPr lang="pt-PT" altLang="x-none" sz="1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200"/>
              <a:t>                                            </a:t>
            </a:r>
            <a:r>
              <a:rPr lang="pt-PT" altLang="x-none" sz="1400"/>
              <a:t>A</a:t>
            </a:r>
            <a:r>
              <a:rPr lang="pt-PT" altLang="x-none" sz="1200"/>
              <a:t>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</a:t>
            </a:r>
            <a:r>
              <a:rPr lang="pt-PT" altLang="x-none" sz="1400"/>
              <a:t>ΔY</a:t>
            </a:r>
            <a:r>
              <a:rPr lang="pt-PT" altLang="x-none" sz="160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</a:t>
            </a:r>
            <a:r>
              <a:rPr lang="pt-PT" altLang="x-none" sz="1400"/>
              <a:t>A’</a:t>
            </a:r>
            <a:r>
              <a:rPr lang="pt-PT" altLang="x-none" sz="1600"/>
              <a:t>                         ΔY/ΔX &gt;1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ΔX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X</a:t>
            </a:r>
          </a:p>
        </p:txBody>
      </p:sp>
      <p:sp>
        <p:nvSpPr>
          <p:cNvPr id="50179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07" name="Oval 7"/>
          <p:cNvSpPr>
            <a:spLocks noChangeArrowheads="1"/>
          </p:cNvSpPr>
          <p:nvPr/>
        </p:nvSpPr>
        <p:spPr bwMode="auto">
          <a:xfrm>
            <a:off x="2630488" y="2781300"/>
            <a:ext cx="1873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2811" name="Arc 11"/>
          <p:cNvSpPr>
            <a:spLocks/>
          </p:cNvSpPr>
          <p:nvPr/>
        </p:nvSpPr>
        <p:spPr bwMode="auto">
          <a:xfrm flipH="1" flipV="1">
            <a:off x="2630488" y="1906588"/>
            <a:ext cx="2906712" cy="3157537"/>
          </a:xfrm>
          <a:custGeom>
            <a:avLst/>
            <a:gdLst>
              <a:gd name="T0" fmla="*/ 2147483646 w 21436"/>
              <a:gd name="T1" fmla="*/ 0 h 21600"/>
              <a:gd name="T2" fmla="*/ 2147483646 w 21436"/>
              <a:gd name="T3" fmla="*/ 2147483646 h 21600"/>
              <a:gd name="T4" fmla="*/ 0 w 21436"/>
              <a:gd name="T5" fmla="*/ 2147483646 h 21600"/>
              <a:gd name="T6" fmla="*/ 0 60000 65536"/>
              <a:gd name="T7" fmla="*/ 0 60000 65536"/>
              <a:gd name="T8" fmla="*/ 0 60000 65536"/>
              <a:gd name="T9" fmla="*/ 0 w 21436"/>
              <a:gd name="T10" fmla="*/ 0 h 21600"/>
              <a:gd name="T11" fmla="*/ 21436 w 214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6" h="21600" fill="none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</a:path>
              <a:path w="21436" h="21600" stroke="0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8" name="Oval 18"/>
          <p:cNvSpPr>
            <a:spLocks noChangeArrowheads="1"/>
          </p:cNvSpPr>
          <p:nvPr/>
        </p:nvSpPr>
        <p:spPr bwMode="auto">
          <a:xfrm>
            <a:off x="2895600" y="3409950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cxnSp>
        <p:nvCxnSpPr>
          <p:cNvPr id="3" name="Conexão Reta 2"/>
          <p:cNvCxnSpPr/>
          <p:nvPr/>
        </p:nvCxnSpPr>
        <p:spPr>
          <a:xfrm>
            <a:off x="2724150" y="2852738"/>
            <a:ext cx="0" cy="628650"/>
          </a:xfrm>
          <a:prstGeom prst="line">
            <a:avLst/>
          </a:prstGeom>
          <a:ln w="158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/>
          <p:cNvCxnSpPr/>
          <p:nvPr/>
        </p:nvCxnSpPr>
        <p:spPr>
          <a:xfrm>
            <a:off x="2724150" y="3481388"/>
            <a:ext cx="244475" cy="0"/>
          </a:xfrm>
          <a:prstGeom prst="line">
            <a:avLst/>
          </a:prstGeom>
          <a:ln w="158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/>
          <p:cNvCxnSpPr/>
          <p:nvPr/>
        </p:nvCxnSpPr>
        <p:spPr>
          <a:xfrm flipV="1">
            <a:off x="2724150" y="3481388"/>
            <a:ext cx="93663" cy="3079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/>
          <p:cNvCxnSpPr/>
          <p:nvPr/>
        </p:nvCxnSpPr>
        <p:spPr>
          <a:xfrm>
            <a:off x="2359025" y="3100388"/>
            <a:ext cx="412750" cy="777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600"/>
          </a:p>
          <a:p>
            <a:pPr eaLnBrk="1" hangingPunct="1">
              <a:lnSpc>
                <a:spcPct val="80000"/>
              </a:lnSpc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Y              </a:t>
            </a:r>
            <a:endParaRPr lang="pt-PT" altLang="x-none" sz="1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200"/>
              <a:t>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  ΔY/ΔX &lt;1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</a:t>
            </a:r>
            <a:r>
              <a:rPr lang="pt-PT" altLang="x-none" sz="160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</a:t>
            </a:r>
            <a:r>
              <a:rPr lang="pt-PT" altLang="x-none" sz="1400"/>
              <a:t>                                              B</a:t>
            </a: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</a:t>
            </a:r>
            <a:r>
              <a:rPr lang="pt-PT" altLang="x-none" sz="1400"/>
              <a:t>ΔY</a:t>
            </a:r>
            <a:r>
              <a:rPr lang="pt-PT" altLang="x-none" sz="1600"/>
              <a:t>                       </a:t>
            </a:r>
            <a:r>
              <a:rPr lang="pt-PT" altLang="x-none" sz="1400"/>
              <a:t>B’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           ΔX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X</a:t>
            </a:r>
          </a:p>
        </p:txBody>
      </p:sp>
      <p:sp>
        <p:nvSpPr>
          <p:cNvPr id="54275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07" name="Oval 7"/>
          <p:cNvSpPr>
            <a:spLocks noChangeArrowheads="1"/>
          </p:cNvSpPr>
          <p:nvPr/>
        </p:nvSpPr>
        <p:spPr bwMode="auto">
          <a:xfrm>
            <a:off x="4262438" y="4705350"/>
            <a:ext cx="1873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2811" name="Arc 11"/>
          <p:cNvSpPr>
            <a:spLocks/>
          </p:cNvSpPr>
          <p:nvPr/>
        </p:nvSpPr>
        <p:spPr bwMode="auto">
          <a:xfrm flipH="1" flipV="1">
            <a:off x="2630488" y="1906588"/>
            <a:ext cx="2906712" cy="3157537"/>
          </a:xfrm>
          <a:custGeom>
            <a:avLst/>
            <a:gdLst>
              <a:gd name="T0" fmla="*/ 2147483646 w 21436"/>
              <a:gd name="T1" fmla="*/ 0 h 21600"/>
              <a:gd name="T2" fmla="*/ 2147483646 w 21436"/>
              <a:gd name="T3" fmla="*/ 2147483646 h 21600"/>
              <a:gd name="T4" fmla="*/ 0 w 21436"/>
              <a:gd name="T5" fmla="*/ 2147483646 h 21600"/>
              <a:gd name="T6" fmla="*/ 0 60000 65536"/>
              <a:gd name="T7" fmla="*/ 0 60000 65536"/>
              <a:gd name="T8" fmla="*/ 0 60000 65536"/>
              <a:gd name="T9" fmla="*/ 0 w 21436"/>
              <a:gd name="T10" fmla="*/ 0 h 21600"/>
              <a:gd name="T11" fmla="*/ 21436 w 214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6" h="21600" fill="none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</a:path>
              <a:path w="21436" h="21600" stroke="0" extrusionOk="0">
                <a:moveTo>
                  <a:pt x="77" y="0"/>
                </a:moveTo>
                <a:cubicBezTo>
                  <a:pt x="10949" y="39"/>
                  <a:pt x="20098" y="8152"/>
                  <a:pt x="21435" y="18942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8" name="Oval 18"/>
          <p:cNvSpPr>
            <a:spLocks noChangeArrowheads="1"/>
          </p:cNvSpPr>
          <p:nvPr/>
        </p:nvSpPr>
        <p:spPr bwMode="auto">
          <a:xfrm>
            <a:off x="5318125" y="4991100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cxnSp>
        <p:nvCxnSpPr>
          <p:cNvPr id="3" name="Conexão Reta 2"/>
          <p:cNvCxnSpPr/>
          <p:nvPr/>
        </p:nvCxnSpPr>
        <p:spPr>
          <a:xfrm flipH="1">
            <a:off x="4356100" y="4767263"/>
            <a:ext cx="0" cy="319087"/>
          </a:xfrm>
          <a:prstGeom prst="line">
            <a:avLst/>
          </a:prstGeom>
          <a:ln w="158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/>
          <p:cNvCxnSpPr/>
          <p:nvPr/>
        </p:nvCxnSpPr>
        <p:spPr>
          <a:xfrm>
            <a:off x="4384675" y="5064125"/>
            <a:ext cx="904875" cy="0"/>
          </a:xfrm>
          <a:prstGeom prst="line">
            <a:avLst/>
          </a:prstGeom>
          <a:ln w="158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/>
          <p:cNvCxnSpPr/>
          <p:nvPr/>
        </p:nvCxnSpPr>
        <p:spPr>
          <a:xfrm flipV="1">
            <a:off x="4708525" y="5065713"/>
            <a:ext cx="93663" cy="3063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/>
          <p:cNvCxnSpPr/>
          <p:nvPr/>
        </p:nvCxnSpPr>
        <p:spPr>
          <a:xfrm>
            <a:off x="3849688" y="4991100"/>
            <a:ext cx="46037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Sistema de preferências</a:t>
            </a:r>
            <a:endParaRPr lang="pt-PT" altLang="x-non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8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</p:spPr>
            <p:txBody>
              <a:bodyPr/>
              <a:lstStyle/>
              <a:p>
                <a:pPr marL="393700" indent="-393700" algn="just" eaLnBrk="1" hangingPunct="1">
                  <a:defRPr/>
                </a:pP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A este rácio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altLang="x-none" sz="24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l-GR" altLang="x-none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x-none" sz="24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l-GR" altLang="x-none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x-none" sz="24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l-GR" altLang="x-none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 chamamos </a:t>
                </a:r>
                <a:r>
                  <a:rPr lang="pt-PT" altLang="x-none" sz="2400" b="1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Taxa Marginal de Substituição </a:t>
                </a: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de X por Y .</a:t>
                </a:r>
              </a:p>
              <a:p>
                <a:pPr marL="393700" indent="-393700" algn="just" eaLnBrk="1" hangingPunct="1">
                  <a:defRPr/>
                </a:pPr>
                <a:endParaRPr lang="pt-PT" altLang="x-none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93700" indent="-393700" algn="just" eaLnBrk="1" hangingPunct="1">
                  <a:defRPr/>
                </a:pP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A </a:t>
                </a:r>
                <a:r>
                  <a:rPr lang="pt-PT" altLang="x-none" sz="2400" b="1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TMS</a:t>
                </a:r>
                <a:r>
                  <a:rPr lang="pt-PT" altLang="x-none" sz="2400" b="1" baseline="-25000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X,Y</a:t>
                </a: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  corresponde à inclinação da curva de indiferença em qualquer ponto desta.</a:t>
                </a:r>
              </a:p>
              <a:p>
                <a:pPr marL="393700" indent="-393700" algn="just" eaLnBrk="1" hangingPunct="1">
                  <a:defRPr/>
                </a:pPr>
                <a:endParaRPr lang="pt-PT" altLang="x-none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93700" indent="-393700" algn="just" eaLnBrk="1" hangingPunct="1">
                  <a:defRPr/>
                </a:pP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Em geral, a </a:t>
                </a:r>
                <a:r>
                  <a:rPr lang="pt-PT" altLang="x-none" sz="2400" b="1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TMS</a:t>
                </a:r>
                <a:r>
                  <a:rPr lang="pt-PT" altLang="x-none" sz="2400" b="1" baseline="-25000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X,Y</a:t>
                </a: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  é decrescente com X , levando a que a concavidade seja virada para cima.</a:t>
                </a:r>
              </a:p>
              <a:p>
                <a:pPr marL="393700" indent="-393700" algn="just" eaLnBrk="1" hangingPunct="1">
                  <a:defRPr/>
                </a:pPr>
                <a:endParaRPr lang="pt-PT" altLang="x-none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93700" indent="-393700" algn="just" eaLnBrk="1" hangingPunct="1">
                  <a:defRPr/>
                </a:pP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Em cada ponto, a </a:t>
                </a:r>
                <a:r>
                  <a:rPr lang="pt-PT" altLang="x-none" sz="2400" b="1" dirty="0">
                    <a:latin typeface="Cambria Math" charset="0"/>
                    <a:ea typeface="Cambria Math" charset="0"/>
                    <a:cs typeface="Cambria Math" charset="0"/>
                  </a:rPr>
                  <a:t>TMS</a:t>
                </a: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 dá-nos uma ideia de como valorizamos os 2 bens (</a:t>
                </a:r>
                <a:r>
                  <a:rPr lang="pt-PT" altLang="x-none" sz="2400" i="1" dirty="0">
                    <a:latin typeface="Cambria Math" charset="0"/>
                    <a:ea typeface="Cambria Math" charset="0"/>
                    <a:cs typeface="Cambria Math" charset="0"/>
                  </a:rPr>
                  <a:t>um relativamente ao outro</a:t>
                </a:r>
                <a:r>
                  <a:rPr lang="pt-PT" altLang="x-none" sz="2400" dirty="0">
                    <a:latin typeface="Cambria Math" charset="0"/>
                    <a:ea typeface="Cambria Math" charset="0"/>
                    <a:cs typeface="Cambria Math" charset="0"/>
                  </a:rPr>
                  <a:t>),</a:t>
                </a:r>
              </a:p>
              <a:p>
                <a:pPr marL="393700" indent="-393700" algn="just" eaLnBrk="1" hangingPunct="1">
                  <a:defRPr/>
                </a:pPr>
                <a:endParaRPr lang="pt-PT" altLang="x-none" sz="24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 algn="ctr" eaLnBrk="1" hangingPunct="1">
                  <a:buFont typeface="Wingdings" charset="2"/>
                  <a:buNone/>
                  <a:defRPr/>
                </a:pPr>
                <a:endParaRPr lang="pt-PT" altLang="x-none" sz="2000" dirty="0"/>
              </a:p>
              <a:p>
                <a:pPr marL="533400" indent="-533400" algn="just" eaLnBrk="1" hangingPunct="1">
                  <a:defRPr/>
                </a:pPr>
                <a:endParaRPr lang="pt-PT" altLang="x-none" sz="2400" dirty="0"/>
              </a:p>
              <a:p>
                <a:pPr marL="533400" indent="-533400" algn="just" eaLnBrk="1" hangingPunct="1">
                  <a:buFont typeface="Wingdings" charset="2"/>
                  <a:buNone/>
                  <a:defRPr/>
                </a:pPr>
                <a:endParaRPr lang="pt-PT" altLang="x-none" sz="2400" dirty="0"/>
              </a:p>
              <a:p>
                <a:pPr marL="533400" indent="-533400" eaLnBrk="1" hangingPunct="1">
                  <a:defRPr/>
                </a:pPr>
                <a:endParaRPr lang="pt-PT" altLang="x-none" sz="2400" dirty="0"/>
              </a:p>
              <a:p>
                <a:pPr marL="533400" indent="-533400" eaLnBrk="1" hangingPunct="1">
                  <a:buFont typeface="Wingdings" charset="2"/>
                  <a:buNone/>
                  <a:defRPr/>
                </a:pPr>
                <a:endParaRPr lang="pt-PT" altLang="x-none" sz="2400" dirty="0"/>
              </a:p>
              <a:p>
                <a:pPr marL="533400" indent="-533400" algn="ctr" eaLnBrk="1" hangingPunct="1">
                  <a:buFont typeface="Wingdings" charset="2"/>
                  <a:buNone/>
                  <a:defRPr/>
                </a:pPr>
                <a:endParaRPr lang="pt-PT" altLang="x-none" sz="2400" b="1" dirty="0"/>
              </a:p>
            </p:txBody>
          </p:sp>
        </mc:Choice>
        <mc:Fallback xmlns="">
          <p:sp>
            <p:nvSpPr>
              <p:cNvPr id="336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  <a:blipFill>
                <a:blip r:embed="rId3"/>
                <a:stretch>
                  <a:fillRect l="-463" r="-1080" b="-4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69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Vimos no ponto anterior que o equilíbrio de mercado depende da interação entre a Procura e a Oferta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 definição dessas curvas (</a:t>
            </a:r>
            <a:r>
              <a:rPr lang="pt-PT" altLang="x-none" sz="2400" i="1" dirty="0">
                <a:latin typeface="Cambria Math" charset="0"/>
                <a:ea typeface="Cambria Math" charset="0"/>
                <a:cs typeface="Cambria Math" charset="0"/>
              </a:rPr>
              <a:t>funções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 determina o equilíbrio e a forma como os mercados reagem a alterações nas condicionantes dessas curvas (</a:t>
            </a:r>
            <a:r>
              <a:rPr lang="pt-PT" altLang="x-none" sz="2400" i="1" dirty="0">
                <a:latin typeface="Cambria Math" charset="0"/>
                <a:ea typeface="Cambria Math" charset="0"/>
                <a:cs typeface="Cambria Math" charset="0"/>
              </a:rPr>
              <a:t>choques exógenos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</a:t>
            </a:r>
            <a:endParaRPr lang="pt-PT" altLang="x-none" sz="24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Vamos agora olhar com mais detalhe como se determina a Procura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Se conhecemos a curva de indiferença do ponto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também podemos conhecer a curva de indiferença do ponto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A’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do ponto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A’’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000" dirty="0"/>
          </a:p>
          <a:p>
            <a:pPr marL="533400" indent="-533400" algn="just" eaLnBrk="1" hangingPunct="1"/>
            <a:endParaRPr lang="pt-PT" altLang="x-none" sz="2400" dirty="0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sz="2400" dirty="0"/>
          </a:p>
          <a:p>
            <a:pPr marL="533400" indent="-533400" eaLnBrk="1" hangingPunct="1"/>
            <a:endParaRPr lang="pt-PT" altLang="x-none" sz="2400" dirty="0"/>
          </a:p>
          <a:p>
            <a:pPr marL="533400" indent="-533400" eaLnBrk="1" hangingPunct="1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y              </a:t>
            </a:r>
            <a:endParaRPr lang="pt-PT" altLang="x-none" sz="10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A’’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</a:t>
            </a:r>
            <a:endParaRPr lang="pt-PT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</a:t>
            </a:r>
            <a:endParaRPr lang="en-US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A’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     x</a:t>
            </a:r>
          </a:p>
        </p:txBody>
      </p:sp>
      <p:sp>
        <p:nvSpPr>
          <p:cNvPr id="62467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Oval 7"/>
          <p:cNvSpPr>
            <a:spLocks noChangeArrowheads="1"/>
          </p:cNvSpPr>
          <p:nvPr/>
        </p:nvSpPr>
        <p:spPr bwMode="auto">
          <a:xfrm>
            <a:off x="3492500" y="42211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62470" name="Arc 8"/>
          <p:cNvSpPr>
            <a:spLocks/>
          </p:cNvSpPr>
          <p:nvPr/>
        </p:nvSpPr>
        <p:spPr bwMode="auto">
          <a:xfrm flipH="1" flipV="1">
            <a:off x="2697163" y="1906588"/>
            <a:ext cx="2840037" cy="3157537"/>
          </a:xfrm>
          <a:custGeom>
            <a:avLst/>
            <a:gdLst>
              <a:gd name="T0" fmla="*/ 2147483646 w 20939"/>
              <a:gd name="T1" fmla="*/ 0 h 21600"/>
              <a:gd name="T2" fmla="*/ 2147483646 w 20939"/>
              <a:gd name="T3" fmla="*/ 2147483646 h 21600"/>
              <a:gd name="T4" fmla="*/ 0 w 20939"/>
              <a:gd name="T5" fmla="*/ 2147483646 h 21600"/>
              <a:gd name="T6" fmla="*/ 0 60000 65536"/>
              <a:gd name="T7" fmla="*/ 0 60000 65536"/>
              <a:gd name="T8" fmla="*/ 0 60000 65536"/>
              <a:gd name="T9" fmla="*/ 0 w 20939"/>
              <a:gd name="T10" fmla="*/ 0 h 21600"/>
              <a:gd name="T11" fmla="*/ 20939 w 2093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39" h="21600" fill="none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</a:path>
              <a:path w="20939" h="21600" stroke="0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Oval 13"/>
          <p:cNvSpPr>
            <a:spLocks noChangeArrowheads="1"/>
          </p:cNvSpPr>
          <p:nvPr/>
        </p:nvSpPr>
        <p:spPr bwMode="auto">
          <a:xfrm>
            <a:off x="3779838" y="50133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62472" name="Oval 14"/>
          <p:cNvSpPr>
            <a:spLocks noChangeArrowheads="1"/>
          </p:cNvSpPr>
          <p:nvPr/>
        </p:nvSpPr>
        <p:spPr bwMode="auto">
          <a:xfrm>
            <a:off x="3348038" y="292417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38960" name="Arc 16"/>
          <p:cNvSpPr>
            <a:spLocks/>
          </p:cNvSpPr>
          <p:nvPr/>
        </p:nvSpPr>
        <p:spPr bwMode="auto">
          <a:xfrm flipH="1" flipV="1">
            <a:off x="3059113" y="1341438"/>
            <a:ext cx="2840037" cy="3157537"/>
          </a:xfrm>
          <a:custGeom>
            <a:avLst/>
            <a:gdLst>
              <a:gd name="T0" fmla="*/ 2147483646 w 20939"/>
              <a:gd name="T1" fmla="*/ 0 h 21600"/>
              <a:gd name="T2" fmla="*/ 2147483646 w 20939"/>
              <a:gd name="T3" fmla="*/ 2147483646 h 21600"/>
              <a:gd name="T4" fmla="*/ 0 w 20939"/>
              <a:gd name="T5" fmla="*/ 2147483646 h 21600"/>
              <a:gd name="T6" fmla="*/ 0 60000 65536"/>
              <a:gd name="T7" fmla="*/ 0 60000 65536"/>
              <a:gd name="T8" fmla="*/ 0 60000 65536"/>
              <a:gd name="T9" fmla="*/ 0 w 20939"/>
              <a:gd name="T10" fmla="*/ 0 h 21600"/>
              <a:gd name="T11" fmla="*/ 20939 w 2093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39" h="21600" fill="none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</a:path>
              <a:path w="20939" h="21600" stroke="0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1" name="Arc 17"/>
          <p:cNvSpPr>
            <a:spLocks/>
          </p:cNvSpPr>
          <p:nvPr/>
        </p:nvSpPr>
        <p:spPr bwMode="auto">
          <a:xfrm flipH="1" flipV="1">
            <a:off x="2484438" y="2349500"/>
            <a:ext cx="2840037" cy="3157538"/>
          </a:xfrm>
          <a:custGeom>
            <a:avLst/>
            <a:gdLst>
              <a:gd name="T0" fmla="*/ 2147483646 w 20939"/>
              <a:gd name="T1" fmla="*/ 0 h 21600"/>
              <a:gd name="T2" fmla="*/ 2147483646 w 20939"/>
              <a:gd name="T3" fmla="*/ 2147483646 h 21600"/>
              <a:gd name="T4" fmla="*/ 0 w 20939"/>
              <a:gd name="T5" fmla="*/ 2147483646 h 21600"/>
              <a:gd name="T6" fmla="*/ 0 60000 65536"/>
              <a:gd name="T7" fmla="*/ 0 60000 65536"/>
              <a:gd name="T8" fmla="*/ 0 60000 65536"/>
              <a:gd name="T9" fmla="*/ 0 w 20939"/>
              <a:gd name="T10" fmla="*/ 0 h 21600"/>
              <a:gd name="T11" fmla="*/ 20939 w 2093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39" h="21600" fill="none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</a:path>
              <a:path w="20939" h="21600" stroke="0" extrusionOk="0">
                <a:moveTo>
                  <a:pt x="77" y="0"/>
                </a:moveTo>
                <a:cubicBezTo>
                  <a:pt x="9936" y="35"/>
                  <a:pt x="18519" y="6741"/>
                  <a:pt x="20939" y="16297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0" grpId="0" animBg="1"/>
      <p:bldP spid="3389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Estas curvas de indiferença têm as seguintes propriedades:</a:t>
            </a:r>
          </a:p>
          <a:p>
            <a:pPr marL="533400" indent="-533400" algn="just" eaLnBrk="1" hangingPunct="1">
              <a:buFontTx/>
              <a:buChar char="o"/>
            </a:pPr>
            <a:endParaRPr lang="pt-PT" altLang="x-none" sz="20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buFontTx/>
              <a:buChar char="o"/>
            </a:pPr>
            <a:r>
              <a:rPr lang="pt-PT" altLang="x-none" sz="2000">
                <a:latin typeface="Cambria Math" charset="0"/>
                <a:ea typeface="Cambria Math" charset="0"/>
                <a:cs typeface="Cambria Math" charset="0"/>
              </a:rPr>
              <a:t>Não se cruzam</a:t>
            </a:r>
          </a:p>
          <a:p>
            <a:pPr marL="533400" indent="-533400" algn="just" eaLnBrk="1" hangingPunct="1">
              <a:buFontTx/>
              <a:buChar char="o"/>
            </a:pPr>
            <a:r>
              <a:rPr lang="pt-PT" altLang="x-none" sz="2000">
                <a:latin typeface="Cambria Math" charset="0"/>
                <a:ea typeface="Cambria Math" charset="0"/>
                <a:cs typeface="Cambria Math" charset="0"/>
              </a:rPr>
              <a:t>A preferência cresce a partir da origem</a:t>
            </a:r>
          </a:p>
          <a:p>
            <a:pPr marL="533400" indent="-533400" algn="just" eaLnBrk="1" hangingPunct="1">
              <a:buFontTx/>
              <a:buChar char="o"/>
            </a:pPr>
            <a:r>
              <a:rPr lang="pt-PT" altLang="x-none" sz="2000">
                <a:latin typeface="Cambria Math" charset="0"/>
                <a:ea typeface="Cambria Math" charset="0"/>
                <a:cs typeface="Cambria Math" charset="0"/>
              </a:rPr>
              <a:t>Concavidade voltada para cima</a:t>
            </a: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/>
          </a:p>
          <a:p>
            <a:pPr marL="533400" indent="-533400" algn="just" eaLnBrk="1" hangingPunct="1"/>
            <a:endParaRPr lang="pt-PT" altLang="x-none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/>
          </a:p>
          <a:p>
            <a:pPr marL="533400" indent="-533400" eaLnBrk="1" hangingPunct="1"/>
            <a:endParaRPr lang="pt-PT" altLang="x-none"/>
          </a:p>
          <a:p>
            <a:pPr marL="533400" indent="-533400" eaLnBrk="1" hangingPunct="1">
              <a:buFont typeface="Wingdings" charset="2"/>
              <a:buNone/>
            </a:pPr>
            <a:endParaRPr lang="pt-PT" altLang="x-none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Conhecendo as curvas de indiferença do consumidor é mais fácil resolver o seu problema, isto é, qual o cabaz que deve consumir dado um rendimento limitado.</a:t>
            </a:r>
          </a:p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Começamos por representar a restrição orçamental e considerar qualquer ponto (</a:t>
            </a:r>
            <a:r>
              <a:rPr lang="pt-PT" altLang="x-none" sz="2400" b="1">
                <a:latin typeface="Cambria Math" charset="0"/>
                <a:ea typeface="Cambria Math" charset="0"/>
                <a:cs typeface="Cambria Math" charset="0"/>
              </a:rPr>
              <a:t>A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) sobre ela.</a:t>
            </a:r>
          </a:p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Conhecendo a curva de indiferença que passa por esse ponto sabemos quais os pontos preferíveis a </a:t>
            </a:r>
            <a:r>
              <a:rPr lang="pt-PT" altLang="x-none" sz="2400" b="1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e que satisfazem a restrição orçamental.</a:t>
            </a:r>
            <a:endParaRPr lang="pt-PT" altLang="x-none" sz="2400" b="1"/>
          </a:p>
          <a:p>
            <a:pPr marL="533400" indent="-533400" algn="just" eaLnBrk="1" hangingPunct="1"/>
            <a:endParaRPr lang="pt-PT" altLang="x-none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/>
          </a:p>
          <a:p>
            <a:pPr marL="533400" indent="-533400" eaLnBrk="1" hangingPunct="1"/>
            <a:endParaRPr lang="pt-PT" altLang="x-none"/>
          </a:p>
          <a:p>
            <a:pPr marL="533400" indent="-533400" eaLnBrk="1" hangingPunct="1">
              <a:buFont typeface="Wingdings" charset="2"/>
              <a:buNone/>
            </a:pPr>
            <a:endParaRPr lang="pt-PT" altLang="x-none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</a:t>
            </a:r>
            <a:r>
              <a:rPr lang="pt-PT" altLang="x-none" sz="1600" dirty="0"/>
              <a:t>A</a:t>
            </a:r>
            <a:r>
              <a:rPr lang="en-US" altLang="x-none" sz="1600" dirty="0"/>
              <a:t>{B,C  - B e C </a:t>
            </a:r>
            <a:r>
              <a:rPr lang="en-US" altLang="x-none" sz="1600" dirty="0" err="1"/>
              <a:t>são</a:t>
            </a:r>
            <a:r>
              <a:rPr lang="en-US" altLang="x-none" sz="1600" dirty="0"/>
              <a:t> </a:t>
            </a:r>
            <a:r>
              <a:rPr lang="en-US" altLang="x-none" sz="1600" dirty="0" err="1"/>
              <a:t>preferíveis</a:t>
            </a:r>
            <a:r>
              <a:rPr lang="en-US" altLang="x-none" sz="1600" dirty="0"/>
              <a:t> a A </a:t>
            </a:r>
            <a:endParaRPr lang="en-US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B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 </a:t>
            </a:r>
            <a:r>
              <a:rPr lang="pt-PT" altLang="x-none" sz="1800" dirty="0"/>
              <a:t>                        x</a:t>
            </a:r>
          </a:p>
        </p:txBody>
      </p:sp>
      <p:sp>
        <p:nvSpPr>
          <p:cNvPr id="68611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4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6" name="Oval 8"/>
          <p:cNvSpPr>
            <a:spLocks noChangeArrowheads="1"/>
          </p:cNvSpPr>
          <p:nvPr/>
        </p:nvSpPr>
        <p:spPr bwMode="auto">
          <a:xfrm>
            <a:off x="4643438" y="5300663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7" name="Oval 9"/>
          <p:cNvSpPr>
            <a:spLocks noChangeArrowheads="1"/>
          </p:cNvSpPr>
          <p:nvPr/>
        </p:nvSpPr>
        <p:spPr bwMode="auto">
          <a:xfrm>
            <a:off x="2771775" y="35004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8" name="Arc 10"/>
          <p:cNvSpPr>
            <a:spLocks/>
          </p:cNvSpPr>
          <p:nvPr/>
        </p:nvSpPr>
        <p:spPr bwMode="auto">
          <a:xfrm flipH="1" flipV="1">
            <a:off x="2220913" y="22050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1" uiExpand="1" build="p"/>
      <p:bldP spid="345098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Consideremos qualquer desses pontos, por exemplo </a:t>
            </a:r>
            <a:r>
              <a:rPr lang="pt-PT" altLang="x-none" sz="2400" b="1">
                <a:latin typeface="Cambria Math" charset="0"/>
                <a:ea typeface="Cambria Math" charset="0"/>
                <a:cs typeface="Cambria Math" charset="0"/>
              </a:rPr>
              <a:t>B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 .</a:t>
            </a:r>
          </a:p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Conhecendo a curva de indiferença que passa por </a:t>
            </a:r>
            <a:r>
              <a:rPr lang="pt-PT" altLang="x-none" sz="2400" b="1">
                <a:latin typeface="Cambria Math" charset="0"/>
                <a:ea typeface="Cambria Math" charset="0"/>
                <a:cs typeface="Cambria Math" charset="0"/>
              </a:rPr>
              <a:t>B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 ficamos a saber se ainda existem pontos preferíveis a </a:t>
            </a:r>
            <a:r>
              <a:rPr lang="pt-PT" altLang="x-none" sz="2400" b="1">
                <a:latin typeface="Cambria Math" charset="0"/>
                <a:ea typeface="Cambria Math" charset="0"/>
                <a:cs typeface="Cambria Math" charset="0"/>
              </a:rPr>
              <a:t>B 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e que satisfazem a restrição orçamental</a:t>
            </a:r>
            <a:endParaRPr lang="pt-PT" altLang="x-none" sz="2400" b="1"/>
          </a:p>
          <a:p>
            <a:pPr marL="533400" indent="-533400" algn="just" eaLnBrk="1" hangingPunct="1"/>
            <a:endParaRPr lang="pt-PT" altLang="x-none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/>
          </a:p>
          <a:p>
            <a:pPr marL="533400" indent="-533400" eaLnBrk="1" hangingPunct="1"/>
            <a:endParaRPr lang="pt-PT" altLang="x-none"/>
          </a:p>
          <a:p>
            <a:pPr marL="533400" indent="-533400" eaLnBrk="1" hangingPunct="1">
              <a:buFont typeface="Wingdings" charset="2"/>
              <a:buNone/>
            </a:pPr>
            <a:endParaRPr lang="pt-PT" altLang="x-none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</a:t>
            </a:r>
            <a:r>
              <a:rPr lang="pt-PT" altLang="x-none" sz="1600" dirty="0"/>
              <a:t>A </a:t>
            </a:r>
            <a:r>
              <a:rPr lang="en-US" altLang="x-none" sz="1600" dirty="0"/>
              <a:t>{ B { C</a:t>
            </a:r>
            <a:endParaRPr lang="en-US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B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 </a:t>
            </a:r>
            <a:r>
              <a:rPr lang="pt-PT" altLang="x-none" sz="1800" dirty="0"/>
              <a:t>                        x</a:t>
            </a:r>
          </a:p>
        </p:txBody>
      </p:sp>
      <p:sp>
        <p:nvSpPr>
          <p:cNvPr id="72707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4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6" name="Oval 8"/>
          <p:cNvSpPr>
            <a:spLocks noChangeArrowheads="1"/>
          </p:cNvSpPr>
          <p:nvPr/>
        </p:nvSpPr>
        <p:spPr bwMode="auto">
          <a:xfrm>
            <a:off x="4643438" y="5300663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7" name="Oval 9"/>
          <p:cNvSpPr>
            <a:spLocks noChangeArrowheads="1"/>
          </p:cNvSpPr>
          <p:nvPr/>
        </p:nvSpPr>
        <p:spPr bwMode="auto">
          <a:xfrm>
            <a:off x="2771775" y="35004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8" name="Arc 10"/>
          <p:cNvSpPr>
            <a:spLocks/>
          </p:cNvSpPr>
          <p:nvPr/>
        </p:nvSpPr>
        <p:spPr bwMode="auto">
          <a:xfrm flipH="1" flipV="1">
            <a:off x="2220913" y="22050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9" name="Arc 11"/>
          <p:cNvSpPr>
            <a:spLocks/>
          </p:cNvSpPr>
          <p:nvPr/>
        </p:nvSpPr>
        <p:spPr bwMode="auto">
          <a:xfrm flipH="1" flipV="1">
            <a:off x="2627313" y="2492375"/>
            <a:ext cx="2889250" cy="2690813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1" uiExpand="1" build="p"/>
      <p:bldP spid="3450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Podemos ir repetindo o processo até encontrar um ponto (</a:t>
            </a:r>
            <a:r>
              <a:rPr lang="pt-PT" altLang="x-none" sz="2400" i="1">
                <a:latin typeface="Cambria Math" charset="0"/>
                <a:ea typeface="Cambria Math" charset="0"/>
                <a:cs typeface="Cambria Math" charset="0"/>
              </a:rPr>
              <a:t>um cabaz de consumo</a:t>
            </a: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) em relação ao qual já não existam outros pontos que lhe sejam preferíveis e que satisfaçam a restrição orçamental.</a:t>
            </a:r>
          </a:p>
          <a:p>
            <a:pPr marL="533400" indent="-533400" algn="just" eaLnBrk="1" hangingPunct="1"/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endParaRPr lang="pt-PT" altLang="x-none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/>
          </a:p>
          <a:p>
            <a:pPr marL="533400" indent="-533400" eaLnBrk="1" hangingPunct="1"/>
            <a:endParaRPr lang="pt-PT" altLang="x-none"/>
          </a:p>
          <a:p>
            <a:pPr marL="533400" indent="-533400" eaLnBrk="1" hangingPunct="1">
              <a:buFont typeface="Wingdings" charset="2"/>
              <a:buNone/>
            </a:pPr>
            <a:endParaRPr lang="pt-PT" altLang="x-none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y              </a:t>
            </a: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</a:t>
            </a:r>
            <a:r>
              <a:rPr lang="pt-PT" altLang="x-none" sz="160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</a:t>
            </a:r>
            <a:endParaRPr lang="pt-PT" altLang="x-none" sz="140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</a:t>
            </a: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      </a:t>
            </a:r>
            <a:r>
              <a:rPr lang="pt-PT" altLang="x-none" sz="1600"/>
              <a:t>A </a:t>
            </a:r>
            <a:r>
              <a:rPr lang="en-US" altLang="x-none" sz="1600"/>
              <a:t>{ B { C </a:t>
            </a:r>
            <a:endParaRPr lang="en-US" altLang="x-none" sz="1600" baseline="-25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B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   </a:t>
            </a:r>
            <a:r>
              <a:rPr lang="pt-PT" altLang="x-none" sz="1400"/>
              <a:t>  </a:t>
            </a:r>
            <a:r>
              <a:rPr lang="pt-PT" altLang="x-none" sz="1800"/>
              <a:t>                        x</a:t>
            </a:r>
          </a:p>
        </p:txBody>
      </p:sp>
      <p:sp>
        <p:nvSpPr>
          <p:cNvPr id="76803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4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6" name="Oval 8"/>
          <p:cNvSpPr>
            <a:spLocks noChangeArrowheads="1"/>
          </p:cNvSpPr>
          <p:nvPr/>
        </p:nvSpPr>
        <p:spPr bwMode="auto">
          <a:xfrm>
            <a:off x="4643438" y="5300663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7" name="Oval 9"/>
          <p:cNvSpPr>
            <a:spLocks noChangeArrowheads="1"/>
          </p:cNvSpPr>
          <p:nvPr/>
        </p:nvSpPr>
        <p:spPr bwMode="auto">
          <a:xfrm>
            <a:off x="2771775" y="35004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8" name="Arc 10"/>
          <p:cNvSpPr>
            <a:spLocks/>
          </p:cNvSpPr>
          <p:nvPr/>
        </p:nvSpPr>
        <p:spPr bwMode="auto">
          <a:xfrm flipH="1" flipV="1">
            <a:off x="2220913" y="22050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9" name="Arc 11"/>
          <p:cNvSpPr>
            <a:spLocks/>
          </p:cNvSpPr>
          <p:nvPr/>
        </p:nvSpPr>
        <p:spPr bwMode="auto">
          <a:xfrm flipH="1" flipV="1">
            <a:off x="2627313" y="2492375"/>
            <a:ext cx="2889250" cy="2690813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rc 11"/>
          <p:cNvSpPr>
            <a:spLocks/>
          </p:cNvSpPr>
          <p:nvPr/>
        </p:nvSpPr>
        <p:spPr bwMode="auto">
          <a:xfrm flipH="1" flipV="1">
            <a:off x="2916238" y="2436813"/>
            <a:ext cx="2889250" cy="2692400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Um ponto como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é ótimo, pois não é possível aumentar a satisfação do consumidor dentro do orçamento disponível.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No ótimo do consumidor, a sua curva de indiferença é tangente à  restrição orçamental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endParaRPr lang="pt-PT" altLang="x-none" dirty="0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eaLnBrk="1" hangingPunct="1"/>
            <a:endParaRPr lang="pt-PT" altLang="x-none" dirty="0"/>
          </a:p>
          <a:p>
            <a:pPr marL="533400" indent="-533400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A Procura de qualquer bem resulta da soma das decisões de compra de todos os consumidores nesse mercado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Essas decisões dependem de muitos fatores. O que vai ser apresentado é o modelo típico e simples de escolha do consumidor.</a:t>
            </a:r>
            <a:endParaRPr lang="pt-PT" altLang="x-none" sz="2400" i="1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Como veremos, este é o básico modelo microeconómico de tomada de decisão entre várias alternativas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</a:t>
            </a:r>
            <a:r>
              <a:rPr lang="en-US" altLang="x-none" sz="1600" dirty="0"/>
              <a:t>  </a:t>
            </a:r>
            <a:r>
              <a:rPr lang="en-US" altLang="x-none" sz="1600" b="1" dirty="0">
                <a:solidFill>
                  <a:srgbClr val="FF0000"/>
                </a:solidFill>
              </a:rPr>
              <a:t>C </a:t>
            </a:r>
            <a:r>
              <a:rPr lang="en-US" altLang="x-none" sz="1600" b="1" dirty="0" err="1">
                <a:solidFill>
                  <a:srgbClr val="FF0000"/>
                </a:solidFill>
              </a:rPr>
              <a:t>é</a:t>
            </a:r>
            <a:r>
              <a:rPr lang="en-US" altLang="x-none" sz="1600" b="1" dirty="0">
                <a:solidFill>
                  <a:srgbClr val="FF0000"/>
                </a:solidFill>
              </a:rPr>
              <a:t> </a:t>
            </a:r>
            <a:r>
              <a:rPr lang="en-US" altLang="x-none" sz="1600" b="1" dirty="0" err="1">
                <a:solidFill>
                  <a:srgbClr val="FF0000"/>
                </a:solidFill>
              </a:rPr>
              <a:t>ótimo</a:t>
            </a:r>
            <a:endParaRPr lang="en-US" altLang="x-none" sz="1600" b="1" baseline="-25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B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</a:t>
            </a:r>
            <a:r>
              <a:rPr lang="pt-PT" altLang="x-none" sz="1800" dirty="0"/>
              <a:t>                        x</a:t>
            </a:r>
          </a:p>
        </p:txBody>
      </p:sp>
      <p:sp>
        <p:nvSpPr>
          <p:cNvPr id="80899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4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6" name="Oval 8"/>
          <p:cNvSpPr>
            <a:spLocks noChangeArrowheads="1"/>
          </p:cNvSpPr>
          <p:nvPr/>
        </p:nvSpPr>
        <p:spPr bwMode="auto">
          <a:xfrm>
            <a:off x="4643438" y="5300663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45097" name="Oval 9"/>
          <p:cNvSpPr>
            <a:spLocks noChangeArrowheads="1"/>
          </p:cNvSpPr>
          <p:nvPr/>
        </p:nvSpPr>
        <p:spPr bwMode="auto">
          <a:xfrm>
            <a:off x="2771775" y="35004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2" name="Arc 11"/>
          <p:cNvSpPr>
            <a:spLocks/>
          </p:cNvSpPr>
          <p:nvPr/>
        </p:nvSpPr>
        <p:spPr bwMode="auto">
          <a:xfrm flipH="1" flipV="1">
            <a:off x="2916238" y="2436813"/>
            <a:ext cx="2889250" cy="2692400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1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4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</p:spPr>
            <p:txBody>
              <a:bodyPr/>
              <a:lstStyle/>
              <a:p>
                <a:pPr marL="403225" indent="-403225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No ótimo do consumidor, a sua curva de indiferença é tangente à restrição orçamental.</a:t>
                </a:r>
              </a:p>
              <a:p>
                <a:pPr marL="403225" indent="-403225" algn="just" eaLnBrk="1" hangingPunct="1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03225" indent="-403225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Lembremos que:</a:t>
                </a:r>
              </a:p>
              <a:p>
                <a:pPr marL="541338" indent="-184150" algn="just" eaLnBrk="1" hangingPunct="1">
                  <a:buFont typeface="Arial" charset="0"/>
                  <a:buChar char="•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a inclinação da restrição orçamental é igual ao rácio dos preços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x-none" sz="20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x-none" sz="2000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pt-PT" altLang="x-none" sz="2000" b="1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pt-PT" altLang="x-none" sz="2000" b="1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𝐱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x-none" sz="2000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pt-PT" altLang="x-none" sz="2000" b="1" i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pt-PT" altLang="x-none" sz="2000" b="1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𝐲</m:t>
                            </m:r>
                          </m:sub>
                        </m:sSub>
                      </m:den>
                    </m:f>
                  </m:oMath>
                </a14:m>
                <a:endParaRPr lang="pt-PT" altLang="x-none" sz="2000" b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41338" indent="-184150" algn="just" eaLnBrk="1" hangingPunct="1">
                  <a:buFont typeface="Arial" charset="0"/>
                  <a:buChar char="•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A inclinação da curva de indiferença é igual à </a:t>
                </a:r>
                <a:r>
                  <a:rPr lang="pt-PT" altLang="x-none" sz="2000" b="1" dirty="0" err="1">
                    <a:latin typeface="Cambria Math" charset="0"/>
                    <a:ea typeface="Cambria Math" charset="0"/>
                    <a:cs typeface="Cambria Math" charset="0"/>
                  </a:rPr>
                  <a:t>TMS</a:t>
                </a:r>
                <a:r>
                  <a:rPr lang="pt-PT" altLang="x-none" sz="2000" b="1" baseline="-25000" dirty="0" err="1">
                    <a:latin typeface="Cambria Math" charset="0"/>
                    <a:ea typeface="Cambria Math" charset="0"/>
                    <a:cs typeface="Cambria Math" charset="0"/>
                  </a:rPr>
                  <a:t>x,y</a:t>
                </a:r>
                <a:endParaRPr lang="pt-PT" altLang="x-none" sz="2000" b="1" baseline="-25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03225" indent="-403225" algn="just" eaLnBrk="1" hangingPunct="1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03225" indent="-403225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Como são tangentes a sua inclinação é igual, isto é,</a:t>
                </a:r>
              </a:p>
              <a:p>
                <a:pPr marL="403225" indent="-403225" algn="just" eaLnBrk="1" hangingPunct="1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x-none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x-none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x-none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𝐲</m:t>
                              </m:r>
                            </m:sub>
                          </m:sSub>
                        </m:den>
                      </m:f>
                      <m:r>
                        <a:rPr lang="pt-PT" altLang="x-none" sz="2000" b="1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x-none" sz="20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𝐓𝐌𝐒</m:t>
                          </m:r>
                        </m:e>
                        <m:sub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𝐗</m:t>
                          </m:r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𝐘</m:t>
                          </m:r>
                        </m:sub>
                      </m:sSub>
                    </m:oMath>
                  </m:oMathPara>
                </a14:m>
                <a:endParaRPr lang="pt-PT" altLang="x-none" sz="2000" b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 algn="just" eaLnBrk="1" hangingPunct="1"/>
                <a:endParaRPr lang="pt-PT" altLang="x-none" dirty="0"/>
              </a:p>
              <a:p>
                <a:pPr marL="533400" indent="-533400" algn="just" eaLnBrk="1" hangingPunct="1">
                  <a:buFont typeface="Wingdings" charset="2"/>
                  <a:buNone/>
                </a:pPr>
                <a:endParaRPr lang="pt-PT" altLang="x-none" dirty="0"/>
              </a:p>
              <a:p>
                <a:pPr marL="533400" indent="-533400" eaLnBrk="1" hangingPunct="1"/>
                <a:endParaRPr lang="pt-PT" altLang="x-none" dirty="0"/>
              </a:p>
              <a:p>
                <a:pPr marL="533400" indent="-533400" eaLnBrk="1" hangingPunct="1">
                  <a:buFont typeface="Wingdings" charset="2"/>
                  <a:buNone/>
                </a:pPr>
                <a:endParaRPr lang="pt-PT" altLang="x-none" dirty="0"/>
              </a:p>
              <a:p>
                <a:pPr marL="533400" indent="-533400" algn="ctr" eaLnBrk="1" hangingPunct="1">
                  <a:buFont typeface="Wingdings" charset="2"/>
                  <a:buNone/>
                </a:pPr>
                <a:endParaRPr lang="pt-PT" altLang="x-none" b="1" dirty="0"/>
              </a:p>
            </p:txBody>
          </p:sp>
        </mc:Choice>
        <mc:Fallback xmlns="">
          <p:sp>
            <p:nvSpPr>
              <p:cNvPr id="3614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  <a:blipFill rotWithShape="0">
                <a:blip r:embed="rId3"/>
                <a:stretch>
                  <a:fillRect l="-222" t="-65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4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</p:spPr>
            <p:txBody>
              <a:bodyPr/>
              <a:lstStyle/>
              <a:p>
                <a:pPr marL="357188" indent="-357188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Como são tangentes a sua inclinação é igual, isto é,</a:t>
                </a:r>
              </a:p>
              <a:p>
                <a:pPr marL="357188" indent="-357188" algn="just" eaLnBrk="1" hangingPunct="1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57188" indent="-357188" algn="ctr" eaLnBrk="1" hangingPunct="1">
                  <a:buNone/>
                </a:pPr>
                <a:endParaRPr lang="pt-PT" altLang="x-none" sz="2000" b="1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57188" indent="-357188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x-none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x-none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x-none" sz="20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t-PT" altLang="x-none" sz="2000" b="1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𝐲</m:t>
                              </m:r>
                            </m:sub>
                          </m:sSub>
                        </m:den>
                      </m:f>
                      <m:r>
                        <a:rPr lang="pt-PT" altLang="x-none" sz="2000" b="1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x-none" sz="20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𝐓𝐌𝐒</m:t>
                          </m:r>
                        </m:e>
                        <m:sub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𝐗</m:t>
                          </m:r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pt-PT" altLang="x-none" sz="20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𝐘</m:t>
                          </m:r>
                        </m:sub>
                      </m:sSub>
                    </m:oMath>
                  </m:oMathPara>
                </a14:m>
                <a:endParaRPr lang="pt-PT" altLang="x-none" sz="2000" b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57188" indent="-357188" algn="just" eaLnBrk="1" hangingPunct="1"/>
                <a:endParaRPr lang="pt-PT" altLang="x-none" dirty="0"/>
              </a:p>
              <a:p>
                <a:pPr marL="357188" indent="-357188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Esta é uma das condições que definem a escolha ótima do consumidor: </a:t>
                </a:r>
                <a:r>
                  <a:rPr lang="pt-PT" altLang="x-none" sz="2000" b="1" u="sng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o rácio dos preços tem de ser igual à Taxa Marginal de Substituição</a:t>
                </a: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357188" indent="-357188" algn="just" eaLnBrk="1" hangingPunct="1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357188" indent="-357188" algn="just" eaLnBrk="1" hangingPunct="1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A TMS diz-nos como o consumidor valoriza relativamente os 2 bens, por isso faz todo o sentido que os preços que paga por eles sejam proporcionais ao valor relativo que lhes atribui.</a:t>
                </a:r>
              </a:p>
              <a:p>
                <a:pPr marL="533400" indent="-533400" algn="just" eaLnBrk="1" hangingPunct="1">
                  <a:buFont typeface="Wingdings" charset="2"/>
                  <a:buNone/>
                </a:pPr>
                <a:endParaRPr lang="pt-PT" altLang="x-none" dirty="0"/>
              </a:p>
              <a:p>
                <a:pPr marL="533400" indent="-533400" eaLnBrk="1" hangingPunct="1"/>
                <a:endParaRPr lang="pt-PT" altLang="x-none" dirty="0"/>
              </a:p>
              <a:p>
                <a:pPr marL="533400" indent="-533400" eaLnBrk="1" hangingPunct="1">
                  <a:buFont typeface="Wingdings" charset="2"/>
                  <a:buNone/>
                </a:pPr>
                <a:endParaRPr lang="pt-PT" altLang="x-none" dirty="0"/>
              </a:p>
              <a:p>
                <a:pPr marL="533400" indent="-533400" algn="ctr" eaLnBrk="1" hangingPunct="1">
                  <a:buFont typeface="Wingdings" charset="2"/>
                  <a:buNone/>
                </a:pPr>
                <a:endParaRPr lang="pt-PT" altLang="x-none" b="1" dirty="0"/>
              </a:p>
            </p:txBody>
          </p:sp>
        </mc:Choice>
        <mc:Fallback xmlns="">
          <p:sp>
            <p:nvSpPr>
              <p:cNvPr id="3614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4313"/>
                <a:ext cx="8229600" cy="4646612"/>
              </a:xfrm>
              <a:blipFill>
                <a:blip r:embed="rId3"/>
                <a:stretch>
                  <a:fillRect l="-309" t="-545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oldura 1"/>
          <p:cNvSpPr/>
          <p:nvPr/>
        </p:nvSpPr>
        <p:spPr>
          <a:xfrm>
            <a:off x="3347864" y="2348880"/>
            <a:ext cx="2232248" cy="1080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outra condição que tem de ser satisfeita no ótimo é a </a:t>
            </a:r>
            <a:r>
              <a:rPr lang="pt-PT" altLang="x-none" sz="2000" b="1" u="sng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restrição orçamental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do consumidor</a:t>
            </a:r>
          </a:p>
          <a:p>
            <a:pPr marL="533400" indent="-533400" algn="just"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endParaRPr lang="pt-PT" altLang="x-none" sz="2000" b="1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.X+P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.Y=R</a:t>
            </a:r>
          </a:p>
          <a:p>
            <a:pPr marL="533400" indent="-533400" algn="just"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estas 2 condições são satisfeitas simultaneamente, estamos na escolha ótima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/>
            <a:endParaRPr lang="pt-PT" altLang="x-none" dirty="0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eaLnBrk="1" hangingPunct="1"/>
            <a:endParaRPr lang="pt-PT" altLang="x-none" dirty="0"/>
          </a:p>
          <a:p>
            <a:pPr marL="533400" indent="-533400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 dirty="0"/>
          </a:p>
        </p:txBody>
      </p:sp>
      <p:sp>
        <p:nvSpPr>
          <p:cNvPr id="4" name="Moldura 3"/>
          <p:cNvSpPr/>
          <p:nvPr/>
        </p:nvSpPr>
        <p:spPr>
          <a:xfrm>
            <a:off x="3455876" y="2492896"/>
            <a:ext cx="2232248" cy="1080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Estas duas condições permitem que se encontre o consumo ótimo do consumidor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Também permitem perceber como reage o consumidor quando variam os preços dos bens 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Se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ficar relativamente mais caro, o consumidor tende a consumir mais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Y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menos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X </a:t>
            </a: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vice-versa</a:t>
            </a: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/>
            <a:endParaRPr lang="pt-PT" altLang="x-none" dirty="0"/>
          </a:p>
          <a:p>
            <a:pPr marL="533400" indent="-533400" algn="just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eaLnBrk="1" hangingPunct="1"/>
            <a:endParaRPr lang="pt-PT" altLang="x-none" dirty="0"/>
          </a:p>
          <a:p>
            <a:pPr marL="533400" indent="-533400" eaLnBrk="1" hangingPunct="1"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10063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en-US" altLang="x-none" sz="1400" b="1" dirty="0">
                <a:solidFill>
                  <a:srgbClr val="FF0000"/>
                </a:solidFill>
              </a:rPr>
              <a:t>X </a:t>
            </a:r>
            <a:r>
              <a:rPr lang="en-US" altLang="x-none" sz="1400" b="1" dirty="0" err="1">
                <a:solidFill>
                  <a:srgbClr val="FF0000"/>
                </a:solidFill>
              </a:rPr>
              <a:t>fica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caro</a:t>
            </a:r>
            <a:r>
              <a:rPr lang="en-US" altLang="x-none" sz="1400" b="1" dirty="0">
                <a:solidFill>
                  <a:srgbClr val="FF0000"/>
                </a:solidFill>
              </a:rPr>
              <a:t> e Y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barato</a:t>
            </a:r>
            <a:endParaRPr lang="en-US" altLang="x-none" sz="1400" b="1" baseline="-25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   </a:t>
            </a:r>
            <a:r>
              <a:rPr lang="pt-PT" altLang="x-none" sz="1800" dirty="0"/>
              <a:t>                        x</a:t>
            </a:r>
          </a:p>
        </p:txBody>
      </p:sp>
      <p:sp>
        <p:nvSpPr>
          <p:cNvPr id="89091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3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Arc 10"/>
          <p:cNvSpPr>
            <a:spLocks/>
          </p:cNvSpPr>
          <p:nvPr/>
        </p:nvSpPr>
        <p:spPr bwMode="auto">
          <a:xfrm flipH="1" flipV="1">
            <a:off x="2771775" y="19891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9" name="Line 13"/>
          <p:cNvSpPr>
            <a:spLocks noChangeShapeType="1"/>
          </p:cNvSpPr>
          <p:nvPr/>
        </p:nvSpPr>
        <p:spPr bwMode="auto">
          <a:xfrm>
            <a:off x="2051050" y="1916113"/>
            <a:ext cx="2520950" cy="4033837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Oval 14"/>
          <p:cNvSpPr>
            <a:spLocks noChangeArrowheads="1"/>
          </p:cNvSpPr>
          <p:nvPr/>
        </p:nvSpPr>
        <p:spPr bwMode="auto">
          <a:xfrm>
            <a:off x="3059113" y="3500438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 flipH="1">
            <a:off x="4356100" y="5373688"/>
            <a:ext cx="3603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2" name="Line 16"/>
          <p:cNvSpPr>
            <a:spLocks noChangeShapeType="1"/>
          </p:cNvSpPr>
          <p:nvPr/>
        </p:nvSpPr>
        <p:spPr bwMode="auto">
          <a:xfrm flipH="1" flipV="1">
            <a:off x="3276600" y="3716338"/>
            <a:ext cx="50323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9" grpId="0" animBg="1"/>
      <p:bldP spid="357390" grpId="0" animBg="1"/>
      <p:bldP spid="357391" grpId="0" animBg="1"/>
      <p:bldP spid="35739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</a:t>
            </a:r>
            <a:r>
              <a:rPr lang="en-US" altLang="x-none" sz="1400" b="1" dirty="0">
                <a:solidFill>
                  <a:srgbClr val="FF0000"/>
                </a:solidFill>
              </a:rPr>
              <a:t>Y </a:t>
            </a:r>
            <a:r>
              <a:rPr lang="en-US" altLang="x-none" sz="1400" b="1" dirty="0" err="1">
                <a:solidFill>
                  <a:srgbClr val="FF0000"/>
                </a:solidFill>
              </a:rPr>
              <a:t>fica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caro</a:t>
            </a:r>
            <a:r>
              <a:rPr lang="en-US" altLang="x-none" sz="1400" b="1" dirty="0">
                <a:solidFill>
                  <a:srgbClr val="FF0000"/>
                </a:solidFill>
              </a:rPr>
              <a:t> e X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barato</a:t>
            </a:r>
            <a:endParaRPr lang="en-US" altLang="x-none" sz="1400" b="1" baseline="-25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    </a:t>
            </a:r>
            <a:r>
              <a:rPr lang="pt-PT" altLang="x-none" sz="1800" dirty="0"/>
              <a:t>                        x</a:t>
            </a:r>
          </a:p>
        </p:txBody>
      </p:sp>
      <p:sp>
        <p:nvSpPr>
          <p:cNvPr id="93187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9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Arc 8"/>
          <p:cNvSpPr>
            <a:spLocks/>
          </p:cNvSpPr>
          <p:nvPr/>
        </p:nvSpPr>
        <p:spPr bwMode="auto">
          <a:xfrm flipH="1" flipV="1">
            <a:off x="2771775" y="19891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>
            <a:off x="1692275" y="3789363"/>
            <a:ext cx="5327650" cy="2160587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4572000" y="48688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69675" name="Line 11"/>
          <p:cNvSpPr>
            <a:spLocks noChangeShapeType="1"/>
          </p:cNvSpPr>
          <p:nvPr/>
        </p:nvSpPr>
        <p:spPr bwMode="auto">
          <a:xfrm flipV="1">
            <a:off x="5148263" y="5373688"/>
            <a:ext cx="5032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6" name="Line 12"/>
          <p:cNvSpPr>
            <a:spLocks noChangeShapeType="1"/>
          </p:cNvSpPr>
          <p:nvPr/>
        </p:nvSpPr>
        <p:spPr bwMode="auto">
          <a:xfrm>
            <a:off x="3779838" y="4365625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 animBg="1"/>
      <p:bldP spid="369674" grpId="0" animBg="1"/>
      <p:bldP spid="369675" grpId="0" animBg="1"/>
      <p:bldP spid="3696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Também permite perceber como reage o consumidor quando varia o rendimento</a:t>
            </a:r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/>
            <a:endParaRPr lang="pt-PT" altLang="x-none" dirty="0"/>
          </a:p>
          <a:p>
            <a:pPr marL="533400" indent="-533400" algn="ctr" eaLnBrk="1" hangingPunct="1">
              <a:buFont typeface="Wingdings" charset="2"/>
              <a:buNone/>
            </a:pPr>
            <a:endParaRPr lang="pt-PT" altLang="x-none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</a:t>
            </a:r>
            <a:r>
              <a:rPr lang="pt-PT" altLang="x-none" sz="1800" b="1" dirty="0">
                <a:solidFill>
                  <a:srgbClr val="FF0000"/>
                </a:solidFill>
              </a:rPr>
              <a:t>Curva consumo/rendimento</a:t>
            </a:r>
            <a:endParaRPr lang="en-US" altLang="x-none" sz="1600" b="1" baseline="-25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97283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0" name="Oval 6"/>
          <p:cNvSpPr>
            <a:spLocks noChangeArrowheads="1"/>
          </p:cNvSpPr>
          <p:nvPr/>
        </p:nvSpPr>
        <p:spPr bwMode="auto">
          <a:xfrm>
            <a:off x="3779838" y="3860800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1" name="Line 7"/>
          <p:cNvSpPr>
            <a:spLocks noChangeShapeType="1"/>
          </p:cNvSpPr>
          <p:nvPr/>
        </p:nvSpPr>
        <p:spPr bwMode="auto">
          <a:xfrm>
            <a:off x="1692275" y="1989138"/>
            <a:ext cx="4175125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7" name="Oval 8"/>
          <p:cNvSpPr>
            <a:spLocks noChangeArrowheads="1"/>
          </p:cNvSpPr>
          <p:nvPr/>
        </p:nvSpPr>
        <p:spPr bwMode="auto">
          <a:xfrm>
            <a:off x="2916238" y="47974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3" name="Oval 9"/>
          <p:cNvSpPr>
            <a:spLocks noChangeArrowheads="1"/>
          </p:cNvSpPr>
          <p:nvPr/>
        </p:nvSpPr>
        <p:spPr bwMode="auto">
          <a:xfrm>
            <a:off x="32766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97289" name="Arc 10"/>
          <p:cNvSpPr>
            <a:spLocks/>
          </p:cNvSpPr>
          <p:nvPr/>
        </p:nvSpPr>
        <p:spPr bwMode="auto">
          <a:xfrm flipH="1" flipV="1">
            <a:off x="2051050" y="2492375"/>
            <a:ext cx="2889250" cy="315753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5" name="Arc 11"/>
          <p:cNvSpPr>
            <a:spLocks/>
          </p:cNvSpPr>
          <p:nvPr/>
        </p:nvSpPr>
        <p:spPr bwMode="auto">
          <a:xfrm flipH="1" flipV="1">
            <a:off x="2987675" y="1989138"/>
            <a:ext cx="2889250" cy="2690812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7" name="Arc 13"/>
          <p:cNvSpPr>
            <a:spLocks/>
          </p:cNvSpPr>
          <p:nvPr/>
        </p:nvSpPr>
        <p:spPr bwMode="auto">
          <a:xfrm flipH="1" flipV="1">
            <a:off x="2627313" y="2565400"/>
            <a:ext cx="2889250" cy="2690813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>
            <a:off x="1692275" y="2852738"/>
            <a:ext cx="3240088" cy="30972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3" name="Line 15"/>
          <p:cNvSpPr>
            <a:spLocks noChangeShapeType="1"/>
          </p:cNvSpPr>
          <p:nvPr/>
        </p:nvSpPr>
        <p:spPr bwMode="auto">
          <a:xfrm>
            <a:off x="1692275" y="3644900"/>
            <a:ext cx="2447925" cy="23050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 flipV="1">
            <a:off x="2627313" y="3500438"/>
            <a:ext cx="1584325" cy="1728787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  <p:bldP spid="359430" grpId="0" animBg="1"/>
      <p:bldP spid="359431" grpId="0" animBg="1"/>
      <p:bldP spid="359433" grpId="0" animBg="1"/>
      <p:bldP spid="359435" grpId="0" animBg="1"/>
      <p:bldP spid="359437" grpId="0" animBg="1"/>
      <p:bldP spid="359438" grpId="0" animBg="1"/>
      <p:bldP spid="3594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Estas alterações do ótimo dependem da forma das preferências do consumidor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Por exemplo, quando varia o preço do bem, as alterações no consumo podem ser mais ou  menos significativas, dependendo da forma das preferências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b="1" i="1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320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O problema do consumidor é decidir, face a um rendimento limitado, como gastá-lo, i.e., que bens e serviços comprar</a:t>
            </a:r>
            <a:endParaRPr lang="pt-PT" altLang="x-none" sz="2400" i="1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O rendimento disponível limita as escolhas que podem ser feitas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>
                <a:latin typeface="Cambria Math" charset="0"/>
                <a:ea typeface="Cambria Math" charset="0"/>
                <a:cs typeface="Cambria Math" charset="0"/>
              </a:rPr>
              <a:t>Dentro das opções acessíveis ao consumidor, i.e., que podem ser compradas com o rendimento disponível, o consumidor terá de escolher um cabaz daquelas que prefere</a:t>
            </a:r>
            <a:endParaRPr lang="en-US" altLang="x-none" sz="240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</a:t>
            </a:r>
            <a:r>
              <a:rPr lang="pt-PT" altLang="x-none" sz="1200" dirty="0"/>
              <a:t>    y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</a:t>
            </a:r>
            <a:r>
              <a:rPr lang="en-US" altLang="x-none" sz="1400" b="1" u="sng" dirty="0" err="1"/>
              <a:t>Bem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inelástico</a:t>
            </a:r>
            <a:r>
              <a:rPr lang="en-US" altLang="x-none" sz="1400" b="1" u="sng" dirty="0"/>
              <a:t>, a </a:t>
            </a:r>
            <a:r>
              <a:rPr lang="en-US" altLang="x-none" sz="1400" b="1" u="sng" dirty="0" err="1"/>
              <a:t>procura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diminui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pouco</a:t>
            </a:r>
            <a:endParaRPr lang="en-US" altLang="x-none" sz="1400" b="1" u="sng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</a:t>
            </a:r>
            <a:r>
              <a:rPr lang="pt-PT" altLang="x-none" sz="1200" dirty="0" err="1"/>
              <a:t>Δx</a:t>
            </a:r>
            <a:r>
              <a:rPr lang="pt-PT" altLang="x-none" sz="1200" dirty="0"/>
              <a:t>                                                       x</a:t>
            </a:r>
          </a:p>
        </p:txBody>
      </p:sp>
      <p:sp>
        <p:nvSpPr>
          <p:cNvPr id="101379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0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1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01382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3" name="Arc 10"/>
          <p:cNvSpPr>
            <a:spLocks/>
          </p:cNvSpPr>
          <p:nvPr/>
        </p:nvSpPr>
        <p:spPr bwMode="auto">
          <a:xfrm flipH="1" flipV="1">
            <a:off x="3074790" y="2563192"/>
            <a:ext cx="1728192" cy="236440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9" name="Line 13"/>
          <p:cNvSpPr>
            <a:spLocks noChangeShapeType="1"/>
          </p:cNvSpPr>
          <p:nvPr/>
        </p:nvSpPr>
        <p:spPr bwMode="auto">
          <a:xfrm>
            <a:off x="1692274" y="2492376"/>
            <a:ext cx="2549526" cy="34559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Oval 14"/>
          <p:cNvSpPr>
            <a:spLocks noChangeArrowheads="1"/>
          </p:cNvSpPr>
          <p:nvPr/>
        </p:nvSpPr>
        <p:spPr bwMode="auto">
          <a:xfrm>
            <a:off x="3528219" y="4953501"/>
            <a:ext cx="153987" cy="17534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 flipH="1">
            <a:off x="3980984" y="5373216"/>
            <a:ext cx="663024" cy="30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Conexão Reta Unidirecional 4"/>
          <p:cNvCxnSpPr>
            <a:endCxn id="357390" idx="7"/>
          </p:cNvCxnSpPr>
          <p:nvPr/>
        </p:nvCxnSpPr>
        <p:spPr>
          <a:xfrm flipH="1">
            <a:off x="3659655" y="4510088"/>
            <a:ext cx="48745" cy="4690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0"/>
          <p:cNvSpPr>
            <a:spLocks/>
          </p:cNvSpPr>
          <p:nvPr/>
        </p:nvSpPr>
        <p:spPr bwMode="auto">
          <a:xfrm rot="21385942" flipH="1" flipV="1">
            <a:off x="3132975" y="3420487"/>
            <a:ext cx="1728192" cy="236440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Conexão Reta 7"/>
          <p:cNvCxnSpPr/>
          <p:nvPr/>
        </p:nvCxnSpPr>
        <p:spPr>
          <a:xfrm>
            <a:off x="3789001" y="4510088"/>
            <a:ext cx="36029" cy="14382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/>
          <p:nvPr/>
        </p:nvCxnSpPr>
        <p:spPr>
          <a:xfrm>
            <a:off x="3600809" y="5085094"/>
            <a:ext cx="4403" cy="8632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15"/>
          <p:cNvSpPr>
            <a:spLocks noChangeShapeType="1"/>
          </p:cNvSpPr>
          <p:nvPr/>
        </p:nvSpPr>
        <p:spPr bwMode="auto">
          <a:xfrm flipH="1" flipV="1">
            <a:off x="3592439" y="5899384"/>
            <a:ext cx="188192" cy="7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1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9" grpId="0" animBg="1"/>
      <p:bldP spid="357390" grpId="0" animBg="1"/>
      <p:bldP spid="357391" grpId="0" animBg="1"/>
      <p:bldP spid="13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</a:t>
            </a:r>
            <a:r>
              <a:rPr lang="pt-PT" altLang="x-none" sz="1200" dirty="0"/>
              <a:t>    y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</a:t>
            </a:r>
            <a:r>
              <a:rPr lang="en-US" altLang="x-none" sz="1400" b="1" u="sng" dirty="0" err="1"/>
              <a:t>Bem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elástico</a:t>
            </a:r>
            <a:r>
              <a:rPr lang="en-US" altLang="x-none" sz="1400" b="1" u="sng" dirty="0"/>
              <a:t>, a </a:t>
            </a:r>
            <a:r>
              <a:rPr lang="en-US" altLang="x-none" sz="1400" b="1" u="sng" dirty="0" err="1"/>
              <a:t>procura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diminui</a:t>
            </a:r>
            <a:r>
              <a:rPr lang="en-US" altLang="x-none" sz="1400" b="1" u="sng" dirty="0"/>
              <a:t> </a:t>
            </a:r>
            <a:r>
              <a:rPr lang="en-US" altLang="x-none" sz="1400" b="1" u="sng" dirty="0" err="1"/>
              <a:t>muito</a:t>
            </a:r>
            <a:endParaRPr lang="en-US" altLang="x-none" sz="1400" b="1" u="sng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</a:t>
            </a:r>
            <a:r>
              <a:rPr lang="pt-PT" altLang="x-none" sz="1200" dirty="0" err="1"/>
              <a:t>Δx</a:t>
            </a:r>
            <a:r>
              <a:rPr lang="pt-PT" altLang="x-none" sz="1200" dirty="0"/>
              <a:t>                                                       x</a:t>
            </a:r>
          </a:p>
        </p:txBody>
      </p:sp>
      <p:sp>
        <p:nvSpPr>
          <p:cNvPr id="101379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0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1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01382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3" name="Arc 10"/>
          <p:cNvSpPr>
            <a:spLocks/>
          </p:cNvSpPr>
          <p:nvPr/>
        </p:nvSpPr>
        <p:spPr bwMode="auto">
          <a:xfrm flipH="1" flipV="1">
            <a:off x="3074790" y="2563192"/>
            <a:ext cx="1728192" cy="236440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89" name="Line 13"/>
          <p:cNvSpPr>
            <a:spLocks noChangeShapeType="1"/>
          </p:cNvSpPr>
          <p:nvPr/>
        </p:nvSpPr>
        <p:spPr bwMode="auto">
          <a:xfrm>
            <a:off x="1692274" y="2492376"/>
            <a:ext cx="2549526" cy="34559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7390" name="Oval 14"/>
          <p:cNvSpPr>
            <a:spLocks noChangeArrowheads="1"/>
          </p:cNvSpPr>
          <p:nvPr/>
        </p:nvSpPr>
        <p:spPr bwMode="auto">
          <a:xfrm>
            <a:off x="3189504" y="4552041"/>
            <a:ext cx="153987" cy="17534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 flipH="1">
            <a:off x="3980984" y="5373216"/>
            <a:ext cx="663024" cy="30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Conexão Reta Unidirecional 4"/>
          <p:cNvCxnSpPr/>
          <p:nvPr/>
        </p:nvCxnSpPr>
        <p:spPr>
          <a:xfrm flipH="1">
            <a:off x="3306192" y="4510088"/>
            <a:ext cx="387459" cy="676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0"/>
          <p:cNvSpPr>
            <a:spLocks/>
          </p:cNvSpPr>
          <p:nvPr/>
        </p:nvSpPr>
        <p:spPr bwMode="auto">
          <a:xfrm flipH="1" flipV="1">
            <a:off x="2733335" y="2881796"/>
            <a:ext cx="1728192" cy="236440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Conexão Reta 7"/>
          <p:cNvCxnSpPr/>
          <p:nvPr/>
        </p:nvCxnSpPr>
        <p:spPr>
          <a:xfrm>
            <a:off x="3789001" y="4510088"/>
            <a:ext cx="36029" cy="14382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>
            <a:stCxn id="357390" idx="4"/>
          </p:cNvCxnSpPr>
          <p:nvPr/>
        </p:nvCxnSpPr>
        <p:spPr>
          <a:xfrm>
            <a:off x="3266498" y="4727390"/>
            <a:ext cx="19845" cy="1217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15"/>
          <p:cNvSpPr>
            <a:spLocks noChangeShapeType="1"/>
          </p:cNvSpPr>
          <p:nvPr/>
        </p:nvSpPr>
        <p:spPr bwMode="auto">
          <a:xfrm flipH="1" flipV="1">
            <a:off x="3286343" y="5893905"/>
            <a:ext cx="494288" cy="1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3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9" grpId="0" animBg="1"/>
      <p:bldP spid="357390" grpId="0" animBg="1"/>
      <p:bldP spid="357391" grpId="0" animBg="1"/>
      <p:bldP spid="13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As alterações na procura do consumidor quando se altera o preço do bem X dão-nos a  curva da “procura-preço de X”  para cada consumidor. </a:t>
            </a:r>
            <a:endParaRPr lang="pt-PT" altLang="x-none" sz="2400" b="1" i="1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32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Problema do consumidor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</a:t>
            </a:r>
            <a:r>
              <a:rPr lang="pt-PT" altLang="x-none" sz="1800" u="sng" dirty="0">
                <a:solidFill>
                  <a:srgbClr val="FF0000"/>
                </a:solidFill>
              </a:rPr>
              <a:t>Curva consumo/preço X (substitutos)</a:t>
            </a:r>
            <a:endParaRPr lang="en-US" altLang="x-none" sz="1600" u="sng" baseline="-25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5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6" name="Oval 6"/>
          <p:cNvSpPr>
            <a:spLocks noChangeArrowheads="1"/>
          </p:cNvSpPr>
          <p:nvPr/>
        </p:nvSpPr>
        <p:spPr bwMode="auto">
          <a:xfrm>
            <a:off x="4140200" y="39338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>
            <a:off x="1692275" y="1989138"/>
            <a:ext cx="4751388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8" name="Oval 8"/>
          <p:cNvSpPr>
            <a:spLocks noChangeArrowheads="1"/>
          </p:cNvSpPr>
          <p:nvPr/>
        </p:nvSpPr>
        <p:spPr bwMode="auto">
          <a:xfrm>
            <a:off x="2555875" y="37893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3296801" y="3918744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0" name="Arco 10"/>
          <p:cNvSpPr>
            <a:spLocks/>
          </p:cNvSpPr>
          <p:nvPr/>
        </p:nvSpPr>
        <p:spPr bwMode="auto">
          <a:xfrm flipH="1" flipV="1">
            <a:off x="2339975" y="2349500"/>
            <a:ext cx="2889250" cy="31575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78 w 21303"/>
              <a:gd name="T1" fmla="*/ 0 h 21600"/>
              <a:gd name="T2" fmla="*/ 21303 w 21303"/>
              <a:gd name="T3" fmla="*/ 18029 h 21600"/>
              <a:gd name="T4" fmla="*/ 0 w 213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1" name="Arco 11"/>
          <p:cNvSpPr>
            <a:spLocks/>
          </p:cNvSpPr>
          <p:nvPr/>
        </p:nvSpPr>
        <p:spPr bwMode="auto">
          <a:xfrm flipH="1" flipV="1">
            <a:off x="3276600" y="1989138"/>
            <a:ext cx="2889250" cy="2690812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2" name="Arco 12"/>
          <p:cNvSpPr>
            <a:spLocks/>
          </p:cNvSpPr>
          <p:nvPr/>
        </p:nvSpPr>
        <p:spPr bwMode="auto">
          <a:xfrm flipH="1" flipV="1">
            <a:off x="2808288" y="2345531"/>
            <a:ext cx="2889250" cy="2690813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1694782" y="2024857"/>
            <a:ext cx="3240088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1692275" y="1989138"/>
            <a:ext cx="1943100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5" name="Line 15"/>
          <p:cNvSpPr>
            <a:spLocks noChangeShapeType="1"/>
          </p:cNvSpPr>
          <p:nvPr/>
        </p:nvSpPr>
        <p:spPr bwMode="auto">
          <a:xfrm flipV="1">
            <a:off x="3453631" y="4005263"/>
            <a:ext cx="758007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6" name="Line 16"/>
          <p:cNvSpPr>
            <a:spLocks noChangeShapeType="1"/>
          </p:cNvSpPr>
          <p:nvPr/>
        </p:nvSpPr>
        <p:spPr bwMode="auto">
          <a:xfrm>
            <a:off x="2661469" y="3852835"/>
            <a:ext cx="686568" cy="152428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 flipH="1">
            <a:off x="4932363" y="5589588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8" name="Line 18"/>
          <p:cNvSpPr>
            <a:spLocks noChangeShapeType="1"/>
          </p:cNvSpPr>
          <p:nvPr/>
        </p:nvSpPr>
        <p:spPr bwMode="auto">
          <a:xfrm flipH="1">
            <a:off x="3635375" y="5734050"/>
            <a:ext cx="10080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699566" y="3562351"/>
            <a:ext cx="1556798" cy="4071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  <p:bldP spid="435206" grpId="0" animBg="1"/>
      <p:bldP spid="435207" grpId="0" animBg="1"/>
      <p:bldP spid="435208" grpId="0" animBg="1"/>
      <p:bldP spid="435209" grpId="0" animBg="1"/>
      <p:bldP spid="435210" grpId="0" animBg="1"/>
      <p:bldP spid="435211" grpId="0" animBg="1"/>
      <p:bldP spid="435212" grpId="0" animBg="1"/>
      <p:bldP spid="435213" grpId="0" animBg="1"/>
      <p:bldP spid="435214" grpId="0" animBg="1"/>
      <p:bldP spid="435215" grpId="0" animBg="1"/>
      <p:bldP spid="435216" grpId="0" animBg="1"/>
      <p:bldP spid="435217" grpId="0" animBg="1"/>
      <p:bldP spid="4352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Problema do consumidor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497192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  <a:r>
              <a:rPr lang="pt-PT" altLang="x-none" sz="1800" u="sng" dirty="0">
                <a:solidFill>
                  <a:srgbClr val="FF0000"/>
                </a:solidFill>
              </a:rPr>
              <a:t>Curva consumo/preço X (complementares)</a:t>
            </a:r>
            <a:endParaRPr lang="en-US" altLang="x-none" sz="1600" u="sng" baseline="-25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5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6" name="Oval 6"/>
          <p:cNvSpPr>
            <a:spLocks noChangeArrowheads="1"/>
          </p:cNvSpPr>
          <p:nvPr/>
        </p:nvSpPr>
        <p:spPr bwMode="auto">
          <a:xfrm>
            <a:off x="4140200" y="39338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>
            <a:off x="1692275" y="1989138"/>
            <a:ext cx="4751388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8" name="Oval 8"/>
          <p:cNvSpPr>
            <a:spLocks noChangeArrowheads="1"/>
          </p:cNvSpPr>
          <p:nvPr/>
        </p:nvSpPr>
        <p:spPr bwMode="auto">
          <a:xfrm>
            <a:off x="2912168" y="4556291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3591509" y="4324121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0" name="Arco 10"/>
          <p:cNvSpPr>
            <a:spLocks/>
          </p:cNvSpPr>
          <p:nvPr/>
        </p:nvSpPr>
        <p:spPr bwMode="auto">
          <a:xfrm flipH="1" flipV="1">
            <a:off x="2743861" y="3507393"/>
            <a:ext cx="2329916" cy="233742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78 w 21303"/>
              <a:gd name="T1" fmla="*/ 0 h 21600"/>
              <a:gd name="T2" fmla="*/ 21303 w 21303"/>
              <a:gd name="T3" fmla="*/ 18029 h 21600"/>
              <a:gd name="T4" fmla="*/ 0 w 213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1" name="Arco 11"/>
          <p:cNvSpPr>
            <a:spLocks/>
          </p:cNvSpPr>
          <p:nvPr/>
        </p:nvSpPr>
        <p:spPr bwMode="auto">
          <a:xfrm flipH="1" flipV="1">
            <a:off x="3276600" y="1989138"/>
            <a:ext cx="2889250" cy="2690812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2" name="Arco 12"/>
          <p:cNvSpPr>
            <a:spLocks/>
          </p:cNvSpPr>
          <p:nvPr/>
        </p:nvSpPr>
        <p:spPr bwMode="auto">
          <a:xfrm flipH="1" flipV="1">
            <a:off x="3065463" y="2659856"/>
            <a:ext cx="2889250" cy="2690813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1694782" y="2024857"/>
            <a:ext cx="3240088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1701108" y="2096294"/>
            <a:ext cx="1934266" cy="39250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5" name="Line 15"/>
          <p:cNvSpPr>
            <a:spLocks noChangeShapeType="1"/>
          </p:cNvSpPr>
          <p:nvPr/>
        </p:nvSpPr>
        <p:spPr bwMode="auto">
          <a:xfrm flipV="1">
            <a:off x="3699566" y="4005262"/>
            <a:ext cx="512072" cy="328563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6" name="Line 16"/>
          <p:cNvSpPr>
            <a:spLocks noChangeShapeType="1"/>
          </p:cNvSpPr>
          <p:nvPr/>
        </p:nvSpPr>
        <p:spPr bwMode="auto">
          <a:xfrm flipV="1">
            <a:off x="3024114" y="4412450"/>
            <a:ext cx="638787" cy="174561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 flipH="1">
            <a:off x="4932363" y="5589588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8" name="Line 18"/>
          <p:cNvSpPr>
            <a:spLocks noChangeShapeType="1"/>
          </p:cNvSpPr>
          <p:nvPr/>
        </p:nvSpPr>
        <p:spPr bwMode="auto">
          <a:xfrm flipH="1">
            <a:off x="3635375" y="5734050"/>
            <a:ext cx="10080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991667" y="3523889"/>
            <a:ext cx="1891142" cy="69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  <p:bldP spid="435206" grpId="0" animBg="1"/>
      <p:bldP spid="435207" grpId="0" animBg="1"/>
      <p:bldP spid="435208" grpId="0" animBg="1"/>
      <p:bldP spid="435209" grpId="0" animBg="1"/>
      <p:bldP spid="435210" grpId="0" animBg="1"/>
      <p:bldP spid="435211" grpId="0" animBg="1"/>
      <p:bldP spid="435212" grpId="0" animBg="1"/>
      <p:bldP spid="435213" grpId="0" animBg="1"/>
      <p:bldP spid="435214" grpId="0" animBg="1"/>
      <p:bldP spid="435215" grpId="0" animBg="1"/>
      <p:bldP spid="435216" grpId="0" animBg="1"/>
      <p:bldP spid="435217" grpId="0" animBg="1"/>
      <p:bldP spid="4352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As alterações na procura do consumidor quando se altera o preço do bem X dão-nos a  curva da “procura-preço de X”  para cada consumidor.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mesmo se poderá fazer para a procura de Y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32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3200" b="1" dirty="0"/>
          </a:p>
        </p:txBody>
      </p:sp>
    </p:spTree>
    <p:extLst>
      <p:ext uri="{BB962C8B-B14F-4D97-AF65-F5344CB8AC3E}">
        <p14:creationId xmlns:p14="http://schemas.microsoft.com/office/powerpoint/2010/main" val="7093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Problema do consumidor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497192" cy="47815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  <a:r>
              <a:rPr lang="pt-PT" altLang="x-none" sz="1800" u="sng" dirty="0">
                <a:solidFill>
                  <a:srgbClr val="FF0000"/>
                </a:solidFill>
              </a:rPr>
              <a:t>Curva consumo/preço Y (complementares)</a:t>
            </a:r>
            <a:endParaRPr lang="en-US" altLang="x-none" sz="1600" u="sng" baseline="-25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5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6" name="Oval 6"/>
          <p:cNvSpPr>
            <a:spLocks noChangeArrowheads="1"/>
          </p:cNvSpPr>
          <p:nvPr/>
        </p:nvSpPr>
        <p:spPr bwMode="auto">
          <a:xfrm>
            <a:off x="4140200" y="39338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>
            <a:off x="1692275" y="1989138"/>
            <a:ext cx="4751388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08" name="Oval 8"/>
          <p:cNvSpPr>
            <a:spLocks noChangeArrowheads="1"/>
          </p:cNvSpPr>
          <p:nvPr/>
        </p:nvSpPr>
        <p:spPr bwMode="auto">
          <a:xfrm>
            <a:off x="3847204" y="4940265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3880447" y="442067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0" name="Arco 10"/>
          <p:cNvSpPr>
            <a:spLocks/>
          </p:cNvSpPr>
          <p:nvPr/>
        </p:nvSpPr>
        <p:spPr bwMode="auto">
          <a:xfrm flipH="1" flipV="1">
            <a:off x="2426933" y="2820369"/>
            <a:ext cx="2329916" cy="233742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78 w 21303"/>
              <a:gd name="T1" fmla="*/ 0 h 21600"/>
              <a:gd name="T2" fmla="*/ 21303 w 21303"/>
              <a:gd name="T3" fmla="*/ 18029 h 21600"/>
              <a:gd name="T4" fmla="*/ 0 w 213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1" name="Arco 11"/>
          <p:cNvSpPr>
            <a:spLocks/>
          </p:cNvSpPr>
          <p:nvPr/>
        </p:nvSpPr>
        <p:spPr bwMode="auto">
          <a:xfrm flipH="1" flipV="1">
            <a:off x="3276600" y="1989138"/>
            <a:ext cx="2889250" cy="2690812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2" name="Arco 12"/>
          <p:cNvSpPr>
            <a:spLocks/>
          </p:cNvSpPr>
          <p:nvPr/>
        </p:nvSpPr>
        <p:spPr bwMode="auto">
          <a:xfrm rot="21404675" flipH="1" flipV="1">
            <a:off x="2817930" y="2314842"/>
            <a:ext cx="2889250" cy="2690813"/>
          </a:xfrm>
          <a:custGeom>
            <a:avLst/>
            <a:gdLst>
              <a:gd name="G0" fmla="+- 0 0 0"/>
              <a:gd name="G1" fmla="+- 21241 0 0"/>
              <a:gd name="G2" fmla="+- 21600 0 0"/>
              <a:gd name="T0" fmla="*/ 3923 w 21303"/>
              <a:gd name="T1" fmla="*/ 0 h 21241"/>
              <a:gd name="T2" fmla="*/ 21303 w 21303"/>
              <a:gd name="T3" fmla="*/ 17670 h 21241"/>
              <a:gd name="T4" fmla="*/ 0 w 21303"/>
              <a:gd name="T5" fmla="*/ 21241 h 2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1692275" y="3212975"/>
            <a:ext cx="4751388" cy="27353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1686309" y="4221089"/>
            <a:ext cx="4757354" cy="17437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5" name="Line 15"/>
          <p:cNvSpPr>
            <a:spLocks noChangeShapeType="1"/>
          </p:cNvSpPr>
          <p:nvPr/>
        </p:nvSpPr>
        <p:spPr bwMode="auto">
          <a:xfrm flipV="1">
            <a:off x="3991666" y="4005261"/>
            <a:ext cx="219972" cy="482962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6" name="Line 16"/>
          <p:cNvSpPr>
            <a:spLocks noChangeShapeType="1"/>
          </p:cNvSpPr>
          <p:nvPr/>
        </p:nvSpPr>
        <p:spPr bwMode="auto">
          <a:xfrm flipV="1">
            <a:off x="3880446" y="4523372"/>
            <a:ext cx="111220" cy="446222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 flipH="1">
            <a:off x="1907703" y="2480294"/>
            <a:ext cx="285619" cy="87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218" name="Line 18"/>
          <p:cNvSpPr>
            <a:spLocks noChangeShapeType="1"/>
          </p:cNvSpPr>
          <p:nvPr/>
        </p:nvSpPr>
        <p:spPr bwMode="auto">
          <a:xfrm flipH="1">
            <a:off x="1881721" y="3466293"/>
            <a:ext cx="187677" cy="753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156728" y="3599690"/>
            <a:ext cx="1891142" cy="69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  <p:bldP spid="435206" grpId="0" animBg="1"/>
      <p:bldP spid="435207" grpId="0" animBg="1"/>
      <p:bldP spid="435208" grpId="0" animBg="1"/>
      <p:bldP spid="435209" grpId="0" animBg="1"/>
      <p:bldP spid="435210" grpId="0" animBg="1"/>
      <p:bldP spid="435211" grpId="0" animBg="1"/>
      <p:bldP spid="435212" grpId="0" animBg="1"/>
      <p:bldP spid="435213" grpId="0" animBg="1"/>
      <p:bldP spid="435214" grpId="0" animBg="1"/>
      <p:bldP spid="435215" grpId="0" animBg="1"/>
      <p:bldP spid="435216" grpId="0" animBg="1"/>
      <p:bldP spid="435217" grpId="0" animBg="1"/>
      <p:bldP spid="435218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Estas alterações do ótimo dependem da forma das preferências do consumidor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mesmo acontece quanto a alterações no rendimento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Quando o rendimento aumenta a procura de alguns bens aumenta mais (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superiores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 e a procura de outros aumenta menos (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normais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 procura de alguns bens pode mesmo diminuir (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inferiores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b="1" i="1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32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         </a:t>
            </a:r>
            <a:r>
              <a:rPr lang="pt-PT" altLang="x-none" sz="1400" dirty="0"/>
              <a:t>Curva consumo/rendimento (X normal, Y superior)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</a:t>
            </a:r>
            <a:endParaRPr lang="en-US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107523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4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0" name="Oval 6"/>
          <p:cNvSpPr>
            <a:spLocks noChangeArrowheads="1"/>
          </p:cNvSpPr>
          <p:nvPr/>
        </p:nvSpPr>
        <p:spPr bwMode="auto">
          <a:xfrm>
            <a:off x="3082925" y="32607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1" name="Line 7"/>
          <p:cNvSpPr>
            <a:spLocks noChangeShapeType="1"/>
          </p:cNvSpPr>
          <p:nvPr/>
        </p:nvSpPr>
        <p:spPr bwMode="auto">
          <a:xfrm>
            <a:off x="1655763" y="1987550"/>
            <a:ext cx="4175125" cy="39608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7" name="Oval 8"/>
          <p:cNvSpPr>
            <a:spLocks noChangeArrowheads="1"/>
          </p:cNvSpPr>
          <p:nvPr/>
        </p:nvSpPr>
        <p:spPr bwMode="auto">
          <a:xfrm>
            <a:off x="2916238" y="47974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3" name="Oval 9"/>
          <p:cNvSpPr>
            <a:spLocks noChangeArrowheads="1"/>
          </p:cNvSpPr>
          <p:nvPr/>
        </p:nvSpPr>
        <p:spPr bwMode="auto">
          <a:xfrm>
            <a:off x="2998788" y="4065588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07529" name="Arc 10"/>
          <p:cNvSpPr>
            <a:spLocks/>
          </p:cNvSpPr>
          <p:nvPr/>
        </p:nvSpPr>
        <p:spPr bwMode="auto">
          <a:xfrm flipH="1" flipV="1">
            <a:off x="2051050" y="2492375"/>
            <a:ext cx="2889250" cy="315753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5" name="Arc 11"/>
          <p:cNvSpPr>
            <a:spLocks/>
          </p:cNvSpPr>
          <p:nvPr/>
        </p:nvSpPr>
        <p:spPr bwMode="auto">
          <a:xfrm rot="327843" flipH="1" flipV="1">
            <a:off x="2185988" y="1249363"/>
            <a:ext cx="2889250" cy="2690812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7" name="Arc 13"/>
          <p:cNvSpPr>
            <a:spLocks/>
          </p:cNvSpPr>
          <p:nvPr/>
        </p:nvSpPr>
        <p:spPr bwMode="auto">
          <a:xfrm rot="275656" flipH="1" flipV="1">
            <a:off x="2119313" y="2036763"/>
            <a:ext cx="2889250" cy="2690812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>
            <a:off x="1700213" y="2816225"/>
            <a:ext cx="3240087" cy="30972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3" name="Line 15"/>
          <p:cNvSpPr>
            <a:spLocks noChangeShapeType="1"/>
          </p:cNvSpPr>
          <p:nvPr/>
        </p:nvSpPr>
        <p:spPr bwMode="auto">
          <a:xfrm>
            <a:off x="1692275" y="3644900"/>
            <a:ext cx="2447925" cy="23050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 flipV="1">
            <a:off x="2979738" y="2257425"/>
            <a:ext cx="320675" cy="28829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  <p:bldP spid="359430" grpId="0" animBg="1"/>
      <p:bldP spid="359431" grpId="0" animBg="1"/>
      <p:bldP spid="359433" grpId="0" animBg="1"/>
      <p:bldP spid="359435" grpId="0" animBg="1"/>
      <p:bldP spid="359437" grpId="0" animBg="1"/>
      <p:bldP spid="359438" grpId="0" animBg="1"/>
      <p:bldP spid="3594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x-none" sz="1800" dirty="0"/>
              <a:t>           y              </a:t>
            </a:r>
            <a:r>
              <a:rPr lang="pt-PT" altLang="x-none" sz="1600" dirty="0"/>
              <a:t>Curva consumo/rendimento (X inferior)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</a:t>
            </a:r>
            <a:endParaRPr lang="en-US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                        x</a:t>
            </a:r>
          </a:p>
        </p:txBody>
      </p:sp>
      <p:sp>
        <p:nvSpPr>
          <p:cNvPr id="111619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0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0" name="Oval 6"/>
          <p:cNvSpPr>
            <a:spLocks noChangeArrowheads="1"/>
          </p:cNvSpPr>
          <p:nvPr/>
        </p:nvSpPr>
        <p:spPr bwMode="auto">
          <a:xfrm flipV="1">
            <a:off x="2506663" y="2716213"/>
            <a:ext cx="144462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1" name="Line 7"/>
          <p:cNvSpPr>
            <a:spLocks noChangeShapeType="1"/>
          </p:cNvSpPr>
          <p:nvPr/>
        </p:nvSpPr>
        <p:spPr bwMode="auto">
          <a:xfrm>
            <a:off x="1692275" y="1989138"/>
            <a:ext cx="4175125" cy="39608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3" name="Oval 8"/>
          <p:cNvSpPr>
            <a:spLocks noChangeArrowheads="1"/>
          </p:cNvSpPr>
          <p:nvPr/>
        </p:nvSpPr>
        <p:spPr bwMode="auto">
          <a:xfrm>
            <a:off x="2916238" y="4797425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59433" name="Oval 9"/>
          <p:cNvSpPr>
            <a:spLocks noChangeArrowheads="1"/>
          </p:cNvSpPr>
          <p:nvPr/>
        </p:nvSpPr>
        <p:spPr bwMode="auto">
          <a:xfrm>
            <a:off x="2667000" y="3730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11625" name="Arc 10"/>
          <p:cNvSpPr>
            <a:spLocks/>
          </p:cNvSpPr>
          <p:nvPr/>
        </p:nvSpPr>
        <p:spPr bwMode="auto">
          <a:xfrm flipH="1" flipV="1">
            <a:off x="1792288" y="1976438"/>
            <a:ext cx="3536950" cy="3806825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5" name="Arc 11"/>
          <p:cNvSpPr>
            <a:spLocks/>
          </p:cNvSpPr>
          <p:nvPr/>
        </p:nvSpPr>
        <p:spPr bwMode="auto">
          <a:xfrm rot="616065" flipH="1" flipV="1">
            <a:off x="1674813" y="976313"/>
            <a:ext cx="2638425" cy="2374900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7" name="Arc 13"/>
          <p:cNvSpPr>
            <a:spLocks/>
          </p:cNvSpPr>
          <p:nvPr/>
        </p:nvSpPr>
        <p:spPr bwMode="auto">
          <a:xfrm rot="911367" flipH="1" flipV="1">
            <a:off x="1446213" y="1420813"/>
            <a:ext cx="3228975" cy="2805112"/>
          </a:xfrm>
          <a:custGeom>
            <a:avLst/>
            <a:gdLst>
              <a:gd name="T0" fmla="*/ 2147483646 w 21303"/>
              <a:gd name="T1" fmla="*/ 0 h 21241"/>
              <a:gd name="T2" fmla="*/ 2147483646 w 21303"/>
              <a:gd name="T3" fmla="*/ 2147483646 h 21241"/>
              <a:gd name="T4" fmla="*/ 0 w 21303"/>
              <a:gd name="T5" fmla="*/ 2147483646 h 21241"/>
              <a:gd name="T6" fmla="*/ 0 60000 65536"/>
              <a:gd name="T7" fmla="*/ 0 60000 65536"/>
              <a:gd name="T8" fmla="*/ 0 60000 65536"/>
              <a:gd name="T9" fmla="*/ 0 w 21303"/>
              <a:gd name="T10" fmla="*/ 0 h 21241"/>
              <a:gd name="T11" fmla="*/ 21303 w 21303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241" fill="none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</a:path>
              <a:path w="21303" h="21241" stroke="0" extrusionOk="0">
                <a:moveTo>
                  <a:pt x="3922" y="0"/>
                </a:moveTo>
                <a:cubicBezTo>
                  <a:pt x="12855" y="1649"/>
                  <a:pt x="19801" y="8711"/>
                  <a:pt x="21302" y="17670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>
            <a:off x="1692275" y="2852738"/>
            <a:ext cx="3160713" cy="31083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9" name="Line 15"/>
          <p:cNvSpPr>
            <a:spLocks noChangeShapeType="1"/>
          </p:cNvSpPr>
          <p:nvPr/>
        </p:nvSpPr>
        <p:spPr bwMode="auto">
          <a:xfrm>
            <a:off x="1692275" y="3644900"/>
            <a:ext cx="2447925" cy="23050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 flipH="1" flipV="1">
            <a:off x="2370138" y="1844675"/>
            <a:ext cx="690562" cy="33718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5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5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35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35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35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359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  <p:bldP spid="359430" grpId="0" animBg="1"/>
      <p:bldP spid="359431" grpId="0" animBg="1"/>
      <p:bldP spid="359433" grpId="0" animBg="1"/>
      <p:bldP spid="359435" grpId="0" animBg="1"/>
      <p:bldP spid="359437" grpId="0" animBg="1"/>
      <p:bldP spid="359438" grpId="0" animBg="1"/>
      <p:bldP spid="3594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Vejamos um exemplo prático</a:t>
            </a:r>
            <a:endParaRPr lang="pt-PT" altLang="x-none" sz="24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Suponhamos um consumidor com um rendimento de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u.m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., com  o qual pode comprar 2 bens, 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X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 Y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cujos preços são 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400" b="1" i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=2 ; </a:t>
            </a:r>
            <a:r>
              <a:rPr lang="pt-PT" altLang="x-none" sz="24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400" b="1" i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consumidor pode consumir o que quiser, mas respeitando 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400" b="1" i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. X + </a:t>
            </a:r>
            <a:r>
              <a:rPr lang="pt-PT" altLang="x-none" sz="24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400" b="1" i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i="1" baseline="-25000" dirty="0">
                <a:latin typeface="Cambria Math" charset="0"/>
                <a:ea typeface="Cambria Math" charset="0"/>
                <a:cs typeface="Cambria Math" charset="0"/>
              </a:rPr>
              <a:t> 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.Y = 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Graficamente:</a:t>
            </a:r>
            <a:endParaRPr lang="en-US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Até agora analisámos o problema do consumidor quando tinha de escolher entre 2 bens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se tiver de escolher entre um 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bem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e um 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mal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?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Enquanto para um bem, mais é preferível, para um mal menos é preferível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b="1" i="1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32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Escolha entre bem (x) e mal (y)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y              </a:t>
            </a:r>
            <a:endParaRPr lang="pt-PT" altLang="x-none" sz="12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</a:t>
            </a:r>
            <a:r>
              <a:rPr lang="pt-PT" altLang="x-none" sz="160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</a:t>
            </a:r>
            <a:endParaRPr lang="pt-PT" altLang="x-none" sz="140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</a:t>
            </a:r>
            <a:endParaRPr lang="pt-PT" altLang="x-none" sz="16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      </a:t>
            </a:r>
            <a:r>
              <a:rPr lang="pt-PT" altLang="x-none" sz="1600"/>
              <a:t>A </a:t>
            </a:r>
            <a:r>
              <a:rPr lang="en-US" altLang="x-none" sz="1600"/>
              <a:t>{ B { C,   </a:t>
            </a:r>
            <a:endParaRPr lang="en-US" altLang="x-none" sz="1600" baseline="-250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B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</a:t>
            </a:r>
            <a:r>
              <a:rPr lang="pt-PT" altLang="x-none" sz="1400"/>
              <a:t>C</a:t>
            </a: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/>
              <a:t>                                                                                x</a:t>
            </a:r>
          </a:p>
        </p:txBody>
      </p:sp>
      <p:sp>
        <p:nvSpPr>
          <p:cNvPr id="115715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6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7" name="Oval 6"/>
          <p:cNvSpPr>
            <a:spLocks noChangeArrowheads="1"/>
          </p:cNvSpPr>
          <p:nvPr/>
        </p:nvSpPr>
        <p:spPr bwMode="auto">
          <a:xfrm>
            <a:off x="3132138" y="4076700"/>
            <a:ext cx="144462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15718" name="Oval 7"/>
          <p:cNvSpPr>
            <a:spLocks noChangeArrowheads="1"/>
          </p:cNvSpPr>
          <p:nvPr/>
        </p:nvSpPr>
        <p:spPr bwMode="auto">
          <a:xfrm>
            <a:off x="3635375" y="4508500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15719" name="Oval 8"/>
          <p:cNvSpPr>
            <a:spLocks noChangeArrowheads="1"/>
          </p:cNvSpPr>
          <p:nvPr/>
        </p:nvSpPr>
        <p:spPr bwMode="auto">
          <a:xfrm>
            <a:off x="2555875" y="3429000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115720" name="Arc 9"/>
          <p:cNvSpPr>
            <a:spLocks/>
          </p:cNvSpPr>
          <p:nvPr/>
        </p:nvSpPr>
        <p:spPr bwMode="auto">
          <a:xfrm rot="5614365" flipH="1" flipV="1">
            <a:off x="2220119" y="2205831"/>
            <a:ext cx="2889250" cy="3157538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1" name="Arc 10"/>
          <p:cNvSpPr>
            <a:spLocks/>
          </p:cNvSpPr>
          <p:nvPr/>
        </p:nvSpPr>
        <p:spPr bwMode="auto">
          <a:xfrm rot="7541269" flipH="1" flipV="1">
            <a:off x="3836194" y="3425031"/>
            <a:ext cx="3216275" cy="4430713"/>
          </a:xfrm>
          <a:custGeom>
            <a:avLst/>
            <a:gdLst>
              <a:gd name="T0" fmla="*/ 2147483646 w 15117"/>
              <a:gd name="T1" fmla="*/ 0 h 21241"/>
              <a:gd name="T2" fmla="*/ 2147483646 w 15117"/>
              <a:gd name="T3" fmla="*/ 2147483646 h 21241"/>
              <a:gd name="T4" fmla="*/ 0 w 15117"/>
              <a:gd name="T5" fmla="*/ 2147483646 h 21241"/>
              <a:gd name="T6" fmla="*/ 0 60000 65536"/>
              <a:gd name="T7" fmla="*/ 0 60000 65536"/>
              <a:gd name="T8" fmla="*/ 0 60000 65536"/>
              <a:gd name="T9" fmla="*/ 0 w 15117"/>
              <a:gd name="T10" fmla="*/ 0 h 21241"/>
              <a:gd name="T11" fmla="*/ 15117 w 15117"/>
              <a:gd name="T12" fmla="*/ 21241 h 21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17" h="21241" fill="none" extrusionOk="0">
                <a:moveTo>
                  <a:pt x="3922" y="0"/>
                </a:moveTo>
                <a:cubicBezTo>
                  <a:pt x="8149" y="780"/>
                  <a:pt x="12047" y="2804"/>
                  <a:pt x="15117" y="5812"/>
                </a:cubicBezTo>
              </a:path>
              <a:path w="15117" h="21241" stroke="0" extrusionOk="0">
                <a:moveTo>
                  <a:pt x="3922" y="0"/>
                </a:moveTo>
                <a:cubicBezTo>
                  <a:pt x="8149" y="780"/>
                  <a:pt x="12047" y="2804"/>
                  <a:pt x="15117" y="5812"/>
                </a:cubicBezTo>
                <a:lnTo>
                  <a:pt x="0" y="21241"/>
                </a:lnTo>
                <a:lnTo>
                  <a:pt x="3922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2" name="Arc 11"/>
          <p:cNvSpPr>
            <a:spLocks/>
          </p:cNvSpPr>
          <p:nvPr/>
        </p:nvSpPr>
        <p:spPr bwMode="auto">
          <a:xfrm rot="6754182" flipH="1" flipV="1">
            <a:off x="2633663" y="2990850"/>
            <a:ext cx="3803650" cy="3384550"/>
          </a:xfrm>
          <a:custGeom>
            <a:avLst/>
            <a:gdLst>
              <a:gd name="T0" fmla="*/ 2147483646 w 19639"/>
              <a:gd name="T1" fmla="*/ 0 h 20943"/>
              <a:gd name="T2" fmla="*/ 2147483646 w 19639"/>
              <a:gd name="T3" fmla="*/ 2147483646 h 20943"/>
              <a:gd name="T4" fmla="*/ 0 w 19639"/>
              <a:gd name="T5" fmla="*/ 2147483646 h 20943"/>
              <a:gd name="T6" fmla="*/ 0 60000 65536"/>
              <a:gd name="T7" fmla="*/ 0 60000 65536"/>
              <a:gd name="T8" fmla="*/ 0 60000 65536"/>
              <a:gd name="T9" fmla="*/ 0 w 19639"/>
              <a:gd name="T10" fmla="*/ 0 h 20943"/>
              <a:gd name="T11" fmla="*/ 19639 w 19639"/>
              <a:gd name="T12" fmla="*/ 20943 h 20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39" h="20943" fill="none" extrusionOk="0">
                <a:moveTo>
                  <a:pt x="5286" y="-1"/>
                </a:moveTo>
                <a:cubicBezTo>
                  <a:pt x="11634" y="1602"/>
                  <a:pt x="16913" y="5997"/>
                  <a:pt x="19638" y="11950"/>
                </a:cubicBezTo>
              </a:path>
              <a:path w="19639" h="20943" stroke="0" extrusionOk="0">
                <a:moveTo>
                  <a:pt x="5286" y="-1"/>
                </a:moveTo>
                <a:cubicBezTo>
                  <a:pt x="11634" y="1602"/>
                  <a:pt x="16913" y="5997"/>
                  <a:pt x="19638" y="11950"/>
                </a:cubicBezTo>
                <a:lnTo>
                  <a:pt x="0" y="20943"/>
                </a:lnTo>
                <a:lnTo>
                  <a:pt x="5286" y="-1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As curvas de indiferença do consumidor </a:t>
            </a:r>
            <a:r>
              <a:rPr lang="pt-PT" altLang="x-none" sz="2400" b="1" i="1" dirty="0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expressam as suas preferências e determinam as suas escolhas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Essas escolhas dependem do seu rendimento disponível e dos preços dos vários bens.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Ou seja,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di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 = f(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,..)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 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di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 = f(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dirty="0">
                <a:latin typeface="Cambria Math" charset="0"/>
                <a:ea typeface="Cambria Math" charset="0"/>
                <a:cs typeface="Cambria Math" charset="0"/>
              </a:rPr>
              <a:t>,..) 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 procura agregada do bem X resulta da soma das procura individual de milhões de consumidores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pt-PT" altLang="x-none" sz="2400" b="1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baseline="-25000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d</a:t>
            </a:r>
            <a:r>
              <a:rPr lang="pt-PT" altLang="x-none" sz="24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 = F(</a:t>
            </a:r>
            <a:r>
              <a:rPr lang="pt-PT" altLang="x-none" sz="2400" b="1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R,P</a:t>
            </a:r>
            <a:r>
              <a:rPr lang="pt-PT" altLang="x-none" sz="2400" b="1" baseline="-25000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="1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="1" baseline="-25000" dirty="0" err="1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,..) 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= ∑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baseline="-25000" dirty="0" err="1">
                <a:latin typeface="Cambria Math" charset="0"/>
                <a:ea typeface="Cambria Math" charset="0"/>
                <a:cs typeface="Cambria Math" charset="0"/>
              </a:rPr>
              <a:t>di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=∑f(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altLang="x-none" sz="2400" baseline="-25000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,P</a:t>
            </a:r>
            <a:r>
              <a:rPr lang="pt-PT" altLang="x-none" sz="2400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,..) 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Esta função procura agregada tem de ser estimada por métodos estatísticos (econométricos) a partir da observação dos mercados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Mas este modelo de escolha do consumidor permite-nos entender porque alguns bens são superiores, ou elásticos, ou complementares</a:t>
            </a: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186799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Os consumidores comportam-se todos de forma diferente. Nem todos reagem da mesma forma a alterações dos preços ou dos rendimentos.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Mas quando se somam todas as decisões resultam padrões médios de comportamento que nos permitem tirar conclusões e fazer previsões com uma margem de erro mais ou menos reduzida. 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Em geral, sabemos quais os bens mais elásticos e menos elásticos, quais os superiores e os inferiores.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189881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Curvas de indiferença</a:t>
            </a:r>
            <a:endParaRPr lang="pt-PT" altLang="x-none" sz="320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por existirem estimativas do comportamento médio dos consumidores que as empresas podem fazer previsões das vendas futuras ou do impacto de uma campanha de descontos.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por existirem essas estimativas que se pode prever o impacto, por exemplo, de um aumento dos funcionários e pensionistas no Consumo  Interno de Portugal.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serem resultado das decisões de milhões de consumidores essas previsões têm uma margem de erro. 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a Teoria económica é inequívoca quanto a certos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aspectos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 se o Governo aumentar os funcionários e pensionistas o consumo vai aumentar; se aumentar o IVA o consumo vai descer.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91822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Procura das empresas</a:t>
            </a:r>
            <a:endParaRPr lang="pt-PT" altLang="x-none" sz="3200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 modelo de escolha do consumidor final também se adapta à procura de inputs pelas empresas.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caso das empresas, o seu problema é produzirem o máximo com o orçamento disponível (ou com custo mínimo para certo nível de produção).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caso das empresas as curvas de indiferença correspondem a níveis de produção. Os bens correspondem a inputs usados na produção: energia, matérias-primas, serviços, etc.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a procura dos inputs reage a variações do preços de forma semelhante: se a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electricidade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fica mais cara muda-se para gás natural, se o trabalho fica mais caro instalam-se mais robots.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</p:spTree>
    <p:extLst>
      <p:ext uri="{BB962C8B-B14F-4D97-AF65-F5344CB8AC3E}">
        <p14:creationId xmlns:p14="http://schemas.microsoft.com/office/powerpoint/2010/main" val="3489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Procura das empresas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</a:t>
            </a:r>
            <a:r>
              <a:rPr lang="pt-PT" altLang="x-none" sz="1800" dirty="0" err="1"/>
              <a:t>Electricidade</a:t>
            </a:r>
            <a:r>
              <a:rPr lang="pt-PT" altLang="x-none" sz="1800" dirty="0"/>
              <a:t>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</a:t>
            </a:r>
            <a:endParaRPr lang="pt-PT" altLang="x-none" sz="1400" dirty="0"/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  <a:r>
              <a:rPr lang="en-US" altLang="x-none" sz="1400" b="1" dirty="0" err="1">
                <a:solidFill>
                  <a:srgbClr val="FF0000"/>
                </a:solidFill>
              </a:rPr>
              <a:t>Electricidade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fica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cara</a:t>
            </a:r>
            <a:r>
              <a:rPr lang="en-US" altLang="x-none" sz="1400" b="1" dirty="0">
                <a:solidFill>
                  <a:srgbClr val="FF0000"/>
                </a:solidFill>
              </a:rPr>
              <a:t> e G</a:t>
            </a:r>
            <a:r>
              <a:rPr lang="pt-PT" altLang="x-none" sz="1400" b="1" dirty="0">
                <a:solidFill>
                  <a:srgbClr val="FF0000"/>
                </a:solidFill>
              </a:rPr>
              <a:t>ás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mais</a:t>
            </a:r>
            <a:r>
              <a:rPr lang="en-US" altLang="x-none" sz="1400" b="1" dirty="0">
                <a:solidFill>
                  <a:srgbClr val="FF0000"/>
                </a:solidFill>
              </a:rPr>
              <a:t> </a:t>
            </a:r>
            <a:r>
              <a:rPr lang="en-US" altLang="x-none" sz="1400" b="1" dirty="0" err="1">
                <a:solidFill>
                  <a:srgbClr val="FF0000"/>
                </a:solidFill>
              </a:rPr>
              <a:t>barato</a:t>
            </a:r>
            <a:endParaRPr lang="en-US" altLang="x-none" sz="1400" b="1" baseline="-25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     </a:t>
            </a:r>
            <a:r>
              <a:rPr lang="pt-PT" altLang="x-none" sz="1400" dirty="0"/>
              <a:t>      </a:t>
            </a:r>
            <a:r>
              <a:rPr lang="pt-PT" altLang="x-none" sz="1800" dirty="0"/>
              <a:t>                        Gás</a:t>
            </a:r>
          </a:p>
        </p:txBody>
      </p:sp>
      <p:sp>
        <p:nvSpPr>
          <p:cNvPr id="93187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9" name="Oval 6"/>
          <p:cNvSpPr>
            <a:spLocks noChangeArrowheads="1"/>
          </p:cNvSpPr>
          <p:nvPr/>
        </p:nvSpPr>
        <p:spPr bwMode="auto">
          <a:xfrm>
            <a:off x="3708400" y="4365625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1692275" y="2492375"/>
            <a:ext cx="3671888" cy="34575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Arc 8"/>
          <p:cNvSpPr>
            <a:spLocks/>
          </p:cNvSpPr>
          <p:nvPr/>
        </p:nvSpPr>
        <p:spPr bwMode="auto">
          <a:xfrm flipH="1" flipV="1">
            <a:off x="2771775" y="1989138"/>
            <a:ext cx="2889250" cy="3157537"/>
          </a:xfrm>
          <a:custGeom>
            <a:avLst/>
            <a:gdLst>
              <a:gd name="T0" fmla="*/ 2147483646 w 21303"/>
              <a:gd name="T1" fmla="*/ 0 h 21600"/>
              <a:gd name="T2" fmla="*/ 2147483646 w 21303"/>
              <a:gd name="T3" fmla="*/ 2147483646 h 21600"/>
              <a:gd name="T4" fmla="*/ 0 w 21303"/>
              <a:gd name="T5" fmla="*/ 2147483646 h 21600"/>
              <a:gd name="T6" fmla="*/ 0 60000 65536"/>
              <a:gd name="T7" fmla="*/ 0 60000 65536"/>
              <a:gd name="T8" fmla="*/ 0 60000 65536"/>
              <a:gd name="T9" fmla="*/ 0 w 21303"/>
              <a:gd name="T10" fmla="*/ 0 h 21600"/>
              <a:gd name="T11" fmla="*/ 21303 w 213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3" h="21600" fill="none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</a:path>
              <a:path w="21303" h="21600" stroke="0" extrusionOk="0">
                <a:moveTo>
                  <a:pt x="77" y="0"/>
                </a:moveTo>
                <a:cubicBezTo>
                  <a:pt x="10599" y="38"/>
                  <a:pt x="19563" y="7652"/>
                  <a:pt x="21302" y="18029"/>
                </a:cubicBezTo>
                <a:lnTo>
                  <a:pt x="0" y="21600"/>
                </a:lnTo>
                <a:lnTo>
                  <a:pt x="77" y="0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>
            <a:off x="1692275" y="3789363"/>
            <a:ext cx="5327650" cy="2160587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4572000" y="48688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69675" name="Line 11"/>
          <p:cNvSpPr>
            <a:spLocks noChangeShapeType="1"/>
          </p:cNvSpPr>
          <p:nvPr/>
        </p:nvSpPr>
        <p:spPr bwMode="auto">
          <a:xfrm flipV="1">
            <a:off x="5148263" y="5373688"/>
            <a:ext cx="5032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6" name="Line 12"/>
          <p:cNvSpPr>
            <a:spLocks noChangeShapeType="1"/>
          </p:cNvSpPr>
          <p:nvPr/>
        </p:nvSpPr>
        <p:spPr bwMode="auto">
          <a:xfrm>
            <a:off x="3779838" y="4365625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 animBg="1"/>
      <p:bldP spid="369674" grpId="0" animBg="1"/>
      <p:bldP spid="369675" grpId="0" animBg="1"/>
      <p:bldP spid="36967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Bibliografia</a:t>
            </a:r>
            <a:endParaRPr lang="pt-PT" altLang="x-none" sz="3200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Samuelson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/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Nordhaus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Economia,  Cap.5</a:t>
            </a: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pt-PT" sz="2400" dirty="0">
                <a:latin typeface="Cambria Math" charset="0"/>
                <a:ea typeface="Cambria Math" charset="0"/>
                <a:cs typeface="Cambria Math" charset="0"/>
              </a:rPr>
              <a:t>Pinho, Micaela , Microeconomia , Capítulo 3.</a:t>
            </a:r>
            <a:br>
              <a:rPr lang="pt-PT" sz="2400" dirty="0">
                <a:latin typeface="Cambria Math" charset="0"/>
                <a:ea typeface="Cambria Math" charset="0"/>
                <a:cs typeface="Cambria Math" charset="0"/>
              </a:rPr>
            </a:br>
            <a:endParaRPr lang="pt-PT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br>
              <a:rPr lang="pt-PT" sz="2400" dirty="0">
                <a:latin typeface="Cambria Math" charset="0"/>
                <a:ea typeface="Cambria Math" charset="0"/>
                <a:cs typeface="Cambria Math" charset="0"/>
              </a:rPr>
            </a:b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400" b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2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y              </a:t>
            </a:r>
            <a:endParaRPr lang="pt-PT" altLang="x-none" sz="1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100 </a:t>
            </a:r>
            <a:r>
              <a:rPr lang="pt-PT" altLang="x-none" sz="1600" dirty="0"/>
              <a:t>     </a:t>
            </a:r>
          </a:p>
          <a:p>
            <a:pPr algn="r"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600" b="1" dirty="0">
                <a:solidFill>
                  <a:srgbClr val="FF0000"/>
                </a:solidFill>
              </a:rPr>
              <a:t>Restrição orçamental</a:t>
            </a:r>
            <a:r>
              <a:rPr lang="pt-PT" altLang="x-none" sz="1600" dirty="0"/>
              <a:t>: </a:t>
            </a:r>
            <a:r>
              <a:rPr lang="pt-PT" altLang="x-none" sz="1600" dirty="0" err="1"/>
              <a:t>P</a:t>
            </a:r>
            <a:r>
              <a:rPr lang="pt-PT" altLang="x-none" sz="1600" baseline="-25000" dirty="0" err="1"/>
              <a:t>x</a:t>
            </a:r>
            <a:r>
              <a:rPr lang="pt-PT" altLang="x-none" sz="1600" dirty="0" err="1"/>
              <a:t>.X</a:t>
            </a:r>
            <a:r>
              <a:rPr lang="pt-PT" altLang="x-none" sz="1600" dirty="0"/>
              <a:t> + </a:t>
            </a:r>
            <a:r>
              <a:rPr lang="pt-PT" altLang="x-none" sz="1600" dirty="0" err="1"/>
              <a:t>P</a:t>
            </a:r>
            <a:r>
              <a:rPr lang="pt-PT" altLang="x-none" sz="1600" baseline="-25000" dirty="0" err="1"/>
              <a:t>y</a:t>
            </a:r>
            <a:r>
              <a:rPr lang="pt-PT" altLang="x-none" sz="1600" dirty="0" err="1"/>
              <a:t>.Y</a:t>
            </a:r>
            <a:r>
              <a:rPr lang="pt-PT" altLang="x-none" sz="1600" dirty="0"/>
              <a:t> =300</a:t>
            </a:r>
            <a:r>
              <a:rPr lang="pt-PT" altLang="x-none" sz="1800" dirty="0"/>
              <a:t>                           </a:t>
            </a:r>
            <a:endParaRPr lang="pt-PT" altLang="x-none" sz="16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</a:t>
            </a:r>
            <a:r>
              <a:rPr lang="pt-PT" altLang="x-none" sz="1400" dirty="0"/>
              <a:t>70      </a:t>
            </a:r>
            <a:r>
              <a:rPr lang="pt-PT" altLang="x-none" sz="1800" dirty="0"/>
              <a:t>                                </a:t>
            </a:r>
            <a:r>
              <a:rPr lang="pt-PT" altLang="x-none" sz="1600" b="1" dirty="0">
                <a:solidFill>
                  <a:srgbClr val="FF0000"/>
                </a:solidFill>
              </a:rPr>
              <a:t>Inclinação da </a:t>
            </a:r>
            <a:r>
              <a:rPr lang="pt-PT" altLang="x-none" sz="1600" b="1" dirty="0" err="1">
                <a:solidFill>
                  <a:srgbClr val="FF0000"/>
                </a:solidFill>
              </a:rPr>
              <a:t>recta</a:t>
            </a:r>
            <a:r>
              <a:rPr lang="pt-PT" altLang="x-none" sz="1600" b="1" dirty="0">
                <a:solidFill>
                  <a:srgbClr val="FF0000"/>
                </a:solidFill>
              </a:rPr>
              <a:t> </a:t>
            </a:r>
            <a:r>
              <a:rPr lang="pt-PT" altLang="x-none" sz="1600" dirty="0"/>
              <a:t>: </a:t>
            </a:r>
            <a:r>
              <a:rPr lang="pt-PT" altLang="x-none" sz="1600" dirty="0" err="1"/>
              <a:t>P</a:t>
            </a:r>
            <a:r>
              <a:rPr lang="pt-PT" altLang="x-none" sz="1600" baseline="-25000" dirty="0" err="1"/>
              <a:t>x</a:t>
            </a:r>
            <a:r>
              <a:rPr lang="pt-PT" altLang="x-none" sz="1600" dirty="0"/>
              <a:t> / </a:t>
            </a:r>
            <a:r>
              <a:rPr lang="pt-PT" altLang="x-none" sz="1600" dirty="0" err="1"/>
              <a:t>P</a:t>
            </a:r>
            <a:r>
              <a:rPr lang="pt-PT" altLang="x-none" sz="1600" baseline="-25000" dirty="0" err="1"/>
              <a:t>y</a:t>
            </a:r>
            <a:r>
              <a:rPr lang="pt-PT" altLang="x-none" sz="1600" dirty="0"/>
              <a:t> = 2/3</a:t>
            </a:r>
            <a:endParaRPr lang="en-US" altLang="x-none" sz="1600" baseline="-25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B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40                                     C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20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400" dirty="0"/>
              <a:t>                                                                          A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pt-PT" altLang="x-none" sz="1800" dirty="0"/>
              <a:t>                             </a:t>
            </a:r>
            <a:r>
              <a:rPr lang="pt-PT" altLang="x-none" sz="1400" dirty="0"/>
              <a:t>45              90             120                150           </a:t>
            </a:r>
            <a:r>
              <a:rPr lang="pt-PT" altLang="x-none" sz="1800" dirty="0"/>
              <a:t>x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 flipV="1">
            <a:off x="1703388" y="5938838"/>
            <a:ext cx="61198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9" name="Oval 7"/>
          <p:cNvSpPr>
            <a:spLocks noChangeArrowheads="1"/>
          </p:cNvSpPr>
          <p:nvPr/>
        </p:nvSpPr>
        <p:spPr bwMode="auto">
          <a:xfrm>
            <a:off x="3995738" y="4284663"/>
            <a:ext cx="144462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>
            <a:off x="1652588" y="2852936"/>
            <a:ext cx="4864100" cy="30954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22" name="Oval 10"/>
          <p:cNvSpPr>
            <a:spLocks noChangeArrowheads="1"/>
          </p:cNvSpPr>
          <p:nvPr/>
        </p:nvSpPr>
        <p:spPr bwMode="auto">
          <a:xfrm>
            <a:off x="5219700" y="5110163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320523" name="Oval 11"/>
          <p:cNvSpPr>
            <a:spLocks noChangeArrowheads="1"/>
          </p:cNvSpPr>
          <p:nvPr/>
        </p:nvSpPr>
        <p:spPr bwMode="auto">
          <a:xfrm>
            <a:off x="2771775" y="3500438"/>
            <a:ext cx="144463" cy="144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cxnSp>
        <p:nvCxnSpPr>
          <p:cNvPr id="4" name="Conexão Reta 3"/>
          <p:cNvCxnSpPr/>
          <p:nvPr/>
        </p:nvCxnSpPr>
        <p:spPr>
          <a:xfrm>
            <a:off x="5292725" y="5181600"/>
            <a:ext cx="0" cy="765175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/>
          <p:cNvCxnSpPr/>
          <p:nvPr/>
        </p:nvCxnSpPr>
        <p:spPr>
          <a:xfrm flipH="1" flipV="1">
            <a:off x="1652588" y="5110163"/>
            <a:ext cx="3640137" cy="71437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>
          <a:xfrm>
            <a:off x="4068763" y="4429125"/>
            <a:ext cx="0" cy="1517650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/>
          <p:nvPr/>
        </p:nvCxnSpPr>
        <p:spPr>
          <a:xfrm>
            <a:off x="2844800" y="3663950"/>
            <a:ext cx="0" cy="2282825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/>
          <p:cNvCxnSpPr/>
          <p:nvPr/>
        </p:nvCxnSpPr>
        <p:spPr>
          <a:xfrm flipH="1" flipV="1">
            <a:off x="1692275" y="4357688"/>
            <a:ext cx="2371725" cy="58737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/>
          <p:cNvCxnSpPr>
            <a:stCxn id="320523" idx="4"/>
          </p:cNvCxnSpPr>
          <p:nvPr/>
        </p:nvCxnSpPr>
        <p:spPr>
          <a:xfrm flipH="1" flipV="1">
            <a:off x="1685925" y="3595688"/>
            <a:ext cx="1158875" cy="49212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todos os pontos da restrição orçamental temos: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000" b="1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000" b="1" i="1" baseline="-25000" dirty="0" err="1"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X + </a:t>
            </a:r>
            <a:r>
              <a:rPr lang="pt-PT" altLang="x-none" sz="2000" b="1" i="1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pt-PT" altLang="x-none" sz="2000" b="1" i="1" baseline="-25000" dirty="0" err="1"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.Y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0 +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.100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45 +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.70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90 +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.40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120 +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.20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150 +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3</a:t>
            </a:r>
            <a:r>
              <a:rPr lang="pt-PT" altLang="x-none" sz="2000" b="1" i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.0 =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300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Problema do consumidor</a:t>
            </a:r>
            <a:endParaRPr lang="pt-PT" altLang="x-none" sz="320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229600" cy="4646613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O consumidor terá de escolher um ponto sobre esta 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recta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. </a:t>
            </a: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Acima da 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recta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a despesa ultrapassa o seu orçamento e abaixo da 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recta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sobra rendimento (</a:t>
            </a:r>
            <a:r>
              <a:rPr lang="pt-PT" altLang="x-none" sz="2400" i="1" dirty="0">
                <a:latin typeface="Cambria Math" charset="0"/>
                <a:ea typeface="Cambria Math" charset="0"/>
                <a:cs typeface="Cambria Math" charset="0"/>
              </a:rPr>
              <a:t>que vamos admitir não pode ser poupado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).</a:t>
            </a: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A escolha será feita de acordo com os gostos do consumidor, o que chamamos as suas </a:t>
            </a:r>
            <a:r>
              <a:rPr lang="pt-PT" altLang="x-none" sz="2400" i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preferências</a:t>
            </a:r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b="1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150000"/>
              </a:lnSpc>
              <a:buFont typeface="Wingdings" charset="2"/>
              <a:buNone/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pt-PT" altLang="x-none" sz="24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pt-PT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/>
              <a:t>Sistema de preferências</a:t>
            </a:r>
            <a:endParaRPr lang="pt-PT" altLang="x-none" sz="320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Para escolher entre as várias opções acessíveis, o consumidor terá de dispor de um sistema de preferências.</a:t>
            </a:r>
            <a:endParaRPr lang="pt-PT" altLang="x-none" sz="2000" i="1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b="1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O consumidor deverá poder decidir entre qualquer duas escolhas alternativas, </a:t>
            </a:r>
            <a:r>
              <a:rPr lang="pt-PT" altLang="x-none" sz="2000" b="1" dirty="0"/>
              <a:t>A</a:t>
            </a:r>
            <a:r>
              <a:rPr lang="pt-PT" altLang="x-none" sz="2000" dirty="0"/>
              <a:t> ou </a:t>
            </a:r>
            <a:r>
              <a:rPr lang="pt-PT" altLang="x-none" sz="2000" b="1" dirty="0"/>
              <a:t>B</a:t>
            </a:r>
            <a:r>
              <a:rPr lang="pt-PT" altLang="x-none" sz="2000" dirty="0"/>
              <a:t> , se: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prefere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a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,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prefere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a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, </a:t>
            </a:r>
            <a:r>
              <a:rPr lang="pt-PT" altLang="x-none" sz="1800" b="1" dirty="0"/>
              <a:t>B</a:t>
            </a:r>
            <a:r>
              <a:rPr lang="pt-PT" altLang="x-none" sz="1800" dirty="0"/>
              <a:t> </a:t>
            </a:r>
            <a:r>
              <a:rPr lang="en-US" altLang="x-none" sz="1800" dirty="0"/>
              <a:t>}</a:t>
            </a:r>
            <a:r>
              <a:rPr lang="pt-PT" altLang="x-none" sz="1800" dirty="0"/>
              <a:t>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Char char="o"/>
            </a:pPr>
            <a:r>
              <a:rPr lang="pt-PT" altLang="x-none" sz="1800" dirty="0"/>
              <a:t>ou se elas são indiferentes, </a:t>
            </a:r>
            <a:r>
              <a:rPr lang="pt-PT" altLang="x-none" sz="1800" b="1" dirty="0"/>
              <a:t>A</a:t>
            </a:r>
            <a:r>
              <a:rPr lang="pt-PT" altLang="x-none" sz="1800" dirty="0"/>
              <a:t> </a:t>
            </a:r>
            <a:r>
              <a:rPr lang="en-US" altLang="x-none" sz="1800" dirty="0"/>
              <a:t>~</a:t>
            </a:r>
            <a:r>
              <a:rPr lang="pt-PT" altLang="x-none" sz="1800" dirty="0"/>
              <a:t> </a:t>
            </a:r>
            <a:r>
              <a:rPr lang="pt-PT" altLang="x-none" sz="1800" b="1" dirty="0"/>
              <a:t>B</a:t>
            </a:r>
            <a:r>
              <a:rPr lang="pt-PT" altLang="x-none" sz="20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pt-PT" altLang="x-none" sz="2000" dirty="0"/>
              <a:t>Este é o princípio da </a:t>
            </a:r>
            <a:r>
              <a:rPr lang="pt-PT" altLang="x-none" sz="2000" b="1" i="1" dirty="0">
                <a:solidFill>
                  <a:srgbClr val="7030A0"/>
                </a:solidFill>
              </a:rPr>
              <a:t>Universalidade</a:t>
            </a:r>
            <a:r>
              <a:rPr lang="pt-PT" altLang="x-none" sz="2000" i="1" dirty="0"/>
              <a:t> .</a:t>
            </a:r>
            <a:r>
              <a:rPr lang="pt-PT" altLang="x-none" sz="2000" dirty="0"/>
              <a:t> O sistema de preferências aplica-se a quaisquer 2 alternativas de consumo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/>
              <a:t> 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algn="just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/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sz="2000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Modelo de apresentação predefinido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9117</TotalTime>
  <Words>2680</Words>
  <Application>Microsoft Macintosh PowerPoint</Application>
  <PresentationFormat>Apresentação no Ecrã (4:3)</PresentationFormat>
  <Paragraphs>854</Paragraphs>
  <Slides>58</Slides>
  <Notes>58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58</vt:i4>
      </vt:variant>
    </vt:vector>
  </HeadingPairs>
  <TitlesOfParts>
    <vt:vector size="65" baseType="lpstr">
      <vt:lpstr>Arial</vt:lpstr>
      <vt:lpstr>Cambria Math</vt:lpstr>
      <vt:lpstr>Garamond</vt:lpstr>
      <vt:lpstr>Times New Roman</vt:lpstr>
      <vt:lpstr>Verdana</vt:lpstr>
      <vt:lpstr>Wingdings</vt:lpstr>
      <vt:lpstr>Modelo de apresentação predefinido</vt:lpstr>
      <vt:lpstr>Introdução à Economia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Sistema de preferências</vt:lpstr>
      <vt:lpstr>Sistema de preferências</vt:lpstr>
      <vt:lpstr>Sistema de preferências</vt:lpstr>
      <vt:lpstr>Problema do consumidor</vt:lpstr>
      <vt:lpstr>Sistema de preferências</vt:lpstr>
      <vt:lpstr>Sistema de preferências</vt:lpstr>
      <vt:lpstr>Sistema de preferências</vt:lpstr>
      <vt:lpstr>Sistema de preferências</vt:lpstr>
      <vt:lpstr>Sistema de preferências</vt:lpstr>
      <vt:lpstr>Sistema de preferências</vt:lpstr>
      <vt:lpstr>Sistema de preferências</vt:lpstr>
      <vt:lpstr>Sistema de preferências</vt:lpstr>
      <vt:lpstr>Sistema de preferências</vt:lpstr>
      <vt:lpstr>Curvas de indiferença</vt:lpstr>
      <vt:lpstr>Curvas de indiferença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Problema do consumidor</vt:lpstr>
      <vt:lpstr>Escolha entre bem (x) e mal (y)</vt:lpstr>
      <vt:lpstr>Curvas de indiferença</vt:lpstr>
      <vt:lpstr>Curvas de indiferença</vt:lpstr>
      <vt:lpstr>Curvas de indiferença</vt:lpstr>
      <vt:lpstr>Curvas de indiferença</vt:lpstr>
      <vt:lpstr>Procura das empresas</vt:lpstr>
      <vt:lpstr>Procura das empresas</vt:lpstr>
      <vt:lpstr>Bibliografia</vt:lpstr>
    </vt:vector>
  </TitlesOfParts>
  <Company>GERMEN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Economia II</dc:title>
  <dc:creator>Egas Salgueiro</dc:creator>
  <cp:lastModifiedBy>Egas Salgueiro</cp:lastModifiedBy>
  <cp:revision>159</cp:revision>
  <cp:lastPrinted>2018-02-27T18:07:41Z</cp:lastPrinted>
  <dcterms:created xsi:type="dcterms:W3CDTF">2006-01-29T20:40:42Z</dcterms:created>
  <dcterms:modified xsi:type="dcterms:W3CDTF">2018-02-28T10:56:18Z</dcterms:modified>
</cp:coreProperties>
</file>