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99" r:id="rId2"/>
    <p:sldId id="592" r:id="rId3"/>
    <p:sldId id="533" r:id="rId4"/>
    <p:sldId id="576" r:id="rId5"/>
    <p:sldId id="591" r:id="rId6"/>
    <p:sldId id="590" r:id="rId7"/>
    <p:sldId id="589" r:id="rId8"/>
    <p:sldId id="588" r:id="rId9"/>
    <p:sldId id="587" r:id="rId10"/>
    <p:sldId id="586" r:id="rId11"/>
    <p:sldId id="584" r:id="rId12"/>
    <p:sldId id="583" r:id="rId13"/>
    <p:sldId id="582" r:id="rId14"/>
    <p:sldId id="581" r:id="rId15"/>
    <p:sldId id="585" r:id="rId16"/>
    <p:sldId id="580" r:id="rId17"/>
    <p:sldId id="578" r:id="rId18"/>
    <p:sldId id="595" r:id="rId19"/>
    <p:sldId id="596" r:id="rId20"/>
    <p:sldId id="577" r:id="rId21"/>
    <p:sldId id="600" r:id="rId22"/>
  </p:sldIdLst>
  <p:sldSz cx="9144000" cy="6858000" type="screen4x3"/>
  <p:notesSz cx="7315200" cy="96012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A6808"/>
    <a:srgbClr val="0066CC"/>
    <a:srgbClr val="FF0000"/>
    <a:srgbClr val="008000"/>
    <a:srgbClr val="BBE0E3"/>
    <a:srgbClr val="FF99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>
        <p:scale>
          <a:sx n="95" d="100"/>
          <a:sy n="95" d="100"/>
        </p:scale>
        <p:origin x="-97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02E0AD6A-EAEC-4E64-9CAB-9B08637A4FC2}" type="datetimeFigureOut">
              <a:rPr lang="pt-PT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83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344A88E4-6C69-4907-A544-A3D19020BE2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522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829" y="4561576"/>
            <a:ext cx="5849543" cy="432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83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Arial" charset="0"/>
              </a:defRPr>
            </a:lvl1pPr>
          </a:lstStyle>
          <a:p>
            <a:pPr>
              <a:defRPr/>
            </a:pPr>
            <a:fld id="{61498C82-7516-4E3A-AE06-0FE1A1187EF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6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6FFB7FC9-323D-4A26-8A86-971C611073C2}" type="slidenum">
              <a:rPr lang="en-US" altLang="pt-PT" smtClean="0"/>
              <a:pPr defTabSz="990600"/>
              <a:t>1</a:t>
            </a:fld>
            <a:endParaRPr lang="en-US" altLang="pt-PT" smtClean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87F58BD8-78EB-4CA0-A3D2-C42DE14445F5}" type="slidenum">
              <a:rPr lang="pt-PT" altLang="pt-PT" sz="1300"/>
              <a:pPr algn="r" defTabSz="990600"/>
              <a:t>1</a:t>
            </a:fld>
            <a:endParaRPr lang="pt-PT" altLang="pt-PT" sz="130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altLang="pt-PT" smtClean="0"/>
              <a:t>44150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341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7341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59D2CAA9-FFEE-4148-9C2E-A3E840726CB2}" type="slidenum">
              <a:rPr lang="pt-PT" sz="1300">
                <a:latin typeface="Arial" charset="0"/>
              </a:rPr>
              <a:pPr algn="r" defTabSz="989013"/>
              <a:t>10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7545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317A2EEB-D9A2-4FA4-9135-F3FBE2D8213F}" type="slidenum">
              <a:rPr lang="pt-PT" sz="1300">
                <a:latin typeface="Arial" charset="0"/>
              </a:rPr>
              <a:pPr algn="r" defTabSz="989013"/>
              <a:t>11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7750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886ABD74-1F39-4F6B-9628-710E61D27883}" type="slidenum">
              <a:rPr lang="pt-PT" sz="1300">
                <a:latin typeface="Arial" charset="0"/>
              </a:rPr>
              <a:pPr algn="r" defTabSz="989013"/>
              <a:t>12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955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7955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43254B1C-C95B-42A5-8EFA-66BEF9AAC849}" type="slidenum">
              <a:rPr lang="pt-PT" sz="1300">
                <a:latin typeface="Arial" charset="0"/>
              </a:rPr>
              <a:pPr algn="r" defTabSz="989013"/>
              <a:t>13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160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C1CE9482-64C4-43EF-AA87-F77C9809E9B9}" type="slidenum">
              <a:rPr lang="pt-PT" sz="1300">
                <a:latin typeface="Arial" charset="0"/>
              </a:rPr>
              <a:pPr algn="r" defTabSz="989013"/>
              <a:t>14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365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D30A292F-24C2-4512-9D17-055C5A9AF6BF}" type="slidenum">
              <a:rPr lang="pt-PT" sz="1300">
                <a:latin typeface="Arial" charset="0"/>
              </a:rPr>
              <a:pPr algn="r" defTabSz="989013"/>
              <a:t>15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569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991898C3-5F86-4283-BDB1-BA51E2B5C92B}" type="slidenum">
              <a:rPr lang="pt-PT" sz="1300">
                <a:latin typeface="Arial" charset="0"/>
              </a:rPr>
              <a:pPr algn="r" defTabSz="989013"/>
              <a:t>16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8774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11D592DE-52FA-4C9E-A5C5-EC5CE3103901}" type="slidenum">
              <a:rPr lang="pt-PT" sz="1300">
                <a:latin typeface="Arial" charset="0"/>
              </a:rPr>
              <a:pPr algn="r" defTabSz="989013"/>
              <a:t>17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081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0819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C5328-9A78-4A62-B070-D0F1024088A3}" type="slidenum">
              <a:rPr lang="pt-PT" smtClean="0"/>
              <a:pPr/>
              <a:t>18</a:t>
            </a:fld>
            <a:endParaRPr lang="pt-P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2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0086"/>
            <a:ext cx="5852814" cy="4320317"/>
          </a:xfrm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5702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CC893A0E-F86A-45FD-A6CF-0F65A1382759}" type="slidenum">
              <a:rPr lang="pt-PT" sz="1300">
                <a:latin typeface="Arial" charset="0"/>
              </a:rPr>
              <a:pPr algn="r" defTabSz="989013"/>
              <a:t>2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491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9491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E82FEA63-D7F2-4947-A621-E622C24A0C1D}" type="slidenum">
              <a:rPr lang="pt-PT" sz="1300">
                <a:latin typeface="Arial" charset="0"/>
              </a:rPr>
              <a:pPr algn="r" defTabSz="989013"/>
              <a:t>20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59075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43CB5-0E72-4824-BDED-1171FCCDEADE}" type="slidenum">
              <a:rPr lang="pt-PT" smtClean="0"/>
              <a:pPr/>
              <a:t>3</a:t>
            </a:fld>
            <a:endParaRPr lang="pt-P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112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6112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A80FB8C8-E0F9-494B-A70D-066D4A8BC204}" type="slidenum">
              <a:rPr lang="pt-PT" sz="1300">
                <a:latin typeface="Arial" charset="0"/>
              </a:rPr>
              <a:pPr algn="r" defTabSz="989013"/>
              <a:t>4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0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63171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9196A0FC-4F77-4AF5-ADED-3D6B05D73F45}" type="slidenum">
              <a:rPr lang="pt-PT" sz="1300">
                <a:latin typeface="Arial" charset="0"/>
              </a:rPr>
              <a:pPr algn="r" defTabSz="989013"/>
              <a:t>5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8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65219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25A8B9DA-D479-48C4-992E-CE15874D1099}" type="slidenum">
              <a:rPr lang="pt-PT" sz="1300">
                <a:latin typeface="Arial" charset="0"/>
              </a:rPr>
              <a:pPr algn="r" defTabSz="989013"/>
              <a:t>6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6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67267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F243E0DE-9EA4-412D-A7E0-0299731AE170}" type="slidenum">
              <a:rPr lang="pt-PT" sz="1300">
                <a:latin typeface="Arial" charset="0"/>
              </a:rPr>
              <a:pPr algn="r" defTabSz="989013"/>
              <a:t>7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4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69315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48B121A8-7668-47BF-9186-4EC552271566}" type="slidenum">
              <a:rPr lang="pt-PT" sz="1300">
                <a:latin typeface="Arial" charset="0"/>
              </a:rPr>
              <a:pPr algn="r" defTabSz="989013"/>
              <a:t>8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2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 smtClean="0"/>
          </a:p>
        </p:txBody>
      </p:sp>
      <p:sp>
        <p:nvSpPr>
          <p:cNvPr id="271363" name="Marcador de Posição do Número do Diapositivo 3"/>
          <p:cNvSpPr txBox="1">
            <a:spLocks noGrp="1"/>
          </p:cNvSpPr>
          <p:nvPr/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25" tIns="49512" rIns="99025" bIns="49512" anchor="b"/>
          <a:lstStyle/>
          <a:p>
            <a:pPr algn="r" defTabSz="989013"/>
            <a:fld id="{4E973F0A-F8FD-4840-B8E7-8DF45EFBA07F}" type="slidenum">
              <a:rPr lang="pt-PT" sz="1300">
                <a:latin typeface="Arial" charset="0"/>
              </a:rPr>
              <a:pPr algn="r" defTabSz="989013"/>
              <a:t>9</a:t>
            </a:fld>
            <a:endParaRPr lang="pt-PT" sz="13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5587-FD37-42F4-85BB-C9782A032428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B56E6-CDE8-46A2-A7A3-4AEAB5D0CB5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C8467-7D60-46D6-A2D3-333FCF275701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D60DD-59C4-4F98-9A47-49DB2BB79D4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63ED-4730-42FE-AF25-951ACF82C821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5BA3D-E37E-4955-A057-8ABA7DF60F7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5C6A5-5B70-417D-9918-09BC36597090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3BE0-3996-4617-8D3D-550F2CF2D3B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D4A6-9BDA-47A4-A3AC-502056DFEBC0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86B7C-4EF8-49D5-A12D-EAE0320F529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D85D0-6C50-40BA-910F-81A35A42C496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AFF8-CFB9-4036-AD00-04BC6BD1B2B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FB9F1-E10B-484A-B54C-50A1EC062AEF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484D0-A126-40C8-BBB1-2385B55CD3B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1922-DA80-41B7-8756-90D8B9FDE3CB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C8113-6380-4085-9F6D-6494D8DF5C8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FA5C1-2DA9-4AC7-A772-93D1B256158E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08BF-AE21-4769-8785-6AE9B67B309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69125-0160-4C72-B5B2-09C2F585A0A7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29B4-D0FC-4531-AFAE-93965BE991A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9192A-011C-4AB7-ABC0-95A5CF9BA5A2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63F74-FCF8-4C82-82E9-3C0D84EDA47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9E2D4-09F5-4E0A-A805-96267D11A81A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3920B-4462-4516-B9D9-B636909BDC3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8F476F92-9EF2-4611-AD3A-7C6D722E1790}" type="datetime1">
              <a:rPr lang="pt-PT" smtClean="0"/>
              <a:pPr>
                <a:defRPr/>
              </a:pPr>
              <a:t>01-04-2019</a:t>
            </a:fld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359525"/>
            <a:ext cx="799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4D13973-6F4C-4DA0-99A6-96421B7D86E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7596188" y="260350"/>
            <a:ext cx="1223962" cy="647700"/>
            <a:chOff x="2589" y="429"/>
            <a:chExt cx="654" cy="318"/>
          </a:xfrm>
        </p:grpSpPr>
        <p:pic>
          <p:nvPicPr>
            <p:cNvPr id="1033" name="Picture 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589" y="429"/>
              <a:ext cx="65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 Box 9"/>
            <p:cNvSpPr txBox="1">
              <a:spLocks noChangeArrowheads="1"/>
            </p:cNvSpPr>
            <p:nvPr/>
          </p:nvSpPr>
          <p:spPr bwMode="auto">
            <a:xfrm>
              <a:off x="2771" y="444"/>
              <a:ext cx="40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PT" sz="700" b="1">
                  <a:solidFill>
                    <a:schemeClr val="bg2"/>
                  </a:solidFill>
                  <a:latin typeface="Arial" charset="0"/>
                </a:rPr>
                <a:t>DEGEI</a:t>
              </a:r>
            </a:p>
          </p:txBody>
        </p:sp>
      </p:grp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395288" y="836613"/>
            <a:ext cx="8351837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981075"/>
            <a:ext cx="7559675" cy="5145088"/>
          </a:xfrm>
        </p:spPr>
        <p:txBody>
          <a:bodyPr/>
          <a:lstStyle/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pt-PT" altLang="pt-PT" sz="1000" b="1" i="1" dirty="0" smtClean="0"/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800" b="1" i="1" dirty="0" smtClean="0"/>
              <a:t>41201-Introdução à Economia</a:t>
            </a:r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000" i="1" dirty="0" smtClean="0"/>
              <a:t>e</a:t>
            </a:r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000" dirty="0" smtClean="0"/>
              <a:t>   </a:t>
            </a:r>
          </a:p>
          <a:p>
            <a:pPr marL="0" indent="0" algn="ctr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pt-PT" altLang="pt-PT" sz="2000" dirty="0" smtClean="0"/>
              <a:t>  </a:t>
            </a:r>
            <a:r>
              <a:rPr lang="pt-PT" altLang="pt-PT" sz="2000" b="1" dirty="0" smtClean="0"/>
              <a:t>Ano </a:t>
            </a:r>
            <a:r>
              <a:rPr lang="pt-PT" altLang="pt-PT" sz="2000" b="1" dirty="0" err="1" smtClean="0"/>
              <a:t>Letivo</a:t>
            </a:r>
            <a:r>
              <a:rPr lang="pt-PT" altLang="pt-PT" sz="2000" b="1" dirty="0" smtClean="0"/>
              <a:t> 2018/2019 – 2º Semestre</a:t>
            </a:r>
            <a:r>
              <a:rPr lang="pt-PT" altLang="pt-PT" sz="2000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endParaRPr lang="pt-PT" altLang="pt-PT" sz="2000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PT" altLang="pt-PT" sz="1500" b="1" dirty="0" smtClean="0"/>
              <a:t>Cursos:</a:t>
            </a:r>
            <a:r>
              <a:rPr lang="pt-PT" altLang="pt-PT" sz="1500" dirty="0" smtClean="0"/>
              <a:t> </a:t>
            </a:r>
            <a:r>
              <a:rPr lang="pt-PT" altLang="pt-PT" sz="1500" dirty="0" err="1" smtClean="0"/>
              <a:t>Eng</a:t>
            </a:r>
            <a:r>
              <a:rPr lang="pt-PT" altLang="pt-PT" sz="1500" dirty="0" smtClean="0"/>
              <a:t>. Ambiente, EGI, </a:t>
            </a:r>
            <a:r>
              <a:rPr lang="en-GB" altLang="pt-PT" sz="1500" dirty="0" smtClean="0"/>
              <a:t>LRE, </a:t>
            </a:r>
            <a:r>
              <a:rPr lang="en-GB" altLang="pt-PT" sz="1500" dirty="0" err="1" smtClean="0"/>
              <a:t>Mestrado</a:t>
            </a:r>
            <a:r>
              <a:rPr lang="en-GB" altLang="pt-PT" sz="1500" dirty="0" smtClean="0"/>
              <a:t> </a:t>
            </a:r>
            <a:r>
              <a:rPr lang="en-GB" altLang="pt-PT" sz="1500" dirty="0" err="1" smtClean="0"/>
              <a:t>em</a:t>
            </a:r>
            <a:r>
              <a:rPr lang="en-GB" altLang="pt-PT" sz="1500" dirty="0" smtClean="0"/>
              <a:t> </a:t>
            </a:r>
            <a:r>
              <a:rPr lang="en-GB" altLang="pt-PT" sz="1500" dirty="0" err="1" smtClean="0"/>
              <a:t>Sistemas</a:t>
            </a:r>
            <a:r>
              <a:rPr lang="en-GB" altLang="pt-PT" sz="1500" dirty="0" smtClean="0"/>
              <a:t> de </a:t>
            </a:r>
            <a:r>
              <a:rPr lang="en-GB" altLang="pt-PT" sz="1500" dirty="0" err="1" smtClean="0"/>
              <a:t>Informação</a:t>
            </a:r>
            <a:r>
              <a:rPr lang="en-GB" altLang="pt-PT" sz="1500" dirty="0" smtClean="0"/>
              <a:t>,</a:t>
            </a:r>
            <a:r>
              <a:rPr lang="pt-PT" altLang="pt-PT" sz="1500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PT" altLang="pt-PT" sz="1500" dirty="0" err="1" smtClean="0"/>
              <a:t>MIEMecânica</a:t>
            </a:r>
            <a:r>
              <a:rPr lang="pt-PT" altLang="pt-PT" sz="1500" dirty="0" smtClean="0"/>
              <a:t>, </a:t>
            </a:r>
            <a:r>
              <a:rPr lang="en-GB" altLang="pt-PT" sz="1500" dirty="0" err="1" smtClean="0"/>
              <a:t>MIEQuímica</a:t>
            </a:r>
            <a:r>
              <a:rPr lang="en-GB" altLang="pt-PT" sz="1500" dirty="0" smtClean="0"/>
              <a:t> e </a:t>
            </a:r>
            <a:r>
              <a:rPr lang="en-GB" altLang="pt-PT" sz="1500" dirty="0" err="1" smtClean="0"/>
              <a:t>Turismo</a:t>
            </a:r>
            <a:r>
              <a:rPr lang="pt-PT" altLang="pt-PT" sz="1500" dirty="0" smtClean="0"/>
              <a:t>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endParaRPr lang="pt-PT" altLang="pt-PT" sz="1500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2600" dirty="0" smtClean="0">
              <a:solidFill>
                <a:srgbClr val="333333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pt-PT" sz="3000" b="1" i="1" dirty="0" smtClean="0"/>
              <a:t>Inflação e Desemprego</a:t>
            </a:r>
            <a:endParaRPr lang="pt-PT" sz="2100" dirty="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1800" dirty="0" smtClean="0">
              <a:solidFill>
                <a:srgbClr val="333333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pt-PT" altLang="pt-PT" sz="1600" dirty="0" smtClean="0">
              <a:solidFill>
                <a:srgbClr val="333333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PT" altLang="pt-PT" sz="1200" dirty="0" smtClean="0"/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pt-PT" altLang="pt-PT" sz="1200" b="1" i="1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96188" y="260350"/>
            <a:ext cx="1223962" cy="647700"/>
            <a:chOff x="2589" y="429"/>
            <a:chExt cx="654" cy="318"/>
          </a:xfrm>
        </p:grpSpPr>
        <p:pic>
          <p:nvPicPr>
            <p:cNvPr id="1639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9" y="429"/>
              <a:ext cx="65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2771" y="444"/>
              <a:ext cx="40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PT" altLang="pt-PT" sz="700" b="1">
                  <a:solidFill>
                    <a:schemeClr val="bg2"/>
                  </a:solidFill>
                </a:rPr>
                <a:t>DEGEI</a:t>
              </a:r>
            </a:p>
          </p:txBody>
        </p:sp>
      </p:grpSp>
      <p:sp>
        <p:nvSpPr>
          <p:cNvPr id="16388" name="Line 8"/>
          <p:cNvSpPr>
            <a:spLocks noChangeShapeType="1"/>
          </p:cNvSpPr>
          <p:nvPr/>
        </p:nvSpPr>
        <p:spPr bwMode="auto">
          <a:xfrm>
            <a:off x="404813" y="930275"/>
            <a:ext cx="8351837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11"/>
          <p:cNvSpPr>
            <a:spLocks noChangeShapeType="1"/>
          </p:cNvSpPr>
          <p:nvPr/>
        </p:nvSpPr>
        <p:spPr bwMode="auto">
          <a:xfrm>
            <a:off x="684213" y="260350"/>
            <a:ext cx="0" cy="4321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l"/>
            <a:fld id="{3473191A-1E9D-4BD9-945B-23D36FA7E337}" type="slidenum">
              <a:rPr lang="pt-PT" smtClean="0">
                <a:cs typeface="Arial" charset="0"/>
              </a:rPr>
              <a:pPr algn="l"/>
              <a:t>1</a:t>
            </a:fld>
            <a:endParaRPr lang="pt-PT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87282-7332-49A6-98CA-231C502DAD28}" type="slidenum">
              <a:rPr lang="pt-PT"/>
              <a:pPr>
                <a:defRPr/>
              </a:pPr>
              <a:t>10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5301659-64A7-41E7-8902-0645C38D2388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10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723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Políticas Anti-Inflacionistas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395288" y="981075"/>
            <a:ext cx="8280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/>
            <a:r>
              <a:rPr lang="pt-PT" sz="2400"/>
              <a:t>	Perda de produto e de emprego para manter a estabilidade de preços (custo elevado para a sociedade).</a:t>
            </a:r>
          </a:p>
          <a:p>
            <a:pPr marL="274638" indent="-274638"/>
            <a:endParaRPr lang="pt-PT" sz="2400"/>
          </a:p>
          <a:p>
            <a:pPr marL="274638" indent="-274638"/>
            <a:r>
              <a:rPr lang="pt-PT" sz="2400"/>
              <a:t>	Políticas de rendimentos baseadas em acções governamentais credíveis, seja por persuasão verbal ou por controlos legais e incentivos (baixo custo).</a:t>
            </a:r>
          </a:p>
          <a:p>
            <a:pPr marL="274638" indent="-274638"/>
            <a:endParaRPr lang="pt-PT" sz="2400"/>
          </a:p>
          <a:p>
            <a:pPr marL="274638" indent="-274638"/>
            <a:endParaRPr lang="pt-PT" sz="2400"/>
          </a:p>
          <a:p>
            <a:pPr marL="274638" indent="-274638" algn="just"/>
            <a:r>
              <a:rPr lang="pt-PT" sz="2400"/>
              <a:t>. Controlo de salários ou orientações para salários e preços acompanhados de políticas restritivas</a:t>
            </a:r>
          </a:p>
          <a:p>
            <a:pPr marL="274638" indent="-274638" algn="just"/>
            <a:r>
              <a:rPr lang="pt-PT" sz="2400"/>
              <a:t>. Estratégia de mercado baseada na concorrência</a:t>
            </a:r>
          </a:p>
          <a:p>
            <a:pPr marL="274638" indent="-274638" algn="just"/>
            <a:r>
              <a:rPr lang="pt-PT" sz="2400"/>
              <a:t>. Políticas de rendimentos baseadas em impostos</a:t>
            </a:r>
          </a:p>
          <a:p>
            <a:pPr marL="274638" indent="-274638" algn="just"/>
            <a:r>
              <a:rPr lang="pt-PT" sz="2400"/>
              <a:t>. Políticas de remunerações baseadas na partilha de lucros</a:t>
            </a:r>
          </a:p>
        </p:txBody>
      </p:sp>
      <p:sp>
        <p:nvSpPr>
          <p:cNvPr id="272390" name="AutoShape 6"/>
          <p:cNvSpPr>
            <a:spLocks noChangeArrowheads="1"/>
          </p:cNvSpPr>
          <p:nvPr/>
        </p:nvSpPr>
        <p:spPr bwMode="auto">
          <a:xfrm>
            <a:off x="3708400" y="3357563"/>
            <a:ext cx="863600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12D01-FC13-4E33-90CB-801E229A2227}" type="slidenum">
              <a:rPr lang="pt-PT"/>
              <a:pPr>
                <a:defRPr/>
              </a:pPr>
              <a:t>11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C9E273F-0D7A-4A1C-BB21-C582A397AA6D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11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3962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Emprego e Inflação em Portugal</a:t>
            </a:r>
          </a:p>
        </p:txBody>
      </p:sp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179388" y="620713"/>
          <a:ext cx="7345362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7" name="Gráfico" r:id="rId4" imgW="6096000" imgH="2781300" progId="MSGraph.Chart.8">
                  <p:embed followColorScheme="full"/>
                </p:oleObj>
              </mc:Choice>
              <mc:Fallback>
                <p:oleObj name="Gráfico" r:id="rId4" imgW="6096000" imgH="2781300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20713"/>
                        <a:ext cx="7345362" cy="312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/>
          <p:cNvGraphicFramePr>
            <a:graphicFrameLocks noChangeAspect="1"/>
          </p:cNvGraphicFramePr>
          <p:nvPr/>
        </p:nvGraphicFramePr>
        <p:xfrm>
          <a:off x="323850" y="3500438"/>
          <a:ext cx="712787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8" name="Gráfico" r:id="rId6" imgW="10972800" imgH="4076700" progId="MSGraph.Chart.8">
                  <p:embed followColorScheme="full"/>
                </p:oleObj>
              </mc:Choice>
              <mc:Fallback>
                <p:oleObj name="Gráfico" r:id="rId6" imgW="10972800" imgH="4076700" progId="MSGraph.Chart.8">
                  <p:embed followColorScheme="full"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7127875" cy="293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Text Box 7"/>
          <p:cNvSpPr txBox="1">
            <a:spLocks noChangeArrowheads="1"/>
          </p:cNvSpPr>
          <p:nvPr/>
        </p:nvSpPr>
        <p:spPr bwMode="auto">
          <a:xfrm>
            <a:off x="7488238" y="1268413"/>
            <a:ext cx="1655762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400" b="1" dirty="0">
                <a:solidFill>
                  <a:srgbClr val="009900"/>
                </a:solidFill>
              </a:rPr>
              <a:t>7,8% no último trimestre de 2008</a:t>
            </a:r>
          </a:p>
          <a:p>
            <a:pPr>
              <a:spcBef>
                <a:spcPct val="50000"/>
              </a:spcBef>
            </a:pPr>
            <a:r>
              <a:rPr lang="pt-PT" sz="1400" b="1" dirty="0">
                <a:solidFill>
                  <a:srgbClr val="009900"/>
                </a:solidFill>
              </a:rPr>
              <a:t>8,5% em Março de 2009</a:t>
            </a:r>
          </a:p>
          <a:p>
            <a:pPr>
              <a:spcBef>
                <a:spcPct val="50000"/>
              </a:spcBef>
            </a:pPr>
            <a:r>
              <a:rPr lang="pt-PT" sz="1400" b="1" dirty="0">
                <a:solidFill>
                  <a:srgbClr val="009900"/>
                </a:solidFill>
              </a:rPr>
              <a:t>10,5% em Março de </a:t>
            </a:r>
            <a:r>
              <a:rPr lang="pt-PT" sz="1400" b="1" dirty="0" smtClean="0">
                <a:solidFill>
                  <a:srgbClr val="009900"/>
                </a:solidFill>
              </a:rPr>
              <a:t>2010</a:t>
            </a:r>
          </a:p>
          <a:p>
            <a:pPr>
              <a:spcBef>
                <a:spcPct val="50000"/>
              </a:spcBef>
            </a:pPr>
            <a:r>
              <a:rPr lang="pt-PT" sz="1400" b="1" dirty="0" smtClean="0">
                <a:solidFill>
                  <a:srgbClr val="009900"/>
                </a:solidFill>
              </a:rPr>
              <a:t>11,1% em Março de 2011</a:t>
            </a:r>
          </a:p>
          <a:p>
            <a:pPr>
              <a:spcBef>
                <a:spcPct val="50000"/>
              </a:spcBef>
            </a:pPr>
            <a:r>
              <a:rPr lang="pt-PT" sz="1400" b="1" dirty="0" smtClean="0">
                <a:solidFill>
                  <a:srgbClr val="009900"/>
                </a:solidFill>
              </a:rPr>
              <a:t>(</a:t>
            </a:r>
            <a:r>
              <a:rPr lang="pt-PT" sz="1400" b="1" dirty="0">
                <a:solidFill>
                  <a:srgbClr val="009900"/>
                </a:solidFill>
              </a:rPr>
              <a:t>Fonte: </a:t>
            </a:r>
            <a:r>
              <a:rPr lang="pt-PT" sz="1400" b="1" dirty="0" err="1">
                <a:solidFill>
                  <a:srgbClr val="009900"/>
                </a:solidFill>
              </a:rPr>
              <a:t>Eurostat</a:t>
            </a:r>
            <a:r>
              <a:rPr lang="pt-PT" sz="1400" b="1" dirty="0">
                <a:solidFill>
                  <a:srgbClr val="009900"/>
                </a:solidFill>
              </a:rPr>
              <a:t>)</a:t>
            </a:r>
          </a:p>
        </p:txBody>
      </p:sp>
      <p:sp>
        <p:nvSpPr>
          <p:cNvPr id="239628" name="Text Box 8"/>
          <p:cNvSpPr txBox="1">
            <a:spLocks noChangeArrowheads="1"/>
          </p:cNvSpPr>
          <p:nvPr/>
        </p:nvSpPr>
        <p:spPr bwMode="auto">
          <a:xfrm>
            <a:off x="7419975" y="4117975"/>
            <a:ext cx="17240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400" b="1" dirty="0">
                <a:solidFill>
                  <a:srgbClr val="009900"/>
                </a:solidFill>
              </a:rPr>
              <a:t>2,6% no final de 2008</a:t>
            </a:r>
          </a:p>
          <a:p>
            <a:pPr>
              <a:spcBef>
                <a:spcPct val="50000"/>
              </a:spcBef>
            </a:pPr>
            <a:r>
              <a:rPr lang="pt-PT" sz="1400" b="1" dirty="0">
                <a:solidFill>
                  <a:srgbClr val="009900"/>
                </a:solidFill>
              </a:rPr>
              <a:t>A taxa de inflação portuguesa de 2009 foi 0,1% </a:t>
            </a:r>
            <a:endParaRPr lang="pt-PT" sz="1400" b="1" dirty="0" smtClean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pt-PT" sz="1400" b="1" dirty="0" smtClean="0">
                <a:solidFill>
                  <a:srgbClr val="009900"/>
                </a:solidFill>
              </a:rPr>
              <a:t>3,9% anual  em Março 2011</a:t>
            </a:r>
            <a:endParaRPr lang="pt-PT" sz="1400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pt-PT" sz="1400" b="1" dirty="0">
                <a:solidFill>
                  <a:srgbClr val="009900"/>
                </a:solidFill>
              </a:rPr>
              <a:t>(Fonte: </a:t>
            </a:r>
            <a:r>
              <a:rPr lang="pt-PT" sz="1400" b="1" dirty="0" err="1">
                <a:solidFill>
                  <a:srgbClr val="009900"/>
                </a:solidFill>
              </a:rPr>
              <a:t>Eurostat</a:t>
            </a:r>
            <a:r>
              <a:rPr lang="pt-PT" sz="1400" b="1" dirty="0">
                <a:solidFill>
                  <a:srgbClr val="0099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39621" grpId="0"/>
      <p:bldOleChart spid="239622" grpId="0"/>
      <p:bldP spid="239627" grpId="0"/>
      <p:bldP spid="2396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77088-48E2-4D87-B0DA-48EDE700024A}" type="slidenum">
              <a:rPr lang="pt-PT"/>
              <a:pPr>
                <a:defRPr/>
              </a:pPr>
              <a:t>12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260EA29-F4DD-45F4-9E4F-7A5F8DC659A9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12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764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Quantificação do Desemprego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8569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400"/>
              <a:t>Define-se </a:t>
            </a:r>
            <a:r>
              <a:rPr lang="pt-PT" sz="2400">
                <a:solidFill>
                  <a:srgbClr val="009900"/>
                </a:solidFill>
              </a:rPr>
              <a:t>Taxa de Desemprego</a:t>
            </a:r>
            <a:r>
              <a:rPr lang="pt-PT" sz="2400"/>
              <a:t> como:</a:t>
            </a:r>
          </a:p>
          <a:p>
            <a:pPr>
              <a:spcBef>
                <a:spcPct val="50000"/>
              </a:spcBef>
            </a:pPr>
            <a:r>
              <a:rPr lang="pt-PT" sz="2400"/>
              <a:t>		</a:t>
            </a:r>
            <a:r>
              <a:rPr lang="pt-PT" sz="2400" u="sng"/>
              <a:t>População activa t – População empregada t</a:t>
            </a:r>
          </a:p>
          <a:p>
            <a:pPr>
              <a:spcBef>
                <a:spcPct val="50000"/>
              </a:spcBef>
            </a:pPr>
            <a:r>
              <a:rPr lang="pt-PT" sz="2400"/>
              <a:t>				População activa t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476375" y="17002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400"/>
              <a:t>u</a:t>
            </a:r>
            <a:r>
              <a:rPr lang="pt-PT" sz="2400" baseline="-25000"/>
              <a:t>t</a:t>
            </a:r>
            <a:r>
              <a:rPr lang="pt-PT" sz="2400"/>
              <a:t> =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468313" y="2997200"/>
            <a:ext cx="831691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chemeClr val="accent2"/>
                </a:solidFill>
              </a:rPr>
              <a:t>A população desempregada é constituída pela população activa com condições de estar empregue e que não trabalha. </a:t>
            </a:r>
          </a:p>
          <a:p>
            <a:endParaRPr lang="pt-PT" sz="2000">
              <a:solidFill>
                <a:schemeClr val="accent2"/>
              </a:solidFill>
            </a:endParaRPr>
          </a:p>
          <a:p>
            <a:r>
              <a:rPr lang="pt-PT" sz="2000">
                <a:solidFill>
                  <a:schemeClr val="accent2"/>
                </a:solidFill>
              </a:rPr>
              <a:t>Consideram-se apenas os indivíduos que fizeram diligências concretas para encontrar emprego.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539750" y="4797425"/>
            <a:ext cx="70580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/>
              <a:t> . Empregados</a:t>
            </a:r>
          </a:p>
          <a:p>
            <a:r>
              <a:rPr lang="pt-PT" sz="2000"/>
              <a:t> . Desempregados</a:t>
            </a:r>
          </a:p>
          <a:p>
            <a:r>
              <a:rPr lang="pt-PT" sz="2000"/>
              <a:t> . População Activa</a:t>
            </a:r>
          </a:p>
          <a:p>
            <a:r>
              <a:rPr lang="pt-PT" sz="2000"/>
              <a:t> . Não integrantes na População Activa (População não activa)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79C09-94C9-476C-B182-5CD0A3926E58}" type="slidenum">
              <a:rPr lang="pt-PT"/>
              <a:pPr>
                <a:defRPr/>
              </a:pPr>
              <a:t>13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3AE23A2-4B91-45E2-BABB-3F9AB260FFCC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13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785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Desemprego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323850" y="981075"/>
            <a:ext cx="6534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pt-PT" sz="2400">
                <a:solidFill>
                  <a:srgbClr val="009900"/>
                </a:solidFill>
              </a:rPr>
              <a:t>Tipos de Desemprego:</a:t>
            </a:r>
          </a:p>
          <a:p>
            <a:pPr lvl="1"/>
            <a:r>
              <a:rPr lang="pt-PT" sz="2400"/>
              <a:t>. Desemprego Voluntário vs Involuntário</a:t>
            </a:r>
          </a:p>
          <a:p>
            <a:pPr lvl="1"/>
            <a:r>
              <a:rPr lang="pt-PT" sz="2400" b="1"/>
              <a:t>. Desemprego Friccional</a:t>
            </a:r>
          </a:p>
          <a:p>
            <a:pPr lvl="1"/>
            <a:r>
              <a:rPr lang="pt-PT" sz="2400" b="1"/>
              <a:t>. Desemprego Estrutural</a:t>
            </a:r>
          </a:p>
          <a:p>
            <a:pPr lvl="1"/>
            <a:r>
              <a:rPr lang="pt-PT" sz="2400" b="1"/>
              <a:t>. Desemprego Cíclico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4427538" y="2708275"/>
            <a:ext cx="38877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>
                <a:solidFill>
                  <a:srgbClr val="009900"/>
                </a:solidFill>
              </a:rPr>
              <a:t>Impactos do Desemprego:</a:t>
            </a:r>
          </a:p>
          <a:p>
            <a:r>
              <a:rPr lang="pt-PT" sz="2400"/>
              <a:t> . Impacto Económico </a:t>
            </a:r>
          </a:p>
          <a:p>
            <a:r>
              <a:rPr lang="pt-PT" sz="2400"/>
              <a:t> . Impacto Social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468313" y="4292600"/>
            <a:ext cx="67675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>
                <a:solidFill>
                  <a:srgbClr val="009900"/>
                </a:solidFill>
              </a:rPr>
              <a:t>Propostas para redução desemprego:</a:t>
            </a:r>
          </a:p>
          <a:p>
            <a:r>
              <a:rPr lang="pt-PT" sz="2400"/>
              <a:t> . melhoria de informação no mercado de trabalho</a:t>
            </a:r>
          </a:p>
          <a:p>
            <a:r>
              <a:rPr lang="pt-PT" sz="2400"/>
              <a:t> . melhoria da educação e da formação</a:t>
            </a:r>
          </a:p>
          <a:p>
            <a:r>
              <a:rPr lang="pt-PT" sz="2400"/>
              <a:t> . melhoria dos incentivos para trabalhar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4" grpId="0"/>
      <p:bldP spid="2785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6D3-14B0-4A0A-874E-327771CE8AEC}" type="slidenum">
              <a:rPr lang="pt-PT"/>
              <a:pPr>
                <a:defRPr/>
              </a:pPr>
              <a:t>14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9A60952-0515-497E-B6A7-1F431D10F59E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14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058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Lei de Okun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95288" y="981075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2400" b="1"/>
              <a:t>Segundo a </a:t>
            </a:r>
            <a:r>
              <a:rPr lang="pt-PT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Lei de Okun</a:t>
            </a:r>
            <a:r>
              <a:rPr lang="pt-PT" sz="2400" b="1"/>
              <a:t>, </a:t>
            </a:r>
          </a:p>
          <a:p>
            <a:pPr>
              <a:defRPr/>
            </a:pPr>
            <a:r>
              <a:rPr lang="pt-PT" sz="2400" b="1" i="1"/>
              <a:t>“ por cada 2% de redução do PIB relativamente ao PIB potencial, a taxa de desemprego aumenta 1%”</a:t>
            </a: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7632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71900" indent="-3771900">
              <a:spcBef>
                <a:spcPct val="50000"/>
              </a:spcBef>
            </a:pPr>
            <a:r>
              <a:rPr lang="pt-PT" sz="1600" b="1" i="1">
                <a:latin typeface="Arial" charset="0"/>
              </a:rPr>
              <a:t> Diminuição do PIB</a:t>
            </a:r>
            <a:r>
              <a:rPr lang="pt-PT" sz="1800" b="1" i="1" baseline="-25000">
                <a:latin typeface="Arial" charset="0"/>
              </a:rPr>
              <a:t>real </a:t>
            </a:r>
            <a:r>
              <a:rPr lang="pt-PT" sz="1200" b="1" i="1">
                <a:latin typeface="Arial" charset="0"/>
              </a:rPr>
              <a:t>(Recessão)</a:t>
            </a:r>
            <a:r>
              <a:rPr lang="pt-PT" sz="1600" b="1" i="1">
                <a:latin typeface="Arial" charset="0"/>
              </a:rPr>
              <a:t> =&gt; aumento da taxa de desemprego</a:t>
            </a:r>
          </a:p>
        </p:txBody>
      </p:sp>
      <p:sp>
        <p:nvSpPr>
          <p:cNvPr id="280583" name="Rectangle 7"/>
          <p:cNvSpPr>
            <a:spLocks noRot="1" noChangeArrowheads="1"/>
          </p:cNvSpPr>
          <p:nvPr/>
        </p:nvSpPr>
        <p:spPr bwMode="auto">
          <a:xfrm>
            <a:off x="1331913" y="2781300"/>
            <a:ext cx="61722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PT" sz="1600">
                <a:solidFill>
                  <a:srgbClr val="009900"/>
                </a:solidFill>
                <a:latin typeface="Arial" charset="0"/>
              </a:rPr>
              <a:t>Ilustração da Lei de Okun, 1955-2002</a:t>
            </a:r>
          </a:p>
        </p:txBody>
      </p:sp>
      <p:pic>
        <p:nvPicPr>
          <p:cNvPr id="2805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3459163"/>
            <a:ext cx="7129463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7ACE4-D740-42C3-93F1-D42954F96C0D}" type="slidenum">
              <a:rPr lang="pt-PT"/>
              <a:pPr>
                <a:defRPr/>
              </a:pPr>
              <a:t>15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1FC337A-C5CB-428E-B7AF-487200EDBFE8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15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262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Curva de Phillips</a:t>
            </a:r>
          </a:p>
        </p:txBody>
      </p:sp>
      <p:pic>
        <p:nvPicPr>
          <p:cNvPr id="282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349500"/>
            <a:ext cx="5688013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971550" y="1196975"/>
            <a:ext cx="6859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800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curva de Phillips de curto prazo representa</a:t>
            </a:r>
            <a:br>
              <a:rPr lang="pt-PT" sz="2800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PT" sz="2800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antagonismo entre a inflação e o desemprego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9B330-BB77-426E-9B9D-ED52DE40C2E4}" type="slidenum">
              <a:rPr lang="pt-PT"/>
              <a:pPr>
                <a:defRPr/>
              </a:pPr>
              <a:t>16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C7C4786-0968-4964-9859-A520DA93F16F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16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46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Curva de Philips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395288" y="981075"/>
            <a:ext cx="856932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/>
              <a:t>A curva de Phillips ilustra a relação de curto prazo entre inflação dos salários nominais e desemprego.</a:t>
            </a:r>
          </a:p>
          <a:p>
            <a:endParaRPr lang="pt-PT" sz="2800"/>
          </a:p>
          <a:p>
            <a:r>
              <a:rPr lang="pt-PT" sz="2800"/>
              <a:t>A curva de Phillips mostra as combinações de cp de desemprego e inflação que aparecem quando a procura agregada movimenta a economia ao longo da curva AS.</a:t>
            </a:r>
          </a:p>
          <a:p>
            <a:endParaRPr lang="pt-PT" sz="2800"/>
          </a:p>
          <a:p>
            <a:r>
              <a:rPr lang="pt-PT" sz="2800"/>
              <a:t>Quanto maior a AD por bens e serviços, maior é o produto da economia e maior é o nível geral de preços. </a:t>
            </a:r>
          </a:p>
          <a:p>
            <a:endParaRPr lang="pt-PT" sz="2800"/>
          </a:p>
          <a:p>
            <a:r>
              <a:rPr lang="pt-PT" sz="2800"/>
              <a:t>Um nível de produto mais alto resulta num nível de desemprego mais baixo.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4C568-260C-4839-AEA9-924599C9B707}" type="slidenum">
              <a:rPr lang="pt-PT"/>
              <a:pPr>
                <a:defRPr/>
              </a:pPr>
              <a:t>17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1E7F05E-EF2D-4C1F-9FE4-1AB45A2BCD91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17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67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Curva de Philips e AS/AD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2" name="Rectangle 12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1692275" y="2139950"/>
            <a:ext cx="2730500" cy="2954338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7" name="Rectangle 17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39" name="Rectangle 19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0" name="Rectangle 20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2" name="Rectangle 22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3" name="Rectangle 23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4" name="Rectangle 24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5" name="Rectangle 25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6" name="Rectangle 26"/>
          <p:cNvSpPr>
            <a:spLocks noChangeArrowheads="1"/>
          </p:cNvSpPr>
          <p:nvPr/>
        </p:nvSpPr>
        <p:spPr bwMode="auto">
          <a:xfrm>
            <a:off x="5094288" y="2139950"/>
            <a:ext cx="2478087" cy="2954338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7" name="Freeform 27"/>
          <p:cNvSpPr>
            <a:spLocks/>
          </p:cNvSpPr>
          <p:nvPr/>
        </p:nvSpPr>
        <p:spPr bwMode="auto">
          <a:xfrm>
            <a:off x="1619250" y="1989138"/>
            <a:ext cx="2794000" cy="3048000"/>
          </a:xfrm>
          <a:custGeom>
            <a:avLst/>
            <a:gdLst>
              <a:gd name="T0" fmla="*/ 2147483647 w 2346"/>
              <a:gd name="T1" fmla="*/ 2147483647 h 1440"/>
              <a:gd name="T2" fmla="*/ 2147483647 w 2346"/>
              <a:gd name="T3" fmla="*/ 2147483647 h 1440"/>
              <a:gd name="T4" fmla="*/ 2147483647 w 2346"/>
              <a:gd name="T5" fmla="*/ 2147483647 h 1440"/>
              <a:gd name="T6" fmla="*/ 2147483647 w 2346"/>
              <a:gd name="T7" fmla="*/ 0 h 1440"/>
              <a:gd name="T8" fmla="*/ 0 w 2346"/>
              <a:gd name="T9" fmla="*/ 0 h 1440"/>
              <a:gd name="T10" fmla="*/ 0 w 2346"/>
              <a:gd name="T11" fmla="*/ 2147483647 h 1440"/>
              <a:gd name="T12" fmla="*/ 0 w 2346"/>
              <a:gd name="T13" fmla="*/ 2147483647 h 1440"/>
              <a:gd name="T14" fmla="*/ 0 w 2346"/>
              <a:gd name="T15" fmla="*/ 2147483647 h 1440"/>
              <a:gd name="T16" fmla="*/ 2147483647 w 2346"/>
              <a:gd name="T17" fmla="*/ 2147483647 h 14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46"/>
              <a:gd name="T28" fmla="*/ 0 h 1440"/>
              <a:gd name="T29" fmla="*/ 2346 w 2346"/>
              <a:gd name="T30" fmla="*/ 1440 h 14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46" h="1440">
                <a:moveTo>
                  <a:pt x="141" y="1440"/>
                </a:moveTo>
                <a:lnTo>
                  <a:pt x="246" y="1440"/>
                </a:lnTo>
                <a:lnTo>
                  <a:pt x="2346" y="1440"/>
                </a:lnTo>
                <a:lnTo>
                  <a:pt x="2346" y="0"/>
                </a:lnTo>
                <a:lnTo>
                  <a:pt x="0" y="0"/>
                </a:lnTo>
                <a:lnTo>
                  <a:pt x="0" y="1219"/>
                </a:lnTo>
                <a:lnTo>
                  <a:pt x="0" y="1325"/>
                </a:lnTo>
                <a:lnTo>
                  <a:pt x="0" y="1440"/>
                </a:lnTo>
                <a:lnTo>
                  <a:pt x="141" y="14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8" name="Rectangle 28"/>
          <p:cNvSpPr>
            <a:spLocks noChangeArrowheads="1"/>
          </p:cNvSpPr>
          <p:nvPr/>
        </p:nvSpPr>
        <p:spPr bwMode="auto">
          <a:xfrm>
            <a:off x="5032375" y="1989138"/>
            <a:ext cx="2509838" cy="304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49" name="Line 29"/>
          <p:cNvSpPr>
            <a:spLocks noChangeShapeType="1"/>
          </p:cNvSpPr>
          <p:nvPr/>
        </p:nvSpPr>
        <p:spPr bwMode="auto">
          <a:xfrm>
            <a:off x="2868613" y="5037138"/>
            <a:ext cx="1587" cy="1587"/>
          </a:xfrm>
          <a:prstGeom prst="line">
            <a:avLst/>
          </a:prstGeom>
          <a:noFill/>
          <a:ln w="14288">
            <a:solidFill>
              <a:srgbClr val="60220F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50" name="Freeform 30"/>
          <p:cNvSpPr>
            <a:spLocks/>
          </p:cNvSpPr>
          <p:nvPr/>
        </p:nvSpPr>
        <p:spPr bwMode="auto">
          <a:xfrm>
            <a:off x="5032375" y="1989138"/>
            <a:ext cx="2509838" cy="3048000"/>
          </a:xfrm>
          <a:custGeom>
            <a:avLst/>
            <a:gdLst>
              <a:gd name="T0" fmla="*/ 0 w 2108"/>
              <a:gd name="T1" fmla="*/ 0 h 1440"/>
              <a:gd name="T2" fmla="*/ 0 w 2108"/>
              <a:gd name="T3" fmla="*/ 2147483647 h 1440"/>
              <a:gd name="T4" fmla="*/ 2147483647 w 2108"/>
              <a:gd name="T5" fmla="*/ 2147483647 h 1440"/>
              <a:gd name="T6" fmla="*/ 0 60000 65536"/>
              <a:gd name="T7" fmla="*/ 0 60000 65536"/>
              <a:gd name="T8" fmla="*/ 0 60000 65536"/>
              <a:gd name="T9" fmla="*/ 0 w 2108"/>
              <a:gd name="T10" fmla="*/ 0 h 1440"/>
              <a:gd name="T11" fmla="*/ 2108 w 2108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8" h="1440">
                <a:moveTo>
                  <a:pt x="0" y="0"/>
                </a:moveTo>
                <a:lnTo>
                  <a:pt x="0" y="1440"/>
                </a:lnTo>
                <a:lnTo>
                  <a:pt x="2108" y="144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51" name="Freeform 31"/>
          <p:cNvSpPr>
            <a:spLocks/>
          </p:cNvSpPr>
          <p:nvPr/>
        </p:nvSpPr>
        <p:spPr bwMode="auto">
          <a:xfrm>
            <a:off x="1619250" y="1989138"/>
            <a:ext cx="2794000" cy="3048000"/>
          </a:xfrm>
          <a:custGeom>
            <a:avLst/>
            <a:gdLst>
              <a:gd name="T0" fmla="*/ 0 w 2346"/>
              <a:gd name="T1" fmla="*/ 0 h 1440"/>
              <a:gd name="T2" fmla="*/ 0 w 2346"/>
              <a:gd name="T3" fmla="*/ 2147483647 h 1440"/>
              <a:gd name="T4" fmla="*/ 0 w 2346"/>
              <a:gd name="T5" fmla="*/ 2147483647 h 1440"/>
              <a:gd name="T6" fmla="*/ 0 w 2346"/>
              <a:gd name="T7" fmla="*/ 2147483647 h 1440"/>
              <a:gd name="T8" fmla="*/ 2147483647 w 2346"/>
              <a:gd name="T9" fmla="*/ 2147483647 h 1440"/>
              <a:gd name="T10" fmla="*/ 2147483647 w 2346"/>
              <a:gd name="T11" fmla="*/ 2147483647 h 1440"/>
              <a:gd name="T12" fmla="*/ 2147483647 w 2346"/>
              <a:gd name="T13" fmla="*/ 2147483647 h 1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6"/>
              <a:gd name="T22" fmla="*/ 0 h 1440"/>
              <a:gd name="T23" fmla="*/ 2346 w 2346"/>
              <a:gd name="T24" fmla="*/ 1440 h 1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6" h="1440">
                <a:moveTo>
                  <a:pt x="0" y="0"/>
                </a:moveTo>
                <a:lnTo>
                  <a:pt x="0" y="1219"/>
                </a:lnTo>
                <a:lnTo>
                  <a:pt x="0" y="1325"/>
                </a:lnTo>
                <a:lnTo>
                  <a:pt x="0" y="1440"/>
                </a:lnTo>
                <a:lnTo>
                  <a:pt x="141" y="1440"/>
                </a:lnTo>
                <a:lnTo>
                  <a:pt x="246" y="1440"/>
                </a:lnTo>
                <a:lnTo>
                  <a:pt x="2346" y="144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86752" name="Rectangle 32"/>
          <p:cNvSpPr>
            <a:spLocks noChangeArrowheads="1"/>
          </p:cNvSpPr>
          <p:nvPr/>
        </p:nvSpPr>
        <p:spPr bwMode="auto">
          <a:xfrm>
            <a:off x="3954463" y="5068888"/>
            <a:ext cx="8826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Quantidade </a:t>
            </a:r>
            <a:endParaRPr lang="pt-PT" sz="2400"/>
          </a:p>
        </p:txBody>
      </p:sp>
      <p:sp>
        <p:nvSpPr>
          <p:cNvPr id="286753" name="Rectangle 33"/>
          <p:cNvSpPr>
            <a:spLocks noChangeArrowheads="1"/>
          </p:cNvSpPr>
          <p:nvPr/>
        </p:nvSpPr>
        <p:spPr bwMode="auto">
          <a:xfrm>
            <a:off x="3905250" y="5316538"/>
            <a:ext cx="8159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do Produto</a:t>
            </a:r>
            <a:endParaRPr lang="pt-PT" sz="2400"/>
          </a:p>
        </p:txBody>
      </p:sp>
      <p:sp>
        <p:nvSpPr>
          <p:cNvPr id="286754" name="Rectangle 34"/>
          <p:cNvSpPr>
            <a:spLocks noChangeArrowheads="1"/>
          </p:cNvSpPr>
          <p:nvPr/>
        </p:nvSpPr>
        <p:spPr bwMode="auto">
          <a:xfrm>
            <a:off x="1524000" y="50752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>
                <a:solidFill>
                  <a:srgbClr val="000000"/>
                </a:solidFill>
                <a:latin typeface="Arial" charset="0"/>
              </a:rPr>
              <a:t>0</a:t>
            </a:r>
            <a:endParaRPr lang="pt-PT" sz="2400"/>
          </a:p>
        </p:txBody>
      </p:sp>
      <p:grpSp>
        <p:nvGrpSpPr>
          <p:cNvPr id="286755" name="Group 35"/>
          <p:cNvGrpSpPr>
            <a:grpSpLocks/>
          </p:cNvGrpSpPr>
          <p:nvPr/>
        </p:nvGrpSpPr>
        <p:grpSpPr bwMode="auto">
          <a:xfrm>
            <a:off x="2017713" y="2114550"/>
            <a:ext cx="2351087" cy="2624138"/>
            <a:chOff x="795" y="1769"/>
            <a:chExt cx="1975" cy="1240"/>
          </a:xfrm>
        </p:grpSpPr>
        <p:sp>
          <p:nvSpPr>
            <p:cNvPr id="286822" name="Line 36"/>
            <p:cNvSpPr>
              <a:spLocks noChangeShapeType="1"/>
            </p:cNvSpPr>
            <p:nvPr/>
          </p:nvSpPr>
          <p:spPr bwMode="auto">
            <a:xfrm flipV="1">
              <a:off x="795" y="1958"/>
              <a:ext cx="1014" cy="1051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6823" name="Rectangle 37"/>
            <p:cNvSpPr>
              <a:spLocks noChangeArrowheads="1"/>
            </p:cNvSpPr>
            <p:nvPr/>
          </p:nvSpPr>
          <p:spPr bwMode="auto">
            <a:xfrm>
              <a:off x="1853" y="1769"/>
              <a:ext cx="51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Curva de</a:t>
              </a:r>
              <a:endParaRPr lang="pt-PT" sz="2400"/>
            </a:p>
          </p:txBody>
        </p:sp>
        <p:sp>
          <p:nvSpPr>
            <p:cNvPr id="286824" name="Rectangle 38"/>
            <p:cNvSpPr>
              <a:spLocks noChangeArrowheads="1"/>
            </p:cNvSpPr>
            <p:nvPr/>
          </p:nvSpPr>
          <p:spPr bwMode="auto">
            <a:xfrm>
              <a:off x="1834" y="1887"/>
              <a:ext cx="92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Oferta agregada</a:t>
              </a:r>
              <a:endParaRPr lang="pt-PT" sz="2400"/>
            </a:p>
          </p:txBody>
        </p:sp>
        <p:sp>
          <p:nvSpPr>
            <p:cNvPr id="286825" name="Rectangle 39"/>
            <p:cNvSpPr>
              <a:spLocks noChangeArrowheads="1"/>
            </p:cNvSpPr>
            <p:nvPr/>
          </p:nvSpPr>
          <p:spPr bwMode="auto">
            <a:xfrm>
              <a:off x="1911" y="2004"/>
              <a:ext cx="85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de Curto Prazo</a:t>
              </a:r>
              <a:endParaRPr lang="pt-PT" sz="2400"/>
            </a:p>
          </p:txBody>
        </p:sp>
      </p:grpSp>
      <p:sp>
        <p:nvSpPr>
          <p:cNvPr id="286756" name="Rectangle 40"/>
          <p:cNvSpPr>
            <a:spLocks noChangeArrowheads="1"/>
          </p:cNvSpPr>
          <p:nvPr/>
        </p:nvSpPr>
        <p:spPr bwMode="auto">
          <a:xfrm>
            <a:off x="1427163" y="1487488"/>
            <a:ext cx="17970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(a) O modelo de AS e AD</a:t>
            </a:r>
            <a:endParaRPr lang="pt-PT" sz="2400"/>
          </a:p>
        </p:txBody>
      </p:sp>
      <p:sp>
        <p:nvSpPr>
          <p:cNvPr id="286757" name="Rectangle 41"/>
          <p:cNvSpPr>
            <a:spLocks noChangeArrowheads="1"/>
          </p:cNvSpPr>
          <p:nvPr/>
        </p:nvSpPr>
        <p:spPr bwMode="auto">
          <a:xfrm>
            <a:off x="6861175" y="5164138"/>
            <a:ext cx="9207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Desemprego</a:t>
            </a:r>
            <a:endParaRPr lang="pt-PT" sz="2400"/>
          </a:p>
        </p:txBody>
      </p:sp>
      <p:sp>
        <p:nvSpPr>
          <p:cNvPr id="286758" name="Rectangle 42"/>
          <p:cNvSpPr>
            <a:spLocks noChangeArrowheads="1"/>
          </p:cNvSpPr>
          <p:nvPr/>
        </p:nvSpPr>
        <p:spPr bwMode="auto">
          <a:xfrm>
            <a:off x="7318375" y="5430838"/>
            <a:ext cx="236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(%)</a:t>
            </a:r>
            <a:endParaRPr lang="pt-PT" sz="2400"/>
          </a:p>
        </p:txBody>
      </p:sp>
      <p:sp>
        <p:nvSpPr>
          <p:cNvPr id="286759" name="Rectangle 43"/>
          <p:cNvSpPr>
            <a:spLocks noChangeArrowheads="1"/>
          </p:cNvSpPr>
          <p:nvPr/>
        </p:nvSpPr>
        <p:spPr bwMode="auto">
          <a:xfrm>
            <a:off x="4927600" y="507523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>
                <a:solidFill>
                  <a:srgbClr val="000000"/>
                </a:solidFill>
                <a:latin typeface="Arial" charset="0"/>
              </a:rPr>
              <a:t>0</a:t>
            </a:r>
            <a:endParaRPr lang="pt-PT" sz="2400"/>
          </a:p>
        </p:txBody>
      </p:sp>
      <p:sp>
        <p:nvSpPr>
          <p:cNvPr id="286760" name="Rectangle 44"/>
          <p:cNvSpPr>
            <a:spLocks noChangeArrowheads="1"/>
          </p:cNvSpPr>
          <p:nvPr/>
        </p:nvSpPr>
        <p:spPr bwMode="auto">
          <a:xfrm>
            <a:off x="4554538" y="1927225"/>
            <a:ext cx="566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Taxa de</a:t>
            </a:r>
            <a:endParaRPr lang="pt-PT" sz="2400"/>
          </a:p>
        </p:txBody>
      </p:sp>
      <p:sp>
        <p:nvSpPr>
          <p:cNvPr id="286761" name="Rectangle 45"/>
          <p:cNvSpPr>
            <a:spLocks noChangeArrowheads="1"/>
          </p:cNvSpPr>
          <p:nvPr/>
        </p:nvSpPr>
        <p:spPr bwMode="auto">
          <a:xfrm>
            <a:off x="4746625" y="2178050"/>
            <a:ext cx="576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Inflação</a:t>
            </a:r>
            <a:endParaRPr lang="pt-PT" sz="2400"/>
          </a:p>
        </p:txBody>
      </p:sp>
      <p:sp>
        <p:nvSpPr>
          <p:cNvPr id="286762" name="Rectangle 46"/>
          <p:cNvSpPr>
            <a:spLocks noChangeArrowheads="1"/>
          </p:cNvSpPr>
          <p:nvPr/>
        </p:nvSpPr>
        <p:spPr bwMode="auto">
          <a:xfrm>
            <a:off x="4546600" y="2425700"/>
            <a:ext cx="8397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(% por ano)</a:t>
            </a:r>
            <a:endParaRPr lang="pt-PT" sz="2400"/>
          </a:p>
        </p:txBody>
      </p:sp>
      <p:sp>
        <p:nvSpPr>
          <p:cNvPr id="286763" name="Rectangle 47"/>
          <p:cNvSpPr>
            <a:spLocks noChangeArrowheads="1"/>
          </p:cNvSpPr>
          <p:nvPr/>
        </p:nvSpPr>
        <p:spPr bwMode="auto">
          <a:xfrm>
            <a:off x="4518025" y="267335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pt-PT" sz="2400"/>
          </a:p>
        </p:txBody>
      </p:sp>
      <p:sp>
        <p:nvSpPr>
          <p:cNvPr id="286764" name="Rectangle 48"/>
          <p:cNvSpPr>
            <a:spLocks noChangeArrowheads="1"/>
          </p:cNvSpPr>
          <p:nvPr/>
        </p:nvSpPr>
        <p:spPr bwMode="auto">
          <a:xfrm>
            <a:off x="5713413" y="1487488"/>
            <a:ext cx="14763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PT" sz="1200" b="1">
                <a:solidFill>
                  <a:srgbClr val="000000"/>
                </a:solidFill>
                <a:latin typeface="Arial" charset="0"/>
              </a:rPr>
              <a:t>(b) Curva de Phillips</a:t>
            </a:r>
            <a:endParaRPr lang="pt-PT" sz="2400"/>
          </a:p>
        </p:txBody>
      </p:sp>
      <p:grpSp>
        <p:nvGrpSpPr>
          <p:cNvPr id="286765" name="Group 49"/>
          <p:cNvGrpSpPr>
            <a:grpSpLocks/>
          </p:cNvGrpSpPr>
          <p:nvPr/>
        </p:nvGrpSpPr>
        <p:grpSpPr bwMode="auto">
          <a:xfrm>
            <a:off x="5588000" y="2533650"/>
            <a:ext cx="2049463" cy="2276475"/>
            <a:chOff x="3793" y="1967"/>
            <a:chExt cx="1721" cy="1076"/>
          </a:xfrm>
        </p:grpSpPr>
        <p:sp>
          <p:nvSpPr>
            <p:cNvPr id="286820" name="Line 50"/>
            <p:cNvSpPr>
              <a:spLocks noChangeShapeType="1"/>
            </p:cNvSpPr>
            <p:nvPr/>
          </p:nvSpPr>
          <p:spPr bwMode="auto">
            <a:xfrm>
              <a:off x="3793" y="1967"/>
              <a:ext cx="935" cy="1060"/>
            </a:xfrm>
            <a:prstGeom prst="line">
              <a:avLst/>
            </a:prstGeom>
            <a:noFill/>
            <a:ln w="41275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6821" name="Rectangle 51"/>
            <p:cNvSpPr>
              <a:spLocks noChangeArrowheads="1"/>
            </p:cNvSpPr>
            <p:nvPr/>
          </p:nvSpPr>
          <p:spPr bwMode="auto">
            <a:xfrm>
              <a:off x="4763" y="2957"/>
              <a:ext cx="75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Phillips curve</a:t>
              </a:r>
              <a:endParaRPr lang="pt-PT" sz="2400"/>
            </a:p>
          </p:txBody>
        </p:sp>
      </p:grpSp>
      <p:grpSp>
        <p:nvGrpSpPr>
          <p:cNvPr id="227380" name="Group 52"/>
          <p:cNvGrpSpPr>
            <a:grpSpLocks/>
          </p:cNvGrpSpPr>
          <p:nvPr/>
        </p:nvGrpSpPr>
        <p:grpSpPr bwMode="auto">
          <a:xfrm>
            <a:off x="1776413" y="2757488"/>
            <a:ext cx="2662237" cy="2182812"/>
            <a:chOff x="592" y="2073"/>
            <a:chExt cx="2236" cy="1031"/>
          </a:xfrm>
        </p:grpSpPr>
        <p:sp>
          <p:nvSpPr>
            <p:cNvPr id="286817" name="Line 53"/>
            <p:cNvSpPr>
              <a:spLocks noChangeShapeType="1"/>
            </p:cNvSpPr>
            <p:nvPr/>
          </p:nvSpPr>
          <p:spPr bwMode="auto">
            <a:xfrm>
              <a:off x="592" y="2073"/>
              <a:ext cx="1199" cy="971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6818" name="Rectangle 54"/>
            <p:cNvSpPr>
              <a:spLocks noChangeArrowheads="1"/>
            </p:cNvSpPr>
            <p:nvPr/>
          </p:nvSpPr>
          <p:spPr bwMode="auto">
            <a:xfrm>
              <a:off x="1793" y="2901"/>
              <a:ext cx="1035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Procura Agregada</a:t>
              </a:r>
              <a:endParaRPr lang="pt-PT" sz="2400"/>
            </a:p>
          </p:txBody>
        </p:sp>
        <p:sp>
          <p:nvSpPr>
            <p:cNvPr id="286819" name="Rectangle 55"/>
            <p:cNvSpPr>
              <a:spLocks noChangeArrowheads="1"/>
            </p:cNvSpPr>
            <p:nvPr/>
          </p:nvSpPr>
          <p:spPr bwMode="auto">
            <a:xfrm>
              <a:off x="1934" y="3018"/>
              <a:ext cx="3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baixa</a:t>
              </a:r>
              <a:endParaRPr lang="pt-PT" sz="2400"/>
            </a:p>
          </p:txBody>
        </p:sp>
      </p:grpSp>
      <p:grpSp>
        <p:nvGrpSpPr>
          <p:cNvPr id="227384" name="Group 56"/>
          <p:cNvGrpSpPr>
            <a:grpSpLocks/>
          </p:cNvGrpSpPr>
          <p:nvPr/>
        </p:nvGrpSpPr>
        <p:grpSpPr bwMode="auto">
          <a:xfrm>
            <a:off x="2133600" y="2120900"/>
            <a:ext cx="2370138" cy="2273300"/>
            <a:chOff x="892" y="1772"/>
            <a:chExt cx="1991" cy="1074"/>
          </a:xfrm>
        </p:grpSpPr>
        <p:sp>
          <p:nvSpPr>
            <p:cNvPr id="286814" name="Line 57"/>
            <p:cNvSpPr>
              <a:spLocks noChangeShapeType="1"/>
            </p:cNvSpPr>
            <p:nvPr/>
          </p:nvSpPr>
          <p:spPr bwMode="auto">
            <a:xfrm>
              <a:off x="892" y="1772"/>
              <a:ext cx="1199" cy="972"/>
            </a:xfrm>
            <a:prstGeom prst="line">
              <a:avLst/>
            </a:prstGeom>
            <a:noFill/>
            <a:ln w="41275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86815" name="Rectangle 58"/>
            <p:cNvSpPr>
              <a:spLocks noChangeArrowheads="1"/>
            </p:cNvSpPr>
            <p:nvPr/>
          </p:nvSpPr>
          <p:spPr bwMode="auto">
            <a:xfrm>
              <a:off x="2146" y="2643"/>
              <a:ext cx="48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Procura </a:t>
              </a:r>
              <a:endParaRPr lang="pt-PT" sz="2400"/>
            </a:p>
          </p:txBody>
        </p:sp>
        <p:sp>
          <p:nvSpPr>
            <p:cNvPr id="286816" name="Rectangle 59"/>
            <p:cNvSpPr>
              <a:spLocks noChangeArrowheads="1"/>
            </p:cNvSpPr>
            <p:nvPr/>
          </p:nvSpPr>
          <p:spPr bwMode="auto">
            <a:xfrm>
              <a:off x="1849" y="2760"/>
              <a:ext cx="103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Agregada elevada</a:t>
              </a:r>
              <a:endParaRPr lang="pt-PT" sz="2400"/>
            </a:p>
          </p:txBody>
        </p:sp>
      </p:grpSp>
      <p:grpSp>
        <p:nvGrpSpPr>
          <p:cNvPr id="227388" name="Group 60"/>
          <p:cNvGrpSpPr>
            <a:grpSpLocks/>
          </p:cNvGrpSpPr>
          <p:nvPr/>
        </p:nvGrpSpPr>
        <p:grpSpPr bwMode="auto">
          <a:xfrm>
            <a:off x="4930775" y="2930525"/>
            <a:ext cx="1343025" cy="2822575"/>
            <a:chOff x="3241" y="2155"/>
            <a:chExt cx="1128" cy="1333"/>
          </a:xfrm>
        </p:grpSpPr>
        <p:grpSp>
          <p:nvGrpSpPr>
            <p:cNvPr id="286803" name="Group 61"/>
            <p:cNvGrpSpPr>
              <a:grpSpLocks/>
            </p:cNvGrpSpPr>
            <p:nvPr/>
          </p:nvGrpSpPr>
          <p:grpSpPr bwMode="auto">
            <a:xfrm>
              <a:off x="3838" y="2240"/>
              <a:ext cx="531" cy="1248"/>
              <a:chOff x="3838" y="2240"/>
              <a:chExt cx="531" cy="1248"/>
            </a:xfrm>
          </p:grpSpPr>
          <p:sp>
            <p:nvSpPr>
              <p:cNvPr id="286811" name="Line 62"/>
              <p:cNvSpPr>
                <a:spLocks noChangeShapeType="1"/>
              </p:cNvSpPr>
              <p:nvPr/>
            </p:nvSpPr>
            <p:spPr bwMode="auto">
              <a:xfrm>
                <a:off x="4031" y="2240"/>
                <a:ext cx="1" cy="901"/>
              </a:xfrm>
              <a:prstGeom prst="line">
                <a:avLst/>
              </a:prstGeom>
              <a:noFill/>
              <a:ln w="14288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86812" name="Rectangle 63"/>
              <p:cNvSpPr>
                <a:spLocks noChangeArrowheads="1"/>
              </p:cNvSpPr>
              <p:nvPr/>
            </p:nvSpPr>
            <p:spPr bwMode="auto">
              <a:xfrm>
                <a:off x="3838" y="3285"/>
                <a:ext cx="475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(produto</a:t>
                </a:r>
                <a:endParaRPr lang="pt-PT" sz="2400"/>
              </a:p>
            </p:txBody>
          </p:sp>
          <p:sp>
            <p:nvSpPr>
              <p:cNvPr id="286813" name="Rectangle 64"/>
              <p:cNvSpPr>
                <a:spLocks noChangeArrowheads="1"/>
              </p:cNvSpPr>
              <p:nvPr/>
            </p:nvSpPr>
            <p:spPr bwMode="auto">
              <a:xfrm>
                <a:off x="3902" y="3402"/>
                <a:ext cx="467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é 8,000)</a:t>
                </a:r>
                <a:endParaRPr lang="pt-PT" sz="2400"/>
              </a:p>
            </p:txBody>
          </p:sp>
        </p:grpSp>
        <p:grpSp>
          <p:nvGrpSpPr>
            <p:cNvPr id="286804" name="Group 65"/>
            <p:cNvGrpSpPr>
              <a:grpSpLocks/>
            </p:cNvGrpSpPr>
            <p:nvPr/>
          </p:nvGrpSpPr>
          <p:grpSpPr bwMode="auto">
            <a:xfrm>
              <a:off x="3241" y="2155"/>
              <a:ext cx="936" cy="1100"/>
              <a:chOff x="3241" y="2155"/>
              <a:chExt cx="936" cy="1100"/>
            </a:xfrm>
          </p:grpSpPr>
          <p:sp>
            <p:nvSpPr>
              <p:cNvPr id="286805" name="Rectangle 66"/>
              <p:cNvSpPr>
                <a:spLocks noChangeArrowheads="1"/>
              </p:cNvSpPr>
              <p:nvPr/>
            </p:nvSpPr>
            <p:spPr bwMode="auto">
              <a:xfrm>
                <a:off x="4092" y="2155"/>
                <a:ext cx="85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pt-PT" sz="2400"/>
              </a:p>
            </p:txBody>
          </p:sp>
          <p:grpSp>
            <p:nvGrpSpPr>
              <p:cNvPr id="286806" name="Group 67"/>
              <p:cNvGrpSpPr>
                <a:grpSpLocks/>
              </p:cNvGrpSpPr>
              <p:nvPr/>
            </p:nvGrpSpPr>
            <p:grpSpPr bwMode="auto">
              <a:xfrm>
                <a:off x="3241" y="2191"/>
                <a:ext cx="835" cy="1064"/>
                <a:chOff x="3241" y="2191"/>
                <a:chExt cx="835" cy="1064"/>
              </a:xfrm>
            </p:grpSpPr>
            <p:sp>
              <p:nvSpPr>
                <p:cNvPr id="286807" name="Line 68"/>
                <p:cNvSpPr>
                  <a:spLocks noChangeShapeType="1"/>
                </p:cNvSpPr>
                <p:nvPr/>
              </p:nvSpPr>
              <p:spPr bwMode="auto">
                <a:xfrm>
                  <a:off x="3335" y="2240"/>
                  <a:ext cx="696" cy="1"/>
                </a:xfrm>
                <a:prstGeom prst="line">
                  <a:avLst/>
                </a:prstGeom>
                <a:noFill/>
                <a:ln w="14288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286808" name="Oval 69"/>
                <p:cNvSpPr>
                  <a:spLocks noChangeArrowheads="1"/>
                </p:cNvSpPr>
                <p:nvPr/>
              </p:nvSpPr>
              <p:spPr bwMode="auto">
                <a:xfrm>
                  <a:off x="4005" y="2214"/>
                  <a:ext cx="62" cy="5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286809" name="Rectangle 70"/>
                <p:cNvSpPr>
                  <a:spLocks noChangeArrowheads="1"/>
                </p:cNvSpPr>
                <p:nvPr/>
              </p:nvSpPr>
              <p:spPr bwMode="auto">
                <a:xfrm>
                  <a:off x="4006" y="3168"/>
                  <a:ext cx="70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PT" sz="1200">
                      <a:solidFill>
                        <a:srgbClr val="000000"/>
                      </a:solidFill>
                      <a:latin typeface="Arial" charset="0"/>
                    </a:rPr>
                    <a:t>4</a:t>
                  </a:r>
                  <a:endParaRPr lang="pt-PT" sz="2400"/>
                </a:p>
              </p:txBody>
            </p:sp>
            <p:sp>
              <p:nvSpPr>
                <p:cNvPr id="286810" name="Rectangle 71"/>
                <p:cNvSpPr>
                  <a:spLocks noChangeArrowheads="1"/>
                </p:cNvSpPr>
                <p:nvPr/>
              </p:nvSpPr>
              <p:spPr bwMode="auto">
                <a:xfrm>
                  <a:off x="3241" y="2191"/>
                  <a:ext cx="71" cy="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PT" sz="1200">
                      <a:solidFill>
                        <a:srgbClr val="000000"/>
                      </a:solidFill>
                      <a:latin typeface="Arial" charset="0"/>
                    </a:rPr>
                    <a:t>6</a:t>
                  </a:r>
                  <a:endParaRPr lang="pt-PT" sz="2400"/>
                </a:p>
              </p:txBody>
            </p:sp>
          </p:grpSp>
        </p:grpSp>
      </p:grpSp>
      <p:grpSp>
        <p:nvGrpSpPr>
          <p:cNvPr id="227400" name="Group 72"/>
          <p:cNvGrpSpPr>
            <a:grpSpLocks/>
          </p:cNvGrpSpPr>
          <p:nvPr/>
        </p:nvGrpSpPr>
        <p:grpSpPr bwMode="auto">
          <a:xfrm>
            <a:off x="4932363" y="4092575"/>
            <a:ext cx="1974850" cy="1665288"/>
            <a:chOff x="3241" y="2702"/>
            <a:chExt cx="1659" cy="786"/>
          </a:xfrm>
        </p:grpSpPr>
        <p:sp>
          <p:nvSpPr>
            <p:cNvPr id="286793" name="Rectangle 73"/>
            <p:cNvSpPr>
              <a:spLocks noChangeArrowheads="1"/>
            </p:cNvSpPr>
            <p:nvPr/>
          </p:nvSpPr>
          <p:spPr bwMode="auto">
            <a:xfrm>
              <a:off x="4370" y="3285"/>
              <a:ext cx="475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(produto</a:t>
              </a:r>
              <a:endParaRPr lang="pt-PT" sz="2400"/>
            </a:p>
          </p:txBody>
        </p:sp>
        <p:sp>
          <p:nvSpPr>
            <p:cNvPr id="286794" name="Rectangle 74"/>
            <p:cNvSpPr>
              <a:spLocks noChangeArrowheads="1"/>
            </p:cNvSpPr>
            <p:nvPr/>
          </p:nvSpPr>
          <p:spPr bwMode="auto">
            <a:xfrm>
              <a:off x="4432" y="3402"/>
              <a:ext cx="4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é 7,500)</a:t>
              </a:r>
              <a:endParaRPr lang="pt-PT" sz="2400"/>
            </a:p>
          </p:txBody>
        </p:sp>
        <p:grpSp>
          <p:nvGrpSpPr>
            <p:cNvPr id="286795" name="Group 75"/>
            <p:cNvGrpSpPr>
              <a:grpSpLocks/>
            </p:cNvGrpSpPr>
            <p:nvPr/>
          </p:nvGrpSpPr>
          <p:grpSpPr bwMode="auto">
            <a:xfrm>
              <a:off x="3241" y="2702"/>
              <a:ext cx="1413" cy="553"/>
              <a:chOff x="3241" y="2702"/>
              <a:chExt cx="1413" cy="553"/>
            </a:xfrm>
          </p:grpSpPr>
          <p:sp>
            <p:nvSpPr>
              <p:cNvPr id="286796" name="Rectangle 76"/>
              <p:cNvSpPr>
                <a:spLocks noChangeArrowheads="1"/>
              </p:cNvSpPr>
              <p:nvPr/>
            </p:nvSpPr>
            <p:spPr bwMode="auto">
              <a:xfrm>
                <a:off x="4569" y="2702"/>
                <a:ext cx="85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pt-PT" sz="2400"/>
              </a:p>
            </p:txBody>
          </p:sp>
          <p:grpSp>
            <p:nvGrpSpPr>
              <p:cNvPr id="286797" name="Group 77"/>
              <p:cNvGrpSpPr>
                <a:grpSpLocks/>
              </p:cNvGrpSpPr>
              <p:nvPr/>
            </p:nvGrpSpPr>
            <p:grpSpPr bwMode="auto">
              <a:xfrm>
                <a:off x="3241" y="2793"/>
                <a:ext cx="1367" cy="462"/>
                <a:chOff x="3241" y="2793"/>
                <a:chExt cx="1367" cy="462"/>
              </a:xfrm>
            </p:grpSpPr>
            <p:grpSp>
              <p:nvGrpSpPr>
                <p:cNvPr id="286798" name="Group 78"/>
                <p:cNvGrpSpPr>
                  <a:grpSpLocks/>
                </p:cNvGrpSpPr>
                <p:nvPr/>
              </p:nvGrpSpPr>
              <p:grpSpPr bwMode="auto">
                <a:xfrm>
                  <a:off x="3335" y="2815"/>
                  <a:ext cx="1261" cy="335"/>
                  <a:chOff x="3335" y="2815"/>
                  <a:chExt cx="1261" cy="335"/>
                </a:xfrm>
              </p:grpSpPr>
              <p:sp>
                <p:nvSpPr>
                  <p:cNvPr id="286801" name="Freeform 79"/>
                  <p:cNvSpPr>
                    <a:spLocks/>
                  </p:cNvSpPr>
                  <p:nvPr/>
                </p:nvSpPr>
                <p:spPr bwMode="auto">
                  <a:xfrm>
                    <a:off x="3335" y="2850"/>
                    <a:ext cx="1234" cy="300"/>
                  </a:xfrm>
                  <a:custGeom>
                    <a:avLst/>
                    <a:gdLst>
                      <a:gd name="T0" fmla="*/ 0 w 1234"/>
                      <a:gd name="T1" fmla="*/ 0 h 300"/>
                      <a:gd name="T2" fmla="*/ 1234 w 1234"/>
                      <a:gd name="T3" fmla="*/ 0 h 300"/>
                      <a:gd name="T4" fmla="*/ 1234 w 1234"/>
                      <a:gd name="T5" fmla="*/ 300 h 300"/>
                      <a:gd name="T6" fmla="*/ 0 60000 65536"/>
                      <a:gd name="T7" fmla="*/ 0 60000 65536"/>
                      <a:gd name="T8" fmla="*/ 0 60000 65536"/>
                      <a:gd name="T9" fmla="*/ 0 w 1234"/>
                      <a:gd name="T10" fmla="*/ 0 h 300"/>
                      <a:gd name="T11" fmla="*/ 1234 w 1234"/>
                      <a:gd name="T12" fmla="*/ 300 h 3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34" h="300">
                        <a:moveTo>
                          <a:pt x="0" y="0"/>
                        </a:moveTo>
                        <a:lnTo>
                          <a:pt x="1234" y="0"/>
                        </a:lnTo>
                        <a:lnTo>
                          <a:pt x="1234" y="300"/>
                        </a:lnTo>
                      </a:path>
                    </a:pathLst>
                  </a:custGeom>
                  <a:noFill/>
                  <a:ln w="14288" cap="flat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28680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534" y="2815"/>
                    <a:ext cx="62" cy="6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  <p:sp>
              <p:nvSpPr>
                <p:cNvPr id="286799" name="Rectangle 81"/>
                <p:cNvSpPr>
                  <a:spLocks noChangeArrowheads="1"/>
                </p:cNvSpPr>
                <p:nvPr/>
              </p:nvSpPr>
              <p:spPr bwMode="auto">
                <a:xfrm>
                  <a:off x="4537" y="3168"/>
                  <a:ext cx="71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PT" sz="1200">
                      <a:solidFill>
                        <a:srgbClr val="000000"/>
                      </a:solidFill>
                      <a:latin typeface="Arial" charset="0"/>
                    </a:rPr>
                    <a:t>7</a:t>
                  </a:r>
                  <a:endParaRPr lang="pt-PT" sz="2400"/>
                </a:p>
              </p:txBody>
            </p:sp>
            <p:sp>
              <p:nvSpPr>
                <p:cNvPr id="286800" name="Rectangle 82"/>
                <p:cNvSpPr>
                  <a:spLocks noChangeArrowheads="1"/>
                </p:cNvSpPr>
                <p:nvPr/>
              </p:nvSpPr>
              <p:spPr bwMode="auto">
                <a:xfrm>
                  <a:off x="3241" y="2793"/>
                  <a:ext cx="71" cy="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PT" sz="1200">
                      <a:solidFill>
                        <a:srgbClr val="000000"/>
                      </a:solidFill>
                      <a:latin typeface="Arial" charset="0"/>
                    </a:rPr>
                    <a:t>2</a:t>
                  </a:r>
                  <a:endParaRPr lang="pt-PT" sz="2400"/>
                </a:p>
              </p:txBody>
            </p:sp>
          </p:grpSp>
        </p:grpSp>
      </p:grpSp>
      <p:grpSp>
        <p:nvGrpSpPr>
          <p:cNvPr id="227411" name="Group 83"/>
          <p:cNvGrpSpPr>
            <a:grpSpLocks/>
          </p:cNvGrpSpPr>
          <p:nvPr/>
        </p:nvGrpSpPr>
        <p:grpSpPr bwMode="auto">
          <a:xfrm>
            <a:off x="1398588" y="3038475"/>
            <a:ext cx="2132012" cy="2716213"/>
            <a:chOff x="275" y="2206"/>
            <a:chExt cx="1790" cy="1283"/>
          </a:xfrm>
        </p:grpSpPr>
        <p:sp>
          <p:nvSpPr>
            <p:cNvPr id="286783" name="Rectangle 84"/>
            <p:cNvSpPr>
              <a:spLocks noChangeArrowheads="1"/>
            </p:cNvSpPr>
            <p:nvPr/>
          </p:nvSpPr>
          <p:spPr bwMode="auto">
            <a:xfrm>
              <a:off x="1430" y="3168"/>
              <a:ext cx="31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8,000</a:t>
              </a:r>
              <a:endParaRPr lang="pt-PT" sz="2400"/>
            </a:p>
          </p:txBody>
        </p:sp>
        <p:sp>
          <p:nvSpPr>
            <p:cNvPr id="286784" name="Rectangle 85"/>
            <p:cNvSpPr>
              <a:spLocks noChangeArrowheads="1"/>
            </p:cNvSpPr>
            <p:nvPr/>
          </p:nvSpPr>
          <p:spPr bwMode="auto">
            <a:xfrm>
              <a:off x="1414" y="3285"/>
              <a:ext cx="65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(</a:t>
              </a:r>
              <a:r>
                <a:rPr lang="pt-PT" sz="1000">
                  <a:solidFill>
                    <a:srgbClr val="000000"/>
                  </a:solidFill>
                  <a:latin typeface="Arial" charset="0"/>
                </a:rPr>
                <a:t>Desemprego</a:t>
              </a:r>
              <a:endParaRPr lang="pt-PT" sz="1000"/>
            </a:p>
          </p:txBody>
        </p:sp>
        <p:sp>
          <p:nvSpPr>
            <p:cNvPr id="286785" name="Rectangle 86"/>
            <p:cNvSpPr>
              <a:spLocks noChangeArrowheads="1"/>
            </p:cNvSpPr>
            <p:nvPr/>
          </p:nvSpPr>
          <p:spPr bwMode="auto">
            <a:xfrm>
              <a:off x="1594" y="3402"/>
              <a:ext cx="36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 é 4%)</a:t>
              </a:r>
              <a:endParaRPr lang="pt-PT" sz="2400"/>
            </a:p>
          </p:txBody>
        </p:sp>
        <p:grpSp>
          <p:nvGrpSpPr>
            <p:cNvPr id="286786" name="Group 87"/>
            <p:cNvGrpSpPr>
              <a:grpSpLocks/>
            </p:cNvGrpSpPr>
            <p:nvPr/>
          </p:nvGrpSpPr>
          <p:grpSpPr bwMode="auto">
            <a:xfrm>
              <a:off x="275" y="2206"/>
              <a:ext cx="1392" cy="944"/>
              <a:chOff x="275" y="2206"/>
              <a:chExt cx="1392" cy="944"/>
            </a:xfrm>
          </p:grpSpPr>
          <p:sp>
            <p:nvSpPr>
              <p:cNvPr id="286787" name="Rectangle 88"/>
              <p:cNvSpPr>
                <a:spLocks noChangeArrowheads="1"/>
              </p:cNvSpPr>
              <p:nvPr/>
            </p:nvSpPr>
            <p:spPr bwMode="auto">
              <a:xfrm>
                <a:off x="275" y="2224"/>
                <a:ext cx="212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106</a:t>
                </a:r>
                <a:endParaRPr lang="pt-PT" sz="2400"/>
              </a:p>
            </p:txBody>
          </p:sp>
          <p:sp>
            <p:nvSpPr>
              <p:cNvPr id="286788" name="Rectangle 89"/>
              <p:cNvSpPr>
                <a:spLocks noChangeArrowheads="1"/>
              </p:cNvSpPr>
              <p:nvPr/>
            </p:nvSpPr>
            <p:spPr bwMode="auto">
              <a:xfrm>
                <a:off x="1582" y="2206"/>
                <a:ext cx="85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pt-PT" sz="2400"/>
              </a:p>
            </p:txBody>
          </p:sp>
          <p:grpSp>
            <p:nvGrpSpPr>
              <p:cNvPr id="286789" name="Group 90"/>
              <p:cNvGrpSpPr>
                <a:grpSpLocks/>
              </p:cNvGrpSpPr>
              <p:nvPr/>
            </p:nvGrpSpPr>
            <p:grpSpPr bwMode="auto">
              <a:xfrm>
                <a:off x="468" y="2240"/>
                <a:ext cx="1068" cy="910"/>
                <a:chOff x="468" y="2240"/>
                <a:chExt cx="1068" cy="910"/>
              </a:xfrm>
            </p:grpSpPr>
            <p:sp>
              <p:nvSpPr>
                <p:cNvPr id="286790" name="Line 91"/>
                <p:cNvSpPr>
                  <a:spLocks noChangeShapeType="1"/>
                </p:cNvSpPr>
                <p:nvPr/>
              </p:nvSpPr>
              <p:spPr bwMode="auto">
                <a:xfrm>
                  <a:off x="468" y="2276"/>
                  <a:ext cx="1041" cy="1"/>
                </a:xfrm>
                <a:prstGeom prst="line">
                  <a:avLst/>
                </a:prstGeom>
                <a:noFill/>
                <a:ln w="14288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286791" name="Line 92"/>
                <p:cNvSpPr>
                  <a:spLocks noChangeShapeType="1"/>
                </p:cNvSpPr>
                <p:nvPr/>
              </p:nvSpPr>
              <p:spPr bwMode="auto">
                <a:xfrm>
                  <a:off x="1509" y="2276"/>
                  <a:ext cx="1" cy="874"/>
                </a:xfrm>
                <a:prstGeom prst="line">
                  <a:avLst/>
                </a:prstGeom>
                <a:noFill/>
                <a:ln w="14288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286792" name="Oval 93"/>
                <p:cNvSpPr>
                  <a:spLocks noChangeArrowheads="1"/>
                </p:cNvSpPr>
                <p:nvPr/>
              </p:nvSpPr>
              <p:spPr bwMode="auto">
                <a:xfrm>
                  <a:off x="1483" y="2240"/>
                  <a:ext cx="53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PT"/>
                </a:p>
              </p:txBody>
            </p:sp>
          </p:grpSp>
        </p:grpSp>
      </p:grpSp>
      <p:grpSp>
        <p:nvGrpSpPr>
          <p:cNvPr id="227422" name="Group 94"/>
          <p:cNvGrpSpPr>
            <a:grpSpLocks/>
          </p:cNvGrpSpPr>
          <p:nvPr/>
        </p:nvGrpSpPr>
        <p:grpSpPr bwMode="auto">
          <a:xfrm>
            <a:off x="1398588" y="3671888"/>
            <a:ext cx="1343025" cy="2081212"/>
            <a:chOff x="275" y="2505"/>
            <a:chExt cx="1127" cy="983"/>
          </a:xfrm>
        </p:grpSpPr>
        <p:sp>
          <p:nvSpPr>
            <p:cNvPr id="286772" name="Rectangle 95"/>
            <p:cNvSpPr>
              <a:spLocks noChangeArrowheads="1"/>
            </p:cNvSpPr>
            <p:nvPr/>
          </p:nvSpPr>
          <p:spPr bwMode="auto">
            <a:xfrm>
              <a:off x="691" y="3285"/>
              <a:ext cx="64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000">
                  <a:solidFill>
                    <a:srgbClr val="000000"/>
                  </a:solidFill>
                  <a:latin typeface="Arial" charset="0"/>
                </a:rPr>
                <a:t>(Desemprego</a:t>
              </a:r>
              <a:endParaRPr lang="pt-PT" sz="1000"/>
            </a:p>
          </p:txBody>
        </p:sp>
        <p:sp>
          <p:nvSpPr>
            <p:cNvPr id="286773" name="Rectangle 96"/>
            <p:cNvSpPr>
              <a:spLocks noChangeArrowheads="1"/>
            </p:cNvSpPr>
            <p:nvPr/>
          </p:nvSpPr>
          <p:spPr bwMode="auto">
            <a:xfrm>
              <a:off x="885" y="3402"/>
              <a:ext cx="33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t-PT" sz="1200">
                  <a:solidFill>
                    <a:srgbClr val="000000"/>
                  </a:solidFill>
                  <a:latin typeface="Arial" charset="0"/>
                </a:rPr>
                <a:t>é 7%)</a:t>
              </a:r>
              <a:endParaRPr lang="pt-PT" sz="2400"/>
            </a:p>
          </p:txBody>
        </p:sp>
        <p:grpSp>
          <p:nvGrpSpPr>
            <p:cNvPr id="286774" name="Group 97"/>
            <p:cNvGrpSpPr>
              <a:grpSpLocks/>
            </p:cNvGrpSpPr>
            <p:nvPr/>
          </p:nvGrpSpPr>
          <p:grpSpPr bwMode="auto">
            <a:xfrm>
              <a:off x="275" y="2505"/>
              <a:ext cx="1127" cy="749"/>
              <a:chOff x="275" y="2505"/>
              <a:chExt cx="1127" cy="749"/>
            </a:xfrm>
          </p:grpSpPr>
          <p:sp>
            <p:nvSpPr>
              <p:cNvPr id="286775" name="Rectangle 98"/>
              <p:cNvSpPr>
                <a:spLocks noChangeArrowheads="1"/>
              </p:cNvSpPr>
              <p:nvPr/>
            </p:nvSpPr>
            <p:spPr bwMode="auto">
              <a:xfrm>
                <a:off x="1083" y="3168"/>
                <a:ext cx="319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pt-PT" sz="1200">
                    <a:solidFill>
                      <a:srgbClr val="000000"/>
                    </a:solidFill>
                    <a:latin typeface="Arial" charset="0"/>
                  </a:rPr>
                  <a:t>7,500</a:t>
                </a:r>
                <a:endParaRPr lang="pt-PT" sz="2400"/>
              </a:p>
            </p:txBody>
          </p:sp>
          <p:grpSp>
            <p:nvGrpSpPr>
              <p:cNvPr id="286776" name="Group 99"/>
              <p:cNvGrpSpPr>
                <a:grpSpLocks/>
              </p:cNvGrpSpPr>
              <p:nvPr/>
            </p:nvGrpSpPr>
            <p:grpSpPr bwMode="auto">
              <a:xfrm>
                <a:off x="275" y="2505"/>
                <a:ext cx="1096" cy="645"/>
                <a:chOff x="275" y="2505"/>
                <a:chExt cx="1096" cy="645"/>
              </a:xfrm>
            </p:grpSpPr>
            <p:sp>
              <p:nvSpPr>
                <p:cNvPr id="286777" name="Line 100"/>
                <p:cNvSpPr>
                  <a:spLocks noChangeShapeType="1"/>
                </p:cNvSpPr>
                <p:nvPr/>
              </p:nvSpPr>
              <p:spPr bwMode="auto">
                <a:xfrm>
                  <a:off x="1209" y="2576"/>
                  <a:ext cx="1" cy="574"/>
                </a:xfrm>
                <a:prstGeom prst="line">
                  <a:avLst/>
                </a:prstGeom>
                <a:noFill/>
                <a:ln w="14288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PT"/>
                </a:p>
              </p:txBody>
            </p:sp>
            <p:grpSp>
              <p:nvGrpSpPr>
                <p:cNvPr id="286778" name="Group 101"/>
                <p:cNvGrpSpPr>
                  <a:grpSpLocks/>
                </p:cNvGrpSpPr>
                <p:nvPr/>
              </p:nvGrpSpPr>
              <p:grpSpPr bwMode="auto">
                <a:xfrm>
                  <a:off x="275" y="2505"/>
                  <a:ext cx="1096" cy="107"/>
                  <a:chOff x="275" y="2505"/>
                  <a:chExt cx="1096" cy="107"/>
                </a:xfrm>
              </p:grpSpPr>
              <p:sp>
                <p:nvSpPr>
                  <p:cNvPr id="28677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468" y="2576"/>
                    <a:ext cx="741" cy="1"/>
                  </a:xfrm>
                  <a:prstGeom prst="line">
                    <a:avLst/>
                  </a:prstGeom>
                  <a:noFill/>
                  <a:ln w="14288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286780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183" y="2550"/>
                    <a:ext cx="61" cy="5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286781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75" y="2526"/>
                    <a:ext cx="212" cy="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/>
                    <a:r>
                      <a:rPr lang="pt-PT" sz="1200">
                        <a:solidFill>
                          <a:srgbClr val="000000"/>
                        </a:solidFill>
                        <a:latin typeface="Arial" charset="0"/>
                      </a:rPr>
                      <a:t>102</a:t>
                    </a:r>
                    <a:endParaRPr lang="pt-PT" sz="2400"/>
                  </a:p>
                </p:txBody>
              </p:sp>
              <p:sp>
                <p:nvSpPr>
                  <p:cNvPr id="286782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1286" y="2505"/>
                    <a:ext cx="85" cy="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/>
                    <a:r>
                      <a:rPr lang="pt-PT" sz="1200">
                        <a:solidFill>
                          <a:srgbClr val="000000"/>
                        </a:solidFill>
                        <a:latin typeface="Arial" charset="0"/>
                      </a:rPr>
                      <a:t>A</a:t>
                    </a:r>
                    <a:endParaRPr lang="pt-PT" sz="240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0B1D8-BC4B-44B5-B43E-FF21C91F18E9}" type="slidenum">
              <a:rPr lang="pt-PT"/>
              <a:pPr>
                <a:defRPr/>
              </a:pPr>
              <a:t>18</a:t>
            </a:fld>
            <a:endParaRPr lang="pt-PT"/>
          </a:p>
        </p:txBody>
      </p:sp>
      <p:sp>
        <p:nvSpPr>
          <p:cNvPr id="264219" name="Rectangle 2"/>
          <p:cNvSpPr>
            <a:spLocks noChangeArrowheads="1"/>
          </p:cNvSpPr>
          <p:nvPr/>
        </p:nvSpPr>
        <p:spPr bwMode="black">
          <a:xfrm>
            <a:off x="323850" y="260350"/>
            <a:ext cx="9361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2400" b="1">
                <a:solidFill>
                  <a:schemeClr val="accent2"/>
                </a:solidFill>
                <a:latin typeface="Arial" charset="0"/>
              </a:rPr>
              <a:t>Curva de Phillips e Curva da Oferta Agregada</a:t>
            </a:r>
            <a:endParaRPr lang="en-US" sz="24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0" name="Freeform 3"/>
          <p:cNvSpPr>
            <a:spLocks/>
          </p:cNvSpPr>
          <p:nvPr/>
        </p:nvSpPr>
        <p:spPr bwMode="auto">
          <a:xfrm>
            <a:off x="868363" y="1085850"/>
            <a:ext cx="3429000" cy="3505200"/>
          </a:xfrm>
          <a:custGeom>
            <a:avLst/>
            <a:gdLst>
              <a:gd name="T0" fmla="*/ 0 w 2160"/>
              <a:gd name="T1" fmla="*/ 0 h 2208"/>
              <a:gd name="T2" fmla="*/ 0 w 2160"/>
              <a:gd name="T3" fmla="*/ 2147483647 h 2208"/>
              <a:gd name="T4" fmla="*/ 2147483647 w 2160"/>
              <a:gd name="T5" fmla="*/ 2147483647 h 2208"/>
              <a:gd name="T6" fmla="*/ 0 60000 65536"/>
              <a:gd name="T7" fmla="*/ 0 60000 65536"/>
              <a:gd name="T8" fmla="*/ 0 60000 65536"/>
              <a:gd name="T9" fmla="*/ 0 w 2160"/>
              <a:gd name="T10" fmla="*/ 0 h 2208"/>
              <a:gd name="T11" fmla="*/ 2160 w 2160"/>
              <a:gd name="T12" fmla="*/ 2208 h 2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2208">
                <a:moveTo>
                  <a:pt x="0" y="0"/>
                </a:moveTo>
                <a:lnTo>
                  <a:pt x="0" y="2208"/>
                </a:lnTo>
                <a:lnTo>
                  <a:pt x="2160" y="2208"/>
                </a:lnTo>
              </a:path>
            </a:pathLst>
          </a:custGeom>
          <a:noFill/>
          <a:ln w="28575" cap="flat" cmpd="sng">
            <a:solidFill>
              <a:srgbClr val="B590DA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264221" name="Text Box 4"/>
          <p:cNvSpPr txBox="1">
            <a:spLocks noChangeArrowheads="1"/>
          </p:cNvSpPr>
          <p:nvPr/>
        </p:nvSpPr>
        <p:spPr bwMode="auto">
          <a:xfrm rot="-5400000">
            <a:off x="-624681" y="2275681"/>
            <a:ext cx="2057400" cy="52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2000">
                <a:solidFill>
                  <a:schemeClr val="accent2"/>
                </a:solidFill>
                <a:latin typeface="Arial" charset="0"/>
              </a:rPr>
              <a:t>Inflation</a:t>
            </a:r>
            <a:endParaRPr lang="en-US" sz="20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2" name="Text Box 5"/>
          <p:cNvSpPr txBox="1">
            <a:spLocks noChangeArrowheads="1"/>
          </p:cNvSpPr>
          <p:nvPr/>
        </p:nvSpPr>
        <p:spPr bwMode="auto">
          <a:xfrm>
            <a:off x="3200400" y="4667250"/>
            <a:ext cx="195421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800">
                <a:solidFill>
                  <a:schemeClr val="accent2"/>
                </a:solidFill>
                <a:latin typeface="Arial" charset="0"/>
              </a:rPr>
              <a:t>desemprego</a:t>
            </a:r>
            <a:endParaRPr 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3" name="Freeform 6"/>
          <p:cNvSpPr>
            <a:spLocks/>
          </p:cNvSpPr>
          <p:nvPr/>
        </p:nvSpPr>
        <p:spPr bwMode="auto">
          <a:xfrm>
            <a:off x="5440363" y="1085850"/>
            <a:ext cx="3429000" cy="3505200"/>
          </a:xfrm>
          <a:custGeom>
            <a:avLst/>
            <a:gdLst>
              <a:gd name="T0" fmla="*/ 0 w 2160"/>
              <a:gd name="T1" fmla="*/ 0 h 2208"/>
              <a:gd name="T2" fmla="*/ 0 w 2160"/>
              <a:gd name="T3" fmla="*/ 2147483647 h 2208"/>
              <a:gd name="T4" fmla="*/ 2147483647 w 2160"/>
              <a:gd name="T5" fmla="*/ 2147483647 h 2208"/>
              <a:gd name="T6" fmla="*/ 0 60000 65536"/>
              <a:gd name="T7" fmla="*/ 0 60000 65536"/>
              <a:gd name="T8" fmla="*/ 0 60000 65536"/>
              <a:gd name="T9" fmla="*/ 0 w 2160"/>
              <a:gd name="T10" fmla="*/ 0 h 2208"/>
              <a:gd name="T11" fmla="*/ 2160 w 2160"/>
              <a:gd name="T12" fmla="*/ 2208 h 2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2208">
                <a:moveTo>
                  <a:pt x="0" y="0"/>
                </a:moveTo>
                <a:lnTo>
                  <a:pt x="0" y="2208"/>
                </a:lnTo>
                <a:lnTo>
                  <a:pt x="2160" y="2208"/>
                </a:lnTo>
              </a:path>
            </a:pathLst>
          </a:custGeom>
          <a:noFill/>
          <a:ln w="28575" cap="flat" cmpd="sng">
            <a:solidFill>
              <a:srgbClr val="B590DA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264224" name="Text Box 7"/>
          <p:cNvSpPr txBox="1">
            <a:spLocks noChangeArrowheads="1"/>
          </p:cNvSpPr>
          <p:nvPr/>
        </p:nvSpPr>
        <p:spPr bwMode="auto">
          <a:xfrm rot="-5400000">
            <a:off x="3947319" y="2305844"/>
            <a:ext cx="2057400" cy="52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2000">
                <a:solidFill>
                  <a:schemeClr val="accent2"/>
                </a:solidFill>
                <a:latin typeface="Arial" charset="0"/>
              </a:rPr>
              <a:t>Inflation</a:t>
            </a:r>
            <a:endParaRPr lang="en-US" sz="20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5" name="Text Box 8"/>
          <p:cNvSpPr txBox="1">
            <a:spLocks noChangeArrowheads="1"/>
          </p:cNvSpPr>
          <p:nvPr/>
        </p:nvSpPr>
        <p:spPr bwMode="auto">
          <a:xfrm>
            <a:off x="7802563" y="4667250"/>
            <a:ext cx="1143000" cy="252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>
                <a:solidFill>
                  <a:schemeClr val="accent2"/>
                </a:solidFill>
                <a:latin typeface="Arial" charset="0"/>
              </a:rPr>
              <a:t>Output</a:t>
            </a:r>
            <a:endParaRPr lang="en-US" sz="16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6" name="Text Box 9"/>
          <p:cNvSpPr txBox="1">
            <a:spLocks noChangeArrowheads="1"/>
          </p:cNvSpPr>
          <p:nvPr/>
        </p:nvSpPr>
        <p:spPr bwMode="auto">
          <a:xfrm>
            <a:off x="762000" y="5048250"/>
            <a:ext cx="3733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solidFill>
                  <a:schemeClr val="accent2"/>
                </a:solidFill>
                <a:latin typeface="Arial" charset="0"/>
              </a:rPr>
              <a:t>(a) Curva de Phillips</a:t>
            </a:r>
            <a:endParaRPr lang="en-US" sz="18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7" name="Text Box 10"/>
          <p:cNvSpPr txBox="1">
            <a:spLocks noChangeArrowheads="1"/>
          </p:cNvSpPr>
          <p:nvPr/>
        </p:nvSpPr>
        <p:spPr bwMode="auto">
          <a:xfrm>
            <a:off x="5334000" y="5048250"/>
            <a:ext cx="3733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solidFill>
                  <a:schemeClr val="accent2"/>
                </a:solidFill>
                <a:latin typeface="Arial" charset="0"/>
              </a:rPr>
              <a:t>(b) Oferta Agregada</a:t>
            </a:r>
            <a:endParaRPr lang="en-US" sz="18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28" name="Line 11"/>
          <p:cNvSpPr>
            <a:spLocks noChangeShapeType="1"/>
          </p:cNvSpPr>
          <p:nvPr/>
        </p:nvSpPr>
        <p:spPr bwMode="auto">
          <a:xfrm flipV="1">
            <a:off x="6075363" y="2770188"/>
            <a:ext cx="2535237" cy="166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264229" name="Arc 12"/>
          <p:cNvSpPr>
            <a:spLocks/>
          </p:cNvSpPr>
          <p:nvPr/>
        </p:nvSpPr>
        <p:spPr bwMode="auto">
          <a:xfrm flipH="1" flipV="1">
            <a:off x="1447800" y="857250"/>
            <a:ext cx="3581400" cy="3276600"/>
          </a:xfrm>
          <a:custGeom>
            <a:avLst/>
            <a:gdLst>
              <a:gd name="T0" fmla="*/ 2147483647 w 20407"/>
              <a:gd name="T1" fmla="*/ 0 h 20091"/>
              <a:gd name="T2" fmla="*/ 2147483647 w 20407"/>
              <a:gd name="T3" fmla="*/ 2147483647 h 20091"/>
              <a:gd name="T4" fmla="*/ 0 w 20407"/>
              <a:gd name="T5" fmla="*/ 2147483647 h 20091"/>
              <a:gd name="T6" fmla="*/ 0 60000 65536"/>
              <a:gd name="T7" fmla="*/ 0 60000 65536"/>
              <a:gd name="T8" fmla="*/ 0 60000 65536"/>
              <a:gd name="T9" fmla="*/ 0 w 20407"/>
              <a:gd name="T10" fmla="*/ 0 h 20091"/>
              <a:gd name="T11" fmla="*/ 20407 w 20407"/>
              <a:gd name="T12" fmla="*/ 20091 h 200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07" h="20091" fill="none" extrusionOk="0">
                <a:moveTo>
                  <a:pt x="7931" y="0"/>
                </a:moveTo>
                <a:cubicBezTo>
                  <a:pt x="13787" y="2312"/>
                  <a:pt x="18343" y="7063"/>
                  <a:pt x="20407" y="13011"/>
                </a:cubicBezTo>
              </a:path>
              <a:path w="20407" h="20091" stroke="0" extrusionOk="0">
                <a:moveTo>
                  <a:pt x="7931" y="0"/>
                </a:moveTo>
                <a:cubicBezTo>
                  <a:pt x="13787" y="2312"/>
                  <a:pt x="18343" y="7063"/>
                  <a:pt x="20407" y="13011"/>
                </a:cubicBezTo>
                <a:lnTo>
                  <a:pt x="0" y="20091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pt-PT"/>
          </a:p>
        </p:txBody>
      </p:sp>
      <p:sp>
        <p:nvSpPr>
          <p:cNvPr id="264230" name="Text Box 13"/>
          <p:cNvSpPr txBox="1">
            <a:spLocks noChangeArrowheads="1"/>
          </p:cNvSpPr>
          <p:nvPr/>
        </p:nvSpPr>
        <p:spPr bwMode="blackWhite">
          <a:xfrm>
            <a:off x="3149600" y="3562350"/>
            <a:ext cx="53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i="1">
                <a:solidFill>
                  <a:schemeClr val="accent2"/>
                </a:solidFill>
                <a:latin typeface="Arial" charset="0"/>
              </a:rPr>
              <a:t>C</a:t>
            </a:r>
            <a:endParaRPr lang="en-US" sz="2400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31" name="Oval 14"/>
          <p:cNvSpPr>
            <a:spLocks noChangeArrowheads="1"/>
          </p:cNvSpPr>
          <p:nvPr/>
        </p:nvSpPr>
        <p:spPr bwMode="blackWhite">
          <a:xfrm>
            <a:off x="2044700" y="3028950"/>
            <a:ext cx="114300" cy="114300"/>
          </a:xfrm>
          <a:prstGeom prst="ellipse">
            <a:avLst/>
          </a:prstGeom>
          <a:solidFill>
            <a:srgbClr val="FCE78C"/>
          </a:solidFill>
          <a:ln w="12700">
            <a:solidFill>
              <a:srgbClr val="FCE78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64232" name="Text Box 15"/>
          <p:cNvSpPr txBox="1">
            <a:spLocks noChangeArrowheads="1"/>
          </p:cNvSpPr>
          <p:nvPr/>
        </p:nvSpPr>
        <p:spPr bwMode="blackWhite">
          <a:xfrm>
            <a:off x="2032000" y="2647950"/>
            <a:ext cx="53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i="1">
                <a:solidFill>
                  <a:schemeClr val="accent2"/>
                </a:solidFill>
                <a:latin typeface="Arial" charset="0"/>
              </a:rPr>
              <a:t>B</a:t>
            </a:r>
            <a:endParaRPr lang="en-US" sz="2400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33" name="Oval 16"/>
          <p:cNvSpPr>
            <a:spLocks noChangeArrowheads="1"/>
          </p:cNvSpPr>
          <p:nvPr/>
        </p:nvSpPr>
        <p:spPr bwMode="blackWhite">
          <a:xfrm>
            <a:off x="3124200" y="3867150"/>
            <a:ext cx="114300" cy="114300"/>
          </a:xfrm>
          <a:prstGeom prst="ellipse">
            <a:avLst/>
          </a:prstGeom>
          <a:solidFill>
            <a:srgbClr val="FCE78C"/>
          </a:solidFill>
          <a:ln w="12700">
            <a:solidFill>
              <a:srgbClr val="FCE78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64234" name="Line 17"/>
          <p:cNvSpPr>
            <a:spLocks noChangeShapeType="1"/>
          </p:cNvSpPr>
          <p:nvPr/>
        </p:nvSpPr>
        <p:spPr bwMode="auto">
          <a:xfrm flipV="1">
            <a:off x="2667000" y="3624263"/>
            <a:ext cx="0" cy="966787"/>
          </a:xfrm>
          <a:prstGeom prst="line">
            <a:avLst/>
          </a:prstGeom>
          <a:noFill/>
          <a:ln w="12700">
            <a:solidFill>
              <a:srgbClr val="B590D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5" name="Line 18"/>
          <p:cNvSpPr>
            <a:spLocks noChangeShapeType="1"/>
          </p:cNvSpPr>
          <p:nvPr/>
        </p:nvSpPr>
        <p:spPr bwMode="auto">
          <a:xfrm flipV="1">
            <a:off x="7315200" y="3636963"/>
            <a:ext cx="0" cy="954087"/>
          </a:xfrm>
          <a:prstGeom prst="line">
            <a:avLst/>
          </a:prstGeom>
          <a:noFill/>
          <a:ln w="12700">
            <a:solidFill>
              <a:srgbClr val="B590D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264211" name="Object 19"/>
          <p:cNvGraphicFramePr>
            <a:graphicFrameLocks noChangeAspect="1"/>
          </p:cNvGraphicFramePr>
          <p:nvPr/>
        </p:nvGraphicFramePr>
        <p:xfrm>
          <a:off x="2406650" y="4654550"/>
          <a:ext cx="544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5" name="Equation" r:id="rId4" imgW="152280" imgH="203040" progId="">
                  <p:embed/>
                </p:oleObj>
              </mc:Choice>
              <mc:Fallback>
                <p:oleObj name="Equation" r:id="rId4" imgW="152280" imgH="20304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06650" y="4654550"/>
                        <a:ext cx="5445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A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2" name="Object 20"/>
          <p:cNvGraphicFramePr>
            <a:graphicFrameLocks noChangeAspect="1"/>
          </p:cNvGraphicFramePr>
          <p:nvPr/>
        </p:nvGraphicFramePr>
        <p:xfrm>
          <a:off x="7043738" y="4667250"/>
          <a:ext cx="542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6" name="Equation" r:id="rId6" imgW="152280" imgH="190440" progId="">
                  <p:embed/>
                </p:oleObj>
              </mc:Choice>
              <mc:Fallback>
                <p:oleObj name="Equation" r:id="rId6" imgW="152280" imgH="19044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043738" y="4667250"/>
                        <a:ext cx="5429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A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6" name="Line 21"/>
          <p:cNvSpPr>
            <a:spLocks noChangeShapeType="1"/>
          </p:cNvSpPr>
          <p:nvPr/>
        </p:nvSpPr>
        <p:spPr bwMode="auto">
          <a:xfrm flipH="1">
            <a:off x="838200" y="3613150"/>
            <a:ext cx="1828800" cy="0"/>
          </a:xfrm>
          <a:prstGeom prst="line">
            <a:avLst/>
          </a:prstGeom>
          <a:noFill/>
          <a:ln w="12700">
            <a:solidFill>
              <a:srgbClr val="B590D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4237" name="Line 22"/>
          <p:cNvSpPr>
            <a:spLocks noChangeShapeType="1"/>
          </p:cNvSpPr>
          <p:nvPr/>
        </p:nvSpPr>
        <p:spPr bwMode="auto">
          <a:xfrm flipH="1">
            <a:off x="5435600" y="3613150"/>
            <a:ext cx="1890713" cy="0"/>
          </a:xfrm>
          <a:prstGeom prst="line">
            <a:avLst/>
          </a:prstGeom>
          <a:noFill/>
          <a:ln w="12700">
            <a:solidFill>
              <a:srgbClr val="B590D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264215" name="Object 23"/>
          <p:cNvGraphicFramePr>
            <a:graphicFrameLocks noChangeAspect="1"/>
          </p:cNvGraphicFramePr>
          <p:nvPr/>
        </p:nvGraphicFramePr>
        <p:xfrm>
          <a:off x="414338" y="3460750"/>
          <a:ext cx="542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7" name="Equation" r:id="rId8" imgW="152280" imgH="164880" progId="">
                  <p:embed/>
                </p:oleObj>
              </mc:Choice>
              <mc:Fallback>
                <p:oleObj name="Equation" r:id="rId8" imgW="152280" imgH="16488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4338" y="3460750"/>
                        <a:ext cx="542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A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6" name="Object 24"/>
          <p:cNvGraphicFramePr>
            <a:graphicFrameLocks noChangeAspect="1"/>
          </p:cNvGraphicFramePr>
          <p:nvPr/>
        </p:nvGraphicFramePr>
        <p:xfrm>
          <a:off x="4989513" y="3460750"/>
          <a:ext cx="5413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8" name="Equation" r:id="rId10" imgW="152280" imgH="164880" progId="">
                  <p:embed/>
                </p:oleObj>
              </mc:Choice>
              <mc:Fallback>
                <p:oleObj name="Equation" r:id="rId10" imgW="152280" imgH="16488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89513" y="3460750"/>
                        <a:ext cx="54133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5A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8" name="Oval 25"/>
          <p:cNvSpPr>
            <a:spLocks noChangeArrowheads="1"/>
          </p:cNvSpPr>
          <p:nvPr/>
        </p:nvSpPr>
        <p:spPr bwMode="blackWhite">
          <a:xfrm>
            <a:off x="2608263" y="3556000"/>
            <a:ext cx="114300" cy="114300"/>
          </a:xfrm>
          <a:prstGeom prst="ellipse">
            <a:avLst/>
          </a:prstGeom>
          <a:solidFill>
            <a:srgbClr val="FCE78C"/>
          </a:solidFill>
          <a:ln w="12700">
            <a:solidFill>
              <a:srgbClr val="FCE78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64239" name="Text Box 26"/>
          <p:cNvSpPr txBox="1">
            <a:spLocks noChangeArrowheads="1"/>
          </p:cNvSpPr>
          <p:nvPr/>
        </p:nvSpPr>
        <p:spPr bwMode="blackWhite">
          <a:xfrm>
            <a:off x="2590800" y="3181350"/>
            <a:ext cx="53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i="1">
                <a:solidFill>
                  <a:schemeClr val="accent2"/>
                </a:solidFill>
                <a:latin typeface="Arial" charset="0"/>
              </a:rPr>
              <a:t>A</a:t>
            </a:r>
            <a:endParaRPr lang="en-US" sz="2400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40" name="Oval 27"/>
          <p:cNvSpPr>
            <a:spLocks noChangeArrowheads="1"/>
          </p:cNvSpPr>
          <p:nvPr/>
        </p:nvSpPr>
        <p:spPr bwMode="blackWhite">
          <a:xfrm>
            <a:off x="7251700" y="3562350"/>
            <a:ext cx="114300" cy="114300"/>
          </a:xfrm>
          <a:prstGeom prst="ellipse">
            <a:avLst/>
          </a:prstGeom>
          <a:solidFill>
            <a:srgbClr val="FCE78C"/>
          </a:solidFill>
          <a:ln w="12700">
            <a:solidFill>
              <a:srgbClr val="FCE78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64241" name="Text Box 28"/>
          <p:cNvSpPr txBox="1">
            <a:spLocks noChangeArrowheads="1"/>
          </p:cNvSpPr>
          <p:nvPr/>
        </p:nvSpPr>
        <p:spPr bwMode="blackWhite">
          <a:xfrm>
            <a:off x="6858000" y="3181350"/>
            <a:ext cx="53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i="1">
                <a:solidFill>
                  <a:schemeClr val="accent2"/>
                </a:solidFill>
                <a:latin typeface="Arial" charset="0"/>
              </a:rPr>
              <a:t>A</a:t>
            </a:r>
            <a:endParaRPr lang="en-US" sz="2400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42" name="Oval 29"/>
          <p:cNvSpPr>
            <a:spLocks noChangeArrowheads="1"/>
          </p:cNvSpPr>
          <p:nvPr/>
        </p:nvSpPr>
        <p:spPr bwMode="blackWhite">
          <a:xfrm>
            <a:off x="8089900" y="3022600"/>
            <a:ext cx="114300" cy="114300"/>
          </a:xfrm>
          <a:prstGeom prst="ellipse">
            <a:avLst/>
          </a:prstGeom>
          <a:solidFill>
            <a:srgbClr val="FCE78C"/>
          </a:solidFill>
          <a:ln w="12700">
            <a:solidFill>
              <a:srgbClr val="FCE78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64243" name="Text Box 30"/>
          <p:cNvSpPr txBox="1">
            <a:spLocks noChangeArrowheads="1"/>
          </p:cNvSpPr>
          <p:nvPr/>
        </p:nvSpPr>
        <p:spPr bwMode="blackWhite">
          <a:xfrm>
            <a:off x="7739063" y="2686050"/>
            <a:ext cx="53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i="1">
                <a:solidFill>
                  <a:schemeClr val="accent2"/>
                </a:solidFill>
                <a:latin typeface="Arial" charset="0"/>
              </a:rPr>
              <a:t>B</a:t>
            </a:r>
            <a:endParaRPr lang="en-US" sz="2400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44" name="Text Box 31"/>
          <p:cNvSpPr txBox="1">
            <a:spLocks noChangeArrowheads="1"/>
          </p:cNvSpPr>
          <p:nvPr/>
        </p:nvSpPr>
        <p:spPr bwMode="blackWhite">
          <a:xfrm>
            <a:off x="6373813" y="3562350"/>
            <a:ext cx="53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 i="1">
                <a:solidFill>
                  <a:schemeClr val="accent2"/>
                </a:solidFill>
                <a:latin typeface="Arial" charset="0"/>
              </a:rPr>
              <a:t>C</a:t>
            </a:r>
            <a:endParaRPr lang="en-US" sz="2400" i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64245" name="Oval 32"/>
          <p:cNvSpPr>
            <a:spLocks noChangeArrowheads="1"/>
          </p:cNvSpPr>
          <p:nvPr/>
        </p:nvSpPr>
        <p:spPr bwMode="blackWhite">
          <a:xfrm>
            <a:off x="6756400" y="3886200"/>
            <a:ext cx="114300" cy="114300"/>
          </a:xfrm>
          <a:prstGeom prst="ellipse">
            <a:avLst/>
          </a:prstGeom>
          <a:solidFill>
            <a:srgbClr val="FCE78C"/>
          </a:solidFill>
          <a:ln w="12700">
            <a:solidFill>
              <a:srgbClr val="FCE78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64246" name="Text Box 33"/>
          <p:cNvSpPr txBox="1">
            <a:spLocks noChangeArrowheads="1"/>
          </p:cNvSpPr>
          <p:nvPr/>
        </p:nvSpPr>
        <p:spPr bwMode="blackWhite">
          <a:xfrm>
            <a:off x="8382000" y="3032125"/>
            <a:ext cx="7620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>
                <a:solidFill>
                  <a:schemeClr val="accent2"/>
                </a:solidFill>
                <a:latin typeface="Arial" charset="0"/>
              </a:rPr>
              <a:t>AS</a:t>
            </a:r>
            <a:endParaRPr lang="en-US" sz="2000" i="1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5364E-4486-4973-9FAC-8ED8EDF3AA85}" type="slidenum">
              <a:rPr lang="pt-PT"/>
              <a:pPr>
                <a:defRPr/>
              </a:pPr>
              <a:t>19</a:t>
            </a:fld>
            <a:endParaRPr lang="pt-PT"/>
          </a:p>
        </p:txBody>
      </p:sp>
      <p:sp>
        <p:nvSpPr>
          <p:cNvPr id="291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4000" smtClean="0"/>
              <a:t>A Quebra da Curva de Phillips </a:t>
            </a:r>
          </a:p>
        </p:txBody>
      </p:sp>
      <p:sp>
        <p:nvSpPr>
          <p:cNvPr id="291844" name="Rectangle 3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F3F6F9"/>
          </a:solidFill>
          <a:ln w="2079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45" name="Rectangle 4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F2F4F8"/>
          </a:solidFill>
          <a:ln w="1889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46" name="Rectangle 5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F1F4F7"/>
          </a:solidFill>
          <a:ln w="1698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47" name="Rectangle 6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F0F2F5"/>
          </a:solidFill>
          <a:ln w="1508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48" name="Rectangle 7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EF1F4"/>
          </a:solidFill>
          <a:ln w="13335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49" name="Rectangle 8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DEFF3"/>
          </a:solidFill>
          <a:ln w="11430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0" name="Rectangle 9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BEEF2"/>
          </a:solidFill>
          <a:ln w="952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1" name="Rectangle 10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AECF1"/>
          </a:solidFill>
          <a:ln w="762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2" name="Rectangle 11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3" name="Rectangle 12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4" name="Rectangle 13"/>
          <p:cNvSpPr>
            <a:spLocks noChangeArrowheads="1"/>
          </p:cNvSpPr>
          <p:nvPr/>
        </p:nvSpPr>
        <p:spPr bwMode="auto">
          <a:xfrm>
            <a:off x="2265363" y="1273175"/>
            <a:ext cx="5854700" cy="4775200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5" name="Rectangle 14"/>
          <p:cNvSpPr>
            <a:spLocks noChangeArrowheads="1"/>
          </p:cNvSpPr>
          <p:nvPr/>
        </p:nvSpPr>
        <p:spPr bwMode="auto">
          <a:xfrm>
            <a:off x="2339975" y="1125538"/>
            <a:ext cx="5949950" cy="4830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6" name="Freeform 15"/>
          <p:cNvSpPr>
            <a:spLocks/>
          </p:cNvSpPr>
          <p:nvPr/>
        </p:nvSpPr>
        <p:spPr bwMode="auto">
          <a:xfrm>
            <a:off x="2132013" y="1160463"/>
            <a:ext cx="5949950" cy="4830762"/>
          </a:xfrm>
          <a:custGeom>
            <a:avLst/>
            <a:gdLst>
              <a:gd name="T0" fmla="*/ 0 w 3747"/>
              <a:gd name="T1" fmla="*/ 0 h 3043"/>
              <a:gd name="T2" fmla="*/ 0 w 3747"/>
              <a:gd name="T3" fmla="*/ 2147483647 h 3043"/>
              <a:gd name="T4" fmla="*/ 2147483647 w 3747"/>
              <a:gd name="T5" fmla="*/ 2147483647 h 3043"/>
              <a:gd name="T6" fmla="*/ 0 60000 65536"/>
              <a:gd name="T7" fmla="*/ 0 60000 65536"/>
              <a:gd name="T8" fmla="*/ 0 60000 65536"/>
              <a:gd name="T9" fmla="*/ 0 w 3747"/>
              <a:gd name="T10" fmla="*/ 0 h 3043"/>
              <a:gd name="T11" fmla="*/ 3747 w 3747"/>
              <a:gd name="T12" fmla="*/ 3043 h 3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7" h="3043">
                <a:moveTo>
                  <a:pt x="0" y="0"/>
                </a:moveTo>
                <a:lnTo>
                  <a:pt x="0" y="3043"/>
                </a:lnTo>
                <a:lnTo>
                  <a:pt x="3747" y="304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57" name="Rectangle 16"/>
          <p:cNvSpPr>
            <a:spLocks noChangeArrowheads="1"/>
          </p:cNvSpPr>
          <p:nvPr/>
        </p:nvSpPr>
        <p:spPr bwMode="auto">
          <a:xfrm>
            <a:off x="2493963" y="6067425"/>
            <a:ext cx="16033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291858" name="Rectangle 17"/>
          <p:cNvSpPr>
            <a:spLocks noChangeArrowheads="1"/>
          </p:cNvSpPr>
          <p:nvPr/>
        </p:nvSpPr>
        <p:spPr bwMode="auto">
          <a:xfrm>
            <a:off x="2927350" y="6067425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sz="2400">
              <a:latin typeface="Arial" charset="0"/>
            </a:endParaRPr>
          </a:p>
        </p:txBody>
      </p:sp>
      <p:sp>
        <p:nvSpPr>
          <p:cNvPr id="291859" name="Rectangle 18"/>
          <p:cNvSpPr>
            <a:spLocks noChangeArrowheads="1"/>
          </p:cNvSpPr>
          <p:nvPr/>
        </p:nvSpPr>
        <p:spPr bwMode="auto">
          <a:xfrm>
            <a:off x="3344863" y="6067425"/>
            <a:ext cx="16033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291860" name="Rectangle 19"/>
          <p:cNvSpPr>
            <a:spLocks noChangeArrowheads="1"/>
          </p:cNvSpPr>
          <p:nvPr/>
        </p:nvSpPr>
        <p:spPr bwMode="auto">
          <a:xfrm>
            <a:off x="3779838" y="6067425"/>
            <a:ext cx="1619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291861" name="Rectangle 20"/>
          <p:cNvSpPr>
            <a:spLocks noChangeArrowheads="1"/>
          </p:cNvSpPr>
          <p:nvPr/>
        </p:nvSpPr>
        <p:spPr bwMode="auto">
          <a:xfrm>
            <a:off x="4216400" y="6067425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sz="2400">
              <a:latin typeface="Arial" charset="0"/>
            </a:endParaRPr>
          </a:p>
        </p:txBody>
      </p:sp>
      <p:sp>
        <p:nvSpPr>
          <p:cNvPr id="291862" name="Rectangle 21"/>
          <p:cNvSpPr>
            <a:spLocks noChangeArrowheads="1"/>
          </p:cNvSpPr>
          <p:nvPr/>
        </p:nvSpPr>
        <p:spPr bwMode="auto">
          <a:xfrm>
            <a:off x="4633913" y="6067425"/>
            <a:ext cx="16033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6</a:t>
            </a:r>
            <a:endParaRPr lang="en-US" sz="2400">
              <a:latin typeface="Arial" charset="0"/>
            </a:endParaRPr>
          </a:p>
        </p:txBody>
      </p:sp>
      <p:sp>
        <p:nvSpPr>
          <p:cNvPr id="291863" name="Rectangle 22"/>
          <p:cNvSpPr>
            <a:spLocks noChangeArrowheads="1"/>
          </p:cNvSpPr>
          <p:nvPr/>
        </p:nvSpPr>
        <p:spPr bwMode="auto">
          <a:xfrm>
            <a:off x="5068888" y="6067425"/>
            <a:ext cx="1619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7</a:t>
            </a:r>
            <a:endParaRPr lang="en-US" sz="2400">
              <a:latin typeface="Arial" charset="0"/>
            </a:endParaRPr>
          </a:p>
        </p:txBody>
      </p:sp>
      <p:sp>
        <p:nvSpPr>
          <p:cNvPr id="291864" name="Rectangle 23"/>
          <p:cNvSpPr>
            <a:spLocks noChangeArrowheads="1"/>
          </p:cNvSpPr>
          <p:nvPr/>
        </p:nvSpPr>
        <p:spPr bwMode="auto">
          <a:xfrm>
            <a:off x="5484813" y="6067425"/>
            <a:ext cx="16033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8</a:t>
            </a:r>
            <a:endParaRPr lang="en-US" sz="2400">
              <a:latin typeface="Arial" charset="0"/>
            </a:endParaRPr>
          </a:p>
        </p:txBody>
      </p:sp>
      <p:sp>
        <p:nvSpPr>
          <p:cNvPr id="291865" name="Rectangle 24"/>
          <p:cNvSpPr>
            <a:spLocks noChangeArrowheads="1"/>
          </p:cNvSpPr>
          <p:nvPr/>
        </p:nvSpPr>
        <p:spPr bwMode="auto">
          <a:xfrm>
            <a:off x="5922963" y="6067425"/>
            <a:ext cx="160337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9</a:t>
            </a:r>
            <a:endParaRPr lang="en-US" sz="2400">
              <a:latin typeface="Arial" charset="0"/>
            </a:endParaRPr>
          </a:p>
        </p:txBody>
      </p:sp>
      <p:sp>
        <p:nvSpPr>
          <p:cNvPr id="291866" name="Rectangle 25"/>
          <p:cNvSpPr>
            <a:spLocks noChangeArrowheads="1"/>
          </p:cNvSpPr>
          <p:nvPr/>
        </p:nvSpPr>
        <p:spPr bwMode="auto">
          <a:xfrm>
            <a:off x="6281738" y="6067425"/>
            <a:ext cx="3222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10</a:t>
            </a:r>
            <a:endParaRPr lang="en-US" sz="2400">
              <a:latin typeface="Arial" charset="0"/>
            </a:endParaRPr>
          </a:p>
        </p:txBody>
      </p:sp>
      <p:sp>
        <p:nvSpPr>
          <p:cNvPr id="291867" name="Rectangle 26"/>
          <p:cNvSpPr>
            <a:spLocks noChangeArrowheads="1"/>
          </p:cNvSpPr>
          <p:nvPr/>
        </p:nvSpPr>
        <p:spPr bwMode="auto">
          <a:xfrm>
            <a:off x="1924050" y="6067425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291868" name="Rectangle 27"/>
          <p:cNvSpPr>
            <a:spLocks noChangeArrowheads="1"/>
          </p:cNvSpPr>
          <p:nvPr/>
        </p:nvSpPr>
        <p:spPr bwMode="auto">
          <a:xfrm>
            <a:off x="1924050" y="5078413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sz="2400">
              <a:latin typeface="Arial" charset="0"/>
            </a:endParaRPr>
          </a:p>
        </p:txBody>
      </p:sp>
      <p:sp>
        <p:nvSpPr>
          <p:cNvPr id="291869" name="Rectangle 28"/>
          <p:cNvSpPr>
            <a:spLocks noChangeArrowheads="1"/>
          </p:cNvSpPr>
          <p:nvPr/>
        </p:nvSpPr>
        <p:spPr bwMode="auto">
          <a:xfrm>
            <a:off x="1924050" y="4278313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291870" name="Rectangle 29"/>
          <p:cNvSpPr>
            <a:spLocks noChangeArrowheads="1"/>
          </p:cNvSpPr>
          <p:nvPr/>
        </p:nvSpPr>
        <p:spPr bwMode="auto">
          <a:xfrm>
            <a:off x="1924050" y="3460750"/>
            <a:ext cx="1603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6</a:t>
            </a:r>
            <a:endParaRPr lang="en-US" sz="2400">
              <a:latin typeface="Arial" charset="0"/>
            </a:endParaRPr>
          </a:p>
        </p:txBody>
      </p:sp>
      <p:sp>
        <p:nvSpPr>
          <p:cNvPr id="291871" name="Rectangle 30"/>
          <p:cNvSpPr>
            <a:spLocks noChangeArrowheads="1"/>
          </p:cNvSpPr>
          <p:nvPr/>
        </p:nvSpPr>
        <p:spPr bwMode="auto">
          <a:xfrm>
            <a:off x="1924050" y="2662238"/>
            <a:ext cx="1603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8</a:t>
            </a:r>
            <a:endParaRPr lang="en-US" sz="2400">
              <a:latin typeface="Arial" charset="0"/>
            </a:endParaRPr>
          </a:p>
        </p:txBody>
      </p:sp>
      <p:sp>
        <p:nvSpPr>
          <p:cNvPr id="291872" name="Rectangle 31"/>
          <p:cNvSpPr>
            <a:spLocks noChangeArrowheads="1"/>
          </p:cNvSpPr>
          <p:nvPr/>
        </p:nvSpPr>
        <p:spPr bwMode="auto">
          <a:xfrm>
            <a:off x="1792288" y="1844675"/>
            <a:ext cx="3222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>
                <a:solidFill>
                  <a:srgbClr val="000000"/>
                </a:solidFill>
                <a:latin typeface="Arial" charset="0"/>
              </a:rPr>
              <a:t>10</a:t>
            </a:r>
            <a:endParaRPr lang="en-US" sz="2400">
              <a:latin typeface="Arial" charset="0"/>
            </a:endParaRPr>
          </a:p>
        </p:txBody>
      </p:sp>
      <p:grpSp>
        <p:nvGrpSpPr>
          <p:cNvPr id="265248" name="Group 32"/>
          <p:cNvGrpSpPr>
            <a:grpSpLocks/>
          </p:cNvGrpSpPr>
          <p:nvPr/>
        </p:nvGrpSpPr>
        <p:grpSpPr bwMode="auto">
          <a:xfrm>
            <a:off x="3630613" y="3841750"/>
            <a:ext cx="1381125" cy="1692275"/>
            <a:chOff x="2286" y="2420"/>
            <a:chExt cx="871" cy="1066"/>
          </a:xfrm>
        </p:grpSpPr>
        <p:sp>
          <p:nvSpPr>
            <p:cNvPr id="291941" name="Line 33"/>
            <p:cNvSpPr>
              <a:spLocks noChangeShapeType="1"/>
            </p:cNvSpPr>
            <p:nvPr/>
          </p:nvSpPr>
          <p:spPr bwMode="auto">
            <a:xfrm>
              <a:off x="2847" y="3426"/>
              <a:ext cx="310" cy="24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42" name="Line 34"/>
            <p:cNvSpPr>
              <a:spLocks noChangeShapeType="1"/>
            </p:cNvSpPr>
            <p:nvPr/>
          </p:nvSpPr>
          <p:spPr bwMode="auto">
            <a:xfrm>
              <a:off x="2739" y="3378"/>
              <a:ext cx="132" cy="108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43" name="Line 35"/>
            <p:cNvSpPr>
              <a:spLocks noChangeShapeType="1"/>
            </p:cNvSpPr>
            <p:nvPr/>
          </p:nvSpPr>
          <p:spPr bwMode="auto">
            <a:xfrm>
              <a:off x="2560" y="3307"/>
              <a:ext cx="179" cy="71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44" name="Line 36"/>
            <p:cNvSpPr>
              <a:spLocks noChangeShapeType="1"/>
            </p:cNvSpPr>
            <p:nvPr/>
          </p:nvSpPr>
          <p:spPr bwMode="auto">
            <a:xfrm>
              <a:off x="2381" y="2959"/>
              <a:ext cx="179" cy="348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45" name="Line 37"/>
            <p:cNvSpPr>
              <a:spLocks noChangeShapeType="1"/>
            </p:cNvSpPr>
            <p:nvPr/>
          </p:nvSpPr>
          <p:spPr bwMode="auto">
            <a:xfrm>
              <a:off x="2310" y="2696"/>
              <a:ext cx="59" cy="323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46" name="Line 38"/>
            <p:cNvSpPr>
              <a:spLocks noChangeShapeType="1"/>
            </p:cNvSpPr>
            <p:nvPr/>
          </p:nvSpPr>
          <p:spPr bwMode="auto">
            <a:xfrm>
              <a:off x="2286" y="2588"/>
              <a:ext cx="24" cy="108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" name="Line 39"/>
            <p:cNvSpPr>
              <a:spLocks noChangeShapeType="1"/>
            </p:cNvSpPr>
            <p:nvPr/>
          </p:nvSpPr>
          <p:spPr bwMode="auto">
            <a:xfrm flipH="1">
              <a:off x="2286" y="2420"/>
              <a:ext cx="406" cy="168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65256" name="Group 40"/>
          <p:cNvGrpSpPr>
            <a:grpSpLocks/>
          </p:cNvGrpSpPr>
          <p:nvPr/>
        </p:nvGrpSpPr>
        <p:grpSpPr bwMode="auto">
          <a:xfrm>
            <a:off x="4273550" y="3841750"/>
            <a:ext cx="417513" cy="457200"/>
            <a:chOff x="2692" y="2420"/>
            <a:chExt cx="262" cy="288"/>
          </a:xfrm>
        </p:grpSpPr>
        <p:sp>
          <p:nvSpPr>
            <p:cNvPr id="291939" name="Line 41"/>
            <p:cNvSpPr>
              <a:spLocks noChangeShapeType="1"/>
            </p:cNvSpPr>
            <p:nvPr/>
          </p:nvSpPr>
          <p:spPr bwMode="auto">
            <a:xfrm flipH="1">
              <a:off x="2692" y="2420"/>
              <a:ext cx="262" cy="1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40" name="Line 42"/>
            <p:cNvSpPr>
              <a:spLocks noChangeShapeType="1"/>
            </p:cNvSpPr>
            <p:nvPr/>
          </p:nvSpPr>
          <p:spPr bwMode="auto">
            <a:xfrm flipV="1">
              <a:off x="2859" y="2420"/>
              <a:ext cx="95" cy="288"/>
            </a:xfrm>
            <a:prstGeom prst="line">
              <a:avLst/>
            </a:prstGeom>
            <a:noFill/>
            <a:ln w="57150">
              <a:solidFill>
                <a:srgbClr val="D2435C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65259" name="Line 43"/>
          <p:cNvSpPr>
            <a:spLocks noChangeShapeType="1"/>
          </p:cNvSpPr>
          <p:nvPr/>
        </p:nvSpPr>
        <p:spPr bwMode="auto">
          <a:xfrm>
            <a:off x="4216400" y="3708400"/>
            <a:ext cx="322263" cy="590550"/>
          </a:xfrm>
          <a:prstGeom prst="line">
            <a:avLst/>
          </a:prstGeom>
          <a:noFill/>
          <a:ln w="57150">
            <a:solidFill>
              <a:srgbClr val="D2435C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76" name="Line 44"/>
          <p:cNvSpPr>
            <a:spLocks noChangeShapeType="1"/>
          </p:cNvSpPr>
          <p:nvPr/>
        </p:nvSpPr>
        <p:spPr bwMode="auto">
          <a:xfrm flipH="1">
            <a:off x="2151063" y="1958975"/>
            <a:ext cx="1524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77" name="Line 45"/>
          <p:cNvSpPr>
            <a:spLocks noChangeShapeType="1"/>
          </p:cNvSpPr>
          <p:nvPr/>
        </p:nvSpPr>
        <p:spPr bwMode="auto">
          <a:xfrm flipH="1">
            <a:off x="2151063" y="2776538"/>
            <a:ext cx="152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78" name="Line 46"/>
          <p:cNvSpPr>
            <a:spLocks noChangeShapeType="1"/>
          </p:cNvSpPr>
          <p:nvPr/>
        </p:nvSpPr>
        <p:spPr bwMode="auto">
          <a:xfrm flipH="1">
            <a:off x="2151063" y="3575050"/>
            <a:ext cx="1524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79" name="Line 47"/>
          <p:cNvSpPr>
            <a:spLocks noChangeShapeType="1"/>
          </p:cNvSpPr>
          <p:nvPr/>
        </p:nvSpPr>
        <p:spPr bwMode="auto">
          <a:xfrm flipH="1">
            <a:off x="2151063" y="4392613"/>
            <a:ext cx="152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0" name="Line 48"/>
          <p:cNvSpPr>
            <a:spLocks noChangeShapeType="1"/>
          </p:cNvSpPr>
          <p:nvPr/>
        </p:nvSpPr>
        <p:spPr bwMode="auto">
          <a:xfrm flipH="1">
            <a:off x="2151063" y="5192713"/>
            <a:ext cx="152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1" name="Line 49"/>
          <p:cNvSpPr>
            <a:spLocks noChangeShapeType="1"/>
          </p:cNvSpPr>
          <p:nvPr/>
        </p:nvSpPr>
        <p:spPr bwMode="auto">
          <a:xfrm>
            <a:off x="2570163" y="5838825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2" name="Line 50"/>
          <p:cNvSpPr>
            <a:spLocks noChangeShapeType="1"/>
          </p:cNvSpPr>
          <p:nvPr/>
        </p:nvSpPr>
        <p:spPr bwMode="auto">
          <a:xfrm>
            <a:off x="3003550" y="5838825"/>
            <a:ext cx="1588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3" name="Line 51"/>
          <p:cNvSpPr>
            <a:spLocks noChangeShapeType="1"/>
          </p:cNvSpPr>
          <p:nvPr/>
        </p:nvSpPr>
        <p:spPr bwMode="auto">
          <a:xfrm>
            <a:off x="3421063" y="5838825"/>
            <a:ext cx="1587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4" name="Line 52"/>
          <p:cNvSpPr>
            <a:spLocks noChangeShapeType="1"/>
          </p:cNvSpPr>
          <p:nvPr/>
        </p:nvSpPr>
        <p:spPr bwMode="auto">
          <a:xfrm>
            <a:off x="3856038" y="5838825"/>
            <a:ext cx="3175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5" name="Line 53"/>
          <p:cNvSpPr>
            <a:spLocks noChangeShapeType="1"/>
          </p:cNvSpPr>
          <p:nvPr/>
        </p:nvSpPr>
        <p:spPr bwMode="auto">
          <a:xfrm>
            <a:off x="4273550" y="5838825"/>
            <a:ext cx="1588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6" name="Line 54"/>
          <p:cNvSpPr>
            <a:spLocks noChangeShapeType="1"/>
          </p:cNvSpPr>
          <p:nvPr/>
        </p:nvSpPr>
        <p:spPr bwMode="auto">
          <a:xfrm>
            <a:off x="4710113" y="5838825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7" name="Line 55"/>
          <p:cNvSpPr>
            <a:spLocks noChangeShapeType="1"/>
          </p:cNvSpPr>
          <p:nvPr/>
        </p:nvSpPr>
        <p:spPr bwMode="auto">
          <a:xfrm>
            <a:off x="5145088" y="5838825"/>
            <a:ext cx="3175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8" name="Line 56"/>
          <p:cNvSpPr>
            <a:spLocks noChangeShapeType="1"/>
          </p:cNvSpPr>
          <p:nvPr/>
        </p:nvSpPr>
        <p:spPr bwMode="auto">
          <a:xfrm>
            <a:off x="5561013" y="5838825"/>
            <a:ext cx="1587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89" name="Line 57"/>
          <p:cNvSpPr>
            <a:spLocks noChangeShapeType="1"/>
          </p:cNvSpPr>
          <p:nvPr/>
        </p:nvSpPr>
        <p:spPr bwMode="auto">
          <a:xfrm>
            <a:off x="5999163" y="5838825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90" name="Line 58"/>
          <p:cNvSpPr>
            <a:spLocks noChangeShapeType="1"/>
          </p:cNvSpPr>
          <p:nvPr/>
        </p:nvSpPr>
        <p:spPr bwMode="auto">
          <a:xfrm>
            <a:off x="6413500" y="5838825"/>
            <a:ext cx="1588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91891" name="Rectangle 59"/>
          <p:cNvSpPr>
            <a:spLocks noChangeArrowheads="1"/>
          </p:cNvSpPr>
          <p:nvPr/>
        </p:nvSpPr>
        <p:spPr bwMode="auto">
          <a:xfrm>
            <a:off x="6640513" y="6069013"/>
            <a:ext cx="27209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Taxa de Desemprego</a:t>
            </a:r>
            <a:endParaRPr lang="en-US" sz="2400">
              <a:latin typeface="Arial" charset="0"/>
            </a:endParaRPr>
          </a:p>
        </p:txBody>
      </p:sp>
      <p:sp>
        <p:nvSpPr>
          <p:cNvPr id="291892" name="Rectangle 60"/>
          <p:cNvSpPr>
            <a:spLocks noChangeArrowheads="1"/>
          </p:cNvSpPr>
          <p:nvPr/>
        </p:nvSpPr>
        <p:spPr bwMode="auto">
          <a:xfrm>
            <a:off x="8645525" y="6092825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 (%)</a:t>
            </a:r>
            <a:endParaRPr lang="en-US" sz="2400">
              <a:latin typeface="Arial" charset="0"/>
            </a:endParaRPr>
          </a:p>
        </p:txBody>
      </p:sp>
      <p:sp>
        <p:nvSpPr>
          <p:cNvPr id="291893" name="Rectangle 61"/>
          <p:cNvSpPr>
            <a:spLocks noChangeArrowheads="1"/>
          </p:cNvSpPr>
          <p:nvPr/>
        </p:nvSpPr>
        <p:spPr bwMode="auto">
          <a:xfrm>
            <a:off x="747713" y="1149350"/>
            <a:ext cx="2108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Taxa de Inflação</a:t>
            </a:r>
            <a:endParaRPr lang="en-US" sz="2400">
              <a:latin typeface="Arial" charset="0"/>
            </a:endParaRPr>
          </a:p>
        </p:txBody>
      </p:sp>
      <p:sp>
        <p:nvSpPr>
          <p:cNvPr id="291894" name="Rectangle 62"/>
          <p:cNvSpPr>
            <a:spLocks noChangeArrowheads="1"/>
          </p:cNvSpPr>
          <p:nvPr/>
        </p:nvSpPr>
        <p:spPr bwMode="auto">
          <a:xfrm>
            <a:off x="900113" y="1403350"/>
            <a:ext cx="14922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(% por ano)</a:t>
            </a:r>
            <a:endParaRPr lang="en-US" sz="2400">
              <a:latin typeface="Arial" charset="0"/>
            </a:endParaRPr>
          </a:p>
        </p:txBody>
      </p:sp>
      <p:grpSp>
        <p:nvGrpSpPr>
          <p:cNvPr id="265279" name="Group 63"/>
          <p:cNvGrpSpPr>
            <a:grpSpLocks/>
          </p:cNvGrpSpPr>
          <p:nvPr/>
        </p:nvGrpSpPr>
        <p:grpSpPr bwMode="auto">
          <a:xfrm>
            <a:off x="4013200" y="3476625"/>
            <a:ext cx="525463" cy="285750"/>
            <a:chOff x="2528" y="2190"/>
            <a:chExt cx="331" cy="180"/>
          </a:xfrm>
        </p:grpSpPr>
        <p:sp>
          <p:nvSpPr>
            <p:cNvPr id="291937" name="Oval 64"/>
            <p:cNvSpPr>
              <a:spLocks noChangeArrowheads="1"/>
            </p:cNvSpPr>
            <p:nvPr/>
          </p:nvSpPr>
          <p:spPr bwMode="auto">
            <a:xfrm>
              <a:off x="2632" y="2312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38" name="Rectangle 65"/>
            <p:cNvSpPr>
              <a:spLocks noChangeArrowheads="1"/>
            </p:cNvSpPr>
            <p:nvPr/>
          </p:nvSpPr>
          <p:spPr bwMode="auto">
            <a:xfrm>
              <a:off x="2528" y="2190"/>
              <a:ext cx="33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1973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282" name="Group 66"/>
          <p:cNvGrpSpPr>
            <a:grpSpLocks/>
          </p:cNvGrpSpPr>
          <p:nvPr/>
        </p:nvGrpSpPr>
        <p:grpSpPr bwMode="auto">
          <a:xfrm>
            <a:off x="3744913" y="4605338"/>
            <a:ext cx="647700" cy="160337"/>
            <a:chOff x="2358" y="2901"/>
            <a:chExt cx="409" cy="100"/>
          </a:xfrm>
        </p:grpSpPr>
        <p:sp>
          <p:nvSpPr>
            <p:cNvPr id="291935" name="Oval 67"/>
            <p:cNvSpPr>
              <a:spLocks noChangeArrowheads="1"/>
            </p:cNvSpPr>
            <p:nvPr/>
          </p:nvSpPr>
          <p:spPr bwMode="auto">
            <a:xfrm>
              <a:off x="2358" y="2935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36" name="Rectangle 68"/>
            <p:cNvSpPr>
              <a:spLocks noChangeArrowheads="1"/>
            </p:cNvSpPr>
            <p:nvPr/>
          </p:nvSpPr>
          <p:spPr bwMode="auto">
            <a:xfrm>
              <a:off x="2435" y="2901"/>
              <a:ext cx="33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1966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285" name="Group 69"/>
          <p:cNvGrpSpPr>
            <a:grpSpLocks/>
          </p:cNvGrpSpPr>
          <p:nvPr/>
        </p:nvGrpSpPr>
        <p:grpSpPr bwMode="auto">
          <a:xfrm>
            <a:off x="4481513" y="4237038"/>
            <a:ext cx="666750" cy="160337"/>
            <a:chOff x="2823" y="2669"/>
            <a:chExt cx="420" cy="101"/>
          </a:xfrm>
        </p:grpSpPr>
        <p:sp>
          <p:nvSpPr>
            <p:cNvPr id="291933" name="Oval 70"/>
            <p:cNvSpPr>
              <a:spLocks noChangeArrowheads="1"/>
            </p:cNvSpPr>
            <p:nvPr/>
          </p:nvSpPr>
          <p:spPr bwMode="auto">
            <a:xfrm>
              <a:off x="2823" y="2684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34" name="Rectangle 71"/>
            <p:cNvSpPr>
              <a:spLocks noChangeArrowheads="1"/>
            </p:cNvSpPr>
            <p:nvPr/>
          </p:nvSpPr>
          <p:spPr bwMode="auto">
            <a:xfrm>
              <a:off x="2912" y="2669"/>
              <a:ext cx="33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1972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288" name="Group 72"/>
          <p:cNvGrpSpPr>
            <a:grpSpLocks/>
          </p:cNvGrpSpPr>
          <p:nvPr/>
        </p:nvGrpSpPr>
        <p:grpSpPr bwMode="auto">
          <a:xfrm>
            <a:off x="4633913" y="3748088"/>
            <a:ext cx="666750" cy="160337"/>
            <a:chOff x="2918" y="2361"/>
            <a:chExt cx="421" cy="100"/>
          </a:xfrm>
        </p:grpSpPr>
        <p:sp>
          <p:nvSpPr>
            <p:cNvPr id="291931" name="Oval 73"/>
            <p:cNvSpPr>
              <a:spLocks noChangeArrowheads="1"/>
            </p:cNvSpPr>
            <p:nvPr/>
          </p:nvSpPr>
          <p:spPr bwMode="auto">
            <a:xfrm>
              <a:off x="2918" y="2396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32" name="Rectangle 74"/>
            <p:cNvSpPr>
              <a:spLocks noChangeArrowheads="1"/>
            </p:cNvSpPr>
            <p:nvPr/>
          </p:nvSpPr>
          <p:spPr bwMode="auto">
            <a:xfrm>
              <a:off x="3008" y="2361"/>
              <a:ext cx="33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1971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291" name="Group 75"/>
          <p:cNvGrpSpPr>
            <a:grpSpLocks/>
          </p:cNvGrpSpPr>
          <p:nvPr/>
        </p:nvGrpSpPr>
        <p:grpSpPr bwMode="auto">
          <a:xfrm>
            <a:off x="4954588" y="5391150"/>
            <a:ext cx="666750" cy="160338"/>
            <a:chOff x="3121" y="3396"/>
            <a:chExt cx="421" cy="100"/>
          </a:xfrm>
        </p:grpSpPr>
        <p:sp>
          <p:nvSpPr>
            <p:cNvPr id="291929" name="Oval 76"/>
            <p:cNvSpPr>
              <a:spLocks noChangeArrowheads="1"/>
            </p:cNvSpPr>
            <p:nvPr/>
          </p:nvSpPr>
          <p:spPr bwMode="auto">
            <a:xfrm>
              <a:off x="3121" y="3426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30" name="Rectangle 77"/>
            <p:cNvSpPr>
              <a:spLocks noChangeArrowheads="1"/>
            </p:cNvSpPr>
            <p:nvPr/>
          </p:nvSpPr>
          <p:spPr bwMode="auto">
            <a:xfrm>
              <a:off x="3211" y="3396"/>
              <a:ext cx="33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1961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294" name="Group 78"/>
          <p:cNvGrpSpPr>
            <a:grpSpLocks/>
          </p:cNvGrpSpPr>
          <p:nvPr/>
        </p:nvGrpSpPr>
        <p:grpSpPr bwMode="auto">
          <a:xfrm>
            <a:off x="4464050" y="5200650"/>
            <a:ext cx="525463" cy="292100"/>
            <a:chOff x="2812" y="3276"/>
            <a:chExt cx="331" cy="184"/>
          </a:xfrm>
        </p:grpSpPr>
        <p:sp>
          <p:nvSpPr>
            <p:cNvPr id="291927" name="Oval 79"/>
            <p:cNvSpPr>
              <a:spLocks noChangeArrowheads="1"/>
            </p:cNvSpPr>
            <p:nvPr/>
          </p:nvSpPr>
          <p:spPr bwMode="auto">
            <a:xfrm>
              <a:off x="2823" y="3402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28" name="Rectangle 80"/>
            <p:cNvSpPr>
              <a:spLocks noChangeArrowheads="1"/>
            </p:cNvSpPr>
            <p:nvPr/>
          </p:nvSpPr>
          <p:spPr bwMode="auto">
            <a:xfrm>
              <a:off x="2812" y="3276"/>
              <a:ext cx="33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1962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297" name="Group 81"/>
          <p:cNvGrpSpPr>
            <a:grpSpLocks/>
          </p:cNvGrpSpPr>
          <p:nvPr/>
        </p:nvGrpSpPr>
        <p:grpSpPr bwMode="auto">
          <a:xfrm>
            <a:off x="4368800" y="5476875"/>
            <a:ext cx="525463" cy="303213"/>
            <a:chOff x="2752" y="3450"/>
            <a:chExt cx="331" cy="190"/>
          </a:xfrm>
        </p:grpSpPr>
        <p:sp>
          <p:nvSpPr>
            <p:cNvPr id="291925" name="Oval 82"/>
            <p:cNvSpPr>
              <a:spLocks noChangeArrowheads="1"/>
            </p:cNvSpPr>
            <p:nvPr/>
          </p:nvSpPr>
          <p:spPr bwMode="auto">
            <a:xfrm>
              <a:off x="2835" y="3450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26" name="Rectangle 83"/>
            <p:cNvSpPr>
              <a:spLocks noChangeArrowheads="1"/>
            </p:cNvSpPr>
            <p:nvPr/>
          </p:nvSpPr>
          <p:spPr bwMode="auto">
            <a:xfrm>
              <a:off x="2752" y="3540"/>
              <a:ext cx="33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1963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300" name="Group 84"/>
          <p:cNvGrpSpPr>
            <a:grpSpLocks/>
          </p:cNvGrpSpPr>
          <p:nvPr/>
        </p:nvGrpSpPr>
        <p:grpSpPr bwMode="auto">
          <a:xfrm>
            <a:off x="3290888" y="4719638"/>
            <a:ext cx="525462" cy="160337"/>
            <a:chOff x="2073" y="2973"/>
            <a:chExt cx="331" cy="100"/>
          </a:xfrm>
        </p:grpSpPr>
        <p:sp>
          <p:nvSpPr>
            <p:cNvPr id="291923" name="Oval 85"/>
            <p:cNvSpPr>
              <a:spLocks noChangeArrowheads="1"/>
            </p:cNvSpPr>
            <p:nvPr/>
          </p:nvSpPr>
          <p:spPr bwMode="auto">
            <a:xfrm>
              <a:off x="2346" y="2983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24" name="Rectangle 86"/>
            <p:cNvSpPr>
              <a:spLocks noChangeArrowheads="1"/>
            </p:cNvSpPr>
            <p:nvPr/>
          </p:nvSpPr>
          <p:spPr bwMode="auto">
            <a:xfrm>
              <a:off x="2073" y="2973"/>
              <a:ext cx="33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1967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303" name="Group 87"/>
          <p:cNvGrpSpPr>
            <a:grpSpLocks/>
          </p:cNvGrpSpPr>
          <p:nvPr/>
        </p:nvGrpSpPr>
        <p:grpSpPr bwMode="auto">
          <a:xfrm>
            <a:off x="3189288" y="4224338"/>
            <a:ext cx="525462" cy="160337"/>
            <a:chOff x="2009" y="2661"/>
            <a:chExt cx="331" cy="100"/>
          </a:xfrm>
        </p:grpSpPr>
        <p:sp>
          <p:nvSpPr>
            <p:cNvPr id="291921" name="Oval 88"/>
            <p:cNvSpPr>
              <a:spLocks noChangeArrowheads="1"/>
            </p:cNvSpPr>
            <p:nvPr/>
          </p:nvSpPr>
          <p:spPr bwMode="auto">
            <a:xfrm>
              <a:off x="2274" y="2672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22" name="Rectangle 89"/>
            <p:cNvSpPr>
              <a:spLocks noChangeArrowheads="1"/>
            </p:cNvSpPr>
            <p:nvPr/>
          </p:nvSpPr>
          <p:spPr bwMode="auto">
            <a:xfrm>
              <a:off x="2009" y="2661"/>
              <a:ext cx="33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1968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3157538" y="4008438"/>
            <a:ext cx="525462" cy="160337"/>
            <a:chOff x="1989" y="2525"/>
            <a:chExt cx="331" cy="101"/>
          </a:xfrm>
        </p:grpSpPr>
        <p:sp>
          <p:nvSpPr>
            <p:cNvPr id="291919" name="Oval 91"/>
            <p:cNvSpPr>
              <a:spLocks noChangeArrowheads="1"/>
            </p:cNvSpPr>
            <p:nvPr/>
          </p:nvSpPr>
          <p:spPr bwMode="auto">
            <a:xfrm>
              <a:off x="2262" y="2552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20" name="Rectangle 92"/>
            <p:cNvSpPr>
              <a:spLocks noChangeArrowheads="1"/>
            </p:cNvSpPr>
            <p:nvPr/>
          </p:nvSpPr>
          <p:spPr bwMode="auto">
            <a:xfrm>
              <a:off x="1989" y="2525"/>
              <a:ext cx="331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1969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3949700" y="3784600"/>
            <a:ext cx="525463" cy="433388"/>
            <a:chOff x="2488" y="2384"/>
            <a:chExt cx="331" cy="273"/>
          </a:xfrm>
        </p:grpSpPr>
        <p:sp>
          <p:nvSpPr>
            <p:cNvPr id="291915" name="Line 94"/>
            <p:cNvSpPr>
              <a:spLocks noChangeShapeType="1"/>
            </p:cNvSpPr>
            <p:nvPr/>
          </p:nvSpPr>
          <p:spPr bwMode="auto">
            <a:xfrm flipH="1">
              <a:off x="2656" y="2456"/>
              <a:ext cx="24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291916" name="Group 95"/>
            <p:cNvGrpSpPr>
              <a:grpSpLocks/>
            </p:cNvGrpSpPr>
            <p:nvPr/>
          </p:nvGrpSpPr>
          <p:grpSpPr bwMode="auto">
            <a:xfrm>
              <a:off x="2488" y="2384"/>
              <a:ext cx="331" cy="273"/>
              <a:chOff x="2488" y="2384"/>
              <a:chExt cx="331" cy="273"/>
            </a:xfrm>
          </p:grpSpPr>
          <p:sp>
            <p:nvSpPr>
              <p:cNvPr id="291917" name="Oval 96"/>
              <p:cNvSpPr>
                <a:spLocks noChangeArrowheads="1"/>
              </p:cNvSpPr>
              <p:nvPr/>
            </p:nvSpPr>
            <p:spPr bwMode="auto">
              <a:xfrm>
                <a:off x="2656" y="2384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91918" name="Rectangle 97"/>
              <p:cNvSpPr>
                <a:spLocks noChangeArrowheads="1"/>
              </p:cNvSpPr>
              <p:nvPr/>
            </p:nvSpPr>
            <p:spPr bwMode="auto">
              <a:xfrm>
                <a:off x="2488" y="2557"/>
                <a:ext cx="33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1970</a:t>
                </a:r>
                <a:endParaRPr lang="en-US" sz="2400">
                  <a:latin typeface="Arial" charset="0"/>
                </a:endParaRPr>
              </a:p>
            </p:txBody>
          </p:sp>
        </p:grpSp>
      </p:grpSp>
      <p:grpSp>
        <p:nvGrpSpPr>
          <p:cNvPr id="265314" name="Group 98"/>
          <p:cNvGrpSpPr>
            <a:grpSpLocks/>
          </p:cNvGrpSpPr>
          <p:nvPr/>
        </p:nvGrpSpPr>
        <p:grpSpPr bwMode="auto">
          <a:xfrm>
            <a:off x="3594100" y="5211763"/>
            <a:ext cx="525463" cy="168275"/>
            <a:chOff x="2264" y="3283"/>
            <a:chExt cx="331" cy="105"/>
          </a:xfrm>
        </p:grpSpPr>
        <p:sp>
          <p:nvSpPr>
            <p:cNvPr id="291913" name="Oval 99"/>
            <p:cNvSpPr>
              <a:spLocks noChangeArrowheads="1"/>
            </p:cNvSpPr>
            <p:nvPr/>
          </p:nvSpPr>
          <p:spPr bwMode="auto">
            <a:xfrm>
              <a:off x="2537" y="3283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14" name="Rectangle 100"/>
            <p:cNvSpPr>
              <a:spLocks noChangeArrowheads="1"/>
            </p:cNvSpPr>
            <p:nvPr/>
          </p:nvSpPr>
          <p:spPr bwMode="auto">
            <a:xfrm>
              <a:off x="2264" y="3288"/>
              <a:ext cx="33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1965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265317" name="Group 101"/>
          <p:cNvGrpSpPr>
            <a:grpSpLocks/>
          </p:cNvGrpSpPr>
          <p:nvPr/>
        </p:nvGrpSpPr>
        <p:grpSpPr bwMode="auto">
          <a:xfrm>
            <a:off x="3930650" y="5326063"/>
            <a:ext cx="525463" cy="263525"/>
            <a:chOff x="2476" y="3355"/>
            <a:chExt cx="330" cy="165"/>
          </a:xfrm>
        </p:grpSpPr>
        <p:sp>
          <p:nvSpPr>
            <p:cNvPr id="291911" name="Oval 102"/>
            <p:cNvSpPr>
              <a:spLocks noChangeArrowheads="1"/>
            </p:cNvSpPr>
            <p:nvPr/>
          </p:nvSpPr>
          <p:spPr bwMode="auto">
            <a:xfrm>
              <a:off x="2704" y="3355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1912" name="Rectangle 103"/>
            <p:cNvSpPr>
              <a:spLocks noChangeArrowheads="1"/>
            </p:cNvSpPr>
            <p:nvPr/>
          </p:nvSpPr>
          <p:spPr bwMode="auto">
            <a:xfrm>
              <a:off x="2476" y="3420"/>
              <a:ext cx="330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1964</a:t>
              </a:r>
              <a:endParaRPr lang="en-US" sz="2400">
                <a:latin typeface="Arial" charset="0"/>
              </a:endParaRPr>
            </a:p>
          </p:txBody>
        </p:sp>
      </p:grpSp>
      <p:sp>
        <p:nvSpPr>
          <p:cNvPr id="291908" name="Text Box 104"/>
          <p:cNvSpPr txBox="1">
            <a:spLocks noChangeArrowheads="1"/>
          </p:cNvSpPr>
          <p:nvPr/>
        </p:nvSpPr>
        <p:spPr bwMode="auto">
          <a:xfrm>
            <a:off x="7086600" y="6643688"/>
            <a:ext cx="2405063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291909" name="Text Box 105"/>
          <p:cNvSpPr txBox="1">
            <a:spLocks noChangeArrowheads="1"/>
          </p:cNvSpPr>
          <p:nvPr/>
        </p:nvSpPr>
        <p:spPr bwMode="auto">
          <a:xfrm>
            <a:off x="5627688" y="4564063"/>
            <a:ext cx="2689225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600" b="1">
                <a:solidFill>
                  <a:schemeClr val="bg1"/>
                </a:solidFill>
                <a:latin typeface="Arial" charset="0"/>
              </a:rPr>
              <a:t>Caracol de Phillips</a:t>
            </a:r>
          </a:p>
        </p:txBody>
      </p:sp>
      <p:sp>
        <p:nvSpPr>
          <p:cNvPr id="291947" name="Text Box 107"/>
          <p:cNvSpPr txBox="1">
            <a:spLocks noChangeArrowheads="1"/>
          </p:cNvSpPr>
          <p:nvPr/>
        </p:nvSpPr>
        <p:spPr bwMode="auto">
          <a:xfrm>
            <a:off x="6300788" y="3213100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i="1">
                <a:solidFill>
                  <a:srgbClr val="009900"/>
                </a:solidFill>
              </a:rPr>
              <a:t>Caracol de Phillips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2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9" grpId="0" animBg="1"/>
      <p:bldP spid="2919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4D42-2A7B-43FB-B448-D7CE492B0F71}" type="slidenum">
              <a:rPr lang="pt-PT"/>
              <a:pPr>
                <a:defRPr/>
              </a:pPr>
              <a:t>2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154DCC6-A0B1-4E0E-AAB3-635A05DC16A1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2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5601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Conceito de Inflação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 flipV="1">
            <a:off x="395288" y="982663"/>
            <a:ext cx="835183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pPr marL="176213" indent="-176213">
              <a:spcBef>
                <a:spcPct val="50000"/>
              </a:spcBef>
              <a:buFontTx/>
              <a:buChar char="-"/>
            </a:pPr>
            <a:r>
              <a:rPr lang="pt-PT" sz="2000" b="1"/>
              <a:t>“Refere-se a um aumento firme e continuado da oferta de Moeda”      		 </a:t>
            </a:r>
            <a:r>
              <a:rPr lang="pt-PT" sz="2000"/>
              <a:t>(inflação pela procura)</a:t>
            </a:r>
          </a:p>
          <a:p>
            <a:pPr marL="176213" indent="-176213">
              <a:spcBef>
                <a:spcPct val="50000"/>
              </a:spcBef>
              <a:buFontTx/>
              <a:buChar char="-"/>
            </a:pPr>
            <a:r>
              <a:rPr lang="pt-PT" sz="2000" b="1"/>
              <a:t>“Situação em que a procura excede persistentemente a oferta”           	 </a:t>
            </a:r>
            <a:r>
              <a:rPr lang="pt-PT" sz="2000"/>
              <a:t>(inflação pela procura)</a:t>
            </a:r>
            <a:endParaRPr lang="pt-PT" sz="2000" b="1"/>
          </a:p>
          <a:p>
            <a:pPr marL="176213" indent="-176213">
              <a:spcBef>
                <a:spcPct val="50000"/>
              </a:spcBef>
              <a:buFontTx/>
              <a:buChar char="-"/>
            </a:pPr>
            <a:r>
              <a:rPr lang="pt-PT" sz="2000" b="1"/>
              <a:t>“Subida generalizada dos preços”</a:t>
            </a:r>
          </a:p>
          <a:p>
            <a:pPr marL="176213" indent="-176213">
              <a:spcBef>
                <a:spcPct val="50000"/>
              </a:spcBef>
              <a:buFontTx/>
              <a:buChar char="-"/>
            </a:pPr>
            <a:r>
              <a:rPr lang="pt-PT" sz="2000" b="1"/>
              <a:t>“Corresponde ao aumento contínuo e generalizado do nível de Preços”</a:t>
            </a:r>
          </a:p>
          <a:p>
            <a:pPr marL="176213" indent="-176213">
              <a:spcBef>
                <a:spcPct val="50000"/>
              </a:spcBef>
              <a:buFontTx/>
              <a:buChar char="-"/>
            </a:pPr>
            <a:endParaRPr lang="pt-PT" sz="2000" b="1"/>
          </a:p>
          <a:p>
            <a:pPr marL="176213" indent="-176213"/>
            <a:r>
              <a:rPr lang="pt-PT" sz="2000"/>
              <a:t>	</a:t>
            </a:r>
            <a:r>
              <a:rPr lang="pt-PT" sz="2400">
                <a:solidFill>
                  <a:srgbClr val="009900"/>
                </a:solidFill>
              </a:rPr>
              <a:t>A taxa de inflação é medida através da taxa de variação de um índice de preços de um conjunto de bens</a:t>
            </a:r>
            <a:r>
              <a:rPr lang="pt-PT" sz="2000"/>
              <a:t> </a:t>
            </a:r>
          </a:p>
          <a:p>
            <a:pPr marL="176213" indent="-176213"/>
            <a:r>
              <a:rPr lang="pt-PT" sz="2000"/>
              <a:t>       (p.e. </a:t>
            </a:r>
            <a:r>
              <a:rPr lang="pt-PT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IPC</a:t>
            </a:r>
            <a:r>
              <a:rPr lang="pt-PT" sz="2000"/>
              <a:t>, IHPC, IPP, deflator do consumo, </a:t>
            </a:r>
            <a:r>
              <a:rPr lang="pt-PT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deflator do produto</a:t>
            </a:r>
            <a:r>
              <a:rPr lang="pt-PT" sz="2000"/>
              <a:t>).</a:t>
            </a:r>
          </a:p>
          <a:p>
            <a:pPr marL="176213" indent="-176213"/>
            <a:endParaRPr lang="pt-PT" sz="2000" b="1"/>
          </a:p>
        </p:txBody>
      </p: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051050" y="5084763"/>
          <a:ext cx="44656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2" name="Equação" r:id="rId4" imgW="2641320" imgH="431640" progId="Equation.3">
                  <p:embed/>
                </p:oleObj>
              </mc:Choice>
              <mc:Fallback>
                <p:oleObj name="Equação" r:id="rId4" imgW="264132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44656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8ACBF-5313-4A45-B706-8EC32052D8FA}" type="slidenum">
              <a:rPr lang="pt-PT"/>
              <a:pPr>
                <a:defRPr/>
              </a:pPr>
              <a:t>20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AA1B769-5048-451C-8BA2-0257E0DEF06C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20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938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3600" smtClean="0">
                <a:latin typeface="Times New Roman" pitchFamily="18" charset="0"/>
              </a:rPr>
              <a:t>Choques da Oferta e Curva de Philips</a:t>
            </a:r>
          </a:p>
        </p:txBody>
      </p:sp>
      <p:sp>
        <p:nvSpPr>
          <p:cNvPr id="293893" name="Rectangle 107"/>
          <p:cNvSpPr>
            <a:spLocks noChangeArrowheads="1"/>
          </p:cNvSpPr>
          <p:nvPr/>
        </p:nvSpPr>
        <p:spPr bwMode="auto">
          <a:xfrm>
            <a:off x="179388" y="981075"/>
            <a:ext cx="87852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9900"/>
                </a:solidFill>
              </a:rPr>
              <a:t>Nos anos 1970, os decisores de política económica tinham duas escolhas quando a OPEP aumentou os preços do petróleo:</a:t>
            </a:r>
          </a:p>
          <a:p>
            <a:endParaRPr lang="pt-PT" sz="2000">
              <a:solidFill>
                <a:srgbClr val="009900"/>
              </a:solidFill>
            </a:endParaRPr>
          </a:p>
          <a:p>
            <a:pPr lvl="1"/>
            <a:r>
              <a:rPr lang="pt-PT" sz="2000"/>
              <a:t>	. Combater o desemprego expandindo a procura agregada e acelerando a inflação </a:t>
            </a:r>
            <a:r>
              <a:rPr lang="pt-PT" sz="2000" i="1"/>
              <a:t>(política de acomodação) </a:t>
            </a:r>
          </a:p>
          <a:p>
            <a:pPr lvl="1"/>
            <a:r>
              <a:rPr lang="pt-PT" sz="2000"/>
              <a:t>	. Combater a inflação contraindo a procura agregada e provocando um desemprego ainda maior</a:t>
            </a:r>
          </a:p>
        </p:txBody>
      </p:sp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250825" y="3284538"/>
            <a:ext cx="849788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PT" sz="2000">
                <a:solidFill>
                  <a:srgbClr val="009900"/>
                </a:solidFill>
              </a:rPr>
              <a:t>Para reduzir a inflação os decisores políticos têm que perseguir políticas contraccionistas (diminuição do produto)</a:t>
            </a:r>
          </a:p>
          <a:p>
            <a:endParaRPr lang="pt-PT" sz="2000">
              <a:solidFill>
                <a:srgbClr val="009900"/>
              </a:solidFill>
            </a:endParaRPr>
          </a:p>
          <a:p>
            <a:r>
              <a:rPr lang="pt-PT" sz="2000"/>
              <a:t>Quando o Banco Central reduz o crescimento da oferta de moeda, dá-se uma contracção da procura agregada. </a:t>
            </a:r>
          </a:p>
          <a:p>
            <a:endParaRPr lang="pt-PT" sz="2000"/>
          </a:p>
          <a:p>
            <a:r>
              <a:rPr lang="pt-PT" sz="2000" b="1"/>
              <a:t>   O que reduz a quantidade de bens e serviços que as empresas produzem e</a:t>
            </a:r>
          </a:p>
          <a:p>
            <a:r>
              <a:rPr lang="pt-PT" sz="2000" b="1"/>
              <a:t>leva a um aumento no desemprego.</a:t>
            </a:r>
          </a:p>
        </p:txBody>
      </p:sp>
      <p:sp>
        <p:nvSpPr>
          <p:cNvPr id="293894" name="AutoShape 109"/>
          <p:cNvSpPr>
            <a:spLocks noChangeArrowheads="1"/>
          </p:cNvSpPr>
          <p:nvPr/>
        </p:nvSpPr>
        <p:spPr bwMode="auto">
          <a:xfrm>
            <a:off x="3635375" y="5876925"/>
            <a:ext cx="1223963" cy="288925"/>
          </a:xfrm>
          <a:prstGeom prst="rightArrow">
            <a:avLst>
              <a:gd name="adj1" fmla="val 50000"/>
              <a:gd name="adj2" fmla="val 105907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93895" name="Text Box 110"/>
          <p:cNvSpPr txBox="1">
            <a:spLocks noChangeArrowheads="1"/>
          </p:cNvSpPr>
          <p:nvPr/>
        </p:nvSpPr>
        <p:spPr bwMode="auto">
          <a:xfrm>
            <a:off x="5003800" y="5734050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400">
                <a:solidFill>
                  <a:srgbClr val="009900"/>
                </a:solidFill>
              </a:rPr>
              <a:t>Custos de reduzir a inflação!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3894" grpId="0" animBg="1"/>
      <p:bldP spid="2938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Introdução à Economia (2º sem)                                                                                   8. Inflação e Desemprego                Pereira, Robaina &amp; Madaleno (2009)</a:t>
            </a:r>
            <a:endParaRPr lang="pt-PT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C29B4-D0FC-4531-AFAE-93965BE991AB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4" name="Rectângulo 3"/>
          <p:cNvSpPr/>
          <p:nvPr/>
        </p:nvSpPr>
        <p:spPr>
          <a:xfrm>
            <a:off x="467544" y="920621"/>
            <a:ext cx="82809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Bibliografia</a:t>
            </a:r>
          </a:p>
          <a:p>
            <a:endParaRPr lang="pt-PT" dirty="0"/>
          </a:p>
          <a:p>
            <a:r>
              <a:rPr lang="pt-PT" sz="2400" dirty="0"/>
              <a:t>Fernandes, António J.; Pereira, Elisabeth T.; Bento, João P.C.; Madaleno, Mara &amp; </a:t>
            </a:r>
            <a:r>
              <a:rPr lang="pt-PT" sz="2400" dirty="0" err="1"/>
              <a:t>Robaina</a:t>
            </a:r>
            <a:r>
              <a:rPr lang="pt-PT" sz="2400" dirty="0"/>
              <a:t>, Margarita (2019), Introdução à Economia: Teoria e Prática, Edições Silabo.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1716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4A252-4FA5-4A78-AA13-6FEE9C4186D7}" type="slidenum">
              <a:rPr lang="pt-PT"/>
              <a:pPr>
                <a:defRPr/>
              </a:pPr>
              <a:t>3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D7DCAB5-FE64-4484-A8B1-2F71A4771D33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3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580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História da Inflação</a:t>
            </a:r>
          </a:p>
        </p:txBody>
      </p:sp>
      <p:sp>
        <p:nvSpPr>
          <p:cNvPr id="258053" name="Rectangle 14"/>
          <p:cNvSpPr>
            <a:spLocks noRot="1" noChangeArrowheads="1"/>
          </p:cNvSpPr>
          <p:nvPr/>
        </p:nvSpPr>
        <p:spPr bwMode="auto">
          <a:xfrm>
            <a:off x="179388" y="981075"/>
            <a:ext cx="87137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pt-PT" sz="2000">
                <a:latin typeface="Arial" charset="0"/>
              </a:rPr>
              <a:t>Nível de preços e salário real na Inglaterra, </a:t>
            </a:r>
            <a:br>
              <a:rPr lang="pt-PT" sz="2000">
                <a:latin typeface="Arial" charset="0"/>
              </a:rPr>
            </a:br>
            <a:r>
              <a:rPr lang="pt-PT" sz="2000">
                <a:latin typeface="Arial" charset="0"/>
              </a:rPr>
              <a:t>1264-2002 (1270 = 100)</a:t>
            </a:r>
          </a:p>
        </p:txBody>
      </p:sp>
      <p:pic>
        <p:nvPicPr>
          <p:cNvPr id="2580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133600"/>
            <a:ext cx="8569325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E30D8-A3C8-4A37-8797-508C71DAF530}" type="slidenum">
              <a:rPr lang="pt-PT"/>
              <a:pPr>
                <a:defRPr/>
              </a:pPr>
              <a:t>4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BA87C74-C981-40AC-AAC0-CC65379CE882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4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6010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História da Inflação</a:t>
            </a:r>
          </a:p>
        </p:txBody>
      </p:sp>
      <p:pic>
        <p:nvPicPr>
          <p:cNvPr id="26010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557338"/>
            <a:ext cx="3816350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068638"/>
            <a:ext cx="424815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3" name="Rectangle 10"/>
          <p:cNvSpPr>
            <a:spLocks noChangeArrowheads="1"/>
          </p:cNvSpPr>
          <p:nvPr/>
        </p:nvSpPr>
        <p:spPr bwMode="auto">
          <a:xfrm>
            <a:off x="684213" y="908050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/>
              <a:t>Preços no consumidor nos EUA, 1776-2003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468313" y="5300663"/>
            <a:ext cx="3889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 inflação nos EUA tem-se mantido reduzida e estável nos últimos anos</a:t>
            </a:r>
          </a:p>
        </p:txBody>
      </p:sp>
      <p:sp>
        <p:nvSpPr>
          <p:cNvPr id="260104" name="AutoShape 12"/>
          <p:cNvSpPr>
            <a:spLocks noChangeArrowheads="1"/>
          </p:cNvSpPr>
          <p:nvPr/>
        </p:nvSpPr>
        <p:spPr bwMode="auto">
          <a:xfrm>
            <a:off x="3779838" y="4724400"/>
            <a:ext cx="504825" cy="5032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965813265 w 21600"/>
              <a:gd name="T5" fmla="*/ 2147483647 h 21600"/>
              <a:gd name="T6" fmla="*/ 2147483647 w 21600"/>
              <a:gd name="T7" fmla="*/ 179106365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3" grpId="0"/>
      <p:bldP spid="260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6F175-BFF1-41BF-9677-932F4B829881}" type="slidenum">
              <a:rPr lang="pt-PT"/>
              <a:pPr>
                <a:defRPr/>
              </a:pPr>
              <a:t>5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2821055-E0CC-47AA-A390-3D6E97F33DF0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5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621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Categorias de Inflação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79388" y="981075"/>
            <a:ext cx="43926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2075" indent="-92075">
              <a:defRPr/>
            </a:pPr>
            <a:r>
              <a:rPr lang="pt-PT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Inflação Moderada</a:t>
            </a:r>
          </a:p>
          <a:p>
            <a:pPr marL="92075" indent="-92075">
              <a:defRPr/>
            </a:pPr>
            <a:r>
              <a:rPr lang="pt-PT" sz="1800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aumento dos preços em ritmo lento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taxa de inflação anuais de um só dígito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os agentes económicos acreditam na moeda 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(na conservação do seu valor)</a:t>
            </a:r>
          </a:p>
          <a:p>
            <a:pPr marL="92075" indent="-92075">
              <a:defRPr/>
            </a:pPr>
            <a:r>
              <a:rPr lang="pt-PT" sz="1800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 marL="92075" indent="-92075">
              <a:defRPr/>
            </a:pPr>
            <a:endParaRPr lang="pt-PT" sz="1800">
              <a:solidFill>
                <a:srgbClr val="00007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2075" indent="-92075">
              <a:defRPr/>
            </a:pPr>
            <a:endParaRPr lang="pt-PT" sz="1800">
              <a:solidFill>
                <a:srgbClr val="00007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2075" indent="-92075">
              <a:defRPr/>
            </a:pPr>
            <a:r>
              <a:rPr lang="pt-PT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Hiperinflação</a:t>
            </a:r>
          </a:p>
          <a:p>
            <a:pPr marL="92075" indent="-92075">
              <a:defRPr/>
            </a:pPr>
            <a:r>
              <a:rPr lang="pt-PT" sz="1800" b="1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taxas de inflação anual superiores a 3 dígitos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os preços aumentam a um ritmo bastante acelerado (podem aumentar um milhão ou um bilião por cento ao ano)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redução drástica da procura de moeda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dinheiro transforma-se numa “batata muito quente”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os salários variam de dia para dia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4572000" y="1125538"/>
            <a:ext cx="43211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2075" indent="-92075">
              <a:defRPr/>
            </a:pPr>
            <a:r>
              <a:rPr lang="pt-PT" sz="1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Inflação Galopante</a:t>
            </a:r>
          </a:p>
          <a:p>
            <a:pPr marL="92075" indent="-92075">
              <a:defRPr/>
            </a:pPr>
            <a:r>
              <a:rPr lang="pt-PT" sz="1800">
                <a:solidFill>
                  <a:srgbClr val="00007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aumento dos preços a um ritmo acelerado,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taxas de inflação anuais de dois ou três dígitos 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(ex: 20, 100, 500, 900% ao ano)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a moeda perde rapidamente o seu valor,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as pessoas deixam de acreditar na moeda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distorções económicas graves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transacções, contratos indexados a um índice de preços ou a uma moeda estrangeira (Dólar, Euro)</a:t>
            </a:r>
          </a:p>
          <a:p>
            <a:pPr marL="92075" indent="-92075">
              <a:buFontTx/>
              <a:buChar char="-"/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taxas de juro reais podem ser negativas 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(r = i – </a:t>
            </a:r>
            <a:r>
              <a:rPr lang="el-G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π</a:t>
            </a: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entesouramento da moeda é praticamente nulo</a:t>
            </a:r>
          </a:p>
          <a:p>
            <a:pPr marL="92075" indent="-92075"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- enfraquecimento dos mercados financeiros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3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3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3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3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3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39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42FDE-6D02-4A8B-A0A7-F8C8846574B6}" type="slidenum">
              <a:rPr lang="pt-PT"/>
              <a:pPr>
                <a:defRPr/>
              </a:pPr>
              <a:t>6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E81A3C5-DE1A-49CB-AE1E-41A2AC356461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6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8979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8229600" cy="561975"/>
          </a:xfrm>
        </p:spPr>
        <p:txBody>
          <a:bodyPr/>
          <a:lstStyle/>
          <a:p>
            <a:pPr algn="l"/>
            <a:r>
              <a:rPr lang="pt-PT" sz="3200" smtClean="0">
                <a:solidFill>
                  <a:schemeClr val="tx1"/>
                </a:solidFill>
                <a:latin typeface="Times New Roman" pitchFamily="18" charset="0"/>
              </a:rPr>
              <a:t>Moeda e hiperinflação na Alemanha</a:t>
            </a:r>
          </a:p>
        </p:txBody>
      </p:sp>
      <p:pic>
        <p:nvPicPr>
          <p:cNvPr id="289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125538"/>
            <a:ext cx="7335838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6877050" y="1052513"/>
            <a:ext cx="1944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0074"/>
                </a:solidFill>
              </a:rPr>
              <a:t>1922‑1924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AC381-5834-4D9D-BB38-847D18635AFE}" type="slidenum">
              <a:rPr lang="pt-PT"/>
              <a:pPr>
                <a:defRPr/>
              </a:pPr>
              <a:t>7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3CF3864-A766-478F-BB2F-D7B52C3F3F84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7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662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Impactos Económicos da Inflação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5288" y="908050"/>
            <a:ext cx="8748712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400" b="1">
                <a:solidFill>
                  <a:srgbClr val="009900"/>
                </a:solidFill>
              </a:rPr>
              <a:t>Inflação Antecipada </a:t>
            </a:r>
            <a:r>
              <a:rPr lang="pt-PT" sz="2400" b="1" i="1">
                <a:solidFill>
                  <a:srgbClr val="009900"/>
                </a:solidFill>
              </a:rPr>
              <a:t>versus</a:t>
            </a:r>
            <a:r>
              <a:rPr lang="pt-PT" sz="2400" b="1">
                <a:solidFill>
                  <a:srgbClr val="009900"/>
                </a:solidFill>
              </a:rPr>
              <a:t> Não Antecipada</a:t>
            </a:r>
            <a:r>
              <a:rPr lang="pt-PT" sz="1400" b="1">
                <a:solidFill>
                  <a:srgbClr val="00005C"/>
                </a:solidFill>
              </a:rPr>
              <a:t> </a:t>
            </a:r>
          </a:p>
          <a:p>
            <a:pPr algn="ctr"/>
            <a:r>
              <a:rPr lang="pt-PT" sz="1400" b="1">
                <a:solidFill>
                  <a:srgbClr val="00005C"/>
                </a:solidFill>
              </a:rPr>
              <a:t>(</a:t>
            </a:r>
            <a:r>
              <a:rPr lang="pt-PT" sz="1400">
                <a:solidFill>
                  <a:srgbClr val="00005C"/>
                </a:solidFill>
              </a:rPr>
              <a:t>Depende</a:t>
            </a:r>
            <a:r>
              <a:rPr lang="pt-PT" sz="1400">
                <a:solidFill>
                  <a:srgbClr val="000074"/>
                </a:solidFill>
              </a:rPr>
              <a:t> do tipo de inflação/estabilidade da economia)</a:t>
            </a:r>
            <a:endParaRPr lang="pt-PT" sz="1400" b="1" u="sng">
              <a:solidFill>
                <a:srgbClr val="000074"/>
              </a:solidFill>
            </a:endParaRPr>
          </a:p>
          <a:p>
            <a:r>
              <a:rPr lang="pt-PT" sz="2000" b="1" u="sng">
                <a:solidFill>
                  <a:srgbClr val="009900"/>
                </a:solidFill>
              </a:rPr>
              <a:t>Efeitos sobre</a:t>
            </a:r>
            <a:r>
              <a:rPr lang="pt-PT" sz="2000" u="sng">
                <a:solidFill>
                  <a:srgbClr val="009900"/>
                </a:solidFill>
              </a:rPr>
              <a:t>:</a:t>
            </a:r>
          </a:p>
          <a:p>
            <a:pPr algn="ctr"/>
            <a:r>
              <a:rPr lang="pt-PT" sz="2000">
                <a:solidFill>
                  <a:srgbClr val="009900"/>
                </a:solidFill>
              </a:rPr>
              <a:t>Redistribuição do rendimento e da riqueza </a:t>
            </a:r>
          </a:p>
          <a:p>
            <a:r>
              <a:rPr lang="pt-PT" sz="2000">
                <a:solidFill>
                  <a:srgbClr val="000074"/>
                </a:solidFill>
              </a:rPr>
              <a:t>	</a:t>
            </a:r>
            <a:r>
              <a:rPr lang="pt-PT" sz="2000">
                <a:solidFill>
                  <a:srgbClr val="00005C"/>
                </a:solidFill>
              </a:rPr>
              <a:t>“Um aumento acentuado dos preços favorece as pessoas que devem dinheiro e prejudica as que emprestaram dinheiro”: </a:t>
            </a:r>
            <a:r>
              <a:rPr lang="pt-PT" sz="2000" u="sng">
                <a:solidFill>
                  <a:srgbClr val="00005C"/>
                </a:solidFill>
              </a:rPr>
              <a:t>a </a:t>
            </a:r>
            <a:r>
              <a:rPr lang="pt-PT" sz="2000" b="1" u="sng">
                <a:solidFill>
                  <a:srgbClr val="00005C"/>
                </a:solidFill>
              </a:rPr>
              <a:t>inflação não antecipada ou não prevista</a:t>
            </a:r>
            <a:r>
              <a:rPr lang="pt-PT" sz="2000" u="sng">
                <a:solidFill>
                  <a:srgbClr val="00005C"/>
                </a:solidFill>
              </a:rPr>
              <a:t> redistribui a riqueza dos credores para os devedores, ajudando quem deve e prejudicando quem emprestou.</a:t>
            </a:r>
          </a:p>
          <a:p>
            <a:endParaRPr lang="pt-PT" sz="2000">
              <a:solidFill>
                <a:srgbClr val="000074"/>
              </a:solidFill>
            </a:endParaRPr>
          </a:p>
          <a:p>
            <a:pPr algn="ctr"/>
            <a:r>
              <a:rPr lang="pt-PT" sz="2000">
                <a:solidFill>
                  <a:srgbClr val="009900"/>
                </a:solidFill>
              </a:rPr>
              <a:t>Eficiência económica</a:t>
            </a:r>
            <a:r>
              <a:rPr lang="pt-PT" sz="2000">
                <a:solidFill>
                  <a:srgbClr val="00005C"/>
                </a:solidFill>
              </a:rPr>
              <a:t> </a:t>
            </a:r>
          </a:p>
          <a:p>
            <a:r>
              <a:rPr lang="pt-PT" sz="2000">
                <a:solidFill>
                  <a:srgbClr val="00005C"/>
                </a:solidFill>
              </a:rPr>
              <a:t>Distorções nos preços relativos e nas quantidades</a:t>
            </a:r>
            <a:r>
              <a:rPr lang="pt-PT" sz="2000">
                <a:solidFill>
                  <a:srgbClr val="000074"/>
                </a:solidFill>
              </a:rPr>
              <a:t> dos diferentes bens</a:t>
            </a:r>
          </a:p>
          <a:p>
            <a:r>
              <a:rPr lang="pt-PT" sz="2000">
                <a:solidFill>
                  <a:srgbClr val="000074"/>
                </a:solidFill>
              </a:rPr>
              <a:t>			(</a:t>
            </a:r>
            <a:r>
              <a:rPr lang="pt-PT" sz="2000" i="1">
                <a:solidFill>
                  <a:srgbClr val="000074"/>
                </a:solidFill>
              </a:rPr>
              <a:t>impactes microeconómicos</a:t>
            </a:r>
            <a:r>
              <a:rPr lang="pt-PT" sz="2000">
                <a:solidFill>
                  <a:srgbClr val="000074"/>
                </a:solidFill>
              </a:rPr>
              <a:t>)</a:t>
            </a:r>
          </a:p>
          <a:p>
            <a:endParaRPr lang="pt-PT" sz="2000">
              <a:solidFill>
                <a:srgbClr val="000074"/>
              </a:solidFill>
            </a:endParaRPr>
          </a:p>
          <a:p>
            <a:pPr algn="ctr"/>
            <a:r>
              <a:rPr lang="pt-PT" sz="2000">
                <a:solidFill>
                  <a:srgbClr val="009900"/>
                </a:solidFill>
              </a:rPr>
              <a:t>Actividade económica</a:t>
            </a:r>
            <a:r>
              <a:rPr lang="pt-PT" sz="2000">
                <a:solidFill>
                  <a:srgbClr val="000074"/>
                </a:solidFill>
              </a:rPr>
              <a:t> </a:t>
            </a:r>
          </a:p>
          <a:p>
            <a:r>
              <a:rPr lang="pt-PT" sz="2000">
                <a:solidFill>
                  <a:srgbClr val="000074"/>
                </a:solidFill>
              </a:rPr>
              <a:t>Efeitos sobre o produto e o emprego (limita o crescimento da moeda: aumentando as taxas de juro, o que leva a uma redução do Y e um aumento do desemprego)</a:t>
            </a:r>
          </a:p>
          <a:p>
            <a:r>
              <a:rPr lang="pt-PT" sz="2000">
                <a:solidFill>
                  <a:srgbClr val="000074"/>
                </a:solidFill>
              </a:rPr>
              <a:t>  			(</a:t>
            </a:r>
            <a:r>
              <a:rPr lang="pt-PT" sz="2000" i="1">
                <a:solidFill>
                  <a:srgbClr val="000074"/>
                </a:solidFill>
              </a:rPr>
              <a:t>impactes macroeconómicos</a:t>
            </a:r>
            <a:r>
              <a:rPr lang="pt-PT" sz="2000">
                <a:solidFill>
                  <a:srgbClr val="000074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74971-D95B-4B59-9361-14A26DD668FC}" type="slidenum">
              <a:rPr lang="pt-PT"/>
              <a:pPr>
                <a:defRPr/>
              </a:pPr>
              <a:t>8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576EEBD-2493-4DFC-A6D3-FFA78B5F6800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8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68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Causas / Tipos de Inflação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539750" y="1196975"/>
            <a:ext cx="7848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b="1">
                <a:solidFill>
                  <a:srgbClr val="009900"/>
                </a:solidFill>
              </a:rPr>
              <a:t>Inflação de Inércia</a:t>
            </a:r>
          </a:p>
          <a:p>
            <a:r>
              <a:rPr lang="pt-PT" sz="2000" b="1">
                <a:solidFill>
                  <a:srgbClr val="000074"/>
                </a:solidFill>
              </a:rPr>
              <a:t> </a:t>
            </a:r>
            <a:r>
              <a:rPr lang="pt-PT" sz="2000"/>
              <a:t>A inflação que é esperada e prevista nos contratos e acordos formais é a taxa de inflação de inércia ou taxa de inflação esperada.</a:t>
            </a:r>
          </a:p>
          <a:p>
            <a:r>
              <a:rPr lang="pt-PT" sz="2000"/>
              <a:t> Se esta inflação permanecer, as expectativas das pessoas tendem a adaptar-se, incorporando a inflação de inércia nas suas decisões até que ocorra um choque. Por via da procura ou por via da oferta</a:t>
            </a:r>
            <a:r>
              <a:rPr lang="pt-PT" sz="2000">
                <a:solidFill>
                  <a:srgbClr val="000074"/>
                </a:solidFill>
              </a:rPr>
              <a:t>.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68313" y="3213100"/>
            <a:ext cx="83518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b="1">
                <a:solidFill>
                  <a:srgbClr val="009900"/>
                </a:solidFill>
              </a:rPr>
              <a:t>Inflação pela Procura</a:t>
            </a:r>
          </a:p>
          <a:p>
            <a:r>
              <a:rPr lang="pt-PT" sz="2000" b="1">
                <a:solidFill>
                  <a:srgbClr val="000074"/>
                </a:solidFill>
              </a:rPr>
              <a:t> </a:t>
            </a:r>
            <a:r>
              <a:rPr lang="pt-PT" sz="2000"/>
              <a:t>Ocorre quando a procura agregada aumenta mais rapidamente do que o potencial produtivo da economia, fazendo subir os preços para equilibrar a oferta e procura agregadas.</a:t>
            </a:r>
          </a:p>
        </p:txBody>
      </p:sp>
      <p:sp>
        <p:nvSpPr>
          <p:cNvPr id="268294" name="Rectangle 7"/>
          <p:cNvSpPr>
            <a:spLocks noChangeArrowheads="1"/>
          </p:cNvSpPr>
          <p:nvPr/>
        </p:nvSpPr>
        <p:spPr bwMode="auto">
          <a:xfrm>
            <a:off x="468313" y="4797425"/>
            <a:ext cx="7956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b="1">
                <a:solidFill>
                  <a:srgbClr val="009900"/>
                </a:solidFill>
              </a:rPr>
              <a:t>Inflação pelos Custos</a:t>
            </a:r>
          </a:p>
          <a:p>
            <a:r>
              <a:rPr lang="pt-PT" sz="2000">
                <a:solidFill>
                  <a:srgbClr val="000074"/>
                </a:solidFill>
              </a:rPr>
              <a:t> </a:t>
            </a:r>
            <a:r>
              <a:rPr lang="pt-PT" sz="2000"/>
              <a:t>Resulta de um aumento dos custos durante períodos de grande desemprego e fraca utilização de recursos (choque da oferta)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8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BDD24-E358-4466-827D-B451767B9B8F}" type="slidenum">
              <a:rPr lang="pt-PT"/>
              <a:pPr>
                <a:defRPr/>
              </a:pPr>
              <a:t>9</a:t>
            </a:fld>
            <a:endParaRPr lang="pt-PT"/>
          </a:p>
        </p:txBody>
      </p:sp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5270EC3-D5D4-4D81-B640-D1613A842C64}" type="slidenum">
              <a:rPr lang="pt-BR" sz="1400">
                <a:latin typeface="Arial" charset="0"/>
                <a:cs typeface="+mn-cs"/>
              </a:rPr>
              <a:pPr algn="r">
                <a:defRPr/>
              </a:pPr>
              <a:t>9</a:t>
            </a:fld>
            <a:endParaRPr lang="pt-BR" sz="1400">
              <a:latin typeface="Arial" charset="0"/>
              <a:cs typeface="+mn-cs"/>
            </a:endParaRPr>
          </a:p>
        </p:txBody>
      </p:sp>
      <p:sp>
        <p:nvSpPr>
          <p:cNvPr id="2703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pt-PT" sz="4000" smtClean="0">
                <a:latin typeface="Times New Roman" pitchFamily="18" charset="0"/>
              </a:rPr>
              <a:t>Inflação e AD/AS</a:t>
            </a:r>
          </a:p>
        </p:txBody>
      </p:sp>
      <p:pic>
        <p:nvPicPr>
          <p:cNvPr id="270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924175"/>
            <a:ext cx="34480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323850" y="1557338"/>
            <a:ext cx="3203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A inflação pela procura ocorre quando a despesa</a:t>
            </a:r>
            <a:b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PT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é demasiada para os bens que procura</a:t>
            </a:r>
          </a:p>
        </p:txBody>
      </p:sp>
      <p:pic>
        <p:nvPicPr>
          <p:cNvPr id="270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738" y="2133600"/>
            <a:ext cx="4887912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4859338" y="908050"/>
            <a:ext cx="40465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Uma espiral ascendente dos preços e dos salários ocorre quando</a:t>
            </a:r>
            <a:br>
              <a:rPr lang="pt-PT" sz="18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PT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 oferta e a procura agregadas se deslocam juntas para cima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</TotalTime>
  <Words>1122</Words>
  <Application>Microsoft Office PowerPoint</Application>
  <PresentationFormat>Apresentação no Ecrã (4:3)</PresentationFormat>
  <Paragraphs>307</Paragraphs>
  <Slides>21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Default Design</vt:lpstr>
      <vt:lpstr>Equação</vt:lpstr>
      <vt:lpstr>Gráfico</vt:lpstr>
      <vt:lpstr>Equation</vt:lpstr>
      <vt:lpstr>Apresentação do PowerPoint</vt:lpstr>
      <vt:lpstr>Conceito de Inflação</vt:lpstr>
      <vt:lpstr>História da Inflação</vt:lpstr>
      <vt:lpstr>História da Inflação</vt:lpstr>
      <vt:lpstr>Categorias de Inflação</vt:lpstr>
      <vt:lpstr>Moeda e hiperinflação na Alemanha</vt:lpstr>
      <vt:lpstr>Impactos Económicos da Inflação</vt:lpstr>
      <vt:lpstr>Causas / Tipos de Inflação</vt:lpstr>
      <vt:lpstr>Inflação e AD/AS</vt:lpstr>
      <vt:lpstr>Políticas Anti-Inflacionistas</vt:lpstr>
      <vt:lpstr>Emprego e Inflação em Portugal</vt:lpstr>
      <vt:lpstr>Quantificação do Desemprego</vt:lpstr>
      <vt:lpstr>Desemprego</vt:lpstr>
      <vt:lpstr>Lei de Okun</vt:lpstr>
      <vt:lpstr>Curva de Phillips</vt:lpstr>
      <vt:lpstr>Curva de Philips</vt:lpstr>
      <vt:lpstr>Curva de Philips e AS/AD</vt:lpstr>
      <vt:lpstr>Apresentação do PowerPoint</vt:lpstr>
      <vt:lpstr>A Quebra da Curva de Phillips </vt:lpstr>
      <vt:lpstr>Choques da Oferta e Curva de Philips</vt:lpstr>
      <vt:lpstr>Apresentação do PowerPoint</vt:lpstr>
    </vt:vector>
  </TitlesOfParts>
  <Company>Universidade de Aveiro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user</cp:lastModifiedBy>
  <cp:revision>347</cp:revision>
  <dcterms:created xsi:type="dcterms:W3CDTF">2009-02-12T15:40:16Z</dcterms:created>
  <dcterms:modified xsi:type="dcterms:W3CDTF">2019-04-01T14:40:58Z</dcterms:modified>
</cp:coreProperties>
</file>