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604" r:id="rId2"/>
    <p:sldId id="533" r:id="rId3"/>
    <p:sldId id="577" r:id="rId4"/>
    <p:sldId id="588" r:id="rId5"/>
    <p:sldId id="587" r:id="rId6"/>
    <p:sldId id="586" r:id="rId7"/>
    <p:sldId id="585" r:id="rId8"/>
    <p:sldId id="584" r:id="rId9"/>
    <p:sldId id="583" r:id="rId10"/>
    <p:sldId id="582" r:id="rId11"/>
    <p:sldId id="581" r:id="rId12"/>
    <p:sldId id="580" r:id="rId13"/>
    <p:sldId id="579" r:id="rId14"/>
    <p:sldId id="578" r:id="rId15"/>
    <p:sldId id="576" r:id="rId16"/>
    <p:sldId id="597" r:id="rId17"/>
    <p:sldId id="596" r:id="rId18"/>
    <p:sldId id="595" r:id="rId19"/>
    <p:sldId id="594" r:id="rId20"/>
    <p:sldId id="593" r:id="rId21"/>
    <p:sldId id="592" r:id="rId22"/>
    <p:sldId id="591" r:id="rId23"/>
    <p:sldId id="590" r:id="rId24"/>
    <p:sldId id="589" r:id="rId25"/>
    <p:sldId id="600" r:id="rId26"/>
    <p:sldId id="599" r:id="rId27"/>
    <p:sldId id="598" r:id="rId28"/>
    <p:sldId id="575" r:id="rId29"/>
    <p:sldId id="601" r:id="rId30"/>
  </p:sldIdLst>
  <p:sldSz cx="9144000" cy="6858000" type="screen4x3"/>
  <p:notesSz cx="7315200" cy="9601200"/>
  <p:defaultTextStyle>
    <a:defPPr>
      <a:defRPr lang="pt-PT"/>
    </a:defPPr>
    <a:lvl1pPr algn="l" rtl="0" fontAlgn="base">
      <a:spcBef>
        <a:spcPct val="0"/>
      </a:spcBef>
      <a:spcAft>
        <a:spcPct val="0"/>
      </a:spcAft>
      <a:defRPr sz="3200" kern="1200">
        <a:solidFill>
          <a:schemeClr val="tx1"/>
        </a:solidFill>
        <a:latin typeface="Times New Roman" pitchFamily="18" charset="0"/>
        <a:ea typeface="+mn-ea"/>
        <a:cs typeface="Arial" charset="0"/>
      </a:defRPr>
    </a:lvl1pPr>
    <a:lvl2pPr marL="457200" algn="l" rtl="0" fontAlgn="base">
      <a:spcBef>
        <a:spcPct val="0"/>
      </a:spcBef>
      <a:spcAft>
        <a:spcPct val="0"/>
      </a:spcAft>
      <a:defRPr sz="3200" kern="1200">
        <a:solidFill>
          <a:schemeClr val="tx1"/>
        </a:solidFill>
        <a:latin typeface="Times New Roman" pitchFamily="18" charset="0"/>
        <a:ea typeface="+mn-ea"/>
        <a:cs typeface="Arial" charset="0"/>
      </a:defRPr>
    </a:lvl2pPr>
    <a:lvl3pPr marL="914400" algn="l" rtl="0" fontAlgn="base">
      <a:spcBef>
        <a:spcPct val="0"/>
      </a:spcBef>
      <a:spcAft>
        <a:spcPct val="0"/>
      </a:spcAft>
      <a:defRPr sz="32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32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CC"/>
    <a:srgbClr val="1A6808"/>
    <a:srgbClr val="FF0000"/>
    <a:srgbClr val="008000"/>
    <a:srgbClr val="BBE0E3"/>
    <a:srgbClr val="FF99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Destaqu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Estilo Médio 3 - Destaqu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Estilo Médio 3 - Destaqu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Estilo Médio 3 - Destaqu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Estilo Médio 3 - Destaqu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4" autoAdjust="0"/>
    <p:restoredTop sz="94660"/>
  </p:normalViewPr>
  <p:slideViewPr>
    <p:cSldViewPr>
      <p:cViewPr>
        <p:scale>
          <a:sx n="90" d="100"/>
          <a:sy n="90" d="100"/>
        </p:scale>
        <p:origin x="-11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3168503" cy="481028"/>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lvl1pPr defTabSz="989013" eaLnBrk="0" hangingPunct="0">
              <a:defRPr sz="1300">
                <a:latin typeface="Arial" charset="0"/>
              </a:defRPr>
            </a:lvl1pPr>
          </a:lstStyle>
          <a:p>
            <a:endParaRPr lang="pt-PT"/>
          </a:p>
        </p:txBody>
      </p:sp>
      <p:sp>
        <p:nvSpPr>
          <p:cNvPr id="51203" name="Rectangle 3"/>
          <p:cNvSpPr>
            <a:spLocks noGrp="1" noChangeArrowheads="1"/>
          </p:cNvSpPr>
          <p:nvPr>
            <p:ph type="dt" sz="quarter" idx="1"/>
          </p:nvPr>
        </p:nvSpPr>
        <p:spPr bwMode="auto">
          <a:xfrm>
            <a:off x="4143427" y="1"/>
            <a:ext cx="3170138" cy="481028"/>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lvl1pPr algn="r" defTabSz="989013" eaLnBrk="0" hangingPunct="0">
              <a:defRPr sz="1300">
                <a:latin typeface="Arial" charset="0"/>
              </a:defRPr>
            </a:lvl1pPr>
          </a:lstStyle>
          <a:p>
            <a:fld id="{AD02A5AB-9D45-4848-A852-07CD5B65087F}" type="datetimeFigureOut">
              <a:rPr lang="pt-PT"/>
              <a:pPr/>
              <a:t>01-04-2019</a:t>
            </a:fld>
            <a:endParaRPr lang="pt-PT"/>
          </a:p>
        </p:txBody>
      </p:sp>
      <p:sp>
        <p:nvSpPr>
          <p:cNvPr id="51204" name="Rectangle 4"/>
          <p:cNvSpPr>
            <a:spLocks noGrp="1" noChangeArrowheads="1"/>
          </p:cNvSpPr>
          <p:nvPr>
            <p:ph type="ftr" sz="quarter" idx="2"/>
          </p:nvPr>
        </p:nvSpPr>
        <p:spPr bwMode="auto">
          <a:xfrm>
            <a:off x="0" y="9118683"/>
            <a:ext cx="3168503" cy="481028"/>
          </a:xfrm>
          <a:prstGeom prst="rect">
            <a:avLst/>
          </a:prstGeom>
          <a:noFill/>
          <a:ln w="9525">
            <a:noFill/>
            <a:miter lim="800000"/>
            <a:headEnd/>
            <a:tailEnd/>
          </a:ln>
        </p:spPr>
        <p:txBody>
          <a:bodyPr vert="horz" wrap="square" lIns="99025" tIns="49512" rIns="99025" bIns="49512" numCol="1" anchor="b" anchorCtr="0" compatLnSpc="1">
            <a:prstTxWarp prst="textNoShape">
              <a:avLst/>
            </a:prstTxWarp>
          </a:bodyPr>
          <a:lstStyle>
            <a:lvl1pPr defTabSz="989013" eaLnBrk="0" hangingPunct="0">
              <a:defRPr sz="1300">
                <a:latin typeface="Arial" charset="0"/>
              </a:defRPr>
            </a:lvl1pPr>
          </a:lstStyle>
          <a:p>
            <a:endParaRPr lang="pt-PT"/>
          </a:p>
        </p:txBody>
      </p:sp>
      <p:sp>
        <p:nvSpPr>
          <p:cNvPr id="51205" name="Rectangle 5"/>
          <p:cNvSpPr>
            <a:spLocks noGrp="1" noChangeArrowheads="1"/>
          </p:cNvSpPr>
          <p:nvPr>
            <p:ph type="sldNum" sz="quarter" idx="3"/>
          </p:nvPr>
        </p:nvSpPr>
        <p:spPr bwMode="auto">
          <a:xfrm>
            <a:off x="4143427" y="9118683"/>
            <a:ext cx="3170138" cy="481028"/>
          </a:xfrm>
          <a:prstGeom prst="rect">
            <a:avLst/>
          </a:prstGeom>
          <a:noFill/>
          <a:ln w="9525">
            <a:noFill/>
            <a:miter lim="800000"/>
            <a:headEnd/>
            <a:tailEnd/>
          </a:ln>
        </p:spPr>
        <p:txBody>
          <a:bodyPr vert="horz" wrap="square" lIns="99025" tIns="49512" rIns="99025" bIns="49512" numCol="1" anchor="b" anchorCtr="0" compatLnSpc="1">
            <a:prstTxWarp prst="textNoShape">
              <a:avLst/>
            </a:prstTxWarp>
          </a:bodyPr>
          <a:lstStyle>
            <a:lvl1pPr algn="r" defTabSz="989013" eaLnBrk="0" hangingPunct="0">
              <a:defRPr sz="1300">
                <a:latin typeface="Arial" charset="0"/>
              </a:defRPr>
            </a:lvl1pPr>
          </a:lstStyle>
          <a:p>
            <a:fld id="{4704A8D7-FE03-4B8C-A290-3DFBEC054206}" type="slidenum">
              <a:rPr lang="pt-PT"/>
              <a:pPr/>
              <a:t>‹nº›</a:t>
            </a:fld>
            <a:endParaRPr lang="pt-PT"/>
          </a:p>
        </p:txBody>
      </p:sp>
    </p:spTree>
    <p:extLst>
      <p:ext uri="{BB962C8B-B14F-4D97-AF65-F5344CB8AC3E}">
        <p14:creationId xmlns:p14="http://schemas.microsoft.com/office/powerpoint/2010/main" val="2842668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168503" cy="481028"/>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lvl1pPr defTabSz="989013">
              <a:defRPr sz="1300">
                <a:latin typeface="Arial" charset="0"/>
              </a:defRPr>
            </a:lvl1pPr>
          </a:lstStyle>
          <a:p>
            <a:endParaRPr lang="pt-PT"/>
          </a:p>
        </p:txBody>
      </p:sp>
      <p:sp>
        <p:nvSpPr>
          <p:cNvPr id="4099" name="Rectangle 3"/>
          <p:cNvSpPr>
            <a:spLocks noGrp="1" noChangeArrowheads="1"/>
          </p:cNvSpPr>
          <p:nvPr>
            <p:ph type="dt" idx="1"/>
          </p:nvPr>
        </p:nvSpPr>
        <p:spPr bwMode="auto">
          <a:xfrm>
            <a:off x="4143427" y="1"/>
            <a:ext cx="3170138" cy="481028"/>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lvl1pPr algn="r" defTabSz="989013">
              <a:defRPr sz="1300">
                <a:latin typeface="Arial" charset="0"/>
              </a:defRPr>
            </a:lvl1pPr>
          </a:lstStyle>
          <a:p>
            <a:endParaRPr lang="pt-PT"/>
          </a:p>
        </p:txBody>
      </p:sp>
      <p:sp>
        <p:nvSpPr>
          <p:cNvPr id="143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32829" y="4561576"/>
            <a:ext cx="5849543" cy="4320316"/>
          </a:xfrm>
          <a:prstGeom prst="rect">
            <a:avLst/>
          </a:prstGeom>
          <a:noFill/>
          <a:ln w="9525">
            <a:noFill/>
            <a:miter lim="800000"/>
            <a:headEnd/>
            <a:tailEnd/>
          </a:ln>
        </p:spPr>
        <p:txBody>
          <a:bodyPr vert="horz" wrap="square" lIns="99025" tIns="49512" rIns="99025" bIns="49512"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4102" name="Rectangle 6"/>
          <p:cNvSpPr>
            <a:spLocks noGrp="1" noChangeArrowheads="1"/>
          </p:cNvSpPr>
          <p:nvPr>
            <p:ph type="ftr" sz="quarter" idx="4"/>
          </p:nvPr>
        </p:nvSpPr>
        <p:spPr bwMode="auto">
          <a:xfrm>
            <a:off x="0" y="9118683"/>
            <a:ext cx="3168503" cy="481028"/>
          </a:xfrm>
          <a:prstGeom prst="rect">
            <a:avLst/>
          </a:prstGeom>
          <a:noFill/>
          <a:ln w="9525">
            <a:noFill/>
            <a:miter lim="800000"/>
            <a:headEnd/>
            <a:tailEnd/>
          </a:ln>
        </p:spPr>
        <p:txBody>
          <a:bodyPr vert="horz" wrap="square" lIns="99025" tIns="49512" rIns="99025" bIns="49512" numCol="1" anchor="b" anchorCtr="0" compatLnSpc="1">
            <a:prstTxWarp prst="textNoShape">
              <a:avLst/>
            </a:prstTxWarp>
          </a:bodyPr>
          <a:lstStyle>
            <a:lvl1pPr defTabSz="989013">
              <a:defRPr sz="1300">
                <a:latin typeface="Arial" charset="0"/>
              </a:defRPr>
            </a:lvl1pPr>
          </a:lstStyle>
          <a:p>
            <a:endParaRPr lang="pt-PT"/>
          </a:p>
        </p:txBody>
      </p:sp>
      <p:sp>
        <p:nvSpPr>
          <p:cNvPr id="4103" name="Rectangle 7"/>
          <p:cNvSpPr>
            <a:spLocks noGrp="1" noChangeArrowheads="1"/>
          </p:cNvSpPr>
          <p:nvPr>
            <p:ph type="sldNum" sz="quarter" idx="5"/>
          </p:nvPr>
        </p:nvSpPr>
        <p:spPr bwMode="auto">
          <a:xfrm>
            <a:off x="4143427" y="9118683"/>
            <a:ext cx="3170138" cy="481028"/>
          </a:xfrm>
          <a:prstGeom prst="rect">
            <a:avLst/>
          </a:prstGeom>
          <a:noFill/>
          <a:ln w="9525">
            <a:noFill/>
            <a:miter lim="800000"/>
            <a:headEnd/>
            <a:tailEnd/>
          </a:ln>
        </p:spPr>
        <p:txBody>
          <a:bodyPr vert="horz" wrap="square" lIns="99025" tIns="49512" rIns="99025" bIns="49512" numCol="1" anchor="b" anchorCtr="0" compatLnSpc="1">
            <a:prstTxWarp prst="textNoShape">
              <a:avLst/>
            </a:prstTxWarp>
          </a:bodyPr>
          <a:lstStyle>
            <a:lvl1pPr algn="r" defTabSz="989013">
              <a:defRPr sz="1300">
                <a:latin typeface="Arial" charset="0"/>
              </a:defRPr>
            </a:lvl1pPr>
          </a:lstStyle>
          <a:p>
            <a:fld id="{E4474ADA-9874-4483-936E-B0A2FFCB3FFF}" type="slidenum">
              <a:rPr lang="pt-PT"/>
              <a:pPr/>
              <a:t>‹nº›</a:t>
            </a:fld>
            <a:endParaRPr lang="pt-PT"/>
          </a:p>
        </p:txBody>
      </p:sp>
    </p:spTree>
    <p:extLst>
      <p:ext uri="{BB962C8B-B14F-4D97-AF65-F5344CB8AC3E}">
        <p14:creationId xmlns:p14="http://schemas.microsoft.com/office/powerpoint/2010/main" val="2642121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D2139FE-CEDC-4F97-A3F3-76557585262F}" type="slidenum">
              <a:rPr lang="en-US" altLang="pt-PT" smtClean="0"/>
              <a:pPr/>
              <a:t>1</a:t>
            </a:fld>
            <a:endParaRPr lang="en-US" altLang="pt-PT" smtClean="0"/>
          </a:p>
        </p:txBody>
      </p:sp>
      <p:sp>
        <p:nvSpPr>
          <p:cNvPr id="39939"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9048" tIns="49524" rIns="99048" bIns="49524" anchor="b"/>
          <a:lstStyle/>
          <a:p>
            <a:pPr algn="r" defTabSz="990600"/>
            <a:fld id="{FD0F8BA3-2290-463A-ADAA-A513506D63B0}" type="slidenum">
              <a:rPr lang="pt-PT" altLang="pt-PT" sz="1300"/>
              <a:pPr algn="r" defTabSz="990600"/>
              <a:t>1</a:t>
            </a:fld>
            <a:endParaRPr lang="pt-PT" altLang="pt-PT" sz="1300"/>
          </a:p>
        </p:txBody>
      </p:sp>
      <p:sp>
        <p:nvSpPr>
          <p:cNvPr id="39940" name="Rectangle 2"/>
          <p:cNvSpPr>
            <a:spLocks noGrp="1" noRot="1" noChangeAspect="1" noChangeArrowheads="1" noTextEdit="1"/>
          </p:cNvSpPr>
          <p:nvPr>
            <p:ph type="sldImg"/>
          </p:nvPr>
        </p:nvSpPr>
        <p:spPr>
          <a:xfrm>
            <a:off x="1258888" y="720725"/>
            <a:ext cx="4797425" cy="3598863"/>
          </a:xfrm>
          <a:ln/>
        </p:spPr>
      </p:sp>
      <p:sp>
        <p:nvSpPr>
          <p:cNvPr id="39941" name="Rectangle 3"/>
          <p:cNvSpPr>
            <a:spLocks noGrp="1" noChangeArrowheads="1"/>
          </p:cNvSpPr>
          <p:nvPr>
            <p:ph type="body" idx="1"/>
          </p:nvPr>
        </p:nvSpPr>
        <p:spPr>
          <a:noFill/>
          <a:ln/>
        </p:spPr>
        <p:txBody>
          <a:bodyPr/>
          <a:lstStyle/>
          <a:p>
            <a:pPr eaLnBrk="1" hangingPunct="1"/>
            <a:r>
              <a:rPr lang="pt-PT" altLang="pt-PT" smtClean="0"/>
              <a:t>44150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Marcador de Posição da Imagem do Diapositivo 1"/>
          <p:cNvSpPr>
            <a:spLocks noGrp="1" noRot="1" noChangeAspect="1" noTextEdit="1"/>
          </p:cNvSpPr>
          <p:nvPr>
            <p:ph type="sldImg"/>
          </p:nvPr>
        </p:nvSpPr>
        <p:spPr>
          <a:ln/>
        </p:spPr>
      </p:sp>
      <p:sp>
        <p:nvSpPr>
          <p:cNvPr id="35842" name="Marcador de Posição de Notas 2"/>
          <p:cNvSpPr>
            <a:spLocks noGrp="1"/>
          </p:cNvSpPr>
          <p:nvPr>
            <p:ph type="body" idx="1"/>
          </p:nvPr>
        </p:nvSpPr>
        <p:spPr/>
        <p:txBody>
          <a:bodyPr/>
          <a:lstStyle/>
          <a:p>
            <a:endParaRPr lang="pt-PT" smtClean="0"/>
          </a:p>
        </p:txBody>
      </p:sp>
      <p:sp>
        <p:nvSpPr>
          <p:cNvPr id="35843" name="Marcador de Posição do Número do Diapositivo 3"/>
          <p:cNvSpPr>
            <a:spLocks noGrp="1"/>
          </p:cNvSpPr>
          <p:nvPr>
            <p:ph type="sldNum" sz="quarter" idx="5"/>
          </p:nvPr>
        </p:nvSpPr>
        <p:spPr>
          <a:noFill/>
        </p:spPr>
        <p:txBody>
          <a:bodyPr/>
          <a:lstStyle/>
          <a:p>
            <a:fld id="{DE2F1D93-A792-4E7A-9012-3B7B1C7DF075}" type="slidenum">
              <a:rPr lang="pt-PT"/>
              <a:pPr/>
              <a:t>10</a:t>
            </a:fld>
            <a:endParaRPr lang="pt-P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Marcador de Posição da Imagem do Diapositivo 1"/>
          <p:cNvSpPr>
            <a:spLocks noGrp="1" noRot="1" noChangeAspect="1" noTextEdit="1"/>
          </p:cNvSpPr>
          <p:nvPr>
            <p:ph type="sldImg"/>
          </p:nvPr>
        </p:nvSpPr>
        <p:spPr>
          <a:ln/>
        </p:spPr>
      </p:sp>
      <p:sp>
        <p:nvSpPr>
          <p:cNvPr id="37890" name="Marcador de Posição de Notas 2"/>
          <p:cNvSpPr>
            <a:spLocks noGrp="1"/>
          </p:cNvSpPr>
          <p:nvPr>
            <p:ph type="body" idx="1"/>
          </p:nvPr>
        </p:nvSpPr>
        <p:spPr/>
        <p:txBody>
          <a:bodyPr/>
          <a:lstStyle/>
          <a:p>
            <a:endParaRPr lang="pt-PT" smtClean="0"/>
          </a:p>
        </p:txBody>
      </p:sp>
      <p:sp>
        <p:nvSpPr>
          <p:cNvPr id="37891" name="Marcador de Posição do Número do Diapositivo 3"/>
          <p:cNvSpPr>
            <a:spLocks noGrp="1"/>
          </p:cNvSpPr>
          <p:nvPr>
            <p:ph type="sldNum" sz="quarter" idx="5"/>
          </p:nvPr>
        </p:nvSpPr>
        <p:spPr>
          <a:noFill/>
        </p:spPr>
        <p:txBody>
          <a:bodyPr/>
          <a:lstStyle/>
          <a:p>
            <a:fld id="{7D514C53-0393-4734-A789-59A3C5B08D80}" type="slidenum">
              <a:rPr lang="pt-PT"/>
              <a:pPr/>
              <a:t>11</a:t>
            </a:fld>
            <a:endParaRPr lang="pt-P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Posição da Imagem do Diapositivo 1"/>
          <p:cNvSpPr>
            <a:spLocks noGrp="1" noRot="1" noChangeAspect="1" noTextEdit="1"/>
          </p:cNvSpPr>
          <p:nvPr>
            <p:ph type="sldImg"/>
          </p:nvPr>
        </p:nvSpPr>
        <p:spPr>
          <a:ln/>
        </p:spPr>
      </p:sp>
      <p:sp>
        <p:nvSpPr>
          <p:cNvPr id="39938" name="Marcador de Posição de Notas 2"/>
          <p:cNvSpPr>
            <a:spLocks noGrp="1"/>
          </p:cNvSpPr>
          <p:nvPr>
            <p:ph type="body" idx="1"/>
          </p:nvPr>
        </p:nvSpPr>
        <p:spPr/>
        <p:txBody>
          <a:bodyPr/>
          <a:lstStyle/>
          <a:p>
            <a:endParaRPr lang="pt-PT" smtClean="0"/>
          </a:p>
        </p:txBody>
      </p:sp>
      <p:sp>
        <p:nvSpPr>
          <p:cNvPr id="39939" name="Marcador de Posição do Número do Diapositivo 3"/>
          <p:cNvSpPr>
            <a:spLocks noGrp="1"/>
          </p:cNvSpPr>
          <p:nvPr>
            <p:ph type="sldNum" sz="quarter" idx="5"/>
          </p:nvPr>
        </p:nvSpPr>
        <p:spPr>
          <a:noFill/>
        </p:spPr>
        <p:txBody>
          <a:bodyPr/>
          <a:lstStyle/>
          <a:p>
            <a:fld id="{27A17622-068F-47C2-9925-06B0E54FBAB5}" type="slidenum">
              <a:rPr lang="pt-PT"/>
              <a:pPr/>
              <a:t>12</a:t>
            </a:fld>
            <a:endParaRPr lang="pt-P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Posição da Imagem do Diapositivo 1"/>
          <p:cNvSpPr>
            <a:spLocks noGrp="1" noRot="1" noChangeAspect="1" noTextEdit="1"/>
          </p:cNvSpPr>
          <p:nvPr>
            <p:ph type="sldImg"/>
          </p:nvPr>
        </p:nvSpPr>
        <p:spPr>
          <a:ln/>
        </p:spPr>
      </p:sp>
      <p:sp>
        <p:nvSpPr>
          <p:cNvPr id="41986" name="Marcador de Posição de Notas 2"/>
          <p:cNvSpPr>
            <a:spLocks noGrp="1"/>
          </p:cNvSpPr>
          <p:nvPr>
            <p:ph type="body" idx="1"/>
          </p:nvPr>
        </p:nvSpPr>
        <p:spPr/>
        <p:txBody>
          <a:bodyPr/>
          <a:lstStyle/>
          <a:p>
            <a:endParaRPr lang="pt-PT" smtClean="0"/>
          </a:p>
        </p:txBody>
      </p:sp>
      <p:sp>
        <p:nvSpPr>
          <p:cNvPr id="41987" name="Marcador de Posição do Número do Diapositivo 3"/>
          <p:cNvSpPr>
            <a:spLocks noGrp="1"/>
          </p:cNvSpPr>
          <p:nvPr>
            <p:ph type="sldNum" sz="quarter" idx="5"/>
          </p:nvPr>
        </p:nvSpPr>
        <p:spPr>
          <a:noFill/>
        </p:spPr>
        <p:txBody>
          <a:bodyPr/>
          <a:lstStyle/>
          <a:p>
            <a:fld id="{641DD2AD-B9F1-4693-8EF2-749F9CB47AC1}" type="slidenum">
              <a:rPr lang="pt-PT"/>
              <a:pPr/>
              <a:t>13</a:t>
            </a:fld>
            <a:endParaRPr lang="pt-P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Marcador de Posição da Imagem do Diapositivo 1"/>
          <p:cNvSpPr>
            <a:spLocks noGrp="1" noRot="1" noChangeAspect="1" noTextEdit="1"/>
          </p:cNvSpPr>
          <p:nvPr>
            <p:ph type="sldImg"/>
          </p:nvPr>
        </p:nvSpPr>
        <p:spPr>
          <a:ln/>
        </p:spPr>
      </p:sp>
      <p:sp>
        <p:nvSpPr>
          <p:cNvPr id="44034" name="Marcador de Posição de Notas 2"/>
          <p:cNvSpPr>
            <a:spLocks noGrp="1"/>
          </p:cNvSpPr>
          <p:nvPr>
            <p:ph type="body" idx="1"/>
          </p:nvPr>
        </p:nvSpPr>
        <p:spPr/>
        <p:txBody>
          <a:bodyPr/>
          <a:lstStyle/>
          <a:p>
            <a:endParaRPr lang="pt-PT" smtClean="0"/>
          </a:p>
        </p:txBody>
      </p:sp>
      <p:sp>
        <p:nvSpPr>
          <p:cNvPr id="44035" name="Marcador de Posição do Número do Diapositivo 3"/>
          <p:cNvSpPr>
            <a:spLocks noGrp="1"/>
          </p:cNvSpPr>
          <p:nvPr>
            <p:ph type="sldNum" sz="quarter" idx="5"/>
          </p:nvPr>
        </p:nvSpPr>
        <p:spPr>
          <a:noFill/>
        </p:spPr>
        <p:txBody>
          <a:bodyPr/>
          <a:lstStyle/>
          <a:p>
            <a:fld id="{7A04E002-1163-44CE-92EE-1DD31F28C26B}" type="slidenum">
              <a:rPr lang="pt-PT"/>
              <a:pPr/>
              <a:t>14</a:t>
            </a:fld>
            <a:endParaRPr lang="pt-P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Marcador de Posição da Imagem do Diapositivo 1"/>
          <p:cNvSpPr>
            <a:spLocks noGrp="1" noRot="1" noChangeAspect="1" noTextEdit="1"/>
          </p:cNvSpPr>
          <p:nvPr>
            <p:ph type="sldImg"/>
          </p:nvPr>
        </p:nvSpPr>
        <p:spPr>
          <a:ln/>
        </p:spPr>
      </p:sp>
      <p:sp>
        <p:nvSpPr>
          <p:cNvPr id="46082" name="Marcador de Posição de Notas 2"/>
          <p:cNvSpPr>
            <a:spLocks noGrp="1"/>
          </p:cNvSpPr>
          <p:nvPr>
            <p:ph type="body" idx="1"/>
          </p:nvPr>
        </p:nvSpPr>
        <p:spPr/>
        <p:txBody>
          <a:bodyPr/>
          <a:lstStyle/>
          <a:p>
            <a:endParaRPr lang="pt-PT" smtClean="0"/>
          </a:p>
        </p:txBody>
      </p:sp>
      <p:sp>
        <p:nvSpPr>
          <p:cNvPr id="46083" name="Marcador de Posição do Número do Diapositivo 3"/>
          <p:cNvSpPr>
            <a:spLocks noGrp="1"/>
          </p:cNvSpPr>
          <p:nvPr>
            <p:ph type="sldNum" sz="quarter" idx="5"/>
          </p:nvPr>
        </p:nvSpPr>
        <p:spPr>
          <a:noFill/>
        </p:spPr>
        <p:txBody>
          <a:bodyPr/>
          <a:lstStyle/>
          <a:p>
            <a:fld id="{CB7FC834-906F-4942-836A-FE99C31BA93D}" type="slidenum">
              <a:rPr lang="pt-PT"/>
              <a:pPr/>
              <a:t>15</a:t>
            </a:fld>
            <a:endParaRPr lang="pt-P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Marcador de Posição da Imagem do Diapositivo 1"/>
          <p:cNvSpPr>
            <a:spLocks noGrp="1" noRot="1" noChangeAspect="1" noTextEdit="1"/>
          </p:cNvSpPr>
          <p:nvPr>
            <p:ph type="sldImg"/>
          </p:nvPr>
        </p:nvSpPr>
        <p:spPr>
          <a:ln/>
        </p:spPr>
      </p:sp>
      <p:sp>
        <p:nvSpPr>
          <p:cNvPr id="49154" name="Marcador de Posição de Notas 2"/>
          <p:cNvSpPr>
            <a:spLocks noGrp="1"/>
          </p:cNvSpPr>
          <p:nvPr>
            <p:ph type="body" idx="1"/>
          </p:nvPr>
        </p:nvSpPr>
        <p:spPr/>
        <p:txBody>
          <a:bodyPr/>
          <a:lstStyle/>
          <a:p>
            <a:endParaRPr lang="pt-PT" smtClean="0"/>
          </a:p>
        </p:txBody>
      </p:sp>
      <p:sp>
        <p:nvSpPr>
          <p:cNvPr id="49155" name="Marcador de Posição do Número do Diapositivo 3"/>
          <p:cNvSpPr>
            <a:spLocks noGrp="1"/>
          </p:cNvSpPr>
          <p:nvPr>
            <p:ph type="sldNum" sz="quarter" idx="5"/>
          </p:nvPr>
        </p:nvSpPr>
        <p:spPr>
          <a:noFill/>
        </p:spPr>
        <p:txBody>
          <a:bodyPr/>
          <a:lstStyle/>
          <a:p>
            <a:fld id="{06B51DDC-B453-4CA1-B250-36E7B3BEBAB8}" type="slidenum">
              <a:rPr lang="pt-PT"/>
              <a:pPr/>
              <a:t>16</a:t>
            </a:fld>
            <a:endParaRPr lang="pt-P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Marcador de Posição da Imagem do Diapositivo 1"/>
          <p:cNvSpPr>
            <a:spLocks noGrp="1" noRot="1" noChangeAspect="1" noTextEdit="1"/>
          </p:cNvSpPr>
          <p:nvPr>
            <p:ph type="sldImg"/>
          </p:nvPr>
        </p:nvSpPr>
        <p:spPr>
          <a:ln/>
        </p:spPr>
      </p:sp>
      <p:sp>
        <p:nvSpPr>
          <p:cNvPr id="51202" name="Marcador de Posição de Notas 2"/>
          <p:cNvSpPr>
            <a:spLocks noGrp="1"/>
          </p:cNvSpPr>
          <p:nvPr>
            <p:ph type="body" idx="1"/>
          </p:nvPr>
        </p:nvSpPr>
        <p:spPr/>
        <p:txBody>
          <a:bodyPr/>
          <a:lstStyle/>
          <a:p>
            <a:endParaRPr lang="pt-PT" smtClean="0"/>
          </a:p>
        </p:txBody>
      </p:sp>
      <p:sp>
        <p:nvSpPr>
          <p:cNvPr id="51203" name="Marcador de Posição do Número do Diapositivo 3"/>
          <p:cNvSpPr>
            <a:spLocks noGrp="1"/>
          </p:cNvSpPr>
          <p:nvPr>
            <p:ph type="sldNum" sz="quarter" idx="5"/>
          </p:nvPr>
        </p:nvSpPr>
        <p:spPr>
          <a:noFill/>
        </p:spPr>
        <p:txBody>
          <a:bodyPr/>
          <a:lstStyle/>
          <a:p>
            <a:fld id="{29E677D6-A483-4EB2-BF7B-8C47C8D8C820}" type="slidenum">
              <a:rPr lang="pt-PT"/>
              <a:pPr/>
              <a:t>17</a:t>
            </a:fld>
            <a:endParaRPr lang="pt-P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Marcador de Posição da Imagem do Diapositivo 1"/>
          <p:cNvSpPr>
            <a:spLocks noGrp="1" noRot="1" noChangeAspect="1" noTextEdit="1"/>
          </p:cNvSpPr>
          <p:nvPr>
            <p:ph type="sldImg"/>
          </p:nvPr>
        </p:nvSpPr>
        <p:spPr>
          <a:ln/>
        </p:spPr>
      </p:sp>
      <p:sp>
        <p:nvSpPr>
          <p:cNvPr id="53250" name="Marcador de Posição de Notas 2"/>
          <p:cNvSpPr>
            <a:spLocks noGrp="1"/>
          </p:cNvSpPr>
          <p:nvPr>
            <p:ph type="body" idx="1"/>
          </p:nvPr>
        </p:nvSpPr>
        <p:spPr/>
        <p:txBody>
          <a:bodyPr/>
          <a:lstStyle/>
          <a:p>
            <a:endParaRPr lang="pt-PT" smtClean="0"/>
          </a:p>
        </p:txBody>
      </p:sp>
      <p:sp>
        <p:nvSpPr>
          <p:cNvPr id="53251" name="Marcador de Posição do Número do Diapositivo 3"/>
          <p:cNvSpPr>
            <a:spLocks noGrp="1"/>
          </p:cNvSpPr>
          <p:nvPr>
            <p:ph type="sldNum" sz="quarter" idx="5"/>
          </p:nvPr>
        </p:nvSpPr>
        <p:spPr>
          <a:noFill/>
        </p:spPr>
        <p:txBody>
          <a:bodyPr/>
          <a:lstStyle/>
          <a:p>
            <a:fld id="{8892D0ED-B7F5-47DD-A49A-1944679162A9}" type="slidenum">
              <a:rPr lang="pt-PT"/>
              <a:pPr/>
              <a:t>18</a:t>
            </a:fld>
            <a:endParaRPr lang="pt-P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Marcador de Posição da Imagem do Diapositivo 1"/>
          <p:cNvSpPr>
            <a:spLocks noGrp="1" noRot="1" noChangeAspect="1" noTextEdit="1"/>
          </p:cNvSpPr>
          <p:nvPr>
            <p:ph type="sldImg"/>
          </p:nvPr>
        </p:nvSpPr>
        <p:spPr>
          <a:ln/>
        </p:spPr>
      </p:sp>
      <p:sp>
        <p:nvSpPr>
          <p:cNvPr id="55298" name="Marcador de Posição de Notas 2"/>
          <p:cNvSpPr>
            <a:spLocks noGrp="1"/>
          </p:cNvSpPr>
          <p:nvPr>
            <p:ph type="body" idx="1"/>
          </p:nvPr>
        </p:nvSpPr>
        <p:spPr/>
        <p:txBody>
          <a:bodyPr/>
          <a:lstStyle/>
          <a:p>
            <a:endParaRPr lang="pt-PT" smtClean="0"/>
          </a:p>
        </p:txBody>
      </p:sp>
      <p:sp>
        <p:nvSpPr>
          <p:cNvPr id="55299" name="Marcador de Posição do Número do Diapositivo 3"/>
          <p:cNvSpPr>
            <a:spLocks noGrp="1"/>
          </p:cNvSpPr>
          <p:nvPr>
            <p:ph type="sldNum" sz="quarter" idx="5"/>
          </p:nvPr>
        </p:nvSpPr>
        <p:spPr>
          <a:noFill/>
        </p:spPr>
        <p:txBody>
          <a:bodyPr/>
          <a:lstStyle/>
          <a:p>
            <a:fld id="{B5C35AA9-5241-4148-9122-F61EF0ED461C}" type="slidenum">
              <a:rPr lang="pt-PT"/>
              <a:pPr/>
              <a:t>19</a:t>
            </a:fld>
            <a:endParaRPr lang="pt-P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Marcador de Posição da Imagem do Diapositivo 1"/>
          <p:cNvSpPr>
            <a:spLocks noGrp="1" noRot="1" noChangeAspect="1" noTextEdit="1"/>
          </p:cNvSpPr>
          <p:nvPr>
            <p:ph type="sldImg"/>
          </p:nvPr>
        </p:nvSpPr>
        <p:spPr>
          <a:ln/>
        </p:spPr>
      </p:sp>
      <p:sp>
        <p:nvSpPr>
          <p:cNvPr id="19458" name="Marcador de Posição de Notas 2"/>
          <p:cNvSpPr>
            <a:spLocks noGrp="1"/>
          </p:cNvSpPr>
          <p:nvPr>
            <p:ph type="body" idx="1"/>
          </p:nvPr>
        </p:nvSpPr>
        <p:spPr/>
        <p:txBody>
          <a:bodyPr/>
          <a:lstStyle/>
          <a:p>
            <a:endParaRPr lang="pt-PT" smtClean="0"/>
          </a:p>
        </p:txBody>
      </p:sp>
      <p:sp>
        <p:nvSpPr>
          <p:cNvPr id="19459" name="Marcador de Posição do Número do Diapositivo 3"/>
          <p:cNvSpPr>
            <a:spLocks noGrp="1"/>
          </p:cNvSpPr>
          <p:nvPr>
            <p:ph type="sldNum" sz="quarter" idx="5"/>
          </p:nvPr>
        </p:nvSpPr>
        <p:spPr>
          <a:noFill/>
        </p:spPr>
        <p:txBody>
          <a:bodyPr/>
          <a:lstStyle/>
          <a:p>
            <a:fld id="{B8232260-9147-4A2F-B5DA-C57C4F63C83D}" type="slidenum">
              <a:rPr lang="pt-PT"/>
              <a:pPr/>
              <a:t>2</a:t>
            </a:fld>
            <a:endParaRPr lang="pt-P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Marcador de Posição da Imagem do Diapositivo 1"/>
          <p:cNvSpPr>
            <a:spLocks noGrp="1" noRot="1" noChangeAspect="1" noTextEdit="1"/>
          </p:cNvSpPr>
          <p:nvPr>
            <p:ph type="sldImg"/>
          </p:nvPr>
        </p:nvSpPr>
        <p:spPr>
          <a:ln/>
        </p:spPr>
      </p:sp>
      <p:sp>
        <p:nvSpPr>
          <p:cNvPr id="57346" name="Marcador de Posição de Notas 2"/>
          <p:cNvSpPr>
            <a:spLocks noGrp="1"/>
          </p:cNvSpPr>
          <p:nvPr>
            <p:ph type="body" idx="1"/>
          </p:nvPr>
        </p:nvSpPr>
        <p:spPr/>
        <p:txBody>
          <a:bodyPr/>
          <a:lstStyle/>
          <a:p>
            <a:endParaRPr lang="pt-PT" smtClean="0"/>
          </a:p>
        </p:txBody>
      </p:sp>
      <p:sp>
        <p:nvSpPr>
          <p:cNvPr id="57347" name="Marcador de Posição do Número do Diapositivo 3"/>
          <p:cNvSpPr>
            <a:spLocks noGrp="1"/>
          </p:cNvSpPr>
          <p:nvPr>
            <p:ph type="sldNum" sz="quarter" idx="5"/>
          </p:nvPr>
        </p:nvSpPr>
        <p:spPr>
          <a:noFill/>
        </p:spPr>
        <p:txBody>
          <a:bodyPr/>
          <a:lstStyle/>
          <a:p>
            <a:fld id="{55890992-56D3-47E0-A8E2-776A72E33482}" type="slidenum">
              <a:rPr lang="pt-PT"/>
              <a:pPr/>
              <a:t>20</a:t>
            </a:fld>
            <a:endParaRPr lang="pt-P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Marcador de Posição da Imagem do Diapositivo 1"/>
          <p:cNvSpPr>
            <a:spLocks noGrp="1" noRot="1" noChangeAspect="1" noTextEdit="1"/>
          </p:cNvSpPr>
          <p:nvPr>
            <p:ph type="sldImg"/>
          </p:nvPr>
        </p:nvSpPr>
        <p:spPr>
          <a:ln/>
        </p:spPr>
      </p:sp>
      <p:sp>
        <p:nvSpPr>
          <p:cNvPr id="59394" name="Marcador de Posição de Notas 2"/>
          <p:cNvSpPr>
            <a:spLocks noGrp="1"/>
          </p:cNvSpPr>
          <p:nvPr>
            <p:ph type="body" idx="1"/>
          </p:nvPr>
        </p:nvSpPr>
        <p:spPr/>
        <p:txBody>
          <a:bodyPr/>
          <a:lstStyle/>
          <a:p>
            <a:endParaRPr lang="pt-PT" smtClean="0"/>
          </a:p>
        </p:txBody>
      </p:sp>
      <p:sp>
        <p:nvSpPr>
          <p:cNvPr id="59395" name="Marcador de Posição do Número do Diapositivo 3"/>
          <p:cNvSpPr>
            <a:spLocks noGrp="1"/>
          </p:cNvSpPr>
          <p:nvPr>
            <p:ph type="sldNum" sz="quarter" idx="5"/>
          </p:nvPr>
        </p:nvSpPr>
        <p:spPr>
          <a:noFill/>
        </p:spPr>
        <p:txBody>
          <a:bodyPr/>
          <a:lstStyle/>
          <a:p>
            <a:fld id="{AF9AE5D9-227C-42F6-BC2B-CFEB6B01B471}" type="slidenum">
              <a:rPr lang="pt-PT"/>
              <a:pPr/>
              <a:t>21</a:t>
            </a:fld>
            <a:endParaRPr lang="pt-P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Marcador de Posição da Imagem do Diapositivo 1"/>
          <p:cNvSpPr>
            <a:spLocks noGrp="1" noRot="1" noChangeAspect="1" noTextEdit="1"/>
          </p:cNvSpPr>
          <p:nvPr>
            <p:ph type="sldImg"/>
          </p:nvPr>
        </p:nvSpPr>
        <p:spPr>
          <a:ln/>
        </p:spPr>
      </p:sp>
      <p:sp>
        <p:nvSpPr>
          <p:cNvPr id="61442" name="Marcador de Posição de Notas 2"/>
          <p:cNvSpPr>
            <a:spLocks noGrp="1"/>
          </p:cNvSpPr>
          <p:nvPr>
            <p:ph type="body" idx="1"/>
          </p:nvPr>
        </p:nvSpPr>
        <p:spPr/>
        <p:txBody>
          <a:bodyPr/>
          <a:lstStyle/>
          <a:p>
            <a:endParaRPr lang="pt-PT" smtClean="0"/>
          </a:p>
        </p:txBody>
      </p:sp>
      <p:sp>
        <p:nvSpPr>
          <p:cNvPr id="61443" name="Marcador de Posição do Número do Diapositivo 3"/>
          <p:cNvSpPr>
            <a:spLocks noGrp="1"/>
          </p:cNvSpPr>
          <p:nvPr>
            <p:ph type="sldNum" sz="quarter" idx="5"/>
          </p:nvPr>
        </p:nvSpPr>
        <p:spPr>
          <a:noFill/>
        </p:spPr>
        <p:txBody>
          <a:bodyPr/>
          <a:lstStyle/>
          <a:p>
            <a:fld id="{DBB6F895-D4A1-460E-A979-BBE5931A629A}" type="slidenum">
              <a:rPr lang="pt-PT"/>
              <a:pPr/>
              <a:t>22</a:t>
            </a:fld>
            <a:endParaRPr lang="pt-P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Marcador de Posição da Imagem do Diapositivo 1"/>
          <p:cNvSpPr>
            <a:spLocks noGrp="1" noRot="1" noChangeAspect="1" noTextEdit="1"/>
          </p:cNvSpPr>
          <p:nvPr>
            <p:ph type="sldImg"/>
          </p:nvPr>
        </p:nvSpPr>
        <p:spPr>
          <a:ln/>
        </p:spPr>
      </p:sp>
      <p:sp>
        <p:nvSpPr>
          <p:cNvPr id="63490" name="Marcador de Posição de Notas 2"/>
          <p:cNvSpPr>
            <a:spLocks noGrp="1"/>
          </p:cNvSpPr>
          <p:nvPr>
            <p:ph type="body" idx="1"/>
          </p:nvPr>
        </p:nvSpPr>
        <p:spPr/>
        <p:txBody>
          <a:bodyPr/>
          <a:lstStyle/>
          <a:p>
            <a:endParaRPr lang="pt-PT" smtClean="0"/>
          </a:p>
        </p:txBody>
      </p:sp>
      <p:sp>
        <p:nvSpPr>
          <p:cNvPr id="63491" name="Marcador de Posição do Número do Diapositivo 3"/>
          <p:cNvSpPr>
            <a:spLocks noGrp="1"/>
          </p:cNvSpPr>
          <p:nvPr>
            <p:ph type="sldNum" sz="quarter" idx="5"/>
          </p:nvPr>
        </p:nvSpPr>
        <p:spPr>
          <a:noFill/>
        </p:spPr>
        <p:txBody>
          <a:bodyPr/>
          <a:lstStyle/>
          <a:p>
            <a:fld id="{4DFD3CCC-C440-4739-87CF-804887415D75}" type="slidenum">
              <a:rPr lang="pt-PT"/>
              <a:pPr/>
              <a:t>23</a:t>
            </a:fld>
            <a:endParaRPr lang="pt-P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Marcador de Posição da Imagem do Diapositivo 1"/>
          <p:cNvSpPr>
            <a:spLocks noGrp="1" noRot="1" noChangeAspect="1" noTextEdit="1"/>
          </p:cNvSpPr>
          <p:nvPr>
            <p:ph type="sldImg"/>
          </p:nvPr>
        </p:nvSpPr>
        <p:spPr>
          <a:ln/>
        </p:spPr>
      </p:sp>
      <p:sp>
        <p:nvSpPr>
          <p:cNvPr id="66562" name="Marcador de Posição de Notas 2"/>
          <p:cNvSpPr>
            <a:spLocks noGrp="1"/>
          </p:cNvSpPr>
          <p:nvPr>
            <p:ph type="body" idx="1"/>
          </p:nvPr>
        </p:nvSpPr>
        <p:spPr/>
        <p:txBody>
          <a:bodyPr/>
          <a:lstStyle/>
          <a:p>
            <a:endParaRPr lang="pt-PT" smtClean="0"/>
          </a:p>
        </p:txBody>
      </p:sp>
      <p:sp>
        <p:nvSpPr>
          <p:cNvPr id="66563" name="Marcador de Posição do Número do Diapositivo 3"/>
          <p:cNvSpPr>
            <a:spLocks noGrp="1"/>
          </p:cNvSpPr>
          <p:nvPr>
            <p:ph type="sldNum" sz="quarter" idx="5"/>
          </p:nvPr>
        </p:nvSpPr>
        <p:spPr>
          <a:noFill/>
        </p:spPr>
        <p:txBody>
          <a:bodyPr/>
          <a:lstStyle/>
          <a:p>
            <a:fld id="{EA1B417C-101F-4831-97B3-20B53860F2FD}" type="slidenum">
              <a:rPr lang="pt-PT"/>
              <a:pPr/>
              <a:t>24</a:t>
            </a:fld>
            <a:endParaRPr lang="pt-P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Marcador de Posição da Imagem do Diapositivo 1"/>
          <p:cNvSpPr>
            <a:spLocks noGrp="1" noRot="1" noChangeAspect="1" noTextEdit="1"/>
          </p:cNvSpPr>
          <p:nvPr>
            <p:ph type="sldImg"/>
          </p:nvPr>
        </p:nvSpPr>
        <p:spPr>
          <a:ln/>
        </p:spPr>
      </p:sp>
      <p:sp>
        <p:nvSpPr>
          <p:cNvPr id="68610" name="Marcador de Posição de Notas 2"/>
          <p:cNvSpPr>
            <a:spLocks noGrp="1"/>
          </p:cNvSpPr>
          <p:nvPr>
            <p:ph type="body" idx="1"/>
          </p:nvPr>
        </p:nvSpPr>
        <p:spPr/>
        <p:txBody>
          <a:bodyPr/>
          <a:lstStyle/>
          <a:p>
            <a:endParaRPr lang="pt-PT" smtClean="0"/>
          </a:p>
        </p:txBody>
      </p:sp>
      <p:sp>
        <p:nvSpPr>
          <p:cNvPr id="68611" name="Marcador de Posição do Número do Diapositivo 3"/>
          <p:cNvSpPr>
            <a:spLocks noGrp="1"/>
          </p:cNvSpPr>
          <p:nvPr>
            <p:ph type="sldNum" sz="quarter" idx="5"/>
          </p:nvPr>
        </p:nvSpPr>
        <p:spPr>
          <a:noFill/>
        </p:spPr>
        <p:txBody>
          <a:bodyPr/>
          <a:lstStyle/>
          <a:p>
            <a:fld id="{E02F7047-46B7-47E2-9746-4921E6069A37}" type="slidenum">
              <a:rPr lang="pt-PT"/>
              <a:pPr/>
              <a:t>25</a:t>
            </a:fld>
            <a:endParaRPr lang="pt-P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Marcador de Posição da Imagem do Diapositivo 1"/>
          <p:cNvSpPr>
            <a:spLocks noGrp="1" noRot="1" noChangeAspect="1" noTextEdit="1"/>
          </p:cNvSpPr>
          <p:nvPr>
            <p:ph type="sldImg"/>
          </p:nvPr>
        </p:nvSpPr>
        <p:spPr>
          <a:ln/>
        </p:spPr>
      </p:sp>
      <p:sp>
        <p:nvSpPr>
          <p:cNvPr id="70658" name="Marcador de Posição de Notas 2"/>
          <p:cNvSpPr>
            <a:spLocks noGrp="1"/>
          </p:cNvSpPr>
          <p:nvPr>
            <p:ph type="body" idx="1"/>
          </p:nvPr>
        </p:nvSpPr>
        <p:spPr/>
        <p:txBody>
          <a:bodyPr/>
          <a:lstStyle/>
          <a:p>
            <a:endParaRPr lang="pt-PT" smtClean="0"/>
          </a:p>
        </p:txBody>
      </p:sp>
      <p:sp>
        <p:nvSpPr>
          <p:cNvPr id="70659" name="Marcador de Posição do Número do Diapositivo 3"/>
          <p:cNvSpPr>
            <a:spLocks noGrp="1"/>
          </p:cNvSpPr>
          <p:nvPr>
            <p:ph type="sldNum" sz="quarter" idx="5"/>
          </p:nvPr>
        </p:nvSpPr>
        <p:spPr>
          <a:noFill/>
        </p:spPr>
        <p:txBody>
          <a:bodyPr/>
          <a:lstStyle/>
          <a:p>
            <a:fld id="{7E162315-FE0B-4E45-AA36-7A75D7B1B44D}" type="slidenum">
              <a:rPr lang="pt-PT"/>
              <a:pPr/>
              <a:t>26</a:t>
            </a:fld>
            <a:endParaRPr lang="pt-P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Marcador de Posição da Imagem do Diapositivo 1"/>
          <p:cNvSpPr>
            <a:spLocks noGrp="1" noRot="1" noChangeAspect="1" noTextEdit="1"/>
          </p:cNvSpPr>
          <p:nvPr>
            <p:ph type="sldImg"/>
          </p:nvPr>
        </p:nvSpPr>
        <p:spPr>
          <a:ln/>
        </p:spPr>
      </p:sp>
      <p:sp>
        <p:nvSpPr>
          <p:cNvPr id="72706" name="Marcador de Posição de Notas 2"/>
          <p:cNvSpPr>
            <a:spLocks noGrp="1"/>
          </p:cNvSpPr>
          <p:nvPr>
            <p:ph type="body" idx="1"/>
          </p:nvPr>
        </p:nvSpPr>
        <p:spPr/>
        <p:txBody>
          <a:bodyPr/>
          <a:lstStyle/>
          <a:p>
            <a:endParaRPr lang="pt-PT" smtClean="0"/>
          </a:p>
        </p:txBody>
      </p:sp>
      <p:sp>
        <p:nvSpPr>
          <p:cNvPr id="72707" name="Marcador de Posição do Número do Diapositivo 3"/>
          <p:cNvSpPr>
            <a:spLocks noGrp="1"/>
          </p:cNvSpPr>
          <p:nvPr>
            <p:ph type="sldNum" sz="quarter" idx="5"/>
          </p:nvPr>
        </p:nvSpPr>
        <p:spPr>
          <a:noFill/>
        </p:spPr>
        <p:txBody>
          <a:bodyPr/>
          <a:lstStyle/>
          <a:p>
            <a:fld id="{CE7A9605-F85A-465F-8F46-99F07780227A}" type="slidenum">
              <a:rPr lang="pt-PT"/>
              <a:pPr/>
              <a:t>27</a:t>
            </a:fld>
            <a:endParaRPr lang="pt-P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Marcador de Posição da Imagem do Diapositivo 1"/>
          <p:cNvSpPr>
            <a:spLocks noGrp="1" noRot="1" noChangeAspect="1" noTextEdit="1"/>
          </p:cNvSpPr>
          <p:nvPr>
            <p:ph type="sldImg"/>
          </p:nvPr>
        </p:nvSpPr>
        <p:spPr>
          <a:ln/>
        </p:spPr>
      </p:sp>
      <p:sp>
        <p:nvSpPr>
          <p:cNvPr id="75778" name="Marcador de Posição de Notas 2"/>
          <p:cNvSpPr>
            <a:spLocks noGrp="1"/>
          </p:cNvSpPr>
          <p:nvPr>
            <p:ph type="body" idx="1"/>
          </p:nvPr>
        </p:nvSpPr>
        <p:spPr/>
        <p:txBody>
          <a:bodyPr/>
          <a:lstStyle/>
          <a:p>
            <a:endParaRPr lang="pt-PT" smtClean="0"/>
          </a:p>
        </p:txBody>
      </p:sp>
      <p:sp>
        <p:nvSpPr>
          <p:cNvPr id="75779" name="Marcador de Posição do Número do Diapositivo 3"/>
          <p:cNvSpPr txBox="1">
            <a:spLocks noGrp="1"/>
          </p:cNvSpPr>
          <p:nvPr/>
        </p:nvSpPr>
        <p:spPr bwMode="auto">
          <a:xfrm>
            <a:off x="4143427" y="9118683"/>
            <a:ext cx="3170138" cy="481028"/>
          </a:xfrm>
          <a:prstGeom prst="rect">
            <a:avLst/>
          </a:prstGeom>
          <a:noFill/>
          <a:ln w="9525">
            <a:noFill/>
            <a:miter lim="800000"/>
            <a:headEnd/>
            <a:tailEnd/>
          </a:ln>
        </p:spPr>
        <p:txBody>
          <a:bodyPr lIns="99025" tIns="49512" rIns="99025" bIns="49512" anchor="b"/>
          <a:lstStyle/>
          <a:p>
            <a:pPr algn="r" defTabSz="989013"/>
            <a:fld id="{F8771D2E-0D47-4520-9530-AB9AC5AFAFB0}" type="slidenum">
              <a:rPr lang="pt-PT" sz="1300">
                <a:latin typeface="Arial" charset="0"/>
              </a:rPr>
              <a:pPr algn="r" defTabSz="989013"/>
              <a:t>28</a:t>
            </a:fld>
            <a:endParaRPr lang="pt-PT" sz="130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Marcador de Posição da Imagem do Diapositivo 1"/>
          <p:cNvSpPr>
            <a:spLocks noGrp="1" noRot="1" noChangeAspect="1" noTextEdit="1"/>
          </p:cNvSpPr>
          <p:nvPr>
            <p:ph type="sldImg"/>
          </p:nvPr>
        </p:nvSpPr>
        <p:spPr>
          <a:ln/>
        </p:spPr>
      </p:sp>
      <p:sp>
        <p:nvSpPr>
          <p:cNvPr id="77826" name="Marcador de Posição de Notas 2"/>
          <p:cNvSpPr>
            <a:spLocks noGrp="1"/>
          </p:cNvSpPr>
          <p:nvPr>
            <p:ph type="body" idx="1"/>
          </p:nvPr>
        </p:nvSpPr>
        <p:spPr/>
        <p:txBody>
          <a:bodyPr/>
          <a:lstStyle/>
          <a:p>
            <a:endParaRPr lang="pt-PT" smtClean="0"/>
          </a:p>
        </p:txBody>
      </p:sp>
      <p:sp>
        <p:nvSpPr>
          <p:cNvPr id="77827" name="Marcador de Posição do Número do Diapositivo 3"/>
          <p:cNvSpPr txBox="1">
            <a:spLocks noGrp="1"/>
          </p:cNvSpPr>
          <p:nvPr/>
        </p:nvSpPr>
        <p:spPr bwMode="auto">
          <a:xfrm>
            <a:off x="4143427" y="9118683"/>
            <a:ext cx="3170138" cy="481028"/>
          </a:xfrm>
          <a:prstGeom prst="rect">
            <a:avLst/>
          </a:prstGeom>
          <a:noFill/>
          <a:ln w="9525">
            <a:noFill/>
            <a:miter lim="800000"/>
            <a:headEnd/>
            <a:tailEnd/>
          </a:ln>
        </p:spPr>
        <p:txBody>
          <a:bodyPr lIns="99025" tIns="49512" rIns="99025" bIns="49512" anchor="b"/>
          <a:lstStyle/>
          <a:p>
            <a:pPr algn="r" defTabSz="989013"/>
            <a:fld id="{BC955A0A-60C7-4143-862A-6CF4B7DC0B35}" type="slidenum">
              <a:rPr lang="pt-PT" sz="1300">
                <a:latin typeface="Arial" charset="0"/>
              </a:rPr>
              <a:pPr algn="r" defTabSz="989013"/>
              <a:t>29</a:t>
            </a:fld>
            <a:endParaRPr lang="pt-PT" sz="13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Marcador de Posição da Imagem do Diapositivo 1"/>
          <p:cNvSpPr>
            <a:spLocks noGrp="1" noRot="1" noChangeAspect="1" noTextEdit="1"/>
          </p:cNvSpPr>
          <p:nvPr>
            <p:ph type="sldImg"/>
          </p:nvPr>
        </p:nvSpPr>
        <p:spPr>
          <a:ln/>
        </p:spPr>
      </p:sp>
      <p:sp>
        <p:nvSpPr>
          <p:cNvPr id="21506" name="Marcador de Posição de Notas 2"/>
          <p:cNvSpPr>
            <a:spLocks noGrp="1"/>
          </p:cNvSpPr>
          <p:nvPr>
            <p:ph type="body" idx="1"/>
          </p:nvPr>
        </p:nvSpPr>
        <p:spPr/>
        <p:txBody>
          <a:bodyPr/>
          <a:lstStyle/>
          <a:p>
            <a:endParaRPr lang="pt-PT" smtClean="0"/>
          </a:p>
        </p:txBody>
      </p:sp>
      <p:sp>
        <p:nvSpPr>
          <p:cNvPr id="21507" name="Marcador de Posição do Número do Diapositivo 3"/>
          <p:cNvSpPr>
            <a:spLocks noGrp="1"/>
          </p:cNvSpPr>
          <p:nvPr>
            <p:ph type="sldNum" sz="quarter" idx="5"/>
          </p:nvPr>
        </p:nvSpPr>
        <p:spPr>
          <a:noFill/>
        </p:spPr>
        <p:txBody>
          <a:bodyPr/>
          <a:lstStyle/>
          <a:p>
            <a:fld id="{08D2FDED-1C71-42FB-A0EE-BED2D49BAEA9}" type="slidenum">
              <a:rPr lang="pt-PT"/>
              <a:pPr/>
              <a:t>3</a:t>
            </a:fld>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Marcador de Posição da Imagem do Diapositivo 1"/>
          <p:cNvSpPr>
            <a:spLocks noGrp="1" noRot="1" noChangeAspect="1" noTextEdit="1"/>
          </p:cNvSpPr>
          <p:nvPr>
            <p:ph type="sldImg"/>
          </p:nvPr>
        </p:nvSpPr>
        <p:spPr>
          <a:ln/>
        </p:spPr>
      </p:sp>
      <p:sp>
        <p:nvSpPr>
          <p:cNvPr id="23554" name="Marcador de Posição de Notas 2"/>
          <p:cNvSpPr>
            <a:spLocks noGrp="1"/>
          </p:cNvSpPr>
          <p:nvPr>
            <p:ph type="body" idx="1"/>
          </p:nvPr>
        </p:nvSpPr>
        <p:spPr/>
        <p:txBody>
          <a:bodyPr/>
          <a:lstStyle/>
          <a:p>
            <a:endParaRPr lang="pt-PT" smtClean="0"/>
          </a:p>
        </p:txBody>
      </p:sp>
      <p:sp>
        <p:nvSpPr>
          <p:cNvPr id="23555" name="Marcador de Posição do Número do Diapositivo 3"/>
          <p:cNvSpPr>
            <a:spLocks noGrp="1"/>
          </p:cNvSpPr>
          <p:nvPr>
            <p:ph type="sldNum" sz="quarter" idx="5"/>
          </p:nvPr>
        </p:nvSpPr>
        <p:spPr>
          <a:noFill/>
        </p:spPr>
        <p:txBody>
          <a:bodyPr/>
          <a:lstStyle/>
          <a:p>
            <a:fld id="{A895C1A1-50B7-4A55-9F98-E4D4E235953D}" type="slidenum">
              <a:rPr lang="pt-PT"/>
              <a:pPr/>
              <a:t>4</a:t>
            </a:fld>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Marcador de Posição da Imagem do Diapositivo 1"/>
          <p:cNvSpPr>
            <a:spLocks noGrp="1" noRot="1" noChangeAspect="1" noTextEdit="1"/>
          </p:cNvSpPr>
          <p:nvPr>
            <p:ph type="sldImg"/>
          </p:nvPr>
        </p:nvSpPr>
        <p:spPr>
          <a:ln/>
        </p:spPr>
      </p:sp>
      <p:sp>
        <p:nvSpPr>
          <p:cNvPr id="25602" name="Marcador de Posição de Notas 2"/>
          <p:cNvSpPr>
            <a:spLocks noGrp="1"/>
          </p:cNvSpPr>
          <p:nvPr>
            <p:ph type="body" idx="1"/>
          </p:nvPr>
        </p:nvSpPr>
        <p:spPr/>
        <p:txBody>
          <a:bodyPr/>
          <a:lstStyle/>
          <a:p>
            <a:endParaRPr lang="pt-PT" smtClean="0"/>
          </a:p>
        </p:txBody>
      </p:sp>
      <p:sp>
        <p:nvSpPr>
          <p:cNvPr id="25603" name="Marcador de Posição do Número do Diapositivo 3"/>
          <p:cNvSpPr>
            <a:spLocks noGrp="1"/>
          </p:cNvSpPr>
          <p:nvPr>
            <p:ph type="sldNum" sz="quarter" idx="5"/>
          </p:nvPr>
        </p:nvSpPr>
        <p:spPr>
          <a:noFill/>
        </p:spPr>
        <p:txBody>
          <a:bodyPr/>
          <a:lstStyle/>
          <a:p>
            <a:fld id="{89169FB1-06DB-49DC-B107-F27F56100D0C}" type="slidenum">
              <a:rPr lang="pt-PT"/>
              <a:pPr/>
              <a:t>5</a:t>
            </a:fld>
            <a:endParaRPr lang="pt-P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Marcador de Posição da Imagem do Diapositivo 1"/>
          <p:cNvSpPr>
            <a:spLocks noGrp="1" noRot="1" noChangeAspect="1" noTextEdit="1"/>
          </p:cNvSpPr>
          <p:nvPr>
            <p:ph type="sldImg"/>
          </p:nvPr>
        </p:nvSpPr>
        <p:spPr>
          <a:ln/>
        </p:spPr>
      </p:sp>
      <p:sp>
        <p:nvSpPr>
          <p:cNvPr id="27650" name="Marcador de Posição de Notas 2"/>
          <p:cNvSpPr>
            <a:spLocks noGrp="1"/>
          </p:cNvSpPr>
          <p:nvPr>
            <p:ph type="body" idx="1"/>
          </p:nvPr>
        </p:nvSpPr>
        <p:spPr/>
        <p:txBody>
          <a:bodyPr/>
          <a:lstStyle/>
          <a:p>
            <a:endParaRPr lang="pt-PT" smtClean="0"/>
          </a:p>
        </p:txBody>
      </p:sp>
      <p:sp>
        <p:nvSpPr>
          <p:cNvPr id="27651" name="Marcador de Posição do Número do Diapositivo 3"/>
          <p:cNvSpPr>
            <a:spLocks noGrp="1"/>
          </p:cNvSpPr>
          <p:nvPr>
            <p:ph type="sldNum" sz="quarter" idx="5"/>
          </p:nvPr>
        </p:nvSpPr>
        <p:spPr>
          <a:noFill/>
        </p:spPr>
        <p:txBody>
          <a:bodyPr/>
          <a:lstStyle/>
          <a:p>
            <a:fld id="{CA8295F6-2B78-4308-AB91-584DC8BE81AD}" type="slidenum">
              <a:rPr lang="pt-PT"/>
              <a:pPr/>
              <a:t>6</a:t>
            </a:fld>
            <a:endParaRPr lang="pt-P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Marcador de Posição da Imagem do Diapositivo 1"/>
          <p:cNvSpPr>
            <a:spLocks noGrp="1" noRot="1" noChangeAspect="1" noTextEdit="1"/>
          </p:cNvSpPr>
          <p:nvPr>
            <p:ph type="sldImg"/>
          </p:nvPr>
        </p:nvSpPr>
        <p:spPr>
          <a:ln/>
        </p:spPr>
      </p:sp>
      <p:sp>
        <p:nvSpPr>
          <p:cNvPr id="48130" name="Marcador de Posição de Notas 2"/>
          <p:cNvSpPr>
            <a:spLocks noGrp="1"/>
          </p:cNvSpPr>
          <p:nvPr>
            <p:ph type="body" idx="1"/>
          </p:nvPr>
        </p:nvSpPr>
        <p:spPr/>
        <p:txBody>
          <a:bodyPr/>
          <a:lstStyle/>
          <a:p>
            <a:endParaRPr lang="pt-PT" smtClean="0"/>
          </a:p>
        </p:txBody>
      </p:sp>
      <p:sp>
        <p:nvSpPr>
          <p:cNvPr id="48131" name="Marcador de Posição do Número do Diapositivo 3"/>
          <p:cNvSpPr>
            <a:spLocks noGrp="1"/>
          </p:cNvSpPr>
          <p:nvPr>
            <p:ph type="sldNum" sz="quarter" idx="5"/>
          </p:nvPr>
        </p:nvSpPr>
        <p:spPr>
          <a:noFill/>
        </p:spPr>
        <p:txBody>
          <a:bodyPr/>
          <a:lstStyle/>
          <a:p>
            <a:fld id="{32431CC8-9DD4-4357-A574-E98283D92660}" type="slidenum">
              <a:rPr lang="pt-PT"/>
              <a:pPr/>
              <a:t>7</a:t>
            </a:fld>
            <a:endParaRPr lang="pt-P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Marcador de Posição da Imagem do Diapositivo 1"/>
          <p:cNvSpPr>
            <a:spLocks noGrp="1" noRot="1" noChangeAspect="1" noTextEdit="1"/>
          </p:cNvSpPr>
          <p:nvPr>
            <p:ph type="sldImg"/>
          </p:nvPr>
        </p:nvSpPr>
        <p:spPr>
          <a:ln/>
        </p:spPr>
      </p:sp>
      <p:sp>
        <p:nvSpPr>
          <p:cNvPr id="31746" name="Marcador de Posição de Notas 2"/>
          <p:cNvSpPr>
            <a:spLocks noGrp="1"/>
          </p:cNvSpPr>
          <p:nvPr>
            <p:ph type="body" idx="1"/>
          </p:nvPr>
        </p:nvSpPr>
        <p:spPr/>
        <p:txBody>
          <a:bodyPr/>
          <a:lstStyle/>
          <a:p>
            <a:endParaRPr lang="pt-PT" smtClean="0"/>
          </a:p>
        </p:txBody>
      </p:sp>
      <p:sp>
        <p:nvSpPr>
          <p:cNvPr id="31747" name="Marcador de Posição do Número do Diapositivo 3"/>
          <p:cNvSpPr>
            <a:spLocks noGrp="1"/>
          </p:cNvSpPr>
          <p:nvPr>
            <p:ph type="sldNum" sz="quarter" idx="5"/>
          </p:nvPr>
        </p:nvSpPr>
        <p:spPr>
          <a:noFill/>
        </p:spPr>
        <p:txBody>
          <a:bodyPr/>
          <a:lstStyle/>
          <a:p>
            <a:fld id="{2F50FA78-BD1A-46F9-813A-44AEB428E74B}" type="slidenum">
              <a:rPr lang="pt-PT"/>
              <a:pPr/>
              <a:t>8</a:t>
            </a:fld>
            <a:endParaRPr lang="pt-P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Marcador de Posição da Imagem do Diapositivo 1"/>
          <p:cNvSpPr>
            <a:spLocks noGrp="1" noRot="1" noChangeAspect="1" noTextEdit="1"/>
          </p:cNvSpPr>
          <p:nvPr>
            <p:ph type="sldImg"/>
          </p:nvPr>
        </p:nvSpPr>
        <p:spPr>
          <a:ln/>
        </p:spPr>
      </p:sp>
      <p:sp>
        <p:nvSpPr>
          <p:cNvPr id="33794" name="Marcador de Posição de Notas 2"/>
          <p:cNvSpPr>
            <a:spLocks noGrp="1"/>
          </p:cNvSpPr>
          <p:nvPr>
            <p:ph type="body" idx="1"/>
          </p:nvPr>
        </p:nvSpPr>
        <p:spPr/>
        <p:txBody>
          <a:bodyPr/>
          <a:lstStyle/>
          <a:p>
            <a:endParaRPr lang="pt-PT" smtClean="0"/>
          </a:p>
        </p:txBody>
      </p:sp>
      <p:sp>
        <p:nvSpPr>
          <p:cNvPr id="33795" name="Marcador de Posição do Número do Diapositivo 3"/>
          <p:cNvSpPr>
            <a:spLocks noGrp="1"/>
          </p:cNvSpPr>
          <p:nvPr>
            <p:ph type="sldNum" sz="quarter" idx="5"/>
          </p:nvPr>
        </p:nvSpPr>
        <p:spPr>
          <a:noFill/>
        </p:spPr>
        <p:txBody>
          <a:bodyPr/>
          <a:lstStyle/>
          <a:p>
            <a:fld id="{8D4DD32F-1703-4E43-B017-3A649CB95DFB}" type="slidenum">
              <a:rPr lang="pt-PT"/>
              <a:pPr/>
              <a:t>9</a:t>
            </a:fld>
            <a:endParaRPr lang="pt-P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PT" smtClean="0"/>
              <a:t>Faça clique para editar o estilo</a:t>
            </a:r>
            <a:endParaRPr lang="pt-PT"/>
          </a:p>
        </p:txBody>
      </p:sp>
      <p:sp>
        <p:nvSpPr>
          <p:cNvPr id="4" name="Rectangle 4"/>
          <p:cNvSpPr>
            <a:spLocks noGrp="1" noChangeArrowheads="1"/>
          </p:cNvSpPr>
          <p:nvPr>
            <p:ph type="dt" sz="half" idx="10"/>
          </p:nvPr>
        </p:nvSpPr>
        <p:spPr>
          <a:ln/>
        </p:spPr>
        <p:txBody>
          <a:bodyPr/>
          <a:lstStyle>
            <a:lvl1pPr>
              <a:defRPr/>
            </a:lvl1pPr>
          </a:lstStyle>
          <a:p>
            <a:pPr>
              <a:defRPr/>
            </a:pPr>
            <a:fld id="{07B4AA9E-6F7C-4A61-977A-53F9BA128121}" type="datetime1">
              <a:rPr lang="pt-PT" smtClean="0"/>
              <a:t>01-04-2019</a:t>
            </a:fld>
            <a:endParaRPr lang="pt-PT"/>
          </a:p>
        </p:txBody>
      </p:sp>
      <p:sp>
        <p:nvSpPr>
          <p:cNvPr id="5"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C369AAB7-A9BC-4A2F-A257-8335B40BF55A}" type="slidenum">
              <a:rPr lang="pt-PT"/>
              <a:pPr>
                <a:defRPr/>
              </a:pPr>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fld id="{50D3E5C8-6277-4381-B041-E7CCA9EA5B97}" type="datetime1">
              <a:rPr lang="pt-PT" smtClean="0"/>
              <a:t>01-04-2019</a:t>
            </a:fld>
            <a:endParaRPr lang="pt-PT"/>
          </a:p>
        </p:txBody>
      </p:sp>
      <p:sp>
        <p:nvSpPr>
          <p:cNvPr id="5"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6C604482-798E-4A8B-AAF7-187B426EB846}" type="slidenum">
              <a:rPr lang="pt-PT"/>
              <a:pPr>
                <a:defRPr/>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fld id="{26D7E780-A9D5-491D-AB18-94058444B9FA}" type="datetime1">
              <a:rPr lang="pt-PT" smtClean="0"/>
              <a:t>01-04-2019</a:t>
            </a:fld>
            <a:endParaRPr lang="pt-PT"/>
          </a:p>
        </p:txBody>
      </p:sp>
      <p:sp>
        <p:nvSpPr>
          <p:cNvPr id="5"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9E41CC00-CBA8-4DCF-B599-BB6E5FD2FADD}" type="slidenum">
              <a:rPr lang="pt-PT"/>
              <a:pPr>
                <a:defRPr/>
              </a:pPr>
              <a:t>‹nº›</a:t>
            </a:fld>
            <a:endParaRPr lang="pt-P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PT" smtClean="0"/>
              <a:t>Clique para editar o estilo</a:t>
            </a:r>
            <a:endParaRPr lang="pt-PT"/>
          </a:p>
        </p:txBody>
      </p:sp>
      <p:sp>
        <p:nvSpPr>
          <p:cNvPr id="3" name="Marcador de Posição do Texto 2"/>
          <p:cNvSpPr>
            <a:spLocks noGrp="1"/>
          </p:cNvSpPr>
          <p:nvPr>
            <p:ph type="body" sz="half" idx="1"/>
          </p:nvPr>
        </p:nvSpPr>
        <p:spPr>
          <a:xfrm>
            <a:off x="457200" y="1600200"/>
            <a:ext cx="4038600" cy="4525963"/>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Rectangle 4"/>
          <p:cNvSpPr>
            <a:spLocks noGrp="1" noChangeArrowheads="1"/>
          </p:cNvSpPr>
          <p:nvPr>
            <p:ph type="dt" sz="half" idx="10"/>
          </p:nvPr>
        </p:nvSpPr>
        <p:spPr>
          <a:ln/>
        </p:spPr>
        <p:txBody>
          <a:bodyPr/>
          <a:lstStyle>
            <a:lvl1pPr>
              <a:defRPr/>
            </a:lvl1pPr>
          </a:lstStyle>
          <a:p>
            <a:pPr>
              <a:defRPr/>
            </a:pPr>
            <a:fld id="{81BD2A08-942E-47FA-9C61-7C1B08C2B490}" type="datetime1">
              <a:rPr lang="pt-PT" smtClean="0"/>
              <a:t>01-04-2019</a:t>
            </a:fld>
            <a:endParaRPr lang="pt-PT"/>
          </a:p>
        </p:txBody>
      </p:sp>
      <p:sp>
        <p:nvSpPr>
          <p:cNvPr id="6"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B9556A34-EB6D-45A7-85FE-38A9C70FD652}" type="slidenum">
              <a:rPr lang="pt-PT"/>
              <a:pPr>
                <a:defRPr/>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Rectangle 4"/>
          <p:cNvSpPr>
            <a:spLocks noGrp="1" noChangeArrowheads="1"/>
          </p:cNvSpPr>
          <p:nvPr>
            <p:ph type="dt" sz="half" idx="10"/>
          </p:nvPr>
        </p:nvSpPr>
        <p:spPr>
          <a:ln/>
        </p:spPr>
        <p:txBody>
          <a:bodyPr/>
          <a:lstStyle>
            <a:lvl1pPr>
              <a:defRPr/>
            </a:lvl1pPr>
          </a:lstStyle>
          <a:p>
            <a:pPr>
              <a:defRPr/>
            </a:pPr>
            <a:fld id="{A633365A-5FC8-4E0C-B981-ED7BD1404391}" type="datetime1">
              <a:rPr lang="pt-PT" smtClean="0"/>
              <a:t>01-04-2019</a:t>
            </a:fld>
            <a:endParaRPr lang="pt-PT"/>
          </a:p>
        </p:txBody>
      </p:sp>
      <p:sp>
        <p:nvSpPr>
          <p:cNvPr id="5"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88DCEA6E-27FF-4200-B832-8D6495EC995E}" type="slidenum">
              <a:rPr lang="pt-PT"/>
              <a:pPr>
                <a:defRPr/>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PT" smtClean="0"/>
              <a:t>Clique para editar os estilos</a:t>
            </a:r>
          </a:p>
        </p:txBody>
      </p:sp>
      <p:sp>
        <p:nvSpPr>
          <p:cNvPr id="4" name="Rectangle 4"/>
          <p:cNvSpPr>
            <a:spLocks noGrp="1" noChangeArrowheads="1"/>
          </p:cNvSpPr>
          <p:nvPr>
            <p:ph type="dt" sz="half" idx="10"/>
          </p:nvPr>
        </p:nvSpPr>
        <p:spPr>
          <a:ln/>
        </p:spPr>
        <p:txBody>
          <a:bodyPr/>
          <a:lstStyle>
            <a:lvl1pPr>
              <a:defRPr/>
            </a:lvl1pPr>
          </a:lstStyle>
          <a:p>
            <a:pPr>
              <a:defRPr/>
            </a:pPr>
            <a:fld id="{C9A1CFBB-1758-486F-A0F6-BB26EBDE97A0}" type="datetime1">
              <a:rPr lang="pt-PT" smtClean="0"/>
              <a:t>01-04-2019</a:t>
            </a:fld>
            <a:endParaRPr lang="pt-PT"/>
          </a:p>
        </p:txBody>
      </p:sp>
      <p:sp>
        <p:nvSpPr>
          <p:cNvPr id="5"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6" name="Rectangle 6"/>
          <p:cNvSpPr>
            <a:spLocks noGrp="1" noChangeArrowheads="1"/>
          </p:cNvSpPr>
          <p:nvPr>
            <p:ph type="sldNum" sz="quarter" idx="12"/>
          </p:nvPr>
        </p:nvSpPr>
        <p:spPr>
          <a:ln/>
        </p:spPr>
        <p:txBody>
          <a:bodyPr/>
          <a:lstStyle>
            <a:lvl1pPr>
              <a:defRPr/>
            </a:lvl1pPr>
          </a:lstStyle>
          <a:p>
            <a:pPr>
              <a:defRPr/>
            </a:pPr>
            <a:fld id="{158B642E-74E4-4F0B-BEBE-17FF13CEB8EE}" type="slidenum">
              <a:rPr lang="pt-PT"/>
              <a:pPr>
                <a:defRPr/>
              </a:pPr>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Rectangle 4"/>
          <p:cNvSpPr>
            <a:spLocks noGrp="1" noChangeArrowheads="1"/>
          </p:cNvSpPr>
          <p:nvPr>
            <p:ph type="dt" sz="half" idx="10"/>
          </p:nvPr>
        </p:nvSpPr>
        <p:spPr>
          <a:ln/>
        </p:spPr>
        <p:txBody>
          <a:bodyPr/>
          <a:lstStyle>
            <a:lvl1pPr>
              <a:defRPr/>
            </a:lvl1pPr>
          </a:lstStyle>
          <a:p>
            <a:pPr>
              <a:defRPr/>
            </a:pPr>
            <a:fld id="{D5CA052B-BFB2-4692-9084-0FA4B3A7F0B8}" type="datetime1">
              <a:rPr lang="pt-PT" smtClean="0"/>
              <a:t>01-04-2019</a:t>
            </a:fld>
            <a:endParaRPr lang="pt-PT"/>
          </a:p>
        </p:txBody>
      </p:sp>
      <p:sp>
        <p:nvSpPr>
          <p:cNvPr id="6"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881BA5D0-01C1-47EF-876D-C1FFC8A0482B}" type="slidenum">
              <a:rPr lang="pt-PT"/>
              <a:pPr>
                <a:defRPr/>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Rectangle 4"/>
          <p:cNvSpPr>
            <a:spLocks noGrp="1" noChangeArrowheads="1"/>
          </p:cNvSpPr>
          <p:nvPr>
            <p:ph type="dt" sz="half" idx="10"/>
          </p:nvPr>
        </p:nvSpPr>
        <p:spPr>
          <a:ln/>
        </p:spPr>
        <p:txBody>
          <a:bodyPr/>
          <a:lstStyle>
            <a:lvl1pPr>
              <a:defRPr/>
            </a:lvl1pPr>
          </a:lstStyle>
          <a:p>
            <a:pPr>
              <a:defRPr/>
            </a:pPr>
            <a:fld id="{1845B2EB-DA81-4200-B77D-A4D82ADCD5E1}" type="datetime1">
              <a:rPr lang="pt-PT" smtClean="0"/>
              <a:t>01-04-2019</a:t>
            </a:fld>
            <a:endParaRPr lang="pt-PT"/>
          </a:p>
        </p:txBody>
      </p:sp>
      <p:sp>
        <p:nvSpPr>
          <p:cNvPr id="8"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9" name="Rectangle 6"/>
          <p:cNvSpPr>
            <a:spLocks noGrp="1" noChangeArrowheads="1"/>
          </p:cNvSpPr>
          <p:nvPr>
            <p:ph type="sldNum" sz="quarter" idx="12"/>
          </p:nvPr>
        </p:nvSpPr>
        <p:spPr>
          <a:ln/>
        </p:spPr>
        <p:txBody>
          <a:bodyPr/>
          <a:lstStyle>
            <a:lvl1pPr>
              <a:defRPr/>
            </a:lvl1pPr>
          </a:lstStyle>
          <a:p>
            <a:pPr>
              <a:defRPr/>
            </a:pPr>
            <a:fld id="{F139FCDB-F68A-412C-90B3-0331785F3F3A}" type="slidenum">
              <a:rPr lang="pt-PT"/>
              <a:pPr>
                <a:defRPr/>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Rectangle 4"/>
          <p:cNvSpPr>
            <a:spLocks noGrp="1" noChangeArrowheads="1"/>
          </p:cNvSpPr>
          <p:nvPr>
            <p:ph type="dt" sz="half" idx="10"/>
          </p:nvPr>
        </p:nvSpPr>
        <p:spPr>
          <a:ln/>
        </p:spPr>
        <p:txBody>
          <a:bodyPr/>
          <a:lstStyle>
            <a:lvl1pPr>
              <a:defRPr/>
            </a:lvl1pPr>
          </a:lstStyle>
          <a:p>
            <a:pPr>
              <a:defRPr/>
            </a:pPr>
            <a:fld id="{6F26204E-2DF6-4800-ACC7-62BE51263222}" type="datetime1">
              <a:rPr lang="pt-PT" smtClean="0"/>
              <a:t>01-04-2019</a:t>
            </a:fld>
            <a:endParaRPr lang="pt-PT"/>
          </a:p>
        </p:txBody>
      </p:sp>
      <p:sp>
        <p:nvSpPr>
          <p:cNvPr id="4"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5" name="Rectangle 6"/>
          <p:cNvSpPr>
            <a:spLocks noGrp="1" noChangeArrowheads="1"/>
          </p:cNvSpPr>
          <p:nvPr>
            <p:ph type="sldNum" sz="quarter" idx="12"/>
          </p:nvPr>
        </p:nvSpPr>
        <p:spPr>
          <a:ln/>
        </p:spPr>
        <p:txBody>
          <a:bodyPr/>
          <a:lstStyle>
            <a:lvl1pPr>
              <a:defRPr/>
            </a:lvl1pPr>
          </a:lstStyle>
          <a:p>
            <a:pPr>
              <a:defRPr/>
            </a:pPr>
            <a:fld id="{E9703536-2CB4-4738-9FF9-22AB9F5B6DAF}" type="slidenum">
              <a:rPr lang="pt-PT"/>
              <a:pPr>
                <a:defRPr/>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FBB0519-8590-4372-8C16-BA24BD559E8D}" type="datetime1">
              <a:rPr lang="pt-PT" smtClean="0"/>
              <a:t>01-04-2019</a:t>
            </a:fld>
            <a:endParaRPr lang="pt-PT"/>
          </a:p>
        </p:txBody>
      </p:sp>
      <p:sp>
        <p:nvSpPr>
          <p:cNvPr id="3"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4" name="Rectangle 6"/>
          <p:cNvSpPr>
            <a:spLocks noGrp="1" noChangeArrowheads="1"/>
          </p:cNvSpPr>
          <p:nvPr>
            <p:ph type="sldNum" sz="quarter" idx="12"/>
          </p:nvPr>
        </p:nvSpPr>
        <p:spPr>
          <a:ln/>
        </p:spPr>
        <p:txBody>
          <a:bodyPr/>
          <a:lstStyle>
            <a:lvl1pPr>
              <a:defRPr/>
            </a:lvl1pPr>
          </a:lstStyle>
          <a:p>
            <a:pPr>
              <a:defRPr/>
            </a:pPr>
            <a:fld id="{6A26C2B9-1EFB-4726-B973-81A8513D136B}" type="slidenum">
              <a:rPr lang="pt-PT"/>
              <a:pPr>
                <a:defRPr/>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Rectangle 4"/>
          <p:cNvSpPr>
            <a:spLocks noGrp="1" noChangeArrowheads="1"/>
          </p:cNvSpPr>
          <p:nvPr>
            <p:ph type="dt" sz="half" idx="10"/>
          </p:nvPr>
        </p:nvSpPr>
        <p:spPr>
          <a:ln/>
        </p:spPr>
        <p:txBody>
          <a:bodyPr/>
          <a:lstStyle>
            <a:lvl1pPr>
              <a:defRPr/>
            </a:lvl1pPr>
          </a:lstStyle>
          <a:p>
            <a:pPr>
              <a:defRPr/>
            </a:pPr>
            <a:fld id="{4E090E20-6368-4AA1-9831-BC786CA78EC6}" type="datetime1">
              <a:rPr lang="pt-PT" smtClean="0"/>
              <a:t>01-04-2019</a:t>
            </a:fld>
            <a:endParaRPr lang="pt-PT"/>
          </a:p>
        </p:txBody>
      </p:sp>
      <p:sp>
        <p:nvSpPr>
          <p:cNvPr id="6"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A0914F7E-A4EC-41AE-B995-858E17567DC7}" type="slidenum">
              <a:rPr lang="pt-PT"/>
              <a:pPr>
                <a:defRPr/>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Rectangle 4"/>
          <p:cNvSpPr>
            <a:spLocks noGrp="1" noChangeArrowheads="1"/>
          </p:cNvSpPr>
          <p:nvPr>
            <p:ph type="dt" sz="half" idx="10"/>
          </p:nvPr>
        </p:nvSpPr>
        <p:spPr>
          <a:ln/>
        </p:spPr>
        <p:txBody>
          <a:bodyPr/>
          <a:lstStyle>
            <a:lvl1pPr>
              <a:defRPr/>
            </a:lvl1pPr>
          </a:lstStyle>
          <a:p>
            <a:pPr>
              <a:defRPr/>
            </a:pPr>
            <a:fld id="{D0B34785-9584-4C0F-9B74-AFF682C8CE6A}" type="datetime1">
              <a:rPr lang="pt-PT" smtClean="0"/>
              <a:t>01-04-2019</a:t>
            </a:fld>
            <a:endParaRPr lang="pt-PT"/>
          </a:p>
        </p:txBody>
      </p:sp>
      <p:sp>
        <p:nvSpPr>
          <p:cNvPr id="6" name="Rectangle 5"/>
          <p:cNvSpPr>
            <a:spLocks noGrp="1" noChangeArrowheads="1"/>
          </p:cNvSpPr>
          <p:nvPr>
            <p:ph type="ftr" sz="quarter" idx="11"/>
          </p:nvPr>
        </p:nvSpPr>
        <p:spPr>
          <a:ln/>
        </p:spPr>
        <p:txBody>
          <a:bodyPr/>
          <a:lstStyle>
            <a:lvl1pPr>
              <a:defRPr/>
            </a:lvl1pPr>
          </a:lstStyle>
          <a:p>
            <a:r>
              <a:rPr lang="pt-PT" smtClean="0"/>
              <a:t>Introdução à Economia (2º sem)                                                                           Mercado Monetário                                                             Pereira, Madaleno e Robaina (2014)</a:t>
            </a:r>
            <a:endParaRPr lang="pt-PT"/>
          </a:p>
        </p:txBody>
      </p:sp>
      <p:sp>
        <p:nvSpPr>
          <p:cNvPr id="7" name="Rectangle 6"/>
          <p:cNvSpPr>
            <a:spLocks noGrp="1" noChangeArrowheads="1"/>
          </p:cNvSpPr>
          <p:nvPr>
            <p:ph type="sldNum" sz="quarter" idx="12"/>
          </p:nvPr>
        </p:nvSpPr>
        <p:spPr>
          <a:ln/>
        </p:spPr>
        <p:txBody>
          <a:bodyPr/>
          <a:lstStyle>
            <a:lvl1pPr>
              <a:defRPr/>
            </a:lvl1pPr>
          </a:lstStyle>
          <a:p>
            <a:pPr>
              <a:defRPr/>
            </a:pPr>
            <a:fld id="{E44A39A4-C313-4862-B2D6-9C1622106F67}" type="slidenum">
              <a:rPr lang="pt-PT"/>
              <a:pPr>
                <a:defRPr/>
              </a:pP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PT"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3EF8B0DE-EB02-405E-B2F3-55023D9A51AA}" type="datetime1">
              <a:rPr lang="pt-PT" smtClean="0"/>
              <a:t>01-04-2019</a:t>
            </a:fld>
            <a:endParaRPr lang="pt-PT"/>
          </a:p>
        </p:txBody>
      </p:sp>
      <p:sp>
        <p:nvSpPr>
          <p:cNvPr id="1029" name="Rectangle 5"/>
          <p:cNvSpPr>
            <a:spLocks noGrp="1" noChangeArrowheads="1"/>
          </p:cNvSpPr>
          <p:nvPr>
            <p:ph type="ftr" sz="quarter" idx="3"/>
          </p:nvPr>
        </p:nvSpPr>
        <p:spPr bwMode="auto">
          <a:xfrm>
            <a:off x="468313" y="6237288"/>
            <a:ext cx="79914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100">
                <a:solidFill>
                  <a:schemeClr val="bg2"/>
                </a:solidFill>
                <a:latin typeface="Arial" charset="0"/>
              </a:defRPr>
            </a:lvl1pPr>
          </a:lstStyle>
          <a:p>
            <a:r>
              <a:rPr lang="pt-PT" smtClean="0"/>
              <a:t>Introdução à Economia (2º sem)                                                                           Mercado Monetário                                                             Pereira, Madaleno e Robaina (2014)</a:t>
            </a:r>
            <a:endParaRPr lang="pt-PT"/>
          </a:p>
        </p:txBody>
      </p:sp>
      <p:sp>
        <p:nvSpPr>
          <p:cNvPr id="1030" name="Rectangle 6"/>
          <p:cNvSpPr>
            <a:spLocks noGrp="1" noChangeArrowheads="1"/>
          </p:cNvSpPr>
          <p:nvPr>
            <p:ph type="sldNum" sz="quarter" idx="4"/>
          </p:nvPr>
        </p:nvSpPr>
        <p:spPr bwMode="auto">
          <a:xfrm>
            <a:off x="6553200" y="6237288"/>
            <a:ext cx="2133600" cy="484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9EAA6A17-885D-4F54-ADDA-E6D35492C37A}" type="slidenum">
              <a:rPr lang="pt-PT"/>
              <a:pPr>
                <a:defRPr/>
              </a:pPr>
              <a:t>‹nº›</a:t>
            </a:fld>
            <a:endParaRPr lang="pt-PT"/>
          </a:p>
        </p:txBody>
      </p:sp>
      <p:grpSp>
        <p:nvGrpSpPr>
          <p:cNvPr id="1031" name="Group 7"/>
          <p:cNvGrpSpPr>
            <a:grpSpLocks/>
          </p:cNvGrpSpPr>
          <p:nvPr userDrawn="1"/>
        </p:nvGrpSpPr>
        <p:grpSpPr bwMode="auto">
          <a:xfrm>
            <a:off x="7596188" y="260350"/>
            <a:ext cx="1223962" cy="647700"/>
            <a:chOff x="2589" y="429"/>
            <a:chExt cx="654" cy="318"/>
          </a:xfrm>
        </p:grpSpPr>
        <p:pic>
          <p:nvPicPr>
            <p:cNvPr id="1033" name="Picture 8"/>
            <p:cNvPicPr>
              <a:picLocks noChangeAspect="1" noChangeArrowheads="1"/>
            </p:cNvPicPr>
            <p:nvPr/>
          </p:nvPicPr>
          <p:blipFill>
            <a:blip r:embed="rId14" cstate="print"/>
            <a:srcRect/>
            <a:stretch>
              <a:fillRect/>
            </a:stretch>
          </p:blipFill>
          <p:spPr bwMode="auto">
            <a:xfrm>
              <a:off x="2589" y="429"/>
              <a:ext cx="654" cy="318"/>
            </a:xfrm>
            <a:prstGeom prst="rect">
              <a:avLst/>
            </a:prstGeom>
            <a:noFill/>
            <a:ln w="9525">
              <a:noFill/>
              <a:miter lim="800000"/>
              <a:headEnd/>
              <a:tailEnd/>
            </a:ln>
          </p:spPr>
        </p:pic>
        <p:sp>
          <p:nvSpPr>
            <p:cNvPr id="2" name="Text Box 9"/>
            <p:cNvSpPr txBox="1">
              <a:spLocks noChangeArrowheads="1"/>
            </p:cNvSpPr>
            <p:nvPr/>
          </p:nvSpPr>
          <p:spPr bwMode="auto">
            <a:xfrm>
              <a:off x="2771" y="444"/>
              <a:ext cx="408" cy="97"/>
            </a:xfrm>
            <a:prstGeom prst="rect">
              <a:avLst/>
            </a:prstGeom>
            <a:noFill/>
            <a:ln w="9525">
              <a:noFill/>
              <a:miter lim="800000"/>
              <a:headEnd/>
              <a:tailEnd/>
            </a:ln>
            <a:effectLst/>
          </p:spPr>
          <p:txBody>
            <a:bodyPr>
              <a:spAutoFit/>
            </a:bodyPr>
            <a:lstStyle/>
            <a:p>
              <a:pPr>
                <a:spcBef>
                  <a:spcPct val="50000"/>
                </a:spcBef>
                <a:defRPr/>
              </a:pPr>
              <a:r>
                <a:rPr lang="pt-PT" sz="700" b="1">
                  <a:solidFill>
                    <a:schemeClr val="bg2"/>
                  </a:solidFill>
                  <a:latin typeface="Arial" charset="0"/>
                </a:rPr>
                <a:t>DEGEI</a:t>
              </a:r>
            </a:p>
          </p:txBody>
        </p:sp>
      </p:grpSp>
      <p:sp>
        <p:nvSpPr>
          <p:cNvPr id="1034" name="Line 10"/>
          <p:cNvSpPr>
            <a:spLocks noChangeShapeType="1"/>
          </p:cNvSpPr>
          <p:nvPr userDrawn="1"/>
        </p:nvSpPr>
        <p:spPr bwMode="auto">
          <a:xfrm>
            <a:off x="395288" y="836613"/>
            <a:ext cx="8351837" cy="0"/>
          </a:xfrm>
          <a:prstGeom prst="line">
            <a:avLst/>
          </a:prstGeom>
          <a:noFill/>
          <a:ln w="28575">
            <a:solidFill>
              <a:srgbClr val="006600"/>
            </a:solidFill>
            <a:round/>
            <a:headEnd/>
            <a:tailEnd/>
          </a:ln>
          <a:effectLst/>
        </p:spPr>
        <p:txBody>
          <a:bodyPr/>
          <a:lstStyle/>
          <a:p>
            <a:pPr>
              <a:defRPr/>
            </a:pPr>
            <a:endParaRPr lang="pt-PT">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9.wmf"/><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684213" y="981075"/>
            <a:ext cx="8135937" cy="5145088"/>
          </a:xfrm>
        </p:spPr>
        <p:txBody>
          <a:bodyPr/>
          <a:lstStyle/>
          <a:p>
            <a:pPr marL="0" indent="0" algn="ctr" eaLnBrk="1" hangingPunct="1">
              <a:lnSpc>
                <a:spcPct val="70000"/>
              </a:lnSpc>
              <a:buFont typeface="Wingdings" pitchFamily="2" charset="2"/>
              <a:buNone/>
              <a:defRPr/>
            </a:pPr>
            <a:endParaRPr lang="pt-PT" altLang="pt-PT" sz="1000" b="1" i="1" dirty="0" smtClean="0"/>
          </a:p>
          <a:p>
            <a:pPr marL="0" indent="0" algn="ctr" eaLnBrk="1" hangingPunct="1">
              <a:lnSpc>
                <a:spcPct val="70000"/>
              </a:lnSpc>
              <a:buFont typeface="Wingdings" pitchFamily="2" charset="2"/>
              <a:buNone/>
              <a:defRPr/>
            </a:pPr>
            <a:r>
              <a:rPr lang="pt-PT" altLang="pt-PT" sz="2800" b="1" i="1" dirty="0" smtClean="0"/>
              <a:t>41201-Introdução à Economia</a:t>
            </a:r>
          </a:p>
          <a:p>
            <a:pPr marL="0" indent="0" algn="ctr" eaLnBrk="1" hangingPunct="1">
              <a:lnSpc>
                <a:spcPct val="70000"/>
              </a:lnSpc>
              <a:buFont typeface="Wingdings" pitchFamily="2" charset="2"/>
              <a:buNone/>
              <a:defRPr/>
            </a:pPr>
            <a:r>
              <a:rPr lang="pt-PT" altLang="pt-PT" sz="2000" dirty="0" smtClean="0"/>
              <a:t>   </a:t>
            </a:r>
          </a:p>
          <a:p>
            <a:pPr marL="0" indent="0" algn="ctr" eaLnBrk="1" hangingPunct="1">
              <a:lnSpc>
                <a:spcPct val="70000"/>
              </a:lnSpc>
              <a:buFont typeface="Wingdings" pitchFamily="2" charset="2"/>
              <a:buNone/>
              <a:defRPr/>
            </a:pPr>
            <a:r>
              <a:rPr lang="pt-PT" altLang="pt-PT" sz="2000" dirty="0" smtClean="0"/>
              <a:t>  </a:t>
            </a:r>
            <a:r>
              <a:rPr lang="pt-PT" altLang="pt-PT" sz="2000" b="1" dirty="0" smtClean="0"/>
              <a:t>Ano </a:t>
            </a:r>
            <a:r>
              <a:rPr lang="pt-PT" altLang="pt-PT" sz="2000" b="1" dirty="0" err="1" smtClean="0"/>
              <a:t>Letivo</a:t>
            </a:r>
            <a:r>
              <a:rPr lang="pt-PT" altLang="pt-PT" sz="2000" b="1" dirty="0" smtClean="0"/>
              <a:t> 2018/2019 – 2º Semestre</a:t>
            </a:r>
            <a:r>
              <a:rPr lang="pt-PT" altLang="pt-PT" sz="2000" dirty="0" smtClean="0"/>
              <a:t> </a:t>
            </a:r>
          </a:p>
          <a:p>
            <a:pPr marL="0" indent="0" algn="ctr" eaLnBrk="1" hangingPunct="1">
              <a:lnSpc>
                <a:spcPct val="90000"/>
              </a:lnSpc>
              <a:buFontTx/>
              <a:buNone/>
              <a:defRPr/>
            </a:pPr>
            <a:endParaRPr lang="pt-PT" altLang="pt-PT" sz="1500" dirty="0" smtClean="0"/>
          </a:p>
          <a:p>
            <a:pPr marL="0" indent="0" algn="ctr" eaLnBrk="1" hangingPunct="1">
              <a:lnSpc>
                <a:spcPct val="90000"/>
              </a:lnSpc>
              <a:buFont typeface="Wingdings" pitchFamily="2" charset="2"/>
              <a:buNone/>
              <a:defRPr/>
            </a:pPr>
            <a:endParaRPr lang="pt-PT" altLang="pt-PT" sz="2600" dirty="0" smtClean="0">
              <a:solidFill>
                <a:srgbClr val="333333"/>
              </a:solidFill>
            </a:endParaRPr>
          </a:p>
          <a:p>
            <a:pPr algn="ctr">
              <a:lnSpc>
                <a:spcPct val="80000"/>
              </a:lnSpc>
              <a:buFontTx/>
              <a:buNone/>
              <a:defRPr/>
            </a:pPr>
            <a:r>
              <a:rPr lang="pt-PT" sz="3000" b="1" i="1" dirty="0" smtClean="0"/>
              <a:t>Políticas de Intervenção Estatal</a:t>
            </a:r>
          </a:p>
          <a:p>
            <a:pPr algn="ctr">
              <a:lnSpc>
                <a:spcPct val="80000"/>
              </a:lnSpc>
              <a:buFontTx/>
              <a:buNone/>
              <a:defRPr/>
            </a:pPr>
            <a:endParaRPr lang="pt-PT" sz="2100" b="1" i="1" dirty="0" smtClean="0"/>
          </a:p>
          <a:p>
            <a:pPr algn="ctr">
              <a:lnSpc>
                <a:spcPct val="80000"/>
              </a:lnSpc>
              <a:buNone/>
              <a:defRPr/>
            </a:pPr>
            <a:r>
              <a:rPr lang="pt-PT" sz="2100" b="1" i="1" dirty="0" smtClean="0"/>
              <a:t>Moeda e Banco Central – Mercado Monetário</a:t>
            </a:r>
          </a:p>
          <a:p>
            <a:pPr marL="0" indent="0" algn="ctr" eaLnBrk="1" hangingPunct="1">
              <a:lnSpc>
                <a:spcPct val="90000"/>
              </a:lnSpc>
              <a:buFont typeface="Wingdings" pitchFamily="2" charset="2"/>
              <a:buNone/>
              <a:defRPr/>
            </a:pPr>
            <a:endParaRPr lang="pt-PT" altLang="pt-PT" sz="1800" dirty="0" smtClean="0">
              <a:solidFill>
                <a:srgbClr val="333333"/>
              </a:solidFill>
            </a:endParaRPr>
          </a:p>
          <a:p>
            <a:pPr marL="0" indent="0" algn="ctr" eaLnBrk="1" hangingPunct="1">
              <a:lnSpc>
                <a:spcPct val="90000"/>
              </a:lnSpc>
              <a:spcBef>
                <a:spcPct val="0"/>
              </a:spcBef>
              <a:buFont typeface="Wingdings" pitchFamily="2" charset="2"/>
              <a:buNone/>
              <a:defRPr/>
            </a:pPr>
            <a:endParaRPr lang="pt-PT" altLang="pt-PT" sz="1600" dirty="0" smtClean="0">
              <a:solidFill>
                <a:srgbClr val="333333"/>
              </a:solidFill>
            </a:endParaRPr>
          </a:p>
          <a:p>
            <a:pPr marL="0" indent="0" algn="ctr" eaLnBrk="1" hangingPunct="1">
              <a:lnSpc>
                <a:spcPct val="90000"/>
              </a:lnSpc>
              <a:buFont typeface="Wingdings" pitchFamily="2" charset="2"/>
              <a:buNone/>
              <a:defRPr/>
            </a:pPr>
            <a:endParaRPr lang="pt-PT" altLang="pt-PT" sz="1200" dirty="0" smtClean="0"/>
          </a:p>
          <a:p>
            <a:pPr marL="0" indent="0" algn="ctr" eaLnBrk="1" hangingPunct="1">
              <a:lnSpc>
                <a:spcPct val="80000"/>
              </a:lnSpc>
              <a:buFontTx/>
              <a:buNone/>
              <a:defRPr/>
            </a:pPr>
            <a:endParaRPr lang="pt-PT" altLang="pt-PT" sz="1200" b="1" i="1" dirty="0" smtClean="0"/>
          </a:p>
        </p:txBody>
      </p:sp>
      <p:grpSp>
        <p:nvGrpSpPr>
          <p:cNvPr id="2" name="Group 5"/>
          <p:cNvGrpSpPr>
            <a:grpSpLocks/>
          </p:cNvGrpSpPr>
          <p:nvPr/>
        </p:nvGrpSpPr>
        <p:grpSpPr bwMode="auto">
          <a:xfrm>
            <a:off x="7596188" y="260350"/>
            <a:ext cx="1223962" cy="647700"/>
            <a:chOff x="2589" y="429"/>
            <a:chExt cx="654" cy="318"/>
          </a:xfrm>
        </p:grpSpPr>
        <p:pic>
          <p:nvPicPr>
            <p:cNvPr id="4103" name="Picture 6"/>
            <p:cNvPicPr>
              <a:picLocks noChangeAspect="1" noChangeArrowheads="1"/>
            </p:cNvPicPr>
            <p:nvPr/>
          </p:nvPicPr>
          <p:blipFill>
            <a:blip r:embed="rId3" cstate="print"/>
            <a:srcRect/>
            <a:stretch>
              <a:fillRect/>
            </a:stretch>
          </p:blipFill>
          <p:spPr bwMode="auto">
            <a:xfrm>
              <a:off x="2589" y="429"/>
              <a:ext cx="654" cy="318"/>
            </a:xfrm>
            <a:prstGeom prst="rect">
              <a:avLst/>
            </a:prstGeom>
            <a:noFill/>
            <a:ln w="9525">
              <a:noFill/>
              <a:miter lim="800000"/>
              <a:headEnd/>
              <a:tailEnd/>
            </a:ln>
          </p:spPr>
        </p:pic>
        <p:sp>
          <p:nvSpPr>
            <p:cNvPr id="4104" name="Text Box 7"/>
            <p:cNvSpPr txBox="1">
              <a:spLocks noChangeArrowheads="1"/>
            </p:cNvSpPr>
            <p:nvPr/>
          </p:nvSpPr>
          <p:spPr bwMode="auto">
            <a:xfrm>
              <a:off x="2771" y="444"/>
              <a:ext cx="408" cy="97"/>
            </a:xfrm>
            <a:prstGeom prst="rect">
              <a:avLst/>
            </a:prstGeom>
            <a:noFill/>
            <a:ln w="9525">
              <a:noFill/>
              <a:miter lim="800000"/>
              <a:headEnd/>
              <a:tailEnd/>
            </a:ln>
          </p:spPr>
          <p:txBody>
            <a:bodyPr>
              <a:spAutoFit/>
            </a:bodyPr>
            <a:lstStyle/>
            <a:p>
              <a:pPr>
                <a:spcBef>
                  <a:spcPct val="50000"/>
                </a:spcBef>
              </a:pPr>
              <a:r>
                <a:rPr lang="pt-PT" altLang="pt-PT" sz="700" b="1">
                  <a:solidFill>
                    <a:schemeClr val="bg2"/>
                  </a:solidFill>
                </a:rPr>
                <a:t>DEGEI</a:t>
              </a:r>
            </a:p>
          </p:txBody>
        </p:sp>
      </p:grpSp>
      <p:sp>
        <p:nvSpPr>
          <p:cNvPr id="4100" name="Line 8"/>
          <p:cNvSpPr>
            <a:spLocks noChangeShapeType="1"/>
          </p:cNvSpPr>
          <p:nvPr/>
        </p:nvSpPr>
        <p:spPr bwMode="auto">
          <a:xfrm>
            <a:off x="404813" y="930275"/>
            <a:ext cx="8351837" cy="0"/>
          </a:xfrm>
          <a:prstGeom prst="line">
            <a:avLst/>
          </a:prstGeom>
          <a:noFill/>
          <a:ln w="28575">
            <a:solidFill>
              <a:srgbClr val="006600"/>
            </a:solidFill>
            <a:round/>
            <a:headEnd/>
            <a:tailEnd/>
          </a:ln>
        </p:spPr>
        <p:txBody>
          <a:bodyPr/>
          <a:lstStyle/>
          <a:p>
            <a:endParaRPr lang="en-US"/>
          </a:p>
        </p:txBody>
      </p:sp>
      <p:sp>
        <p:nvSpPr>
          <p:cNvPr id="4101" name="Line 11"/>
          <p:cNvSpPr>
            <a:spLocks noChangeShapeType="1"/>
          </p:cNvSpPr>
          <p:nvPr/>
        </p:nvSpPr>
        <p:spPr bwMode="auto">
          <a:xfrm>
            <a:off x="684213" y="260350"/>
            <a:ext cx="0" cy="4321175"/>
          </a:xfrm>
          <a:prstGeom prst="line">
            <a:avLst/>
          </a:prstGeom>
          <a:noFill/>
          <a:ln w="28575">
            <a:solidFill>
              <a:srgbClr val="008000"/>
            </a:solidFill>
            <a:round/>
            <a:headEnd/>
            <a:tailEnd/>
          </a:ln>
        </p:spPr>
        <p:txBody>
          <a:bodyPr/>
          <a:lstStyle/>
          <a:p>
            <a:endParaRPr lang="en-US"/>
          </a:p>
        </p:txBody>
      </p:sp>
      <p:sp>
        <p:nvSpPr>
          <p:cNvPr id="9" name="Slide Number Placeholder 8"/>
          <p:cNvSpPr>
            <a:spLocks noGrp="1"/>
          </p:cNvSpPr>
          <p:nvPr>
            <p:ph type="sldNum" sz="quarter" idx="12"/>
          </p:nvPr>
        </p:nvSpPr>
        <p:spPr/>
        <p:txBody>
          <a:bodyPr/>
          <a:lstStyle/>
          <a:p>
            <a:pPr>
              <a:defRPr/>
            </a:pPr>
            <a:fld id="{6A26C2B9-1EFB-4726-B973-81A8513D136B}" type="slidenum">
              <a:rPr lang="pt-PT" smtClean="0"/>
              <a:pPr>
                <a:defRPr/>
              </a:pPr>
              <a:t>1</a:t>
            </a:fld>
            <a:endParaRPr lang="pt-P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6"/>
          <p:cNvSpPr>
            <a:spLocks noGrp="1" noChangeArrowheads="1"/>
          </p:cNvSpPr>
          <p:nvPr>
            <p:ph type="sldNum" sz="quarter" idx="12"/>
          </p:nvPr>
        </p:nvSpPr>
        <p:spPr/>
        <p:txBody>
          <a:bodyPr/>
          <a:lstStyle/>
          <a:p>
            <a:pPr>
              <a:defRPr/>
            </a:pPr>
            <a:fld id="{E1D72373-0A0E-4986-9AAD-E7845D8CAB21}" type="slidenum">
              <a:rPr lang="pt-PT"/>
              <a:pPr>
                <a:defRPr/>
              </a:pPr>
              <a:t>10</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5A96CDA8-4A85-4A47-9334-8C34D403A09C}" type="slidenum">
              <a:rPr lang="pt-BR" sz="1400">
                <a:latin typeface="Arial" charset="0"/>
                <a:cs typeface="+mn-cs"/>
              </a:rPr>
              <a:pPr algn="r">
                <a:defRPr/>
              </a:pPr>
              <a:t>10</a:t>
            </a:fld>
            <a:endParaRPr lang="pt-BR" sz="1400">
              <a:latin typeface="Arial" charset="0"/>
              <a:cs typeface="+mn-cs"/>
            </a:endParaRPr>
          </a:p>
        </p:txBody>
      </p:sp>
      <p:sp>
        <p:nvSpPr>
          <p:cNvPr id="34820"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Balanço do Banco Central</a:t>
            </a:r>
          </a:p>
        </p:txBody>
      </p:sp>
      <p:sp>
        <p:nvSpPr>
          <p:cNvPr id="34821" name="Rectangle 9"/>
          <p:cNvSpPr>
            <a:spLocks noGrp="1" noChangeArrowheads="1"/>
          </p:cNvSpPr>
          <p:nvPr>
            <p:ph type="body" idx="4294967295"/>
          </p:nvPr>
        </p:nvSpPr>
        <p:spPr>
          <a:xfrm>
            <a:off x="457200" y="1196975"/>
            <a:ext cx="8229600" cy="4929188"/>
          </a:xfrm>
        </p:spPr>
        <p:txBody>
          <a:bodyPr/>
          <a:lstStyle/>
          <a:p>
            <a:pPr>
              <a:lnSpc>
                <a:spcPct val="90000"/>
              </a:lnSpc>
              <a:buFontTx/>
              <a:buNone/>
            </a:pPr>
            <a:endParaRPr lang="pt-PT" smtClean="0">
              <a:latin typeface="Times New Roman" pitchFamily="18" charset="0"/>
            </a:endParaRPr>
          </a:p>
          <a:p>
            <a:pPr>
              <a:lnSpc>
                <a:spcPct val="90000"/>
              </a:lnSpc>
            </a:pPr>
            <a:endParaRPr lang="pt-PT" smtClean="0">
              <a:latin typeface="Times New Roman" pitchFamily="18" charset="0"/>
            </a:endParaRPr>
          </a:p>
        </p:txBody>
      </p:sp>
      <p:graphicFrame>
        <p:nvGraphicFramePr>
          <p:cNvPr id="6" name="Group 51"/>
          <p:cNvGraphicFramePr>
            <a:graphicFrameLocks noGrp="1"/>
          </p:cNvGraphicFramePr>
          <p:nvPr>
            <p:ph idx="1"/>
          </p:nvPr>
        </p:nvGraphicFramePr>
        <p:xfrm>
          <a:off x="5429250" y="1500188"/>
          <a:ext cx="3357587" cy="4032254"/>
        </p:xfrm>
        <a:graphic>
          <a:graphicData uri="http://schemas.openxmlformats.org/drawingml/2006/table">
            <a:tbl>
              <a:tblPr/>
              <a:tblGrid>
                <a:gridCol w="860820"/>
                <a:gridCol w="841344"/>
                <a:gridCol w="683593"/>
                <a:gridCol w="971830"/>
              </a:tblGrid>
              <a:tr h="289664">
                <a:tc gridSpan="4">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dirty="0" smtClean="0">
                          <a:ln>
                            <a:noFill/>
                          </a:ln>
                          <a:solidFill>
                            <a:schemeClr val="tx1"/>
                          </a:solidFill>
                          <a:effectLst/>
                          <a:latin typeface="Arial" charset="0"/>
                          <a:cs typeface="Arial" charset="0"/>
                        </a:rPr>
                        <a:t>Balanço do Banco Central</a:t>
                      </a:r>
                      <a:endParaRPr kumimoji="0" lang="pt-PT" sz="2000" b="0" i="0" u="none" strike="noStrike" cap="none" normalizeH="0" baseline="0" dirty="0" smtClean="0">
                        <a:ln>
                          <a:noFill/>
                        </a:ln>
                        <a:solidFill>
                          <a:schemeClr val="tx1"/>
                        </a:solidFill>
                        <a:effectLst/>
                        <a:latin typeface="Arial" charset="0"/>
                      </a:endParaRPr>
                    </a:p>
                  </a:txBody>
                  <a:tcPr anchor="b"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PT"/>
                    </a:p>
                  </a:txBody>
                  <a:tcPr/>
                </a:tc>
                <a:tc hMerge="1">
                  <a:txBody>
                    <a:bodyPr/>
                    <a:lstStyle/>
                    <a:p>
                      <a:endParaRPr lang="pt-PT"/>
                    </a:p>
                  </a:txBody>
                  <a:tcPr/>
                </a:tc>
                <a:tc hMerge="1">
                  <a:txBody>
                    <a:bodyPr/>
                    <a:lstStyle/>
                    <a:p>
                      <a:endParaRPr lang="pt-PT"/>
                    </a:p>
                  </a:txBody>
                  <a:tcPr/>
                </a:tc>
              </a:tr>
              <a:tr h="54970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pt-PT" sz="2800" b="0" i="0" u="none" strike="noStrike" cap="none" normalizeH="0" baseline="0" smtClean="0">
                        <a:ln>
                          <a:noFill/>
                        </a:ln>
                        <a:solidFill>
                          <a:schemeClr val="tx1"/>
                        </a:solidFill>
                        <a:effectLst/>
                        <a:latin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1" i="0" u="none" strike="noStrike" cap="none" normalizeH="0" baseline="0" smtClean="0">
                          <a:ln>
                            <a:noFill/>
                          </a:ln>
                          <a:solidFill>
                            <a:schemeClr val="tx1"/>
                          </a:solidFill>
                          <a:effectLst/>
                          <a:latin typeface="Arial" charset="0"/>
                          <a:cs typeface="Arial" charset="0"/>
                        </a:rPr>
                        <a:t>Activo</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 </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1" i="0" u="none" strike="noStrike" cap="none" normalizeH="0" baseline="0" smtClean="0">
                          <a:ln>
                            <a:noFill/>
                          </a:ln>
                          <a:solidFill>
                            <a:schemeClr val="tx1"/>
                          </a:solidFill>
                          <a:effectLst/>
                          <a:latin typeface="Arial" charset="0"/>
                          <a:cs typeface="Arial" charset="0"/>
                        </a:rPr>
                        <a:t>Passivo</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9664">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DLX</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NP</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89664">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CIT</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RB</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54805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CLSP</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dirty="0" smtClean="0">
                          <a:ln>
                            <a:noFill/>
                          </a:ln>
                          <a:solidFill>
                            <a:schemeClr val="tx1"/>
                          </a:solidFill>
                          <a:effectLst/>
                          <a:latin typeface="Arial" charset="0"/>
                          <a:cs typeface="Arial" charset="0"/>
                        </a:rPr>
                        <a:t> </a:t>
                      </a:r>
                      <a:endParaRPr kumimoji="0" lang="pt-PT" sz="20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pt-PT" sz="28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54970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COIM</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dirty="0" smtClean="0">
                          <a:ln>
                            <a:noFill/>
                          </a:ln>
                          <a:solidFill>
                            <a:schemeClr val="tx1"/>
                          </a:solidFill>
                          <a:effectLst/>
                          <a:latin typeface="Arial" charset="0"/>
                          <a:cs typeface="Arial" charset="0"/>
                        </a:rPr>
                        <a:t>X</a:t>
                      </a:r>
                      <a:endParaRPr kumimoji="0" lang="pt-PT" sz="2000" b="0" i="0" u="none" strike="noStrike" cap="none" normalizeH="0" baseline="0" dirty="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 </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pt-PT" sz="28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54970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CIFNM</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 </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pt-PT" sz="28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289664">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DIV. L</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 </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 </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67643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Total</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Total</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dirty="0" smtClean="0">
                          <a:ln>
                            <a:noFill/>
                          </a:ln>
                          <a:solidFill>
                            <a:schemeClr val="tx1"/>
                          </a:solidFill>
                          <a:effectLst/>
                          <a:latin typeface="Arial" charset="0"/>
                          <a:cs typeface="Arial" charset="0"/>
                        </a:rPr>
                        <a:t>X</a:t>
                      </a:r>
                      <a:endParaRPr kumimoji="0" lang="pt-PT" sz="2000" b="0" i="0" u="none" strike="noStrike" cap="none" normalizeH="0" baseline="0" dirty="0" smtClean="0">
                        <a:ln>
                          <a:noFill/>
                        </a:ln>
                        <a:solidFill>
                          <a:schemeClr val="tx1"/>
                        </a:solidFill>
                        <a:effectLst/>
                        <a:latin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34859" name="Text Box 52"/>
          <p:cNvSpPr txBox="1">
            <a:spLocks noChangeArrowheads="1"/>
          </p:cNvSpPr>
          <p:nvPr/>
        </p:nvSpPr>
        <p:spPr bwMode="auto">
          <a:xfrm>
            <a:off x="214313" y="4857750"/>
            <a:ext cx="5572125" cy="1477963"/>
          </a:xfrm>
          <a:prstGeom prst="rect">
            <a:avLst/>
          </a:prstGeom>
          <a:noFill/>
          <a:ln w="9525">
            <a:noFill/>
            <a:miter lim="800000"/>
            <a:headEnd/>
            <a:tailEnd/>
          </a:ln>
        </p:spPr>
        <p:txBody>
          <a:bodyPr>
            <a:spAutoFit/>
          </a:bodyPr>
          <a:lstStyle/>
          <a:p>
            <a:r>
              <a:rPr lang="pt-PT" sz="1000"/>
              <a:t>DLX – aplicações em ouro e divisas e outros créditos sobre o estrangeiro líquidas</a:t>
            </a:r>
          </a:p>
          <a:p>
            <a:r>
              <a:rPr lang="pt-PT" sz="1000"/>
              <a:t>CIT – Crédito Interno Total; CLSP – concessão de crédito ao estado</a:t>
            </a:r>
          </a:p>
          <a:p>
            <a:r>
              <a:rPr lang="pt-PT" sz="1000"/>
              <a:t>COIM – concessão de crédito às OIM</a:t>
            </a:r>
          </a:p>
          <a:p>
            <a:r>
              <a:rPr lang="pt-PT" sz="1000"/>
              <a:t>CIFNM – concessão de crédito às Instituições financeiras não monetárias</a:t>
            </a:r>
          </a:p>
          <a:p>
            <a:r>
              <a:rPr lang="pt-PT" sz="1000"/>
              <a:t>DIV .L– Diversos líquidos</a:t>
            </a:r>
          </a:p>
          <a:p>
            <a:r>
              <a:rPr lang="pt-PT" sz="1000"/>
              <a:t>NP – Notas e Moedas em Circulação; RB – Reservas Bancárias (RL + RX = Reservas líquidas + Reservas Excedentárias)</a:t>
            </a:r>
          </a:p>
          <a:p>
            <a:r>
              <a:rPr lang="pt-PT" sz="1000"/>
              <a:t>DSE – direitos de saque especiais que constituem uma unidade de conta criada pelo FMI e cujo stock serve como meio de pagamento internacional.</a:t>
            </a:r>
          </a:p>
        </p:txBody>
      </p:sp>
      <p:pic>
        <p:nvPicPr>
          <p:cNvPr id="34860" name="Picture 4"/>
          <p:cNvPicPr>
            <a:picLocks noChangeAspect="1" noChangeArrowheads="1"/>
          </p:cNvPicPr>
          <p:nvPr/>
        </p:nvPicPr>
        <p:blipFill>
          <a:blip r:embed="rId3" cstate="print"/>
          <a:srcRect/>
          <a:stretch>
            <a:fillRect/>
          </a:stretch>
        </p:blipFill>
        <p:spPr bwMode="auto">
          <a:xfrm>
            <a:off x="142875" y="1000125"/>
            <a:ext cx="5226050" cy="3171825"/>
          </a:xfrm>
          <a:prstGeom prst="rect">
            <a:avLst/>
          </a:prstGeom>
          <a:noFill/>
          <a:ln w="9525">
            <a:noFill/>
            <a:miter lim="800000"/>
            <a:headEnd/>
            <a:tailEnd/>
          </a:ln>
        </p:spPr>
      </p:pic>
      <p:pic>
        <p:nvPicPr>
          <p:cNvPr id="34861" name="Picture 5"/>
          <p:cNvPicPr>
            <a:picLocks noChangeAspect="1" noChangeArrowheads="1"/>
          </p:cNvPicPr>
          <p:nvPr/>
        </p:nvPicPr>
        <p:blipFill>
          <a:blip r:embed="rId4" cstate="print"/>
          <a:srcRect/>
          <a:stretch>
            <a:fillRect/>
          </a:stretch>
        </p:blipFill>
        <p:spPr bwMode="auto">
          <a:xfrm>
            <a:off x="1214438" y="4286250"/>
            <a:ext cx="2733675" cy="506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6"/>
          <p:cNvSpPr>
            <a:spLocks noGrp="1" noChangeArrowheads="1"/>
          </p:cNvSpPr>
          <p:nvPr>
            <p:ph type="sldNum" sz="quarter" idx="12"/>
          </p:nvPr>
        </p:nvSpPr>
        <p:spPr/>
        <p:txBody>
          <a:bodyPr/>
          <a:lstStyle/>
          <a:p>
            <a:pPr>
              <a:defRPr/>
            </a:pPr>
            <a:fld id="{D22B13BF-6963-46FF-87DD-3E86F0C1649D}" type="slidenum">
              <a:rPr lang="pt-PT"/>
              <a:pPr>
                <a:defRPr/>
              </a:pPr>
              <a:t>11</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15DE49EB-0F30-4489-A5E8-7D73D860400F}" type="slidenum">
              <a:rPr lang="pt-BR" sz="1400">
                <a:latin typeface="Arial" charset="0"/>
                <a:cs typeface="+mn-cs"/>
              </a:rPr>
              <a:pPr algn="r">
                <a:defRPr/>
              </a:pPr>
              <a:t>11</a:t>
            </a:fld>
            <a:endParaRPr lang="pt-BR" sz="1400">
              <a:latin typeface="Arial" charset="0"/>
              <a:cs typeface="+mn-cs"/>
            </a:endParaRPr>
          </a:p>
        </p:txBody>
      </p:sp>
      <p:sp>
        <p:nvSpPr>
          <p:cNvPr id="36868"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Balanço do Banco Central</a:t>
            </a:r>
          </a:p>
        </p:txBody>
      </p:sp>
      <p:sp>
        <p:nvSpPr>
          <p:cNvPr id="36869" name="Rectangle 9"/>
          <p:cNvSpPr>
            <a:spLocks noGrp="1" noChangeArrowheads="1"/>
          </p:cNvSpPr>
          <p:nvPr>
            <p:ph type="body" idx="4294967295"/>
          </p:nvPr>
        </p:nvSpPr>
        <p:spPr>
          <a:xfrm>
            <a:off x="457200" y="1000125"/>
            <a:ext cx="8363272" cy="5126038"/>
          </a:xfrm>
        </p:spPr>
        <p:txBody>
          <a:bodyPr/>
          <a:lstStyle/>
          <a:p>
            <a:pPr marL="0" indent="0" eaLnBrk="1" hangingPunct="1">
              <a:lnSpc>
                <a:spcPct val="80000"/>
              </a:lnSpc>
              <a:buFontTx/>
              <a:buNone/>
            </a:pPr>
            <a:r>
              <a:rPr lang="pt-PT" sz="2400" dirty="0" smtClean="0">
                <a:solidFill>
                  <a:srgbClr val="009900"/>
                </a:solidFill>
                <a:latin typeface="Times New Roman" pitchFamily="18" charset="0"/>
                <a:cs typeface="Times New Roman" pitchFamily="18" charset="0"/>
              </a:rPr>
              <a:t>Formas de alterar a oferta de moeda ao utilizar a política monetária </a:t>
            </a:r>
          </a:p>
          <a:p>
            <a:pPr marL="0" indent="0" eaLnBrk="1" hangingPunct="1">
              <a:lnSpc>
                <a:spcPct val="80000"/>
              </a:lnSpc>
              <a:buFontTx/>
              <a:buNone/>
            </a:pPr>
            <a:endParaRPr lang="pt-PT" sz="2000" dirty="0" smtClean="0">
              <a:solidFill>
                <a:srgbClr val="009900"/>
              </a:solidFill>
              <a:latin typeface="Times New Roman" pitchFamily="18" charset="0"/>
              <a:cs typeface="Times New Roman" pitchFamily="18" charset="0"/>
            </a:endParaRPr>
          </a:p>
          <a:p>
            <a:pPr marL="0" indent="0" eaLnBrk="1" hangingPunct="1">
              <a:lnSpc>
                <a:spcPct val="80000"/>
              </a:lnSpc>
              <a:buFontTx/>
              <a:buNone/>
            </a:pPr>
            <a:r>
              <a:rPr lang="pt-PT" sz="2400" dirty="0" smtClean="0">
                <a:solidFill>
                  <a:srgbClr val="009900"/>
                </a:solidFill>
                <a:latin typeface="Times New Roman" pitchFamily="18" charset="0"/>
                <a:cs typeface="Times New Roman" pitchFamily="18" charset="0"/>
              </a:rPr>
              <a:t>EXEMPLOS:</a:t>
            </a:r>
          </a:p>
          <a:p>
            <a:pPr marL="381000" indent="-381000" eaLnBrk="1" hangingPunct="1">
              <a:lnSpc>
                <a:spcPct val="80000"/>
              </a:lnSpc>
              <a:buFontTx/>
              <a:buNone/>
            </a:pPr>
            <a:endParaRPr lang="pt-PT" sz="2400" dirty="0" smtClean="0">
              <a:solidFill>
                <a:srgbClr val="009900"/>
              </a:solidFill>
              <a:latin typeface="Times New Roman" pitchFamily="18" charset="0"/>
              <a:cs typeface="Times New Roman" pitchFamily="18" charset="0"/>
            </a:endParaRPr>
          </a:p>
          <a:p>
            <a:pPr marL="381000" indent="-381000" eaLnBrk="1" hangingPunct="1">
              <a:lnSpc>
                <a:spcPct val="80000"/>
              </a:lnSpc>
              <a:buFont typeface="Wingdings" pitchFamily="2" charset="2"/>
              <a:buNone/>
            </a:pPr>
            <a:r>
              <a:rPr lang="pt-PT" sz="2400" dirty="0" smtClean="0">
                <a:latin typeface="Times New Roman" pitchFamily="18" charset="0"/>
                <a:cs typeface="Times New Roman" pitchFamily="18" charset="0"/>
              </a:rPr>
              <a:t>a) BC diminui a sua dívida ao exterior (- ▲ 7) 	      entrega reservas aos seus credores estrangeiros ( ▲ 1)</a:t>
            </a:r>
          </a:p>
          <a:p>
            <a:pPr marL="381000" indent="-381000" eaLnBrk="1" hangingPunct="1">
              <a:lnSpc>
                <a:spcPct val="80000"/>
              </a:lnSpc>
              <a:buFont typeface="Wingdings" pitchFamily="2" charset="2"/>
              <a:buNone/>
            </a:pPr>
            <a:endParaRPr lang="pt-PT" sz="2400" dirty="0" smtClean="0">
              <a:latin typeface="Times New Roman" pitchFamily="18" charset="0"/>
              <a:cs typeface="Times New Roman" pitchFamily="18" charset="0"/>
            </a:endParaRPr>
          </a:p>
          <a:p>
            <a:pPr marL="381000" indent="-381000" eaLnBrk="1" hangingPunct="1">
              <a:lnSpc>
                <a:spcPct val="80000"/>
              </a:lnSpc>
              <a:buFont typeface="Wingdings" pitchFamily="2" charset="2"/>
              <a:buNone/>
            </a:pPr>
            <a:endParaRPr lang="pt-PT" sz="2400" dirty="0" smtClean="0">
              <a:latin typeface="Times New Roman" pitchFamily="18" charset="0"/>
              <a:cs typeface="Times New Roman" pitchFamily="18" charset="0"/>
            </a:endParaRPr>
          </a:p>
          <a:p>
            <a:pPr marL="381000" indent="-381000" eaLnBrk="1" hangingPunct="1">
              <a:lnSpc>
                <a:spcPct val="80000"/>
              </a:lnSpc>
              <a:buFont typeface="Wingdings" pitchFamily="2" charset="2"/>
              <a:buNone/>
            </a:pPr>
            <a:r>
              <a:rPr lang="pt-PT" sz="2400" dirty="0" smtClean="0">
                <a:latin typeface="Times New Roman" pitchFamily="18" charset="0"/>
                <a:cs typeface="Times New Roman" pitchFamily="18" charset="0"/>
              </a:rPr>
              <a:t>b) Os Bancos Comerciais pedem empréstimos suplementares junto do BC ( ▲ 3)		o BC empresta-lhes moeda fiduciária ( ▲ 4)</a:t>
            </a:r>
          </a:p>
          <a:p>
            <a:pPr marL="381000" indent="-381000">
              <a:lnSpc>
                <a:spcPct val="90000"/>
              </a:lnSpc>
            </a:pPr>
            <a:endParaRPr lang="pt-PT" sz="2400" dirty="0" smtClean="0">
              <a:latin typeface="Times New Roman" pitchFamily="18" charset="0"/>
              <a:cs typeface="Times New Roman" pitchFamily="18" charset="0"/>
            </a:endParaRPr>
          </a:p>
        </p:txBody>
      </p:sp>
      <p:sp>
        <p:nvSpPr>
          <p:cNvPr id="6" name="Seta para a direita 5"/>
          <p:cNvSpPr/>
          <p:nvPr/>
        </p:nvSpPr>
        <p:spPr>
          <a:xfrm>
            <a:off x="6357938" y="2502885"/>
            <a:ext cx="8572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
        <p:nvSpPr>
          <p:cNvPr id="9" name="Seta para a direita 8"/>
          <p:cNvSpPr/>
          <p:nvPr/>
        </p:nvSpPr>
        <p:spPr>
          <a:xfrm>
            <a:off x="2702734" y="4193770"/>
            <a:ext cx="14287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EAE2B744-904A-4300-8FAD-45A13F991671}" type="slidenum">
              <a:rPr lang="pt-PT"/>
              <a:pPr>
                <a:defRPr/>
              </a:pPr>
              <a:t>12</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1B4AC579-7E7A-44E4-9E5F-E6DFBCBB55EF}" type="slidenum">
              <a:rPr lang="pt-BR" sz="1400">
                <a:latin typeface="Arial" charset="0"/>
                <a:cs typeface="+mn-cs"/>
              </a:rPr>
              <a:pPr algn="r">
                <a:defRPr/>
              </a:pPr>
              <a:t>12</a:t>
            </a:fld>
            <a:endParaRPr lang="pt-BR" sz="1400">
              <a:latin typeface="Arial" charset="0"/>
              <a:cs typeface="+mn-cs"/>
            </a:endParaRPr>
          </a:p>
        </p:txBody>
      </p:sp>
      <p:sp>
        <p:nvSpPr>
          <p:cNvPr id="3891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Balanço do Banco Central</a:t>
            </a:r>
          </a:p>
        </p:txBody>
      </p:sp>
      <p:sp>
        <p:nvSpPr>
          <p:cNvPr id="38917" name="Rectangle 9"/>
          <p:cNvSpPr>
            <a:spLocks noGrp="1" noChangeArrowheads="1"/>
          </p:cNvSpPr>
          <p:nvPr>
            <p:ph type="body" idx="4294967295"/>
          </p:nvPr>
        </p:nvSpPr>
        <p:spPr>
          <a:xfrm>
            <a:off x="457200" y="1196975"/>
            <a:ext cx="8229600" cy="4929188"/>
          </a:xfrm>
        </p:spPr>
        <p:txBody>
          <a:bodyPr/>
          <a:lstStyle/>
          <a:p>
            <a:pPr eaLnBrk="1" hangingPunct="1">
              <a:lnSpc>
                <a:spcPct val="80000"/>
              </a:lnSpc>
              <a:spcBef>
                <a:spcPct val="0"/>
              </a:spcBef>
            </a:pPr>
            <a:r>
              <a:rPr lang="pt-PT" sz="2400" b="1" dirty="0" smtClean="0">
                <a:solidFill>
                  <a:srgbClr val="009900"/>
                </a:solidFill>
                <a:latin typeface="Times New Roman" pitchFamily="18" charset="0"/>
                <a:cs typeface="Times New Roman" pitchFamily="18" charset="0"/>
              </a:rPr>
              <a:t>BM</a:t>
            </a:r>
            <a:r>
              <a:rPr lang="pt-PT" sz="2400" dirty="0" smtClean="0">
                <a:latin typeface="Times New Roman" pitchFamily="18" charset="0"/>
                <a:cs typeface="Times New Roman" pitchFamily="18" charset="0"/>
              </a:rPr>
              <a:t> – A Base Monetária é o conjunto das notas e moedas metálicas emitidas no país, uma parte na posse das empresas e particulares (NP, circulação monetária), outra constituída pelas reservas monetárias das OIM (RB).</a:t>
            </a:r>
          </a:p>
          <a:p>
            <a:pPr eaLnBrk="1" hangingPunct="1">
              <a:lnSpc>
                <a:spcPct val="80000"/>
              </a:lnSpc>
              <a:spcBef>
                <a:spcPct val="0"/>
              </a:spcBef>
            </a:pPr>
            <a:endParaRPr lang="pt-PT" sz="2400" dirty="0" smtClean="0">
              <a:latin typeface="Times New Roman" pitchFamily="18" charset="0"/>
              <a:cs typeface="Times New Roman" pitchFamily="18" charset="0"/>
            </a:endParaRPr>
          </a:p>
          <a:p>
            <a:pPr algn="ctr" eaLnBrk="1" hangingPunct="1">
              <a:lnSpc>
                <a:spcPct val="80000"/>
              </a:lnSpc>
              <a:spcBef>
                <a:spcPct val="0"/>
              </a:spcBef>
              <a:buFontTx/>
              <a:buNone/>
            </a:pPr>
            <a:r>
              <a:rPr lang="pt-PT" sz="2400" dirty="0" smtClean="0">
                <a:latin typeface="Times New Roman" pitchFamily="18" charset="0"/>
                <a:cs typeface="Times New Roman" pitchFamily="18" charset="0"/>
              </a:rPr>
              <a:t> </a:t>
            </a:r>
            <a:r>
              <a:rPr lang="pt-PT" sz="2400" dirty="0" smtClean="0">
                <a:solidFill>
                  <a:srgbClr val="009900"/>
                </a:solidFill>
                <a:latin typeface="Times New Roman" pitchFamily="18" charset="0"/>
                <a:cs typeface="Times New Roman" pitchFamily="18" charset="0"/>
              </a:rPr>
              <a:t>BM = NP + RB</a:t>
            </a:r>
          </a:p>
          <a:p>
            <a:pPr algn="ctr" eaLnBrk="1" hangingPunct="1">
              <a:lnSpc>
                <a:spcPct val="80000"/>
              </a:lnSpc>
              <a:spcBef>
                <a:spcPct val="0"/>
              </a:spcBef>
              <a:buFontTx/>
              <a:buNone/>
            </a:pPr>
            <a:endParaRPr lang="pt-PT" sz="2400" dirty="0" smtClean="0">
              <a:solidFill>
                <a:srgbClr val="0033CC"/>
              </a:solidFill>
              <a:latin typeface="Times New Roman" pitchFamily="18" charset="0"/>
              <a:cs typeface="Times New Roman" pitchFamily="18" charset="0"/>
            </a:endParaRPr>
          </a:p>
          <a:p>
            <a:pPr eaLnBrk="1" hangingPunct="1">
              <a:lnSpc>
                <a:spcPct val="80000"/>
              </a:lnSpc>
              <a:spcBef>
                <a:spcPct val="0"/>
              </a:spcBef>
            </a:pPr>
            <a:r>
              <a:rPr lang="pt-PT" sz="2400" b="1" dirty="0" smtClean="0">
                <a:solidFill>
                  <a:srgbClr val="009900"/>
                </a:solidFill>
                <a:latin typeface="Times New Roman" pitchFamily="18" charset="0"/>
                <a:cs typeface="Times New Roman" pitchFamily="18" charset="0"/>
              </a:rPr>
              <a:t>NP</a:t>
            </a:r>
            <a:r>
              <a:rPr lang="pt-PT" sz="2400" dirty="0" smtClean="0">
                <a:latin typeface="Times New Roman" pitchFamily="18" charset="0"/>
                <a:cs typeface="Times New Roman" pitchFamily="18" charset="0"/>
              </a:rPr>
              <a:t> – Notas e moedas em poder de empresas e particulares (moeda fiduciária)</a:t>
            </a:r>
          </a:p>
          <a:p>
            <a:pPr eaLnBrk="1" hangingPunct="1">
              <a:lnSpc>
                <a:spcPct val="80000"/>
              </a:lnSpc>
              <a:spcBef>
                <a:spcPct val="0"/>
              </a:spcBef>
            </a:pPr>
            <a:r>
              <a:rPr lang="pt-PT" sz="2400" b="1" dirty="0" smtClean="0">
                <a:solidFill>
                  <a:srgbClr val="009900"/>
                </a:solidFill>
                <a:latin typeface="Times New Roman" pitchFamily="18" charset="0"/>
                <a:cs typeface="Times New Roman" pitchFamily="18" charset="0"/>
              </a:rPr>
              <a:t>RB</a:t>
            </a:r>
            <a:r>
              <a:rPr lang="pt-PT" sz="2400" dirty="0" smtClean="0">
                <a:latin typeface="Times New Roman" pitchFamily="18" charset="0"/>
                <a:cs typeface="Times New Roman" pitchFamily="18" charset="0"/>
              </a:rPr>
              <a:t> – Reservas Bancárias ou reservas totais; moeda na posse das OIM </a:t>
            </a:r>
          </a:p>
          <a:p>
            <a:pPr algn="ctr" eaLnBrk="1" hangingPunct="1">
              <a:lnSpc>
                <a:spcPct val="80000"/>
              </a:lnSpc>
              <a:buFont typeface="Wingdings" pitchFamily="2" charset="2"/>
              <a:buNone/>
            </a:pPr>
            <a:r>
              <a:rPr lang="pt-PT" sz="2400" dirty="0" smtClean="0">
                <a:solidFill>
                  <a:srgbClr val="009900"/>
                </a:solidFill>
                <a:latin typeface="Times New Roman" pitchFamily="18" charset="0"/>
                <a:cs typeface="Times New Roman" pitchFamily="18" charset="0"/>
              </a:rPr>
              <a:t>RB = RX + RL</a:t>
            </a:r>
          </a:p>
          <a:p>
            <a:pPr algn="ctr" eaLnBrk="1" hangingPunct="1">
              <a:lnSpc>
                <a:spcPct val="80000"/>
              </a:lnSpc>
              <a:buFont typeface="Wingdings" pitchFamily="2" charset="2"/>
              <a:buNone/>
            </a:pPr>
            <a:endParaRPr lang="pt-PT" sz="2400" dirty="0" smtClean="0">
              <a:solidFill>
                <a:srgbClr val="0033CC"/>
              </a:solidFill>
              <a:latin typeface="Times New Roman" pitchFamily="18" charset="0"/>
              <a:cs typeface="Times New Roman" pitchFamily="18" charset="0"/>
            </a:endParaRPr>
          </a:p>
          <a:p>
            <a:pPr algn="just" eaLnBrk="1" hangingPunct="1">
              <a:lnSpc>
                <a:spcPct val="80000"/>
              </a:lnSpc>
              <a:buFontTx/>
              <a:buNone/>
            </a:pPr>
            <a:r>
              <a:rPr lang="pt-PT" sz="2400" dirty="0" smtClean="0">
                <a:latin typeface="Times New Roman" pitchFamily="18" charset="0"/>
                <a:cs typeface="Times New Roman" pitchFamily="18" charset="0"/>
              </a:rPr>
              <a:t>	O BC controla indirectamente a circulação monetária (NP) dado que tem poder quanto à fixação das reservas obrigatórias ou legais.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xEl>
                                              <p:pRg st="4" end="4"/>
                                            </p:txEl>
                                          </p:spTgt>
                                        </p:tgtEl>
                                        <p:attrNameLst>
                                          <p:attrName>style.visibility</p:attrName>
                                        </p:attrNameLst>
                                      </p:cBhvr>
                                      <p:to>
                                        <p:strVal val="visible"/>
                                      </p:to>
                                    </p:set>
                                    <p:animEffect transition="in" filter="blinds(horizontal)">
                                      <p:cBhvr>
                                        <p:cTn id="7" dur="500"/>
                                        <p:tgtEl>
                                          <p:spTgt spid="3891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7">
                                            <p:txEl>
                                              <p:pRg st="5" end="5"/>
                                            </p:txEl>
                                          </p:spTgt>
                                        </p:tgtEl>
                                        <p:attrNameLst>
                                          <p:attrName>style.visibility</p:attrName>
                                        </p:attrNameLst>
                                      </p:cBhvr>
                                      <p:to>
                                        <p:strVal val="visible"/>
                                      </p:to>
                                    </p:set>
                                    <p:animEffect transition="in" filter="blinds(horizontal)">
                                      <p:cBhvr>
                                        <p:cTn id="10" dur="500"/>
                                        <p:tgtEl>
                                          <p:spTgt spid="3891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8917">
                                            <p:txEl>
                                              <p:pRg st="6" end="6"/>
                                            </p:txEl>
                                          </p:spTgt>
                                        </p:tgtEl>
                                        <p:attrNameLst>
                                          <p:attrName>style.visibility</p:attrName>
                                        </p:attrNameLst>
                                      </p:cBhvr>
                                      <p:to>
                                        <p:strVal val="visible"/>
                                      </p:to>
                                    </p:set>
                                    <p:anim calcmode="lin" valueType="num">
                                      <p:cBhvr additive="base">
                                        <p:cTn id="15" dur="500" fill="hold"/>
                                        <p:tgtEl>
                                          <p:spTgt spid="38917">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7">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7">
                                            <p:txEl>
                                              <p:pRg st="8" end="8"/>
                                            </p:txEl>
                                          </p:spTgt>
                                        </p:tgtEl>
                                        <p:attrNameLst>
                                          <p:attrName>style.visibility</p:attrName>
                                        </p:attrNameLst>
                                      </p:cBhvr>
                                      <p:to>
                                        <p:strVal val="visible"/>
                                      </p:to>
                                    </p:set>
                                    <p:anim calcmode="lin" valueType="num">
                                      <p:cBhvr additive="base">
                                        <p:cTn id="19" dur="500" fill="hold"/>
                                        <p:tgtEl>
                                          <p:spTgt spid="3891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6"/>
          <p:cNvSpPr>
            <a:spLocks noGrp="1" noChangeArrowheads="1"/>
          </p:cNvSpPr>
          <p:nvPr>
            <p:ph type="sldNum" sz="quarter" idx="12"/>
          </p:nvPr>
        </p:nvSpPr>
        <p:spPr/>
        <p:txBody>
          <a:bodyPr/>
          <a:lstStyle/>
          <a:p>
            <a:pPr>
              <a:defRPr/>
            </a:pPr>
            <a:fld id="{C6A35A98-9C9F-4498-9028-2F53D386269E}" type="slidenum">
              <a:rPr lang="pt-PT"/>
              <a:pPr>
                <a:defRPr/>
              </a:pPr>
              <a:t>13</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9E9CA113-6B53-4301-B479-2EC6B903BB71}" type="slidenum">
              <a:rPr lang="pt-BR" sz="1400">
                <a:latin typeface="Arial" charset="0"/>
                <a:cs typeface="+mn-cs"/>
              </a:rPr>
              <a:pPr algn="r">
                <a:defRPr/>
              </a:pPr>
              <a:t>13</a:t>
            </a:fld>
            <a:endParaRPr lang="pt-BR" sz="1400">
              <a:latin typeface="Arial" charset="0"/>
              <a:cs typeface="+mn-cs"/>
            </a:endParaRPr>
          </a:p>
        </p:txBody>
      </p:sp>
      <p:sp>
        <p:nvSpPr>
          <p:cNvPr id="40964"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Balanço das OIM</a:t>
            </a:r>
          </a:p>
        </p:txBody>
      </p:sp>
      <p:sp>
        <p:nvSpPr>
          <p:cNvPr id="40965" name="Rectangle 9"/>
          <p:cNvSpPr>
            <a:spLocks noGrp="1" noChangeArrowheads="1"/>
          </p:cNvSpPr>
          <p:nvPr>
            <p:ph type="body" idx="4294967295"/>
          </p:nvPr>
        </p:nvSpPr>
        <p:spPr>
          <a:xfrm>
            <a:off x="457200" y="1196975"/>
            <a:ext cx="8229600" cy="4929188"/>
          </a:xfrm>
        </p:spPr>
        <p:txBody>
          <a:bodyPr/>
          <a:lstStyle/>
          <a:p>
            <a:pPr>
              <a:lnSpc>
                <a:spcPct val="90000"/>
              </a:lnSpc>
              <a:buFontTx/>
              <a:buNone/>
            </a:pPr>
            <a:endParaRPr lang="pt-PT" smtClean="0">
              <a:latin typeface="Times New Roman" pitchFamily="18" charset="0"/>
            </a:endParaRPr>
          </a:p>
          <a:p>
            <a:pPr>
              <a:lnSpc>
                <a:spcPct val="90000"/>
              </a:lnSpc>
            </a:pPr>
            <a:endParaRPr lang="pt-PT" smtClean="0">
              <a:latin typeface="Times New Roman" pitchFamily="18" charset="0"/>
            </a:endParaRPr>
          </a:p>
        </p:txBody>
      </p:sp>
      <p:graphicFrame>
        <p:nvGraphicFramePr>
          <p:cNvPr id="6" name="Group 4"/>
          <p:cNvGraphicFramePr>
            <a:graphicFrameLocks noGrp="1"/>
          </p:cNvGraphicFramePr>
          <p:nvPr>
            <p:ph sz="half" idx="4294967295"/>
          </p:nvPr>
        </p:nvGraphicFramePr>
        <p:xfrm>
          <a:off x="4857750" y="1643063"/>
          <a:ext cx="4038600" cy="3886205"/>
        </p:xfrm>
        <a:graphic>
          <a:graphicData uri="http://schemas.openxmlformats.org/drawingml/2006/table">
            <a:tbl>
              <a:tblPr/>
              <a:tblGrid>
                <a:gridCol w="1492250"/>
                <a:gridCol w="682625"/>
                <a:gridCol w="1181100"/>
                <a:gridCol w="682625"/>
              </a:tblGrid>
              <a:tr h="385763">
                <a:tc gridSpan="4">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dirty="0" smtClean="0">
                          <a:ln>
                            <a:noFill/>
                          </a:ln>
                          <a:solidFill>
                            <a:schemeClr val="tx1"/>
                          </a:solidFill>
                          <a:effectLst/>
                          <a:latin typeface="Arial" charset="0"/>
                          <a:cs typeface="Arial" charset="0"/>
                        </a:rPr>
                        <a:t>Balanço das OIM</a:t>
                      </a:r>
                      <a:endParaRPr kumimoji="0" lang="pt-PT" sz="2000" b="0" i="0" u="none" strike="noStrike" cap="none" normalizeH="0" baseline="0" dirty="0" smtClean="0">
                        <a:ln>
                          <a:noFill/>
                        </a:ln>
                        <a:solidFill>
                          <a:schemeClr val="tx1"/>
                        </a:solidFill>
                        <a:effectLst/>
                        <a:latin typeface="Arial" charset="0"/>
                      </a:endParaRPr>
                    </a:p>
                  </a:txBody>
                  <a:tcPr anchor="b"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PT"/>
                    </a:p>
                  </a:txBody>
                  <a:tcPr/>
                </a:tc>
                <a:tc hMerge="1">
                  <a:txBody>
                    <a:bodyPr/>
                    <a:lstStyle/>
                    <a:p>
                      <a:endParaRPr lang="pt-PT"/>
                    </a:p>
                  </a:txBody>
                  <a:tcPr/>
                </a:tc>
                <a:tc hMerge="1">
                  <a:txBody>
                    <a:bodyPr/>
                    <a:lstStyle/>
                    <a:p>
                      <a:endParaRPr lang="pt-PT"/>
                    </a:p>
                  </a:txBody>
                  <a:tcPr/>
                </a:tc>
              </a:tr>
              <a:tr h="388938">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PT" sz="1200" b="1" i="0" u="none" strike="noStrike" cap="none" normalizeH="0" baseline="0" smtClean="0">
                          <a:ln>
                            <a:noFill/>
                          </a:ln>
                          <a:solidFill>
                            <a:schemeClr val="tx1"/>
                          </a:solidFill>
                          <a:effectLst/>
                          <a:latin typeface="Arial" charset="0"/>
                          <a:cs typeface="Arial" charset="0"/>
                        </a:rPr>
                        <a:t>Activo</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pt-PT"/>
                    </a:p>
                  </a:txBody>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pt-PT" sz="1200" b="1" i="0" u="none" strike="noStrike" cap="none" normalizeH="0" baseline="0" smtClean="0">
                          <a:ln>
                            <a:noFill/>
                          </a:ln>
                          <a:solidFill>
                            <a:schemeClr val="tx1"/>
                          </a:solidFill>
                          <a:effectLst/>
                          <a:latin typeface="Arial" charset="0"/>
                          <a:cs typeface="Arial" charset="0"/>
                        </a:rPr>
                        <a:t>Passivo</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pt-PT"/>
                    </a:p>
                  </a:txBody>
                  <a:tcPr/>
                </a:tc>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RB</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DO</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DX</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dirty="0" smtClean="0">
                          <a:ln>
                            <a:noFill/>
                          </a:ln>
                          <a:solidFill>
                            <a:schemeClr val="tx1"/>
                          </a:solidFill>
                          <a:effectLst/>
                          <a:latin typeface="Arial" charset="0"/>
                          <a:cs typeface="Arial" charset="0"/>
                        </a:rPr>
                        <a:t>DP</a:t>
                      </a:r>
                      <a:endParaRPr kumimoji="0" lang="pt-PT" sz="2000" b="0"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CIT</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DSP</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38893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CSP</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RX</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38893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CEP</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CBC</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38893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CIFNM</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DIV</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DIV</a:t>
                      </a:r>
                      <a:endParaRPr kumimoji="0" lang="pt-PT" sz="20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 </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 </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dirty="0" smtClean="0">
                          <a:ln>
                            <a:noFill/>
                          </a:ln>
                          <a:solidFill>
                            <a:schemeClr val="tx1"/>
                          </a:solidFill>
                          <a:effectLst/>
                          <a:latin typeface="Arial" charset="0"/>
                          <a:cs typeface="Arial" charset="0"/>
                        </a:rPr>
                        <a:t>Total</a:t>
                      </a:r>
                      <a:endParaRPr kumimoji="0" lang="pt-PT" sz="2000" b="0" i="0" u="none" strike="noStrike" cap="none" normalizeH="0" baseline="0" dirty="0" smtClean="0">
                        <a:ln>
                          <a:noFill/>
                        </a:ln>
                        <a:solidFill>
                          <a:schemeClr val="tx1"/>
                        </a:solidFill>
                        <a:effectLst/>
                        <a:latin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X</a:t>
                      </a:r>
                      <a:endParaRPr kumimoji="0" lang="pt-PT" sz="2000" b="0" i="0" u="none" strike="noStrike" cap="none" normalizeH="0" baseline="0" smtClean="0">
                        <a:ln>
                          <a:noFill/>
                        </a:ln>
                        <a:solidFill>
                          <a:schemeClr val="tx1"/>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smtClean="0">
                          <a:ln>
                            <a:noFill/>
                          </a:ln>
                          <a:solidFill>
                            <a:schemeClr val="tx1"/>
                          </a:solidFill>
                          <a:effectLst/>
                          <a:latin typeface="Arial" charset="0"/>
                          <a:cs typeface="Arial" charset="0"/>
                        </a:rPr>
                        <a:t>Total</a:t>
                      </a:r>
                      <a:endParaRPr kumimoji="0" lang="pt-PT" sz="20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pt-PT" sz="1200" b="0" i="0" u="none" strike="noStrike" cap="none" normalizeH="0" baseline="0" dirty="0" smtClean="0">
                          <a:ln>
                            <a:noFill/>
                          </a:ln>
                          <a:solidFill>
                            <a:schemeClr val="tx1"/>
                          </a:solidFill>
                          <a:effectLst/>
                          <a:latin typeface="Arial" charset="0"/>
                          <a:cs typeface="Arial" charset="0"/>
                        </a:rPr>
                        <a:t>X</a:t>
                      </a:r>
                      <a:endParaRPr kumimoji="0" lang="pt-PT" sz="2000" b="0" i="0" u="none" strike="noStrike" cap="none" normalizeH="0" baseline="0" dirty="0" smtClean="0">
                        <a:ln>
                          <a:noFill/>
                        </a:ln>
                        <a:solidFill>
                          <a:schemeClr val="tx1"/>
                        </a:solidFill>
                        <a:effectLst/>
                        <a:latin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8" name="Rectangle 3"/>
          <p:cNvSpPr txBox="1">
            <a:spLocks noChangeArrowheads="1"/>
          </p:cNvSpPr>
          <p:nvPr/>
        </p:nvSpPr>
        <p:spPr bwMode="auto">
          <a:xfrm>
            <a:off x="285750" y="1285875"/>
            <a:ext cx="4038600" cy="1928813"/>
          </a:xfrm>
          <a:prstGeom prst="rect">
            <a:avLst/>
          </a:prstGeom>
          <a:noFill/>
          <a:ln w="9525">
            <a:noFill/>
            <a:miter lim="800000"/>
            <a:headEnd/>
            <a:tailEnd/>
          </a:ln>
        </p:spPr>
        <p:txBody>
          <a:bodyPr/>
          <a:lstStyle/>
          <a:p>
            <a:pPr marL="342900" indent="-342900">
              <a:spcBef>
                <a:spcPct val="20000"/>
              </a:spcBef>
              <a:buFontTx/>
              <a:buChar char="•"/>
              <a:defRPr/>
            </a:pPr>
            <a:r>
              <a:rPr lang="pt-PT" sz="2000" b="1" kern="0" dirty="0">
                <a:latin typeface="+mn-lt"/>
                <a:cs typeface="+mn-cs"/>
              </a:rPr>
              <a:t>OIM</a:t>
            </a:r>
            <a:r>
              <a:rPr lang="pt-PT" sz="2000" kern="0" dirty="0">
                <a:latin typeface="+mn-lt"/>
                <a:cs typeface="+mn-cs"/>
              </a:rPr>
              <a:t> – outras instituições monetárias são bancos de 2ª ordem que dependem da supervisão e orientação do Banco de 1ª ordem (Banco Central)</a:t>
            </a:r>
          </a:p>
          <a:p>
            <a:pPr marL="342900" indent="-342900">
              <a:spcBef>
                <a:spcPct val="20000"/>
              </a:spcBef>
              <a:buFontTx/>
              <a:buChar char="•"/>
              <a:defRPr/>
            </a:pPr>
            <a:endParaRPr lang="pt-PT" sz="2000" kern="0" dirty="0">
              <a:latin typeface="+mn-lt"/>
              <a:cs typeface="+mn-cs"/>
            </a:endParaRPr>
          </a:p>
          <a:p>
            <a:pPr marL="342900" indent="-342900">
              <a:spcBef>
                <a:spcPct val="20000"/>
              </a:spcBef>
              <a:buFontTx/>
              <a:buChar char="•"/>
              <a:defRPr/>
            </a:pPr>
            <a:endParaRPr lang="pt-PT" sz="2800" kern="0" dirty="0">
              <a:latin typeface="+mn-lt"/>
              <a:cs typeface="+mn-cs"/>
            </a:endParaRPr>
          </a:p>
        </p:txBody>
      </p:sp>
      <p:sp>
        <p:nvSpPr>
          <p:cNvPr id="41006" name="Text Box 48"/>
          <p:cNvSpPr txBox="1">
            <a:spLocks noChangeArrowheads="1"/>
          </p:cNvSpPr>
          <p:nvPr/>
        </p:nvSpPr>
        <p:spPr bwMode="auto">
          <a:xfrm>
            <a:off x="395288" y="3789363"/>
            <a:ext cx="3816350" cy="2225675"/>
          </a:xfrm>
          <a:prstGeom prst="rect">
            <a:avLst/>
          </a:prstGeom>
          <a:noFill/>
          <a:ln w="9525">
            <a:noFill/>
            <a:miter lim="800000"/>
            <a:headEnd/>
            <a:tailEnd/>
          </a:ln>
        </p:spPr>
        <p:txBody>
          <a:bodyPr>
            <a:spAutoFit/>
          </a:bodyPr>
          <a:lstStyle/>
          <a:p>
            <a:r>
              <a:rPr lang="pt-PT" sz="1000"/>
              <a:t>RB – reservas totais depositadas obrigatoriamente no BC, ou disponibilidades mínimas de caixa = Reservas Excedentárias (RX) + Reservas Legais (RL)</a:t>
            </a:r>
          </a:p>
          <a:p>
            <a:r>
              <a:rPr lang="pt-PT" sz="1000"/>
              <a:t>DX – disponibilidades sobre o exterior sob a forma de meios de pagamento e de outros créditos sobre os não residentes</a:t>
            </a:r>
          </a:p>
          <a:p>
            <a:r>
              <a:rPr lang="pt-PT" sz="1000"/>
              <a:t>CSP – crédito ao estado; CEP – crédito interno concedido a empresas e particulares; CIT – Crédito Interno Total</a:t>
            </a:r>
          </a:p>
          <a:p>
            <a:r>
              <a:rPr lang="pt-PT" sz="1000"/>
              <a:t>CIFNM – crédito às instituições financeiras não monetárias</a:t>
            </a:r>
          </a:p>
          <a:p>
            <a:r>
              <a:rPr lang="pt-PT" sz="1000"/>
              <a:t>DIV – diversos activos</a:t>
            </a:r>
          </a:p>
          <a:p>
            <a:r>
              <a:rPr lang="pt-PT" sz="1000"/>
              <a:t>DO – Depósitos à ordem; DP – depósitos a prazo</a:t>
            </a:r>
          </a:p>
          <a:p>
            <a:r>
              <a:rPr lang="pt-PT" sz="1000"/>
              <a:t>DSP – depósitos do sector público</a:t>
            </a:r>
          </a:p>
          <a:p>
            <a:r>
              <a:rPr lang="pt-PT" sz="1000"/>
              <a:t>RX – responsabilidades para com o exterior</a:t>
            </a:r>
          </a:p>
          <a:p>
            <a:r>
              <a:rPr lang="pt-PT" sz="1000"/>
              <a:t>CBC – crédito do Banco Central</a:t>
            </a:r>
          </a:p>
          <a:p>
            <a:r>
              <a:rPr lang="pt-PT" sz="1000"/>
              <a:t>DIV – diversos passivos, incluindo fundos próprios e resultados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59AFF77-9B1E-4BDA-8D3F-5BE43C3AC07A}" type="slidenum">
              <a:rPr lang="pt-PT"/>
              <a:pPr>
                <a:defRPr/>
              </a:pPr>
              <a:t>14</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5569823B-DE45-4ABA-B7E4-A461EAB3037A}" type="slidenum">
              <a:rPr lang="pt-BR" sz="1400">
                <a:latin typeface="Arial" charset="0"/>
                <a:cs typeface="+mn-cs"/>
              </a:rPr>
              <a:pPr algn="r">
                <a:defRPr/>
              </a:pPr>
              <a:t>14</a:t>
            </a:fld>
            <a:endParaRPr lang="pt-BR" sz="1400">
              <a:latin typeface="Arial" charset="0"/>
              <a:cs typeface="+mn-cs"/>
            </a:endParaRPr>
          </a:p>
        </p:txBody>
      </p:sp>
      <p:sp>
        <p:nvSpPr>
          <p:cNvPr id="43012"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Multiplicador Monetário</a:t>
            </a:r>
          </a:p>
        </p:txBody>
      </p:sp>
      <p:sp>
        <p:nvSpPr>
          <p:cNvPr id="3" name="Rectangle 9"/>
          <p:cNvSpPr>
            <a:spLocks noGrp="1" noChangeArrowheads="1"/>
          </p:cNvSpPr>
          <p:nvPr>
            <p:ph type="body" idx="4294967295"/>
          </p:nvPr>
        </p:nvSpPr>
        <p:spPr>
          <a:xfrm>
            <a:off x="395536" y="1124744"/>
            <a:ext cx="8229600" cy="4929188"/>
          </a:xfrm>
        </p:spPr>
        <p:txBody>
          <a:bodyPr/>
          <a:lstStyle/>
          <a:p>
            <a:pPr eaLnBrk="1" hangingPunct="1">
              <a:lnSpc>
                <a:spcPct val="90000"/>
              </a:lnSpc>
              <a:defRPr/>
            </a:pPr>
            <a:r>
              <a:rPr lang="pt-PT" sz="2400" b="1" dirty="0" smtClean="0">
                <a:solidFill>
                  <a:srgbClr val="009900"/>
                </a:solidFill>
                <a:latin typeface="Times New Roman" pitchFamily="18" charset="0"/>
                <a:cs typeface="Times New Roman" pitchFamily="18" charset="0"/>
              </a:rPr>
              <a:t>BM = NP + RB</a:t>
            </a:r>
            <a:r>
              <a:rPr lang="pt-PT" sz="2400" dirty="0" smtClean="0">
                <a:latin typeface="Times New Roman" pitchFamily="18" charset="0"/>
                <a:cs typeface="Times New Roman" pitchFamily="18" charset="0"/>
              </a:rPr>
              <a:t>; conjunto de notas e moedas metálicas emitidas no país (na posse dos particulares e dos bancos). É a quantidade de moeda emitida pelo Banco Central</a:t>
            </a:r>
          </a:p>
          <a:p>
            <a:pPr eaLnBrk="1" hangingPunct="1">
              <a:lnSpc>
                <a:spcPct val="90000"/>
              </a:lnSpc>
              <a:buFontTx/>
              <a:buNone/>
              <a:defRPr/>
            </a:pPr>
            <a:endParaRPr lang="pt-PT" sz="2400" dirty="0" smtClean="0">
              <a:latin typeface="Times New Roman" pitchFamily="18" charset="0"/>
              <a:cs typeface="Times New Roman" pitchFamily="18" charset="0"/>
            </a:endParaRPr>
          </a:p>
          <a:p>
            <a:pPr eaLnBrk="1" hangingPunct="1">
              <a:lnSpc>
                <a:spcPct val="90000"/>
              </a:lnSpc>
              <a:defRPr/>
            </a:pPr>
            <a:r>
              <a:rPr lang="pt-PT" sz="2400" b="1" dirty="0" smtClean="0">
                <a:solidFill>
                  <a:srgbClr val="009900"/>
                </a:solidFill>
                <a:latin typeface="Times New Roman" pitchFamily="18" charset="0"/>
                <a:cs typeface="Times New Roman" pitchFamily="18" charset="0"/>
              </a:rPr>
              <a:t>M = NP + D</a:t>
            </a:r>
            <a:r>
              <a:rPr lang="pt-PT" sz="2400" dirty="0" smtClean="0">
                <a:latin typeface="Times New Roman" pitchFamily="18" charset="0"/>
                <a:cs typeface="Times New Roman" pitchFamily="18" charset="0"/>
              </a:rPr>
              <a:t>; quantidade de moeda oferecida pelo sector bancário a toda a economia; 	</a:t>
            </a:r>
            <a:r>
              <a:rPr lang="pt-PT" sz="2400" b="1" dirty="0" smtClean="0">
                <a:solidFill>
                  <a:srgbClr val="009900"/>
                </a:solidFill>
                <a:latin typeface="Times New Roman" pitchFamily="18" charset="0"/>
                <a:cs typeface="Times New Roman" pitchFamily="18" charset="0"/>
              </a:rPr>
              <a:t>D = DO + DP</a:t>
            </a:r>
          </a:p>
          <a:p>
            <a:pPr eaLnBrk="1" hangingPunct="1">
              <a:lnSpc>
                <a:spcPct val="90000"/>
              </a:lnSpc>
              <a:defRPr/>
            </a:pPr>
            <a:endParaRPr lang="pt-PT" sz="2400" b="1" dirty="0" smtClean="0">
              <a:latin typeface="Times New Roman" pitchFamily="18" charset="0"/>
              <a:cs typeface="Times New Roman" pitchFamily="18" charset="0"/>
            </a:endParaRPr>
          </a:p>
          <a:p>
            <a:pPr eaLnBrk="1" hangingPunct="1">
              <a:lnSpc>
                <a:spcPct val="90000"/>
              </a:lnSpc>
              <a:defRPr/>
            </a:pPr>
            <a:r>
              <a:rPr lang="pt-PT" sz="2400" i="1" u="sng" dirty="0" smtClean="0">
                <a:effectLst>
                  <a:outerShdw blurRad="38100" dist="38100" dir="2700000" algn="tl">
                    <a:srgbClr val="C0C0C0"/>
                  </a:outerShdw>
                </a:effectLst>
                <a:latin typeface="Times New Roman" pitchFamily="18" charset="0"/>
                <a:cs typeface="Times New Roman" pitchFamily="18" charset="0"/>
              </a:rPr>
              <a:t>O que liga as duas grandezas é o multiplicador monetário</a:t>
            </a:r>
            <a:r>
              <a:rPr lang="pt-PT" sz="2400" dirty="0" smtClean="0">
                <a:latin typeface="Times New Roman" pitchFamily="18" charset="0"/>
                <a:cs typeface="Times New Roman" pitchFamily="18" charset="0"/>
              </a:rPr>
              <a:t>: </a:t>
            </a:r>
          </a:p>
          <a:p>
            <a:pPr algn="ctr" eaLnBrk="1" hangingPunct="1">
              <a:lnSpc>
                <a:spcPct val="90000"/>
              </a:lnSpc>
              <a:buFont typeface="Wingdings" pitchFamily="2" charset="2"/>
              <a:buNone/>
              <a:defRPr/>
            </a:pPr>
            <a:r>
              <a:rPr lang="pt-PT" sz="2400" b="1" dirty="0" smtClean="0">
                <a:solidFill>
                  <a:srgbClr val="009900"/>
                </a:solidFill>
                <a:latin typeface="Times New Roman" pitchFamily="18" charset="0"/>
                <a:cs typeface="Times New Roman" pitchFamily="18" charset="0"/>
              </a:rPr>
              <a:t>m = M / BM</a:t>
            </a:r>
          </a:p>
          <a:p>
            <a:pPr algn="ctr" eaLnBrk="1" hangingPunct="1">
              <a:lnSpc>
                <a:spcPct val="90000"/>
              </a:lnSpc>
              <a:buFont typeface="Wingdings" pitchFamily="2" charset="2"/>
              <a:buNone/>
              <a:defRPr/>
            </a:pPr>
            <a:endParaRPr lang="pt-PT" sz="2400" b="1" dirty="0" smtClean="0">
              <a:latin typeface="Times New Roman" pitchFamily="18" charset="0"/>
              <a:cs typeface="Times New Roman" pitchFamily="18" charset="0"/>
            </a:endParaRPr>
          </a:p>
          <a:p>
            <a:pPr eaLnBrk="1" hangingPunct="1">
              <a:lnSpc>
                <a:spcPct val="90000"/>
              </a:lnSpc>
              <a:defRPr/>
            </a:pPr>
            <a:r>
              <a:rPr lang="pt-PT" sz="2400" b="1" dirty="0" smtClean="0">
                <a:latin typeface="Times New Roman" pitchFamily="18" charset="0"/>
                <a:cs typeface="Times New Roman" pitchFamily="18" charset="0"/>
              </a:rPr>
              <a:t>M</a:t>
            </a:r>
            <a:r>
              <a:rPr lang="pt-PT" sz="2400" b="1" baseline="-25000" dirty="0" smtClean="0">
                <a:latin typeface="Times New Roman" pitchFamily="18" charset="0"/>
                <a:cs typeface="Times New Roman" pitchFamily="18" charset="0"/>
              </a:rPr>
              <a:t>1</a:t>
            </a:r>
            <a:r>
              <a:rPr lang="pt-PT" sz="2400" b="1" dirty="0" smtClean="0">
                <a:latin typeface="Times New Roman" pitchFamily="18" charset="0"/>
                <a:cs typeface="Times New Roman" pitchFamily="18" charset="0"/>
              </a:rPr>
              <a:t> = NP + DO		; 	M</a:t>
            </a:r>
            <a:r>
              <a:rPr lang="pt-PT" sz="2400" b="1" baseline="-25000" dirty="0" smtClean="0">
                <a:latin typeface="Times New Roman" pitchFamily="18" charset="0"/>
                <a:cs typeface="Times New Roman" pitchFamily="18" charset="0"/>
              </a:rPr>
              <a:t>2</a:t>
            </a:r>
            <a:r>
              <a:rPr lang="pt-PT" sz="2400" b="1" dirty="0" smtClean="0">
                <a:latin typeface="Times New Roman" pitchFamily="18" charset="0"/>
                <a:cs typeface="Times New Roman" pitchFamily="18" charset="0"/>
              </a:rPr>
              <a:t> = M</a:t>
            </a:r>
            <a:r>
              <a:rPr lang="pt-PT" sz="2400" b="1" baseline="-25000" dirty="0" smtClean="0">
                <a:latin typeface="Times New Roman" pitchFamily="18" charset="0"/>
                <a:cs typeface="Times New Roman" pitchFamily="18" charset="0"/>
              </a:rPr>
              <a:t>1</a:t>
            </a:r>
            <a:r>
              <a:rPr lang="pt-PT" sz="2400" b="1" dirty="0" smtClean="0">
                <a:latin typeface="Times New Roman" pitchFamily="18" charset="0"/>
                <a:cs typeface="Times New Roman" pitchFamily="18" charset="0"/>
              </a:rPr>
              <a:t> + DP</a:t>
            </a:r>
          </a:p>
          <a:p>
            <a:pPr eaLnBrk="1" hangingPunct="1">
              <a:lnSpc>
                <a:spcPct val="90000"/>
              </a:lnSpc>
              <a:defRPr/>
            </a:pPr>
            <a:endParaRPr lang="pt-PT" sz="2400" b="1" dirty="0" smtClean="0">
              <a:latin typeface="Times New Roman" pitchFamily="18" charset="0"/>
              <a:cs typeface="Times New Roman" pitchFamily="18" charset="0"/>
            </a:endParaRPr>
          </a:p>
          <a:p>
            <a:pPr algn="ctr" eaLnBrk="1" hangingPunct="1">
              <a:lnSpc>
                <a:spcPct val="90000"/>
              </a:lnSpc>
              <a:buFontTx/>
              <a:buNone/>
              <a:defRPr/>
            </a:pPr>
            <a:r>
              <a:rPr lang="pt-PT" sz="2400" b="1" dirty="0" smtClean="0">
                <a:latin typeface="Times New Roman" pitchFamily="18" charset="0"/>
                <a:cs typeface="Times New Roman" pitchFamily="18" charset="0"/>
              </a:rPr>
              <a:t>M = Massa Monetária = Oferta de moeda!</a:t>
            </a:r>
            <a:endParaRPr lang="pt-PT"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2"/>
          </p:nvPr>
        </p:nvSpPr>
        <p:spPr/>
        <p:txBody>
          <a:bodyPr/>
          <a:lstStyle/>
          <a:p>
            <a:pPr>
              <a:defRPr/>
            </a:pPr>
            <a:fld id="{7C2163BF-F70B-44A6-8F11-DAA2F453B142}" type="slidenum">
              <a:rPr lang="pt-PT"/>
              <a:pPr>
                <a:defRPr/>
              </a:pPr>
              <a:t>15</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80DAE065-BA28-40BD-90D9-81AF4E9405C5}" type="slidenum">
              <a:rPr lang="pt-BR" sz="1400">
                <a:latin typeface="Arial" charset="0"/>
                <a:cs typeface="+mn-cs"/>
              </a:rPr>
              <a:pPr algn="r">
                <a:defRPr/>
              </a:pPr>
              <a:t>15</a:t>
            </a:fld>
            <a:endParaRPr lang="pt-BR" sz="1400">
              <a:latin typeface="Arial" charset="0"/>
              <a:cs typeface="+mn-cs"/>
            </a:endParaRPr>
          </a:p>
        </p:txBody>
      </p:sp>
      <p:sp>
        <p:nvSpPr>
          <p:cNvPr id="45060"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Multiplicador Monetário</a:t>
            </a:r>
          </a:p>
        </p:txBody>
      </p:sp>
      <p:sp>
        <p:nvSpPr>
          <p:cNvPr id="45061" name="Rectangle 9"/>
          <p:cNvSpPr>
            <a:spLocks noGrp="1" noChangeArrowheads="1"/>
          </p:cNvSpPr>
          <p:nvPr>
            <p:ph type="body" idx="4294967295"/>
          </p:nvPr>
        </p:nvSpPr>
        <p:spPr>
          <a:xfrm>
            <a:off x="457200" y="1196975"/>
            <a:ext cx="8229600" cy="4929188"/>
          </a:xfrm>
        </p:spPr>
        <p:txBody>
          <a:bodyPr/>
          <a:lstStyle/>
          <a:p>
            <a:pPr>
              <a:lnSpc>
                <a:spcPct val="90000"/>
              </a:lnSpc>
              <a:buFontTx/>
              <a:buNone/>
            </a:pPr>
            <a:endParaRPr lang="pt-PT" smtClean="0">
              <a:latin typeface="Times New Roman" pitchFamily="18" charset="0"/>
            </a:endParaRPr>
          </a:p>
          <a:p>
            <a:pPr>
              <a:lnSpc>
                <a:spcPct val="90000"/>
              </a:lnSpc>
            </a:pPr>
            <a:endParaRPr lang="pt-PT" smtClean="0">
              <a:latin typeface="Times New Roman" pitchFamily="18" charset="0"/>
            </a:endParaRPr>
          </a:p>
        </p:txBody>
      </p:sp>
      <p:pic>
        <p:nvPicPr>
          <p:cNvPr id="45062" name="Picture 4"/>
          <p:cNvPicPr>
            <a:picLocks noChangeAspect="1" noChangeArrowheads="1"/>
          </p:cNvPicPr>
          <p:nvPr/>
        </p:nvPicPr>
        <p:blipFill>
          <a:blip r:embed="rId3" cstate="print"/>
          <a:srcRect/>
          <a:stretch>
            <a:fillRect/>
          </a:stretch>
        </p:blipFill>
        <p:spPr bwMode="auto">
          <a:xfrm>
            <a:off x="571500" y="1143000"/>
            <a:ext cx="8143875" cy="485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6"/>
          <p:cNvSpPr>
            <a:spLocks noGrp="1" noChangeArrowheads="1"/>
          </p:cNvSpPr>
          <p:nvPr>
            <p:ph type="sldNum" sz="quarter" idx="12"/>
          </p:nvPr>
        </p:nvSpPr>
        <p:spPr/>
        <p:txBody>
          <a:bodyPr/>
          <a:lstStyle/>
          <a:p>
            <a:pPr>
              <a:defRPr/>
            </a:pPr>
            <a:fld id="{3DEC96EE-0DFE-4DC3-B818-C17FF5E2EE08}" type="slidenum">
              <a:rPr lang="pt-PT"/>
              <a:pPr>
                <a:defRPr/>
              </a:pPr>
              <a:t>16</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BCFCA6DB-A92C-4CB7-BD98-E664195904EE}" type="slidenum">
              <a:rPr lang="pt-BR" sz="1400">
                <a:latin typeface="Arial" charset="0"/>
                <a:cs typeface="+mn-cs"/>
              </a:rPr>
              <a:pPr algn="r">
                <a:defRPr/>
              </a:pPr>
              <a:t>16</a:t>
            </a:fld>
            <a:endParaRPr lang="pt-BR" sz="1400">
              <a:latin typeface="Arial" charset="0"/>
              <a:cs typeface="+mn-cs"/>
            </a:endParaRPr>
          </a:p>
        </p:txBody>
      </p:sp>
      <p:sp>
        <p:nvSpPr>
          <p:cNvPr id="29703"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Multiplicador Monetário</a:t>
            </a:r>
          </a:p>
        </p:txBody>
      </p:sp>
      <p:sp>
        <p:nvSpPr>
          <p:cNvPr id="29704" name="Rectangle 9"/>
          <p:cNvSpPr>
            <a:spLocks noGrp="1" noChangeArrowheads="1"/>
          </p:cNvSpPr>
          <p:nvPr>
            <p:ph type="body" idx="4294967295"/>
          </p:nvPr>
        </p:nvSpPr>
        <p:spPr>
          <a:xfrm>
            <a:off x="457200" y="1196975"/>
            <a:ext cx="8229600" cy="4929188"/>
          </a:xfrm>
        </p:spPr>
        <p:txBody>
          <a:bodyPr/>
          <a:lstStyle/>
          <a:p>
            <a:pPr>
              <a:lnSpc>
                <a:spcPct val="90000"/>
              </a:lnSpc>
              <a:buFontTx/>
              <a:buNone/>
            </a:pPr>
            <a:endParaRPr lang="pt-PT" smtClean="0">
              <a:latin typeface="Times New Roman" pitchFamily="18" charset="0"/>
            </a:endParaRPr>
          </a:p>
          <a:p>
            <a:pPr>
              <a:lnSpc>
                <a:spcPct val="90000"/>
              </a:lnSpc>
            </a:pPr>
            <a:endParaRPr lang="pt-PT" smtClean="0">
              <a:latin typeface="Times New Roman" pitchFamily="18" charset="0"/>
            </a:endParaRPr>
          </a:p>
        </p:txBody>
      </p:sp>
      <p:pic>
        <p:nvPicPr>
          <p:cNvPr id="29705" name="Picture 4"/>
          <p:cNvPicPr>
            <a:picLocks noChangeAspect="1" noChangeArrowheads="1"/>
          </p:cNvPicPr>
          <p:nvPr/>
        </p:nvPicPr>
        <p:blipFill>
          <a:blip r:embed="rId4" cstate="print"/>
          <a:srcRect/>
          <a:stretch>
            <a:fillRect/>
          </a:stretch>
        </p:blipFill>
        <p:spPr bwMode="auto">
          <a:xfrm>
            <a:off x="539750" y="1000125"/>
            <a:ext cx="7961313" cy="2857500"/>
          </a:xfrm>
          <a:prstGeom prst="rect">
            <a:avLst/>
          </a:prstGeom>
          <a:noFill/>
          <a:ln w="9525">
            <a:noFill/>
            <a:miter lim="800000"/>
            <a:headEnd/>
            <a:tailEnd/>
          </a:ln>
        </p:spPr>
      </p:pic>
      <p:sp>
        <p:nvSpPr>
          <p:cNvPr id="29706" name="AutoShape 9"/>
          <p:cNvSpPr>
            <a:spLocks noChangeArrowheads="1"/>
          </p:cNvSpPr>
          <p:nvPr/>
        </p:nvSpPr>
        <p:spPr bwMode="auto">
          <a:xfrm>
            <a:off x="3143250" y="4214813"/>
            <a:ext cx="1871663" cy="504825"/>
          </a:xfrm>
          <a:prstGeom prst="leftRightArrow">
            <a:avLst>
              <a:gd name="adj1" fmla="val 50000"/>
              <a:gd name="adj2" fmla="val 74151"/>
            </a:avLst>
          </a:prstGeom>
          <a:solidFill>
            <a:srgbClr val="00B050"/>
          </a:solidFill>
          <a:ln w="9525">
            <a:solidFill>
              <a:schemeClr val="tx1"/>
            </a:solidFill>
            <a:miter lim="800000"/>
            <a:headEnd/>
            <a:tailEnd/>
          </a:ln>
        </p:spPr>
        <p:txBody>
          <a:bodyPr wrap="none" anchor="ctr"/>
          <a:lstStyle/>
          <a:p>
            <a:endParaRPr lang="pt-PT">
              <a:solidFill>
                <a:srgbClr val="009900"/>
              </a:solidFill>
            </a:endParaRPr>
          </a:p>
        </p:txBody>
      </p:sp>
      <p:sp>
        <p:nvSpPr>
          <p:cNvPr id="29707" name="CaixaDeTexto 10"/>
          <p:cNvSpPr txBox="1">
            <a:spLocks noChangeArrowheads="1"/>
          </p:cNvSpPr>
          <p:nvPr/>
        </p:nvSpPr>
        <p:spPr bwMode="auto">
          <a:xfrm>
            <a:off x="500063" y="5143500"/>
            <a:ext cx="8215312" cy="1323975"/>
          </a:xfrm>
          <a:prstGeom prst="rect">
            <a:avLst/>
          </a:prstGeom>
          <a:noFill/>
          <a:ln w="9525">
            <a:noFill/>
            <a:miter lim="800000"/>
            <a:headEnd/>
            <a:tailEnd/>
          </a:ln>
        </p:spPr>
        <p:txBody>
          <a:bodyPr>
            <a:spAutoFit/>
          </a:bodyPr>
          <a:lstStyle/>
          <a:p>
            <a:r>
              <a:rPr lang="pt-PT" sz="2000" b="1" dirty="0">
                <a:solidFill>
                  <a:srgbClr val="009900"/>
                </a:solidFill>
                <a:cs typeface="Times New Roman" pitchFamily="18" charset="0"/>
              </a:rPr>
              <a:t>Taxa de preferência por moeda fiduciária (n)</a:t>
            </a:r>
            <a:r>
              <a:rPr lang="pt-PT" sz="2000" dirty="0">
                <a:solidFill>
                  <a:srgbClr val="009900"/>
                </a:solidFill>
                <a:cs typeface="Times New Roman" pitchFamily="18" charset="0"/>
              </a:rPr>
              <a:t> </a:t>
            </a:r>
            <a:r>
              <a:rPr lang="pt-PT" sz="2000" dirty="0">
                <a:cs typeface="Times New Roman" pitchFamily="18" charset="0"/>
              </a:rPr>
              <a:t>– dá o montante de moeda fiduciária que é mantido sob a forma de moeda pelos agentes económicos relativamente ao montante de massa monetária na economia.</a:t>
            </a:r>
          </a:p>
          <a:p>
            <a:endParaRPr lang="pt-PT" sz="2000" dirty="0"/>
          </a:p>
        </p:txBody>
      </p:sp>
      <p:sp>
        <p:nvSpPr>
          <p:cNvPr id="297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29697" name="Object 1"/>
          <p:cNvGraphicFramePr>
            <a:graphicFrameLocks noChangeAspect="1"/>
          </p:cNvGraphicFramePr>
          <p:nvPr/>
        </p:nvGraphicFramePr>
        <p:xfrm>
          <a:off x="1214438" y="3786188"/>
          <a:ext cx="1500187" cy="1392237"/>
        </p:xfrm>
        <a:graphic>
          <a:graphicData uri="http://schemas.openxmlformats.org/presentationml/2006/ole">
            <mc:AlternateContent xmlns:mc="http://schemas.openxmlformats.org/markup-compatibility/2006">
              <mc:Choice xmlns:v="urn:schemas-microsoft-com:vml" Requires="v">
                <p:oleObj spid="_x0000_s29718" name="Equação" r:id="rId5" imgW="660113" imgH="609336" progId="Equation.3">
                  <p:embed/>
                </p:oleObj>
              </mc:Choice>
              <mc:Fallback>
                <p:oleObj name="Equação" r:id="rId5" imgW="660113" imgH="609336"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3786188"/>
                        <a:ext cx="1500187" cy="139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29699" name="Object 3"/>
          <p:cNvGraphicFramePr>
            <a:graphicFrameLocks noChangeAspect="1"/>
          </p:cNvGraphicFramePr>
          <p:nvPr/>
        </p:nvGraphicFramePr>
        <p:xfrm>
          <a:off x="5500688" y="3571875"/>
          <a:ext cx="2286000" cy="1393825"/>
        </p:xfrm>
        <a:graphic>
          <a:graphicData uri="http://schemas.openxmlformats.org/presentationml/2006/ole">
            <mc:AlternateContent xmlns:mc="http://schemas.openxmlformats.org/markup-compatibility/2006">
              <mc:Choice xmlns:v="urn:schemas-microsoft-com:vml" Requires="v">
                <p:oleObj spid="_x0000_s29719" name="Equação" r:id="rId7" imgW="1002865" imgH="609336" progId="Equation.3">
                  <p:embed/>
                </p:oleObj>
              </mc:Choice>
              <mc:Fallback>
                <p:oleObj name="Equação" r:id="rId7" imgW="1002865" imgH="609336"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0688" y="3571875"/>
                        <a:ext cx="228600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DBB895BA-2257-491B-965F-C6AF82418F6D}" type="slidenum">
              <a:rPr lang="pt-PT"/>
              <a:pPr>
                <a:defRPr/>
              </a:pPr>
              <a:t>17</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BB163AF9-680B-47C3-BB93-7977D0ED61B9}" type="slidenum">
              <a:rPr lang="pt-BR" sz="1400">
                <a:latin typeface="Arial" charset="0"/>
                <a:cs typeface="+mn-cs"/>
              </a:rPr>
              <a:pPr algn="r">
                <a:defRPr/>
              </a:pPr>
              <a:t>17</a:t>
            </a:fld>
            <a:endParaRPr lang="pt-BR" sz="1400">
              <a:latin typeface="Arial" charset="0"/>
              <a:cs typeface="+mn-cs"/>
            </a:endParaRPr>
          </a:p>
        </p:txBody>
      </p:sp>
      <p:sp>
        <p:nvSpPr>
          <p:cNvPr id="50180"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Multiplicador Monetário</a:t>
            </a:r>
          </a:p>
        </p:txBody>
      </p:sp>
      <p:sp>
        <p:nvSpPr>
          <p:cNvPr id="50181" name="Rectangle 9"/>
          <p:cNvSpPr>
            <a:spLocks noGrp="1" noChangeArrowheads="1"/>
          </p:cNvSpPr>
          <p:nvPr>
            <p:ph type="body" idx="4294967295"/>
          </p:nvPr>
        </p:nvSpPr>
        <p:spPr>
          <a:xfrm>
            <a:off x="214313" y="1000125"/>
            <a:ext cx="8715375" cy="5126038"/>
          </a:xfrm>
        </p:spPr>
        <p:txBody>
          <a:bodyPr/>
          <a:lstStyle/>
          <a:p>
            <a:pPr eaLnBrk="1" hangingPunct="1">
              <a:lnSpc>
                <a:spcPct val="80000"/>
              </a:lnSpc>
              <a:buFontTx/>
              <a:buNone/>
            </a:pPr>
            <a:r>
              <a:rPr lang="pt-PT" sz="2200" b="1" smtClean="0">
                <a:solidFill>
                  <a:srgbClr val="009900"/>
                </a:solidFill>
                <a:latin typeface="Times New Roman" pitchFamily="18" charset="0"/>
                <a:cs typeface="Times New Roman" pitchFamily="18" charset="0"/>
              </a:rPr>
              <a:t>Taxa de reserva obrigatória (re)</a:t>
            </a:r>
            <a:r>
              <a:rPr lang="pt-PT" sz="2200" smtClean="0">
                <a:latin typeface="Times New Roman" pitchFamily="18" charset="0"/>
                <a:cs typeface="Times New Roman" pitchFamily="18" charset="0"/>
              </a:rPr>
              <a:t> – é a percentagem dos depósitos totais que as OIM terão forçosamente de ter em seu poder em todo e qualquer momento. É composta por reservas legais (r</a:t>
            </a:r>
            <a:r>
              <a:rPr lang="pt-PT" sz="2200" baseline="30000" smtClean="0">
                <a:latin typeface="Times New Roman" pitchFamily="18" charset="0"/>
                <a:cs typeface="Times New Roman" pitchFamily="18" charset="0"/>
              </a:rPr>
              <a:t>L</a:t>
            </a:r>
            <a:r>
              <a:rPr lang="pt-PT" sz="2200" smtClean="0">
                <a:latin typeface="Times New Roman" pitchFamily="18" charset="0"/>
                <a:cs typeface="Times New Roman" pitchFamily="18" charset="0"/>
              </a:rPr>
              <a:t>) impostas pelo BC e por reservas excedentárias (r</a:t>
            </a:r>
            <a:r>
              <a:rPr lang="pt-PT" sz="2200" baseline="30000" smtClean="0">
                <a:latin typeface="Times New Roman" pitchFamily="18" charset="0"/>
                <a:cs typeface="Times New Roman" pitchFamily="18" charset="0"/>
              </a:rPr>
              <a:t>X</a:t>
            </a:r>
            <a:r>
              <a:rPr lang="pt-PT" sz="2200" smtClean="0">
                <a:latin typeface="Times New Roman" pitchFamily="18" charset="0"/>
                <a:cs typeface="Times New Roman" pitchFamily="18" charset="0"/>
              </a:rPr>
              <a:t>) que resultam da vontade/política operacional  dos bancos.</a:t>
            </a:r>
          </a:p>
          <a:p>
            <a:pPr eaLnBrk="1" hangingPunct="1">
              <a:lnSpc>
                <a:spcPct val="80000"/>
              </a:lnSpc>
              <a:buFontTx/>
              <a:buNone/>
            </a:pPr>
            <a:endParaRPr lang="pt-PT" sz="2200" smtClean="0">
              <a:latin typeface="Times New Roman" pitchFamily="18" charset="0"/>
              <a:cs typeface="Times New Roman" pitchFamily="18" charset="0"/>
            </a:endParaRPr>
          </a:p>
          <a:p>
            <a:pPr eaLnBrk="1" hangingPunct="1">
              <a:lnSpc>
                <a:spcPct val="80000"/>
              </a:lnSpc>
            </a:pPr>
            <a:r>
              <a:rPr lang="pt-PT" sz="2200" b="1" smtClean="0">
                <a:latin typeface="Times New Roman" pitchFamily="18" charset="0"/>
                <a:cs typeface="Times New Roman" pitchFamily="18" charset="0"/>
              </a:rPr>
              <a:t>Taxa de reserva legal (r</a:t>
            </a:r>
            <a:r>
              <a:rPr lang="pt-PT" sz="2200" b="1" baseline="30000" smtClean="0">
                <a:latin typeface="Times New Roman" pitchFamily="18" charset="0"/>
                <a:cs typeface="Times New Roman" pitchFamily="18" charset="0"/>
              </a:rPr>
              <a:t>L</a:t>
            </a:r>
            <a:r>
              <a:rPr lang="pt-PT" sz="2200" b="1" smtClean="0">
                <a:latin typeface="Times New Roman" pitchFamily="18" charset="0"/>
                <a:cs typeface="Times New Roman" pitchFamily="18" charset="0"/>
              </a:rPr>
              <a:t>)</a:t>
            </a:r>
            <a:r>
              <a:rPr lang="pt-PT" sz="2200" smtClean="0">
                <a:latin typeface="Times New Roman" pitchFamily="18" charset="0"/>
                <a:cs typeface="Times New Roman" pitchFamily="18" charset="0"/>
              </a:rPr>
              <a:t> – </a:t>
            </a:r>
            <a:r>
              <a:rPr lang="pt-PT" sz="2000" smtClean="0">
                <a:latin typeface="Times New Roman" pitchFamily="18" charset="0"/>
                <a:cs typeface="Times New Roman" pitchFamily="18" charset="0"/>
              </a:rPr>
              <a:t>são reservas mínimas estipuladas pelo BC e constituem fundos que as OIM têm de manter sempre em seu poder. O BC decreta legalmente qual a % dos depósitos totais que as OIM terão forçosamente de ter em seu poder em todo e qualquer momento (ou em depósitos no BC, que é a autoridade monetária que pode emprestar dinheiro aos bancos e aceita depósitos deles).</a:t>
            </a:r>
          </a:p>
          <a:p>
            <a:pPr eaLnBrk="1" hangingPunct="1">
              <a:lnSpc>
                <a:spcPct val="80000"/>
              </a:lnSpc>
              <a:buFontTx/>
              <a:buNone/>
            </a:pPr>
            <a:endParaRPr lang="pt-PT" sz="2000" smtClean="0">
              <a:latin typeface="Times New Roman" pitchFamily="18" charset="0"/>
              <a:cs typeface="Times New Roman" pitchFamily="18" charset="0"/>
            </a:endParaRPr>
          </a:p>
          <a:p>
            <a:pPr eaLnBrk="1" hangingPunct="1">
              <a:lnSpc>
                <a:spcPct val="80000"/>
              </a:lnSpc>
            </a:pPr>
            <a:r>
              <a:rPr lang="pt-PT" sz="2200" b="1" smtClean="0">
                <a:latin typeface="Times New Roman" pitchFamily="18" charset="0"/>
                <a:cs typeface="Times New Roman" pitchFamily="18" charset="0"/>
              </a:rPr>
              <a:t>Taxa de reserva excedentária (r</a:t>
            </a:r>
            <a:r>
              <a:rPr lang="pt-PT" sz="2200" b="1" baseline="30000" smtClean="0">
                <a:latin typeface="Times New Roman" pitchFamily="18" charset="0"/>
                <a:cs typeface="Times New Roman" pitchFamily="18" charset="0"/>
              </a:rPr>
              <a:t>X</a:t>
            </a:r>
            <a:r>
              <a:rPr lang="pt-PT" sz="2200" b="1" smtClean="0">
                <a:latin typeface="Times New Roman" pitchFamily="18" charset="0"/>
                <a:cs typeface="Times New Roman" pitchFamily="18" charset="0"/>
              </a:rPr>
              <a:t>)</a:t>
            </a:r>
            <a:r>
              <a:rPr lang="pt-PT" sz="2200" smtClean="0">
                <a:latin typeface="Times New Roman" pitchFamily="18" charset="0"/>
                <a:cs typeface="Times New Roman" pitchFamily="18" charset="0"/>
              </a:rPr>
              <a:t> – </a:t>
            </a:r>
            <a:r>
              <a:rPr lang="pt-PT" sz="2000" smtClean="0">
                <a:latin typeface="Times New Roman" pitchFamily="18" charset="0"/>
                <a:cs typeface="Times New Roman" pitchFamily="18" charset="0"/>
              </a:rPr>
              <a:t>para evitarem a possibilidade de que num determinado dia (ou dias) a regra das reservas mínimas seja violada, as OIM podem por decisão própria constituir também reservas excedentárias. O montante destas reservas é uma decisão inteiramente da responsabilidade das OIM, no sentido de gerirem as suas reservas de forma eficiente. É também uma % sobre os depósitos.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12"/>
          </p:nvPr>
        </p:nvSpPr>
        <p:spPr/>
        <p:txBody>
          <a:bodyPr/>
          <a:lstStyle/>
          <a:p>
            <a:pPr>
              <a:defRPr/>
            </a:pPr>
            <a:fld id="{85B0C013-72F2-4068-9E16-DC0265581710}" type="slidenum">
              <a:rPr lang="pt-PT"/>
              <a:pPr>
                <a:defRPr/>
              </a:pPr>
              <a:t>18</a:t>
            </a:fld>
            <a:endParaRPr lang="pt-PT"/>
          </a:p>
        </p:txBody>
      </p:sp>
      <p:sp>
        <p:nvSpPr>
          <p:cNvPr id="52228"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Multiplicador Monetário</a:t>
            </a:r>
          </a:p>
        </p:txBody>
      </p:sp>
      <p:sp>
        <p:nvSpPr>
          <p:cNvPr id="52229" name="Rectangle 9"/>
          <p:cNvSpPr>
            <a:spLocks noGrp="1" noChangeArrowheads="1"/>
          </p:cNvSpPr>
          <p:nvPr>
            <p:ph type="body" idx="4294967295"/>
          </p:nvPr>
        </p:nvSpPr>
        <p:spPr>
          <a:xfrm>
            <a:off x="457200" y="1196975"/>
            <a:ext cx="8229600" cy="4929188"/>
          </a:xfrm>
        </p:spPr>
        <p:txBody>
          <a:bodyPr/>
          <a:lstStyle/>
          <a:p>
            <a:pPr>
              <a:lnSpc>
                <a:spcPct val="90000"/>
              </a:lnSpc>
              <a:buFontTx/>
              <a:buNone/>
            </a:pPr>
            <a:endParaRPr lang="pt-PT" smtClean="0">
              <a:latin typeface="Times New Roman" pitchFamily="18" charset="0"/>
            </a:endParaRPr>
          </a:p>
          <a:p>
            <a:pPr>
              <a:lnSpc>
                <a:spcPct val="90000"/>
              </a:lnSpc>
            </a:pPr>
            <a:endParaRPr lang="pt-PT" smtClean="0">
              <a:latin typeface="Times New Roman" pitchFamily="18" charset="0"/>
            </a:endParaRPr>
          </a:p>
        </p:txBody>
      </p:sp>
      <p:pic>
        <p:nvPicPr>
          <p:cNvPr id="52230" name="Picture 7"/>
          <p:cNvPicPr>
            <a:picLocks noChangeAspect="1" noChangeArrowheads="1"/>
          </p:cNvPicPr>
          <p:nvPr/>
        </p:nvPicPr>
        <p:blipFill>
          <a:blip r:embed="rId3" cstate="print"/>
          <a:srcRect/>
          <a:stretch>
            <a:fillRect/>
          </a:stretch>
        </p:blipFill>
        <p:spPr bwMode="auto">
          <a:xfrm>
            <a:off x="357188" y="928688"/>
            <a:ext cx="8286750" cy="5237162"/>
          </a:xfrm>
          <a:prstGeom prst="rect">
            <a:avLst/>
          </a:prstGeom>
          <a:noFill/>
          <a:ln w="9525">
            <a:noFill/>
            <a:miter lim="800000"/>
            <a:headEnd/>
            <a:tailEnd/>
          </a:ln>
        </p:spPr>
      </p:pic>
      <p:sp>
        <p:nvSpPr>
          <p:cNvPr id="52231" name="Oval 7"/>
          <p:cNvSpPr>
            <a:spLocks noChangeArrowheads="1"/>
          </p:cNvSpPr>
          <p:nvPr/>
        </p:nvSpPr>
        <p:spPr bwMode="auto">
          <a:xfrm>
            <a:off x="1692275" y="3933825"/>
            <a:ext cx="1150938" cy="431800"/>
          </a:xfrm>
          <a:prstGeom prst="ellipse">
            <a:avLst/>
          </a:prstGeom>
          <a:noFill/>
          <a:ln w="9525">
            <a:solidFill>
              <a:srgbClr val="FF0000"/>
            </a:solidFill>
            <a:round/>
            <a:headEnd/>
            <a:tailEnd/>
          </a:ln>
        </p:spPr>
        <p:txBody>
          <a:bodyPr wrap="none" anchor="ctr"/>
          <a:lstStyle/>
          <a:p>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 calcmode="lin" valueType="num">
                                      <p:cBhvr additive="base">
                                        <p:cTn id="7" dur="500" fill="hold"/>
                                        <p:tgtEl>
                                          <p:spTgt spid="52231"/>
                                        </p:tgtEl>
                                        <p:attrNameLst>
                                          <p:attrName>ppt_x</p:attrName>
                                        </p:attrNameLst>
                                      </p:cBhvr>
                                      <p:tavLst>
                                        <p:tav tm="0">
                                          <p:val>
                                            <p:strVal val="#ppt_x"/>
                                          </p:val>
                                        </p:tav>
                                        <p:tav tm="100000">
                                          <p:val>
                                            <p:strVal val="#ppt_x"/>
                                          </p:val>
                                        </p:tav>
                                      </p:tavLst>
                                    </p:anim>
                                    <p:anim calcmode="lin" valueType="num">
                                      <p:cBhvr additive="base">
                                        <p:cTn id="8" dur="500" fill="hold"/>
                                        <p:tgtEl>
                                          <p:spTgt spid="52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6"/>
          <p:cNvSpPr>
            <a:spLocks noGrp="1" noChangeArrowheads="1"/>
          </p:cNvSpPr>
          <p:nvPr>
            <p:ph type="sldNum" sz="quarter" idx="12"/>
          </p:nvPr>
        </p:nvSpPr>
        <p:spPr/>
        <p:txBody>
          <a:bodyPr/>
          <a:lstStyle/>
          <a:p>
            <a:pPr>
              <a:defRPr/>
            </a:pPr>
            <a:fld id="{F4FC6DEE-C6E1-4C40-81EE-E9BE868FB29E}" type="slidenum">
              <a:rPr lang="pt-PT"/>
              <a:pPr>
                <a:defRPr/>
              </a:pPr>
              <a:t>19</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65F4EB90-152C-432B-904E-378B046006BE}" type="slidenum">
              <a:rPr lang="pt-BR" sz="1400">
                <a:latin typeface="Arial" charset="0"/>
                <a:cs typeface="+mn-cs"/>
              </a:rPr>
              <a:pPr algn="r">
                <a:defRPr/>
              </a:pPr>
              <a:t>19</a:t>
            </a:fld>
            <a:endParaRPr lang="pt-BR" sz="1400">
              <a:latin typeface="Arial" charset="0"/>
              <a:cs typeface="+mn-cs"/>
            </a:endParaRPr>
          </a:p>
        </p:txBody>
      </p:sp>
      <p:sp>
        <p:nvSpPr>
          <p:cNvPr id="5427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Multiplicador Monetário</a:t>
            </a:r>
          </a:p>
        </p:txBody>
      </p:sp>
      <p:sp>
        <p:nvSpPr>
          <p:cNvPr id="3" name="Rectangle 9"/>
          <p:cNvSpPr>
            <a:spLocks noGrp="1" noChangeArrowheads="1"/>
          </p:cNvSpPr>
          <p:nvPr>
            <p:ph type="body" idx="4294967295"/>
          </p:nvPr>
        </p:nvSpPr>
        <p:spPr>
          <a:xfrm>
            <a:off x="467544" y="1052736"/>
            <a:ext cx="8229600" cy="5126038"/>
          </a:xfrm>
        </p:spPr>
        <p:txBody>
          <a:bodyPr/>
          <a:lstStyle/>
          <a:p>
            <a:pPr eaLnBrk="1" hangingPunct="1">
              <a:lnSpc>
                <a:spcPct val="80000"/>
              </a:lnSpc>
            </a:pPr>
            <a:r>
              <a:rPr lang="pt-PT" sz="2000" dirty="0" smtClean="0">
                <a:latin typeface="Times New Roman" pitchFamily="18" charset="0"/>
                <a:cs typeface="Times New Roman" pitchFamily="18" charset="0"/>
              </a:rPr>
              <a:t>O multiplicador monetário faz a ligação entre Base Monetária e a Massa Monetária</a:t>
            </a:r>
          </a:p>
          <a:p>
            <a:pPr eaLnBrk="1" hangingPunct="1">
              <a:lnSpc>
                <a:spcPct val="80000"/>
              </a:lnSpc>
            </a:pPr>
            <a:endParaRPr lang="pt-PT" sz="2000" dirty="0" smtClean="0">
              <a:latin typeface="Times New Roman" pitchFamily="18" charset="0"/>
              <a:cs typeface="Times New Roman" pitchFamily="18" charset="0"/>
            </a:endParaRPr>
          </a:p>
          <a:p>
            <a:pPr eaLnBrk="1" hangingPunct="1">
              <a:lnSpc>
                <a:spcPct val="80000"/>
              </a:lnSpc>
            </a:pPr>
            <a:r>
              <a:rPr lang="pt-PT" sz="2000" b="1" dirty="0" smtClean="0">
                <a:solidFill>
                  <a:srgbClr val="009900"/>
                </a:solidFill>
                <a:latin typeface="Times New Roman" pitchFamily="18" charset="0"/>
                <a:cs typeface="Times New Roman" pitchFamily="18" charset="0"/>
              </a:rPr>
              <a:t>Definição:</a:t>
            </a:r>
            <a:r>
              <a:rPr lang="pt-PT" sz="2000" dirty="0" smtClean="0">
                <a:latin typeface="Times New Roman" pitchFamily="18" charset="0"/>
                <a:cs typeface="Times New Roman" pitchFamily="18" charset="0"/>
              </a:rPr>
              <a:t> </a:t>
            </a:r>
            <a:r>
              <a:rPr lang="pt-PT" sz="2000" i="1" dirty="0" smtClean="0">
                <a:latin typeface="Times New Roman" pitchFamily="18" charset="0"/>
                <a:cs typeface="Times New Roman" pitchFamily="18" charset="0"/>
              </a:rPr>
              <a:t>Dá o nº de vezes que a BM foi multiplicada para obter a Massa Total de moeda na economia</a:t>
            </a:r>
          </a:p>
          <a:p>
            <a:pPr eaLnBrk="1" hangingPunct="1">
              <a:lnSpc>
                <a:spcPct val="80000"/>
              </a:lnSpc>
            </a:pPr>
            <a:endParaRPr lang="pt-PT" sz="2000" i="1" dirty="0" smtClean="0">
              <a:latin typeface="Times New Roman" pitchFamily="18" charset="0"/>
              <a:cs typeface="Times New Roman" pitchFamily="18" charset="0"/>
            </a:endParaRPr>
          </a:p>
          <a:p>
            <a:pPr eaLnBrk="1" hangingPunct="1">
              <a:lnSpc>
                <a:spcPct val="80000"/>
              </a:lnSpc>
            </a:pPr>
            <a:r>
              <a:rPr lang="pt-PT" sz="2000" dirty="0" smtClean="0">
                <a:latin typeface="Times New Roman" pitchFamily="18" charset="0"/>
                <a:cs typeface="Times New Roman" pitchFamily="18" charset="0"/>
              </a:rPr>
              <a:t>Há então um efeito multiplicador que permite que a massa monetária cresça mais do que o aumento da BM</a:t>
            </a:r>
          </a:p>
          <a:p>
            <a:pPr eaLnBrk="1" hangingPunct="1">
              <a:lnSpc>
                <a:spcPct val="80000"/>
              </a:lnSpc>
            </a:pPr>
            <a:endParaRPr lang="pt-PT" sz="2300" dirty="0" smtClean="0">
              <a:latin typeface="Times New Roman" pitchFamily="18" charset="0"/>
              <a:cs typeface="Times New Roman" pitchFamily="18" charset="0"/>
            </a:endParaRPr>
          </a:p>
          <a:p>
            <a:pPr eaLnBrk="1" hangingPunct="1">
              <a:lnSpc>
                <a:spcPct val="80000"/>
              </a:lnSpc>
            </a:pPr>
            <a:r>
              <a:rPr lang="pt-PT" sz="2000" dirty="0" smtClean="0">
                <a:solidFill>
                  <a:srgbClr val="009900"/>
                </a:solidFill>
                <a:effectLst>
                  <a:outerShdw blurRad="38100" dist="38100" dir="2700000" algn="tl">
                    <a:srgbClr val="C0C0C0"/>
                  </a:outerShdw>
                </a:effectLst>
                <a:latin typeface="Times New Roman" pitchFamily="18" charset="0"/>
                <a:cs typeface="Times New Roman" pitchFamily="18" charset="0"/>
              </a:rPr>
              <a:t>m</a:t>
            </a:r>
            <a:r>
              <a:rPr lang="pt-PT" sz="2000" dirty="0" smtClean="0">
                <a:latin typeface="Times New Roman" pitchFamily="18" charset="0"/>
                <a:cs typeface="Times New Roman" pitchFamily="18" charset="0"/>
              </a:rPr>
              <a:t> varia (		)  se : </a:t>
            </a:r>
            <a:r>
              <a:rPr lang="pt-PT" sz="2000" dirty="0" err="1" smtClean="0">
                <a:solidFill>
                  <a:srgbClr val="009900"/>
                </a:solidFill>
                <a:effectLst>
                  <a:outerShdw blurRad="38100" dist="38100" dir="2700000" algn="tl">
                    <a:srgbClr val="C0C0C0"/>
                  </a:outerShdw>
                </a:effectLst>
                <a:latin typeface="Times New Roman" pitchFamily="18" charset="0"/>
                <a:cs typeface="Times New Roman" pitchFamily="18" charset="0"/>
              </a:rPr>
              <a:t>re</a:t>
            </a:r>
            <a:r>
              <a:rPr lang="pt-PT" sz="2000" dirty="0" smtClean="0">
                <a:latin typeface="Times New Roman" pitchFamily="18" charset="0"/>
                <a:cs typeface="Times New Roman" pitchFamily="18" charset="0"/>
              </a:rPr>
              <a:t> (		) ou </a:t>
            </a:r>
            <a:r>
              <a:rPr lang="pt-PT" sz="2000" dirty="0" smtClean="0">
                <a:solidFill>
                  <a:srgbClr val="009900"/>
                </a:solidFill>
                <a:effectLst>
                  <a:outerShdw blurRad="38100" dist="38100" dir="2700000" algn="tl">
                    <a:srgbClr val="C0C0C0"/>
                  </a:outerShdw>
                </a:effectLst>
                <a:latin typeface="Times New Roman" pitchFamily="18" charset="0"/>
                <a:cs typeface="Times New Roman" pitchFamily="18" charset="0"/>
              </a:rPr>
              <a:t>n</a:t>
            </a:r>
            <a:r>
              <a:rPr lang="pt-PT" sz="2000" dirty="0" smtClean="0">
                <a:latin typeface="Times New Roman" pitchFamily="18" charset="0"/>
                <a:cs typeface="Times New Roman" pitchFamily="18" charset="0"/>
              </a:rPr>
              <a:t> (		)</a:t>
            </a:r>
          </a:p>
          <a:p>
            <a:pPr eaLnBrk="1" hangingPunct="1">
              <a:lnSpc>
                <a:spcPct val="80000"/>
              </a:lnSpc>
            </a:pPr>
            <a:endParaRPr lang="pt-PT" sz="2000" dirty="0" smtClean="0">
              <a:latin typeface="Times New Roman" pitchFamily="18" charset="0"/>
              <a:cs typeface="Times New Roman" pitchFamily="18" charset="0"/>
            </a:endParaRPr>
          </a:p>
          <a:p>
            <a:pPr eaLnBrk="1" hangingPunct="1">
              <a:lnSpc>
                <a:spcPct val="80000"/>
              </a:lnSpc>
            </a:pPr>
            <a:r>
              <a:rPr lang="pt-PT" sz="2000" dirty="0" smtClean="0">
                <a:latin typeface="Times New Roman" pitchFamily="18" charset="0"/>
                <a:cs typeface="Times New Roman" pitchFamily="18" charset="0"/>
              </a:rPr>
              <a:t>A BM não constitui a totalidade da massa monetária, porque os Bancos Comerciais também criam moeda</a:t>
            </a:r>
          </a:p>
          <a:p>
            <a:pPr eaLnBrk="1" hangingPunct="1">
              <a:lnSpc>
                <a:spcPct val="80000"/>
              </a:lnSpc>
            </a:pPr>
            <a:endParaRPr lang="pt-PT" sz="2000" dirty="0" smtClean="0">
              <a:latin typeface="Times New Roman" pitchFamily="18" charset="0"/>
              <a:cs typeface="Times New Roman" pitchFamily="18" charset="0"/>
            </a:endParaRPr>
          </a:p>
          <a:p>
            <a:pPr eaLnBrk="1" hangingPunct="1">
              <a:lnSpc>
                <a:spcPct val="80000"/>
              </a:lnSpc>
            </a:pPr>
            <a:r>
              <a:rPr lang="pt-PT" sz="2000" dirty="0" smtClean="0">
                <a:latin typeface="Times New Roman" pitchFamily="18" charset="0"/>
                <a:cs typeface="Times New Roman" pitchFamily="18" charset="0"/>
              </a:rPr>
              <a:t>Se o multiplicador (m) for constante, a M</a:t>
            </a:r>
            <a:r>
              <a:rPr lang="pt-PT" sz="2000" baseline="30000" dirty="0" smtClean="0">
                <a:latin typeface="Times New Roman" pitchFamily="18" charset="0"/>
                <a:cs typeface="Times New Roman" pitchFamily="18" charset="0"/>
              </a:rPr>
              <a:t>S</a:t>
            </a:r>
            <a:r>
              <a:rPr lang="pt-PT" sz="2000" dirty="0" smtClean="0">
                <a:latin typeface="Times New Roman" pitchFamily="18" charset="0"/>
                <a:cs typeface="Times New Roman" pitchFamily="18" charset="0"/>
              </a:rPr>
              <a:t> é determinada pela autoridade monetária, na medida em que esta controla a Base Monetária.</a:t>
            </a:r>
          </a:p>
        </p:txBody>
      </p:sp>
      <p:cxnSp>
        <p:nvCxnSpPr>
          <p:cNvPr id="8" name="Conexão recta unidireccional 7"/>
          <p:cNvCxnSpPr/>
          <p:nvPr/>
        </p:nvCxnSpPr>
        <p:spPr>
          <a:xfrm rot="5400000" flipH="1" flipV="1">
            <a:off x="2143125" y="3714750"/>
            <a:ext cx="357188" cy="3571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Conexão recta unidireccional 9"/>
          <p:cNvCxnSpPr/>
          <p:nvPr/>
        </p:nvCxnSpPr>
        <p:spPr>
          <a:xfrm rot="16200000" flipH="1">
            <a:off x="2714625" y="3786188"/>
            <a:ext cx="285750"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Conexão recta unidireccional 11"/>
          <p:cNvCxnSpPr/>
          <p:nvPr/>
        </p:nvCxnSpPr>
        <p:spPr>
          <a:xfrm rot="10800000" flipV="1">
            <a:off x="4572000" y="3786188"/>
            <a:ext cx="357188"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exão recta unidireccional 13"/>
          <p:cNvCxnSpPr/>
          <p:nvPr/>
        </p:nvCxnSpPr>
        <p:spPr>
          <a:xfrm flipV="1">
            <a:off x="5286375" y="3786188"/>
            <a:ext cx="357188" cy="2857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Conexão recta unidireccional 15"/>
          <p:cNvCxnSpPr/>
          <p:nvPr/>
        </p:nvCxnSpPr>
        <p:spPr>
          <a:xfrm rot="5400000">
            <a:off x="6965157" y="3821906"/>
            <a:ext cx="285750" cy="2143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Conexão recta unidireccional 18"/>
          <p:cNvCxnSpPr/>
          <p:nvPr/>
        </p:nvCxnSpPr>
        <p:spPr>
          <a:xfrm rot="5400000" flipH="1" flipV="1">
            <a:off x="7322344" y="3821907"/>
            <a:ext cx="285750" cy="2143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6CABB449-FC2D-492C-B25D-B6AC0EDE111E}" type="slidenum">
              <a:rPr lang="pt-PT"/>
              <a:pPr>
                <a:defRPr/>
              </a:pPr>
              <a:t>2</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A7DC2EC4-89C0-4189-83A7-D4A964425F59}" type="slidenum">
              <a:rPr lang="pt-BR" sz="1400">
                <a:latin typeface="Arial" charset="0"/>
                <a:cs typeface="+mn-cs"/>
              </a:rPr>
              <a:pPr algn="r">
                <a:defRPr/>
              </a:pPr>
              <a:t>2</a:t>
            </a:fld>
            <a:endParaRPr lang="pt-BR" sz="1400">
              <a:latin typeface="Arial" charset="0"/>
              <a:cs typeface="+mn-cs"/>
            </a:endParaRPr>
          </a:p>
        </p:txBody>
      </p:sp>
      <p:sp>
        <p:nvSpPr>
          <p:cNvPr id="1843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Introdução</a:t>
            </a:r>
          </a:p>
        </p:txBody>
      </p:sp>
      <p:sp>
        <p:nvSpPr>
          <p:cNvPr id="18437" name="Rectangle 9"/>
          <p:cNvSpPr>
            <a:spLocks noGrp="1" noChangeArrowheads="1"/>
          </p:cNvSpPr>
          <p:nvPr>
            <p:ph type="body" idx="4294967295"/>
          </p:nvPr>
        </p:nvSpPr>
        <p:spPr>
          <a:xfrm>
            <a:off x="457200" y="1000125"/>
            <a:ext cx="8229600" cy="5126038"/>
          </a:xfrm>
        </p:spPr>
        <p:txBody>
          <a:bodyPr/>
          <a:lstStyle/>
          <a:p>
            <a:pPr eaLnBrk="1" hangingPunct="1">
              <a:lnSpc>
                <a:spcPct val="90000"/>
              </a:lnSpc>
            </a:pPr>
            <a:r>
              <a:rPr lang="pt-PT" sz="2800" smtClean="0"/>
              <a:t>Um modelo Macroeconómico global é constituído por três mercados:</a:t>
            </a:r>
          </a:p>
          <a:p>
            <a:pPr eaLnBrk="1" hangingPunct="1">
              <a:lnSpc>
                <a:spcPct val="90000"/>
              </a:lnSpc>
              <a:buFontTx/>
              <a:buNone/>
            </a:pPr>
            <a:endParaRPr lang="pt-PT" sz="2800" smtClean="0"/>
          </a:p>
          <a:p>
            <a:pPr lvl="1" eaLnBrk="1" hangingPunct="1">
              <a:lnSpc>
                <a:spcPct val="90000"/>
              </a:lnSpc>
            </a:pPr>
            <a:r>
              <a:rPr lang="pt-PT" sz="2400" smtClean="0">
                <a:solidFill>
                  <a:srgbClr val="009900"/>
                </a:solidFill>
              </a:rPr>
              <a:t>Mercado Monetário (procura agregada)</a:t>
            </a:r>
          </a:p>
          <a:p>
            <a:pPr lvl="1" eaLnBrk="1" hangingPunct="1">
              <a:lnSpc>
                <a:spcPct val="90000"/>
              </a:lnSpc>
            </a:pPr>
            <a:r>
              <a:rPr lang="pt-PT" sz="2400" smtClean="0">
                <a:solidFill>
                  <a:srgbClr val="009900"/>
                </a:solidFill>
              </a:rPr>
              <a:t>Mercado do Produto (procura agregada </a:t>
            </a:r>
            <a:r>
              <a:rPr lang="pt-PT" sz="2400" smtClean="0"/>
              <a:t>– </a:t>
            </a:r>
            <a:r>
              <a:rPr lang="pt-PT" sz="1600" smtClean="0"/>
              <a:t>o modelo simples Keynesiano que inclui os agregados económicos Famílias e Empresas e um modelo a que se junta o agregado económico Estado</a:t>
            </a:r>
            <a:r>
              <a:rPr lang="pt-PT" sz="2400" smtClean="0"/>
              <a:t>)</a:t>
            </a:r>
          </a:p>
          <a:p>
            <a:pPr lvl="1" eaLnBrk="1" hangingPunct="1">
              <a:lnSpc>
                <a:spcPct val="90000"/>
              </a:lnSpc>
            </a:pPr>
            <a:r>
              <a:rPr lang="pt-PT" sz="2400" smtClean="0">
                <a:solidFill>
                  <a:srgbClr val="0066CC"/>
                </a:solidFill>
              </a:rPr>
              <a:t>Mercado de Trabalho (oferta agregada)</a:t>
            </a:r>
          </a:p>
          <a:p>
            <a:pPr lvl="1" eaLnBrk="1" hangingPunct="1">
              <a:lnSpc>
                <a:spcPct val="90000"/>
              </a:lnSpc>
            </a:pPr>
            <a:r>
              <a:rPr lang="pt-PT" sz="2400" smtClean="0">
                <a:solidFill>
                  <a:srgbClr val="0066CC"/>
                </a:solidFill>
              </a:rPr>
              <a:t>+ Função de produção (oferta agregada)</a:t>
            </a:r>
          </a:p>
          <a:p>
            <a:pPr lvl="1" eaLnBrk="1" hangingPunct="1">
              <a:lnSpc>
                <a:spcPct val="90000"/>
              </a:lnSpc>
              <a:buFontTx/>
              <a:buNone/>
            </a:pPr>
            <a:endParaRPr lang="pt-PT" sz="2400" smtClean="0"/>
          </a:p>
          <a:p>
            <a:pPr algn="just" eaLnBrk="1" hangingPunct="1">
              <a:lnSpc>
                <a:spcPct val="90000"/>
              </a:lnSpc>
            </a:pPr>
            <a:r>
              <a:rPr lang="pt-PT" sz="2400" smtClean="0"/>
              <a:t>Supõe-se preços fixos; ajustamentos para o equilíbrio fazem-se unicamente através de variações de quantidades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06839E00-BF0A-429D-8F78-9C59286CF782}" type="slidenum">
              <a:rPr lang="pt-PT"/>
              <a:pPr>
                <a:defRPr/>
              </a:pPr>
              <a:t>20</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FE5CA993-569F-4C3F-9163-8CE4AA75A8DE}" type="slidenum">
              <a:rPr lang="pt-BR" sz="1400">
                <a:latin typeface="Arial" charset="0"/>
                <a:cs typeface="+mn-cs"/>
              </a:rPr>
              <a:pPr algn="r">
                <a:defRPr/>
              </a:pPr>
              <a:t>20</a:t>
            </a:fld>
            <a:endParaRPr lang="pt-BR" sz="1400">
              <a:latin typeface="Arial" charset="0"/>
              <a:cs typeface="+mn-cs"/>
            </a:endParaRPr>
          </a:p>
        </p:txBody>
      </p:sp>
      <p:sp>
        <p:nvSpPr>
          <p:cNvPr id="56324" name="Rectangle 8"/>
          <p:cNvSpPr>
            <a:spLocks noGrp="1" noChangeArrowheads="1"/>
          </p:cNvSpPr>
          <p:nvPr>
            <p:ph type="title" idx="4294967295"/>
          </p:nvPr>
        </p:nvSpPr>
        <p:spPr>
          <a:xfrm>
            <a:off x="285750" y="285750"/>
            <a:ext cx="8229600" cy="561975"/>
          </a:xfrm>
        </p:spPr>
        <p:txBody>
          <a:bodyPr/>
          <a:lstStyle/>
          <a:p>
            <a:pPr algn="l"/>
            <a:r>
              <a:rPr lang="pt-PT" sz="4000" smtClean="0">
                <a:latin typeface="Times New Roman" pitchFamily="18" charset="0"/>
              </a:rPr>
              <a:t>Instrumentos de Política Monetária</a:t>
            </a:r>
          </a:p>
        </p:txBody>
      </p:sp>
      <p:sp>
        <p:nvSpPr>
          <p:cNvPr id="3" name="Rectangle 9"/>
          <p:cNvSpPr>
            <a:spLocks noGrp="1" noChangeArrowheads="1"/>
          </p:cNvSpPr>
          <p:nvPr>
            <p:ph type="body" idx="4294967295"/>
          </p:nvPr>
        </p:nvSpPr>
        <p:spPr>
          <a:xfrm>
            <a:off x="323528" y="980728"/>
            <a:ext cx="8569325" cy="5472112"/>
          </a:xfrm>
        </p:spPr>
        <p:txBody>
          <a:bodyPr/>
          <a:lstStyle/>
          <a:p>
            <a:pPr eaLnBrk="1" hangingPunct="1">
              <a:lnSpc>
                <a:spcPct val="80000"/>
              </a:lnSpc>
              <a:buFontTx/>
              <a:buNone/>
              <a:defRPr/>
            </a:pPr>
            <a:r>
              <a:rPr lang="pt-PT" sz="1800" dirty="0" smtClean="0">
                <a:latin typeface="Times New Roman" pitchFamily="18" charset="0"/>
                <a:cs typeface="Times New Roman" pitchFamily="18" charset="0"/>
              </a:rPr>
              <a:t>	A autoridade monetária pode intervir através de vários instrumentos na oferta de moeda, uns afectando a dimensão da base monetária, outros os efeitos do multiplicador</a:t>
            </a:r>
          </a:p>
          <a:p>
            <a:pPr eaLnBrk="1" hangingPunct="1">
              <a:lnSpc>
                <a:spcPct val="80000"/>
              </a:lnSpc>
              <a:defRPr/>
            </a:pPr>
            <a:endParaRPr lang="pt-PT" sz="1800" u="sng" dirty="0" smtClean="0">
              <a:latin typeface="Times New Roman" pitchFamily="18" charset="0"/>
              <a:cs typeface="Times New Roman" pitchFamily="18" charset="0"/>
            </a:endParaRPr>
          </a:p>
          <a:p>
            <a:pPr marL="608013" lvl="1" indent="-150813" eaLnBrk="1" hangingPunct="1">
              <a:lnSpc>
                <a:spcPct val="80000"/>
              </a:lnSpc>
              <a:defRPr/>
            </a:pPr>
            <a:r>
              <a:rPr lang="pt-PT" sz="1900" b="1" i="1" u="sng" dirty="0" smtClean="0">
                <a:solidFill>
                  <a:srgbClr val="009900"/>
                </a:solidFill>
                <a:effectLst>
                  <a:outerShdw blurRad="38100" dist="38100" dir="2700000" algn="tl">
                    <a:srgbClr val="C0C0C0"/>
                  </a:outerShdw>
                </a:effectLst>
                <a:latin typeface="Times New Roman" pitchFamily="18" charset="0"/>
                <a:cs typeface="Times New Roman" pitchFamily="18" charset="0"/>
              </a:rPr>
              <a:t>Operações de </a:t>
            </a:r>
            <a:r>
              <a:rPr lang="pt-PT" sz="1900" b="1" i="1" u="sng" dirty="0" err="1" smtClean="0">
                <a:solidFill>
                  <a:srgbClr val="009900"/>
                </a:solidFill>
                <a:effectLst>
                  <a:outerShdw blurRad="38100" dist="38100" dir="2700000" algn="tl">
                    <a:srgbClr val="C0C0C0"/>
                  </a:outerShdw>
                </a:effectLst>
                <a:latin typeface="Times New Roman" pitchFamily="18" charset="0"/>
                <a:cs typeface="Times New Roman" pitchFamily="18" charset="0"/>
              </a:rPr>
              <a:t>Open</a:t>
            </a:r>
            <a:r>
              <a:rPr lang="pt-PT" sz="1900" b="1" i="1" u="sng" dirty="0" smtClean="0">
                <a:solidFill>
                  <a:srgbClr val="009900"/>
                </a:solidFill>
                <a:effectLst>
                  <a:outerShdw blurRad="38100" dist="38100" dir="2700000" algn="tl">
                    <a:srgbClr val="C0C0C0"/>
                  </a:outerShdw>
                </a:effectLst>
                <a:latin typeface="Times New Roman" pitchFamily="18" charset="0"/>
                <a:cs typeface="Times New Roman" pitchFamily="18" charset="0"/>
              </a:rPr>
              <a:t> </a:t>
            </a:r>
            <a:r>
              <a:rPr lang="pt-PT" sz="1900" b="1" i="1" u="sng" dirty="0" err="1" smtClean="0">
                <a:solidFill>
                  <a:srgbClr val="009900"/>
                </a:solidFill>
                <a:effectLst>
                  <a:outerShdw blurRad="38100" dist="38100" dir="2700000" algn="tl">
                    <a:srgbClr val="C0C0C0"/>
                  </a:outerShdw>
                </a:effectLst>
                <a:latin typeface="Times New Roman" pitchFamily="18" charset="0"/>
                <a:cs typeface="Times New Roman" pitchFamily="18" charset="0"/>
              </a:rPr>
              <a:t>Market</a:t>
            </a:r>
            <a:r>
              <a:rPr lang="pt-PT" sz="1800" dirty="0" smtClean="0">
                <a:solidFill>
                  <a:srgbClr val="009900"/>
                </a:solidFill>
                <a:latin typeface="Times New Roman" pitchFamily="18" charset="0"/>
                <a:cs typeface="Times New Roman" pitchFamily="18" charset="0"/>
              </a:rPr>
              <a:t> </a:t>
            </a:r>
            <a:r>
              <a:rPr lang="pt-PT" sz="1800" dirty="0" smtClean="0">
                <a:latin typeface="Times New Roman" pitchFamily="18" charset="0"/>
                <a:cs typeface="Times New Roman" pitchFamily="18" charset="0"/>
              </a:rPr>
              <a:t>– </a:t>
            </a:r>
            <a:r>
              <a:rPr lang="pt-PT" sz="1800" i="1" dirty="0" smtClean="0">
                <a:latin typeface="Times New Roman" pitchFamily="18" charset="0"/>
                <a:cs typeface="Times New Roman" pitchFamily="18" charset="0"/>
              </a:rPr>
              <a:t>Actua no curto prazo</a:t>
            </a:r>
            <a:r>
              <a:rPr lang="pt-PT" sz="1800" dirty="0" smtClean="0">
                <a:latin typeface="Times New Roman" pitchFamily="18" charset="0"/>
                <a:cs typeface="Times New Roman" pitchFamily="18" charset="0"/>
              </a:rPr>
              <a:t>. Se a autoridade monetária, </a:t>
            </a:r>
            <a:r>
              <a:rPr lang="pt-PT" sz="1800" dirty="0" err="1" smtClean="0">
                <a:latin typeface="Times New Roman" pitchFamily="18" charset="0"/>
                <a:cs typeface="Times New Roman" pitchFamily="18" charset="0"/>
              </a:rPr>
              <a:t>p.e</a:t>
            </a:r>
            <a:r>
              <a:rPr lang="pt-PT" sz="1800" dirty="0" smtClean="0">
                <a:latin typeface="Times New Roman" pitchFamily="18" charset="0"/>
                <a:cs typeface="Times New Roman" pitchFamily="18" charset="0"/>
              </a:rPr>
              <a:t>. acha que há oferta excessiva de moeda, pode retirar massa monetária vendendo títulos do Estado, designados de Bilhetes do Tesouro, ou de outros agentes que detém nos seus activos, recolhendo o dinheiro aos seus cofres ou diminuindo os depósitos dos bancos comerciais. Estas operações consistem na compra e venda de títulos.</a:t>
            </a:r>
          </a:p>
          <a:p>
            <a:pPr marL="608013" lvl="1" indent="-150813" eaLnBrk="1" hangingPunct="1">
              <a:lnSpc>
                <a:spcPct val="80000"/>
              </a:lnSpc>
              <a:buFontTx/>
              <a:buNone/>
              <a:defRPr/>
            </a:pPr>
            <a:r>
              <a:rPr lang="pt-PT" sz="1200" dirty="0" smtClean="0">
                <a:latin typeface="Times New Roman" pitchFamily="18" charset="0"/>
                <a:cs typeface="Times New Roman" pitchFamily="18" charset="0"/>
              </a:rPr>
              <a:t>	Bilhetes do Tesouro: Títulos da dívida pública a curto prazo, emitidos pelo Banco de Portugal e colocados no mercado primário, em regime de leilão, para obter recursos financeiros que façam face às despesas públicas. Estes bilhetes podem ser tomados quer pelo público, quer pelos bancos com um dos seguintes prazos: 91, 182 ou 364 dias. O prazo da aplicação em BT pode decorrer até à data de vencimento, sendo o reembolso efectuado a partir dessa data, ao valor nominal. </a:t>
            </a:r>
            <a:r>
              <a:rPr lang="pt-PT" sz="1800" dirty="0" smtClean="0">
                <a:latin typeface="Times New Roman" pitchFamily="18" charset="0"/>
                <a:cs typeface="Times New Roman" pitchFamily="18" charset="0"/>
              </a:rPr>
              <a:t/>
            </a:r>
            <a:br>
              <a:rPr lang="pt-PT" sz="1800" dirty="0" smtClean="0">
                <a:latin typeface="Times New Roman" pitchFamily="18" charset="0"/>
                <a:cs typeface="Times New Roman" pitchFamily="18" charset="0"/>
              </a:rPr>
            </a:br>
            <a:endParaRPr lang="pt-PT" sz="1800" dirty="0" smtClean="0">
              <a:latin typeface="Times New Roman" pitchFamily="18" charset="0"/>
              <a:cs typeface="Times New Roman" pitchFamily="18" charset="0"/>
            </a:endParaRPr>
          </a:p>
          <a:p>
            <a:pPr marL="608013" lvl="1" indent="-150813" eaLnBrk="1" hangingPunct="1">
              <a:lnSpc>
                <a:spcPct val="80000"/>
              </a:lnSpc>
              <a:defRPr/>
            </a:pPr>
            <a:r>
              <a:rPr lang="pt-PT" sz="1900" b="1" i="1" u="sng" dirty="0" smtClean="0">
                <a:solidFill>
                  <a:srgbClr val="009900"/>
                </a:solidFill>
                <a:effectLst>
                  <a:outerShdw blurRad="38100" dist="38100" dir="2700000" algn="tl">
                    <a:srgbClr val="C0C0C0"/>
                  </a:outerShdw>
                </a:effectLst>
                <a:latin typeface="Times New Roman" pitchFamily="18" charset="0"/>
                <a:cs typeface="Times New Roman" pitchFamily="18" charset="0"/>
              </a:rPr>
              <a:t>Política de Redesconto</a:t>
            </a:r>
            <a:r>
              <a:rPr lang="pt-PT" sz="1800" dirty="0" smtClean="0">
                <a:solidFill>
                  <a:srgbClr val="009900"/>
                </a:solidFill>
                <a:latin typeface="Times New Roman" pitchFamily="18" charset="0"/>
                <a:cs typeface="Times New Roman" pitchFamily="18" charset="0"/>
              </a:rPr>
              <a:t> </a:t>
            </a:r>
            <a:r>
              <a:rPr lang="pt-PT" sz="1800" dirty="0" smtClean="0">
                <a:latin typeface="Times New Roman" pitchFamily="18" charset="0"/>
                <a:cs typeface="Times New Roman" pitchFamily="18" charset="0"/>
              </a:rPr>
              <a:t>– Os bancos comerciais quando não dispõem de recursos para abrirem créditos pedem refinanciamento junto do BC contra a entrega de títulos, pagando um juro (taxa de redesconto) por esse financiamento do BC. Por exemplo, se a autoridade monetária acha que há excesso de oferta de moeda diminui o volume do redesconto concedido e ou aumenta a taxa a cobrar </a:t>
            </a:r>
          </a:p>
          <a:p>
            <a:pPr marL="608013" lvl="1" indent="-150813" eaLnBrk="1" hangingPunct="1">
              <a:lnSpc>
                <a:spcPct val="80000"/>
              </a:lnSpc>
              <a:buFontTx/>
              <a:buNone/>
              <a:defRPr/>
            </a:pPr>
            <a:endParaRPr lang="pt-PT" sz="1200" dirty="0" smtClean="0">
              <a:latin typeface="Times New Roman" pitchFamily="18" charset="0"/>
              <a:cs typeface="Times New Roman" pitchFamily="18" charset="0"/>
            </a:endParaRPr>
          </a:p>
          <a:p>
            <a:pPr marL="608013" lvl="1" indent="-150813" eaLnBrk="1" hangingPunct="1">
              <a:lnSpc>
                <a:spcPct val="80000"/>
              </a:lnSpc>
              <a:defRPr/>
            </a:pPr>
            <a:r>
              <a:rPr lang="pt-PT" sz="1800" dirty="0" smtClean="0">
                <a:latin typeface="Times New Roman" pitchFamily="18" charset="0"/>
                <a:cs typeface="Times New Roman" pitchFamily="18" charset="0"/>
              </a:rPr>
              <a:t>Um terceiro instrumento consiste em fazer variar a </a:t>
            </a:r>
            <a:r>
              <a:rPr lang="pt-PT" sz="1900" b="1" i="1" u="sng" dirty="0" smtClean="0">
                <a:solidFill>
                  <a:srgbClr val="669900"/>
                </a:solidFill>
                <a:effectLst>
                  <a:outerShdw blurRad="38100" dist="38100" dir="2700000" algn="tl">
                    <a:srgbClr val="C0C0C0"/>
                  </a:outerShdw>
                </a:effectLst>
                <a:latin typeface="Times New Roman" pitchFamily="18" charset="0"/>
                <a:cs typeface="Times New Roman" pitchFamily="18" charset="0"/>
              </a:rPr>
              <a:t>T</a:t>
            </a:r>
            <a:r>
              <a:rPr lang="pt-PT" sz="1900" b="1" i="1" u="sng" dirty="0" smtClean="0">
                <a:solidFill>
                  <a:srgbClr val="009900"/>
                </a:solidFill>
                <a:effectLst>
                  <a:outerShdw blurRad="38100" dist="38100" dir="2700000" algn="tl">
                    <a:srgbClr val="C0C0C0"/>
                  </a:outerShdw>
                </a:effectLst>
                <a:latin typeface="Times New Roman" pitchFamily="18" charset="0"/>
                <a:cs typeface="Times New Roman" pitchFamily="18" charset="0"/>
              </a:rPr>
              <a:t>axa de Reserva Obrigatória</a:t>
            </a:r>
            <a:r>
              <a:rPr lang="pt-PT" sz="1800" dirty="0" smtClean="0">
                <a:latin typeface="Times New Roman" pitchFamily="18" charset="0"/>
                <a:cs typeface="Times New Roman" pitchFamily="18" charset="0"/>
              </a:rPr>
              <a:t>. Se, por exemplo, se pensa aumentar a oferta de moeda, pode diminuir-se essa taxa e o multiplicador de crédito é mais forte, e maior é assim o multiplicador monetário</a:t>
            </a:r>
          </a:p>
          <a:p>
            <a:pPr marL="608013" lvl="1" indent="-150813" eaLnBrk="1" hangingPunct="1">
              <a:lnSpc>
                <a:spcPct val="80000"/>
              </a:lnSpc>
              <a:buFontTx/>
              <a:buNone/>
              <a:defRPr/>
            </a:pPr>
            <a:endParaRPr lang="pt-PT"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D7A8159B-BCB0-430E-902E-567C3E91E9B4}" type="slidenum">
              <a:rPr lang="pt-PT"/>
              <a:pPr>
                <a:defRPr/>
              </a:pPr>
              <a:t>21</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D522725F-F5F2-4878-8E18-81D56B7848D1}" type="slidenum">
              <a:rPr lang="pt-BR" sz="1400">
                <a:latin typeface="Arial" charset="0"/>
                <a:cs typeface="+mn-cs"/>
              </a:rPr>
              <a:pPr algn="r">
                <a:defRPr/>
              </a:pPr>
              <a:t>21</a:t>
            </a:fld>
            <a:endParaRPr lang="pt-BR" sz="1400">
              <a:latin typeface="Arial" charset="0"/>
              <a:cs typeface="+mn-cs"/>
            </a:endParaRPr>
          </a:p>
        </p:txBody>
      </p:sp>
      <p:sp>
        <p:nvSpPr>
          <p:cNvPr id="58372" name="Rectangle 8"/>
          <p:cNvSpPr>
            <a:spLocks noGrp="1" noChangeArrowheads="1"/>
          </p:cNvSpPr>
          <p:nvPr>
            <p:ph type="title" idx="4294967295"/>
          </p:nvPr>
        </p:nvSpPr>
        <p:spPr>
          <a:xfrm>
            <a:off x="357188" y="285750"/>
            <a:ext cx="8229600" cy="561975"/>
          </a:xfrm>
        </p:spPr>
        <p:txBody>
          <a:bodyPr/>
          <a:lstStyle/>
          <a:p>
            <a:pPr algn="l"/>
            <a:r>
              <a:rPr lang="pt-PT" sz="4000" smtClean="0">
                <a:latin typeface="Times New Roman" pitchFamily="18" charset="0"/>
              </a:rPr>
              <a:t>Instrumentos de Política Monetária</a:t>
            </a:r>
          </a:p>
        </p:txBody>
      </p:sp>
      <p:sp>
        <p:nvSpPr>
          <p:cNvPr id="3" name="Rectangle 9"/>
          <p:cNvSpPr>
            <a:spLocks noGrp="1" noChangeArrowheads="1"/>
          </p:cNvSpPr>
          <p:nvPr>
            <p:ph type="body" idx="4294967295"/>
          </p:nvPr>
        </p:nvSpPr>
        <p:spPr>
          <a:xfrm>
            <a:off x="395536" y="1052736"/>
            <a:ext cx="8229600" cy="4929188"/>
          </a:xfrm>
        </p:spPr>
        <p:txBody>
          <a:bodyPr/>
          <a:lstStyle/>
          <a:p>
            <a:pPr marL="0" indent="0" algn="just">
              <a:lnSpc>
                <a:spcPct val="90000"/>
              </a:lnSpc>
              <a:buFontTx/>
              <a:buNone/>
            </a:pPr>
            <a:r>
              <a:rPr lang="pt-PT" sz="2800" dirty="0" smtClean="0">
                <a:latin typeface="Times New Roman" pitchFamily="18" charset="0"/>
              </a:rPr>
              <a:t>Dois outros instrumentos possíveis mas menos comuns:</a:t>
            </a:r>
          </a:p>
          <a:p>
            <a:pPr marL="0" indent="0" algn="just">
              <a:lnSpc>
                <a:spcPct val="90000"/>
              </a:lnSpc>
              <a:buFontTx/>
              <a:buNone/>
            </a:pPr>
            <a:endParaRPr lang="pt-PT" sz="1400" dirty="0" smtClean="0">
              <a:latin typeface="Times New Roman" pitchFamily="18" charset="0"/>
            </a:endParaRPr>
          </a:p>
          <a:p>
            <a:pPr marL="361950" lvl="1" algn="just" eaLnBrk="1" hangingPunct="1">
              <a:lnSpc>
                <a:spcPct val="80000"/>
              </a:lnSpc>
            </a:pPr>
            <a:r>
              <a:rPr lang="pt-PT" sz="2400" dirty="0" smtClean="0"/>
              <a:t>Uma forma, bastante drástica, é actuar através de </a:t>
            </a:r>
            <a:r>
              <a:rPr lang="pt-PT" sz="2400" b="1" dirty="0" smtClean="0">
                <a:solidFill>
                  <a:srgbClr val="669900"/>
                </a:solidFill>
                <a:effectLst>
                  <a:outerShdw blurRad="38100" dist="38100" dir="2700000" algn="tl">
                    <a:srgbClr val="C0C0C0"/>
                  </a:outerShdw>
                </a:effectLst>
              </a:rPr>
              <a:t>imposição de limites ao crédito</a:t>
            </a:r>
            <a:r>
              <a:rPr lang="pt-PT" sz="2400" dirty="0" smtClean="0"/>
              <a:t> acordado pelos bancos do sistema. Imposta usualmente quando se pensa que há excesso de oferta de moeda</a:t>
            </a:r>
          </a:p>
          <a:p>
            <a:pPr marL="361950" lvl="1" algn="just" eaLnBrk="1" hangingPunct="1">
              <a:lnSpc>
                <a:spcPct val="80000"/>
              </a:lnSpc>
            </a:pPr>
            <a:endParaRPr lang="pt-PT" sz="2400" dirty="0" smtClean="0"/>
          </a:p>
          <a:p>
            <a:pPr marL="361950" lvl="1" algn="just" eaLnBrk="1" hangingPunct="1">
              <a:lnSpc>
                <a:spcPct val="80000"/>
              </a:lnSpc>
            </a:pPr>
            <a:r>
              <a:rPr lang="pt-PT" sz="2400" dirty="0" smtClean="0"/>
              <a:t>Finalmente, se o mercado financeiro é regulamentado administrativamente, o Banco Central fixa </a:t>
            </a:r>
            <a:r>
              <a:rPr lang="pt-PT" sz="2400" b="1" dirty="0" smtClean="0"/>
              <a:t>a </a:t>
            </a:r>
            <a:r>
              <a:rPr lang="pt-PT" sz="2400" b="1" dirty="0" smtClean="0">
                <a:solidFill>
                  <a:srgbClr val="669900"/>
                </a:solidFill>
                <a:effectLst>
                  <a:outerShdw blurRad="38100" dist="38100" dir="2700000" algn="tl">
                    <a:srgbClr val="C0C0C0"/>
                  </a:outerShdw>
                </a:effectLst>
              </a:rPr>
              <a:t>taxa de juro</a:t>
            </a:r>
            <a:r>
              <a:rPr lang="pt-PT" sz="2400" dirty="0" smtClean="0"/>
              <a:t>, e influencia assim a oferta e a procura de moeda</a:t>
            </a:r>
          </a:p>
          <a:p>
            <a:pPr marL="0" indent="0" algn="just">
              <a:lnSpc>
                <a:spcPct val="90000"/>
              </a:lnSpc>
              <a:buFontTx/>
              <a:buNone/>
            </a:pPr>
            <a:endParaRPr lang="pt-PT" dirty="0" smtClean="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647C577C-27EA-48E2-AB0D-BA75BC957EED}" type="slidenum">
              <a:rPr lang="pt-PT"/>
              <a:pPr>
                <a:defRPr/>
              </a:pPr>
              <a:t>22</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A0B64F17-A458-41A6-BCAB-E5E61371382F}" type="slidenum">
              <a:rPr lang="pt-BR" sz="1400">
                <a:latin typeface="Arial" charset="0"/>
                <a:cs typeface="+mn-cs"/>
              </a:rPr>
              <a:pPr algn="r">
                <a:defRPr/>
              </a:pPr>
              <a:t>22</a:t>
            </a:fld>
            <a:endParaRPr lang="pt-BR" sz="1400">
              <a:latin typeface="Arial" charset="0"/>
              <a:cs typeface="+mn-cs"/>
            </a:endParaRPr>
          </a:p>
        </p:txBody>
      </p:sp>
      <p:sp>
        <p:nvSpPr>
          <p:cNvPr id="60420"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Moeda: Efeitos Produto e Preço</a:t>
            </a:r>
          </a:p>
        </p:txBody>
      </p:sp>
      <p:sp>
        <p:nvSpPr>
          <p:cNvPr id="60421" name="Rectangle 9"/>
          <p:cNvSpPr>
            <a:spLocks noGrp="1" noChangeArrowheads="1"/>
          </p:cNvSpPr>
          <p:nvPr>
            <p:ph type="body" idx="4294967295"/>
          </p:nvPr>
        </p:nvSpPr>
        <p:spPr>
          <a:xfrm>
            <a:off x="457200" y="1196975"/>
            <a:ext cx="8229600" cy="4929188"/>
          </a:xfrm>
        </p:spPr>
        <p:txBody>
          <a:bodyPr/>
          <a:lstStyle/>
          <a:p>
            <a:pPr eaLnBrk="1" hangingPunct="1">
              <a:lnSpc>
                <a:spcPct val="80000"/>
              </a:lnSpc>
            </a:pPr>
            <a:r>
              <a:rPr lang="pt-PT" sz="2400" b="1" dirty="0" smtClean="0">
                <a:solidFill>
                  <a:srgbClr val="009900"/>
                </a:solidFill>
              </a:rPr>
              <a:t>Mecanismo de transmissão monetária</a:t>
            </a:r>
            <a:r>
              <a:rPr lang="pt-PT" sz="2400" dirty="0" smtClean="0"/>
              <a:t>: </a:t>
            </a:r>
            <a:r>
              <a:rPr lang="pt-PT" sz="1800" dirty="0" smtClean="0"/>
              <a:t>a via pela qual as variações da oferta de moeda são traduzidas em variações do produto, do emprego, dos preços e da inflação</a:t>
            </a:r>
          </a:p>
          <a:p>
            <a:pPr eaLnBrk="1" hangingPunct="1">
              <a:lnSpc>
                <a:spcPct val="80000"/>
              </a:lnSpc>
            </a:pPr>
            <a:endParaRPr lang="pt-PT" sz="1800" dirty="0" smtClean="0"/>
          </a:p>
          <a:p>
            <a:pPr eaLnBrk="1" hangingPunct="1">
              <a:lnSpc>
                <a:spcPct val="80000"/>
              </a:lnSpc>
            </a:pPr>
            <a:r>
              <a:rPr lang="pt-PT" sz="1800" b="1" dirty="0" smtClean="0"/>
              <a:t>Exemplo: Admita que se pretende diminuir a inflação de uma dada economia:</a:t>
            </a:r>
          </a:p>
          <a:p>
            <a:pPr eaLnBrk="1" hangingPunct="1">
              <a:lnSpc>
                <a:spcPct val="80000"/>
              </a:lnSpc>
            </a:pPr>
            <a:endParaRPr lang="pt-PT" sz="1800" b="1" dirty="0" smtClean="0"/>
          </a:p>
          <a:p>
            <a:pPr lvl="1" eaLnBrk="1" hangingPunct="1">
              <a:lnSpc>
                <a:spcPct val="80000"/>
              </a:lnSpc>
            </a:pPr>
            <a:r>
              <a:rPr lang="pt-PT" sz="1600" dirty="0" smtClean="0"/>
              <a:t>1) Para iniciar o processo, o BC pode tomar medidas para influenciar as reservas bancárias; por exemplo aumentando a taxa de reservas obrigatórias</a:t>
            </a:r>
          </a:p>
          <a:p>
            <a:pPr lvl="1" eaLnBrk="1" hangingPunct="1">
              <a:lnSpc>
                <a:spcPct val="80000"/>
              </a:lnSpc>
            </a:pPr>
            <a:endParaRPr lang="pt-PT" sz="1600" dirty="0" smtClean="0"/>
          </a:p>
          <a:p>
            <a:pPr lvl="1" eaLnBrk="1" hangingPunct="1">
              <a:lnSpc>
                <a:spcPct val="80000"/>
              </a:lnSpc>
            </a:pPr>
            <a:r>
              <a:rPr lang="pt-PT" sz="1600" dirty="0" smtClean="0"/>
              <a:t>2) Cada impacto sobre as reservas bancárias produz uma contração múltipla dos depósitos, e desse modo, reduz a oferta de moeda</a:t>
            </a:r>
          </a:p>
          <a:p>
            <a:pPr lvl="1" eaLnBrk="1" hangingPunct="1">
              <a:lnSpc>
                <a:spcPct val="80000"/>
              </a:lnSpc>
            </a:pPr>
            <a:endParaRPr lang="pt-PT" sz="1600" dirty="0" smtClean="0"/>
          </a:p>
          <a:p>
            <a:pPr lvl="1" eaLnBrk="1" hangingPunct="1">
              <a:lnSpc>
                <a:spcPct val="80000"/>
              </a:lnSpc>
            </a:pPr>
            <a:r>
              <a:rPr lang="pt-PT" sz="1600" dirty="0" smtClean="0"/>
              <a:t>3) A redução da oferta de moeda aumenta as taxas de juro e restringe as condições de crédito</a:t>
            </a:r>
          </a:p>
          <a:p>
            <a:pPr lvl="1" eaLnBrk="1" hangingPunct="1">
              <a:lnSpc>
                <a:spcPct val="80000"/>
              </a:lnSpc>
            </a:pPr>
            <a:endParaRPr lang="pt-PT" sz="1600" dirty="0" smtClean="0"/>
          </a:p>
          <a:p>
            <a:pPr lvl="1" eaLnBrk="1" hangingPunct="1">
              <a:lnSpc>
                <a:spcPct val="80000"/>
              </a:lnSpc>
            </a:pPr>
            <a:r>
              <a:rPr lang="pt-PT" sz="1600" dirty="0" smtClean="0"/>
              <a:t>4) Com taxas de juro mais elevadas e menor riqueza, a despesa sensível ao juro – especialmente o investimento – tenderá a diminuir</a:t>
            </a:r>
          </a:p>
          <a:p>
            <a:pPr lvl="1" eaLnBrk="1" hangingPunct="1">
              <a:lnSpc>
                <a:spcPct val="80000"/>
              </a:lnSpc>
            </a:pPr>
            <a:endParaRPr lang="pt-PT" sz="1600" dirty="0" smtClean="0"/>
          </a:p>
          <a:p>
            <a:pPr lvl="1" eaLnBrk="1" hangingPunct="1">
              <a:lnSpc>
                <a:spcPct val="80000"/>
              </a:lnSpc>
            </a:pPr>
            <a:r>
              <a:rPr lang="pt-PT" sz="1600" dirty="0" smtClean="0"/>
              <a:t>5) Finalmente, a pressão da restrição de moeda, ao reduzir a procura agregada, reduzirá o rendimento, o produto, os empregos e a inflação</a:t>
            </a:r>
            <a:endParaRPr lang="pt-PT" dirty="0" smtClean="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A19FF474-EB20-4344-A4CE-FDA1CEE1A879}" type="slidenum">
              <a:rPr lang="pt-PT"/>
              <a:pPr>
                <a:defRPr/>
              </a:pPr>
              <a:t>23</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76644CAA-C476-4879-846A-E4D5B197B41D}" type="slidenum">
              <a:rPr lang="pt-BR" sz="1400">
                <a:latin typeface="Arial" charset="0"/>
                <a:cs typeface="+mn-cs"/>
              </a:rPr>
              <a:pPr algn="r">
                <a:defRPr/>
              </a:pPr>
              <a:t>23</a:t>
            </a:fld>
            <a:endParaRPr lang="pt-BR" sz="1400">
              <a:latin typeface="Arial" charset="0"/>
              <a:cs typeface="+mn-cs"/>
            </a:endParaRPr>
          </a:p>
        </p:txBody>
      </p:sp>
      <p:sp>
        <p:nvSpPr>
          <p:cNvPr id="62468"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Procura de Moeda</a:t>
            </a:r>
          </a:p>
        </p:txBody>
      </p:sp>
      <p:sp>
        <p:nvSpPr>
          <p:cNvPr id="3" name="Rectangle 9"/>
          <p:cNvSpPr>
            <a:spLocks noGrp="1" noChangeArrowheads="1"/>
          </p:cNvSpPr>
          <p:nvPr>
            <p:ph type="body" idx="4294967295"/>
          </p:nvPr>
        </p:nvSpPr>
        <p:spPr>
          <a:xfrm>
            <a:off x="323528" y="998660"/>
            <a:ext cx="8643938" cy="5453062"/>
          </a:xfrm>
        </p:spPr>
        <p:txBody>
          <a:bodyPr/>
          <a:lstStyle/>
          <a:p>
            <a:pPr marL="180975" indent="-180975" eaLnBrk="1" hangingPunct="1">
              <a:lnSpc>
                <a:spcPct val="80000"/>
              </a:lnSpc>
              <a:defRPr/>
            </a:pPr>
            <a:r>
              <a:rPr lang="pt-PT" sz="1900" dirty="0" smtClean="0">
                <a:latin typeface="Times New Roman" pitchFamily="18" charset="0"/>
                <a:cs typeface="Times New Roman" pitchFamily="18" charset="0"/>
              </a:rPr>
              <a:t>A procura de moeda é a quantidade de moeda que os agentes desejam deter para cada nível de rendimento e para cada taxa de juro. Supondo que os preços não variam, então as variações da procura são de moeda real</a:t>
            </a:r>
          </a:p>
          <a:p>
            <a:pPr marL="180975" indent="-180975" eaLnBrk="1" hangingPunct="1">
              <a:lnSpc>
                <a:spcPct val="80000"/>
              </a:lnSpc>
              <a:defRPr/>
            </a:pPr>
            <a:endParaRPr lang="pt-PT" sz="1000" dirty="0" smtClean="0">
              <a:latin typeface="Times New Roman" pitchFamily="18" charset="0"/>
              <a:cs typeface="Times New Roman" pitchFamily="18" charset="0"/>
            </a:endParaRPr>
          </a:p>
          <a:p>
            <a:pPr marL="180975" indent="-180975" eaLnBrk="1" hangingPunct="1">
              <a:lnSpc>
                <a:spcPct val="80000"/>
              </a:lnSpc>
              <a:defRPr/>
            </a:pPr>
            <a:r>
              <a:rPr lang="pt-PT" sz="1800" dirty="0" smtClean="0">
                <a:latin typeface="Times New Roman" pitchFamily="18" charset="0"/>
                <a:cs typeface="Times New Roman" pitchFamily="18" charset="0"/>
              </a:rPr>
              <a:t>A abordagem clássica é apresentada pela </a:t>
            </a:r>
            <a:r>
              <a:rPr lang="pt-PT" sz="1800" i="1" dirty="0" smtClean="0">
                <a:effectLst>
                  <a:outerShdw blurRad="38100" dist="38100" dir="2700000" algn="tl">
                    <a:srgbClr val="C0C0C0"/>
                  </a:outerShdw>
                </a:effectLst>
                <a:latin typeface="Times New Roman" pitchFamily="18" charset="0"/>
                <a:cs typeface="Times New Roman" pitchFamily="18" charset="0"/>
              </a:rPr>
              <a:t>Teoria Quantitativa</a:t>
            </a:r>
            <a:r>
              <a:rPr lang="pt-PT" sz="1800" dirty="0" smtClean="0">
                <a:latin typeface="Times New Roman" pitchFamily="18" charset="0"/>
                <a:cs typeface="Times New Roman" pitchFamily="18" charset="0"/>
              </a:rPr>
              <a:t>, cuja forma mais simples é: </a:t>
            </a:r>
            <a:r>
              <a:rPr lang="pt-PT" sz="1000" dirty="0" smtClean="0">
                <a:latin typeface="Times New Roman" pitchFamily="18" charset="0"/>
                <a:cs typeface="Times New Roman" pitchFamily="18" charset="0"/>
              </a:rPr>
              <a:t>	</a:t>
            </a:r>
          </a:p>
          <a:p>
            <a:pPr marL="180975" indent="-180975" algn="ctr" eaLnBrk="1" hangingPunct="1">
              <a:lnSpc>
                <a:spcPct val="80000"/>
              </a:lnSpc>
              <a:buFontTx/>
              <a:buNone/>
              <a:defRPr/>
            </a:pPr>
            <a:r>
              <a:rPr lang="pt-PT" sz="2000" b="1" dirty="0" smtClean="0">
                <a:solidFill>
                  <a:srgbClr val="009900"/>
                </a:solidFill>
                <a:latin typeface="Times New Roman" pitchFamily="18" charset="0"/>
                <a:cs typeface="Times New Roman" pitchFamily="18" charset="0"/>
              </a:rPr>
              <a:t>M x V = P x T</a:t>
            </a:r>
          </a:p>
          <a:p>
            <a:pPr marL="180975" indent="-180975" algn="ctr" eaLnBrk="1" hangingPunct="1">
              <a:lnSpc>
                <a:spcPct val="80000"/>
              </a:lnSpc>
              <a:buFontTx/>
              <a:buNone/>
              <a:defRPr/>
            </a:pPr>
            <a:endParaRPr lang="pt-PT" sz="800" b="1" dirty="0" smtClean="0">
              <a:solidFill>
                <a:srgbClr val="009900"/>
              </a:solidFill>
              <a:latin typeface="Times New Roman" pitchFamily="18" charset="0"/>
              <a:cs typeface="Times New Roman" pitchFamily="18" charset="0"/>
            </a:endParaRPr>
          </a:p>
          <a:p>
            <a:pPr marL="180975" indent="0" eaLnBrk="1" hangingPunct="1">
              <a:lnSpc>
                <a:spcPct val="80000"/>
              </a:lnSpc>
              <a:buNone/>
              <a:defRPr/>
            </a:pPr>
            <a:r>
              <a:rPr lang="pt-PT" sz="1600" dirty="0" smtClean="0">
                <a:latin typeface="Times New Roman" pitchFamily="18" charset="0"/>
                <a:cs typeface="Times New Roman" pitchFamily="18" charset="0"/>
              </a:rPr>
              <a:t>M – massa de moeda utilizada pelos agentes económicos; V é a velocidade de circulação da moeda, isto é, o número de vezes que a mesma moeda é utilizada num dado período; P é o nível geral de preços; e T é o volume de transacções realizadas durante o período</a:t>
            </a:r>
          </a:p>
          <a:p>
            <a:pPr marL="180975" indent="0" eaLnBrk="1" hangingPunct="1">
              <a:lnSpc>
                <a:spcPct val="80000"/>
              </a:lnSpc>
              <a:buNone/>
              <a:defRPr/>
            </a:pPr>
            <a:r>
              <a:rPr lang="pt-PT" sz="1600" dirty="0">
                <a:latin typeface="Times New Roman" pitchFamily="18" charset="0"/>
                <a:cs typeface="Times New Roman" pitchFamily="18" charset="0"/>
              </a:rPr>
              <a:t>é exposta pela Equação das Trocas: </a:t>
            </a:r>
          </a:p>
          <a:p>
            <a:pPr marL="180975" indent="-180975" eaLnBrk="1" hangingPunct="1">
              <a:lnSpc>
                <a:spcPct val="80000"/>
              </a:lnSpc>
              <a:defRPr/>
            </a:pPr>
            <a:endParaRPr lang="pt-PT" sz="1600" dirty="0">
              <a:latin typeface="Times New Roman" pitchFamily="18" charset="0"/>
              <a:cs typeface="Times New Roman" pitchFamily="18" charset="0"/>
            </a:endParaRPr>
          </a:p>
          <a:p>
            <a:pPr marL="180975" indent="-180975" algn="just" eaLnBrk="1" hangingPunct="1">
              <a:lnSpc>
                <a:spcPct val="80000"/>
              </a:lnSpc>
              <a:tabLst>
                <a:tab pos="180975" algn="l"/>
              </a:tabLst>
              <a:defRPr/>
            </a:pPr>
            <a:r>
              <a:rPr lang="pt-PT" sz="1800" dirty="0" smtClean="0">
                <a:latin typeface="Times New Roman" pitchFamily="18" charset="0"/>
                <a:cs typeface="Times New Roman" pitchFamily="18" charset="0"/>
              </a:rPr>
              <a:t>O T pode </a:t>
            </a:r>
            <a:r>
              <a:rPr lang="pt-PT" sz="1800" dirty="0">
                <a:latin typeface="Times New Roman" pitchFamily="18" charset="0"/>
                <a:cs typeface="Times New Roman" pitchFamily="18" charset="0"/>
              </a:rPr>
              <a:t>ser substituído pelo volume do produto </a:t>
            </a:r>
            <a:r>
              <a:rPr lang="pt-PT" sz="1800" dirty="0" smtClean="0">
                <a:latin typeface="Times New Roman" pitchFamily="18" charset="0"/>
                <a:cs typeface="Times New Roman" pitchFamily="18" charset="0"/>
              </a:rPr>
              <a:t>Y e temos a </a:t>
            </a:r>
            <a:r>
              <a:rPr lang="pt-PT" sz="1800" i="1" dirty="0" smtClean="0">
                <a:latin typeface="Times New Roman" pitchFamily="18" charset="0"/>
                <a:cs typeface="Times New Roman" pitchFamily="18" charset="0"/>
              </a:rPr>
              <a:t>Equação das Trocas:</a:t>
            </a:r>
          </a:p>
          <a:p>
            <a:pPr marL="0" indent="0" algn="just" eaLnBrk="1" hangingPunct="1">
              <a:lnSpc>
                <a:spcPct val="80000"/>
              </a:lnSpc>
              <a:buNone/>
              <a:tabLst>
                <a:tab pos="180975" algn="l"/>
              </a:tabLst>
              <a:defRPr/>
            </a:pPr>
            <a:endParaRPr lang="pt-PT" sz="1000" b="1" dirty="0">
              <a:solidFill>
                <a:srgbClr val="009900"/>
              </a:solidFill>
              <a:latin typeface="Times New Roman" pitchFamily="18" charset="0"/>
              <a:cs typeface="Times New Roman" pitchFamily="18" charset="0"/>
            </a:endParaRPr>
          </a:p>
          <a:p>
            <a:pPr marL="0" indent="0" algn="ctr" eaLnBrk="1" hangingPunct="1">
              <a:lnSpc>
                <a:spcPct val="80000"/>
              </a:lnSpc>
              <a:buNone/>
              <a:tabLst>
                <a:tab pos="180975" algn="l"/>
              </a:tabLst>
              <a:defRPr/>
            </a:pPr>
            <a:r>
              <a:rPr lang="pt-PT" sz="1800" b="1" dirty="0" smtClean="0">
                <a:solidFill>
                  <a:srgbClr val="009900"/>
                </a:solidFill>
                <a:latin typeface="Times New Roman" pitchFamily="18" charset="0"/>
                <a:cs typeface="Times New Roman" pitchFamily="18" charset="0"/>
              </a:rPr>
              <a:t>	</a:t>
            </a:r>
            <a:r>
              <a:rPr lang="pt-PT" sz="1900" b="1" dirty="0" smtClean="0">
                <a:solidFill>
                  <a:srgbClr val="009900"/>
                </a:solidFill>
                <a:latin typeface="Times New Roman" pitchFamily="18" charset="0"/>
                <a:cs typeface="Times New Roman" pitchFamily="18" charset="0"/>
              </a:rPr>
              <a:t>M </a:t>
            </a:r>
            <a:r>
              <a:rPr lang="pt-PT" sz="1900" b="1" dirty="0">
                <a:solidFill>
                  <a:srgbClr val="009900"/>
                </a:solidFill>
                <a:latin typeface="Times New Roman" pitchFamily="18" charset="0"/>
                <a:cs typeface="Times New Roman" pitchFamily="18" charset="0"/>
              </a:rPr>
              <a:t>x V = P </a:t>
            </a:r>
            <a:r>
              <a:rPr lang="pt-PT" sz="1900" b="1">
                <a:solidFill>
                  <a:srgbClr val="009900"/>
                </a:solidFill>
                <a:latin typeface="Times New Roman" pitchFamily="18" charset="0"/>
                <a:cs typeface="Times New Roman" pitchFamily="18" charset="0"/>
              </a:rPr>
              <a:t>x </a:t>
            </a:r>
            <a:r>
              <a:rPr lang="pt-PT" sz="1900" b="1" smtClean="0">
                <a:solidFill>
                  <a:srgbClr val="009900"/>
                </a:solidFill>
                <a:latin typeface="Times New Roman" pitchFamily="18" charset="0"/>
                <a:cs typeface="Times New Roman" pitchFamily="18" charset="0"/>
              </a:rPr>
              <a:t>Y</a:t>
            </a:r>
            <a:endParaRPr lang="pt-PT" sz="1900" b="1" dirty="0">
              <a:solidFill>
                <a:srgbClr val="009900"/>
              </a:solidFill>
              <a:latin typeface="Times New Roman" pitchFamily="18" charset="0"/>
              <a:cs typeface="Times New Roman" pitchFamily="18" charset="0"/>
            </a:endParaRPr>
          </a:p>
          <a:p>
            <a:pPr marL="180975" indent="-180975" eaLnBrk="1" hangingPunct="1">
              <a:lnSpc>
                <a:spcPct val="80000"/>
              </a:lnSpc>
              <a:defRPr/>
            </a:pPr>
            <a:endParaRPr lang="pt-PT" sz="1600" dirty="0" smtClean="0">
              <a:latin typeface="Times New Roman" pitchFamily="18" charset="0"/>
              <a:cs typeface="Times New Roman" pitchFamily="18" charset="0"/>
            </a:endParaRPr>
          </a:p>
          <a:p>
            <a:pPr marL="180975" indent="-180975" eaLnBrk="1" hangingPunct="1">
              <a:lnSpc>
                <a:spcPct val="80000"/>
              </a:lnSpc>
              <a:defRPr/>
            </a:pPr>
            <a:r>
              <a:rPr lang="pt-PT" sz="2000" dirty="0" smtClean="0">
                <a:latin typeface="Times New Roman" pitchFamily="18" charset="0"/>
                <a:cs typeface="Times New Roman" pitchFamily="18" charset="0"/>
              </a:rPr>
              <a:t>o que permite escrever: V = (P x Y) / M  ou, equivalentemente,  </a:t>
            </a:r>
            <a:r>
              <a:rPr lang="pt-PT" sz="2000" b="1" dirty="0" smtClean="0">
                <a:solidFill>
                  <a:srgbClr val="009900"/>
                </a:solidFill>
                <a:effectLst>
                  <a:outerShdw blurRad="38100" dist="38100" dir="2700000" algn="tl">
                    <a:srgbClr val="C0C0C0"/>
                  </a:outerShdw>
                </a:effectLst>
                <a:latin typeface="Times New Roman" pitchFamily="18" charset="0"/>
                <a:cs typeface="Times New Roman" pitchFamily="18" charset="0"/>
              </a:rPr>
              <a:t>V = Y / (M/P)</a:t>
            </a:r>
          </a:p>
          <a:p>
            <a:pPr marL="180975" indent="-180975" eaLnBrk="1" hangingPunct="1">
              <a:lnSpc>
                <a:spcPct val="80000"/>
              </a:lnSpc>
              <a:defRPr/>
            </a:pPr>
            <a:endParaRPr lang="pt-PT" sz="500" b="1" dirty="0" smtClean="0">
              <a:solidFill>
                <a:srgbClr val="009900"/>
              </a:solidFill>
              <a:effectLst>
                <a:outerShdw blurRad="38100" dist="38100" dir="2700000" algn="tl">
                  <a:srgbClr val="C0C0C0"/>
                </a:outerShdw>
              </a:effectLst>
              <a:latin typeface="Times New Roman" pitchFamily="18" charset="0"/>
              <a:cs typeface="Times New Roman" pitchFamily="18" charset="0"/>
            </a:endParaRPr>
          </a:p>
          <a:p>
            <a:pPr marL="180975" indent="0" algn="just" eaLnBrk="1" hangingPunct="1">
              <a:lnSpc>
                <a:spcPct val="80000"/>
              </a:lnSpc>
              <a:buNone/>
              <a:defRPr/>
            </a:pPr>
            <a:r>
              <a:rPr lang="pt-PT" sz="1700" dirty="0" smtClean="0">
                <a:latin typeface="Times New Roman" panose="02020603050405020304" pitchFamily="18" charset="0"/>
                <a:cs typeface="Times New Roman" panose="02020603050405020304" pitchFamily="18" charset="0"/>
              </a:rPr>
              <a:t>Deste modo, a velocidade da moeda é a </a:t>
            </a:r>
            <a:r>
              <a:rPr lang="pt-PT" sz="1700" dirty="0">
                <a:latin typeface="Times New Roman" panose="02020603050405020304" pitchFamily="18" charset="0"/>
                <a:cs typeface="Times New Roman" panose="02020603050405020304" pitchFamily="18" charset="0"/>
              </a:rPr>
              <a:t>relação entre a despesa total </a:t>
            </a:r>
            <a:r>
              <a:rPr lang="pt-PT" sz="1700" dirty="0" smtClean="0">
                <a:latin typeface="Times New Roman" panose="02020603050405020304" pitchFamily="18" charset="0"/>
                <a:cs typeface="Times New Roman" panose="02020603050405020304" pitchFamily="18" charset="0"/>
              </a:rPr>
              <a:t>a preços constantes e </a:t>
            </a:r>
            <a:r>
              <a:rPr lang="pt-PT" sz="1700" dirty="0">
                <a:latin typeface="Times New Roman" panose="02020603050405020304" pitchFamily="18" charset="0"/>
                <a:cs typeface="Times New Roman" panose="02020603050405020304" pitchFamily="18" charset="0"/>
              </a:rPr>
              <a:t>a massa </a:t>
            </a:r>
            <a:r>
              <a:rPr lang="pt-PT" sz="1700" dirty="0" smtClean="0">
                <a:latin typeface="Times New Roman" panose="02020603050405020304" pitchFamily="18" charset="0"/>
                <a:cs typeface="Times New Roman" panose="02020603050405020304" pitchFamily="18" charset="0"/>
              </a:rPr>
              <a:t>monetária</a:t>
            </a:r>
          </a:p>
          <a:p>
            <a:pPr marL="180975" indent="0" eaLnBrk="1" hangingPunct="1">
              <a:lnSpc>
                <a:spcPct val="80000"/>
              </a:lnSpc>
              <a:buNone/>
              <a:tabLst>
                <a:tab pos="180975" algn="l"/>
              </a:tabLst>
              <a:defRPr/>
            </a:pPr>
            <a:r>
              <a:rPr lang="pt-PT" sz="1600" dirty="0" smtClean="0">
                <a:latin typeface="Times New Roman" panose="02020603050405020304" pitchFamily="18" charset="0"/>
                <a:cs typeface="Times New Roman" panose="02020603050405020304" pitchFamily="18" charset="0"/>
              </a:rPr>
              <a:t>sendo a </a:t>
            </a:r>
            <a:r>
              <a:rPr lang="pt-PT" sz="1700" b="1" dirty="0" smtClean="0">
                <a:latin typeface="Times New Roman" panose="02020603050405020304" pitchFamily="18" charset="0"/>
                <a:cs typeface="Times New Roman" panose="02020603050405020304" pitchFamily="18" charset="0"/>
              </a:rPr>
              <a:t>Velocidade </a:t>
            </a:r>
            <a:r>
              <a:rPr lang="pt-PT" sz="1700" b="1" dirty="0">
                <a:latin typeface="Times New Roman" panose="02020603050405020304" pitchFamily="18" charset="0"/>
                <a:cs typeface="Times New Roman" panose="02020603050405020304" pitchFamily="18" charset="0"/>
              </a:rPr>
              <a:t>de Circulação da Moeda </a:t>
            </a:r>
            <a:r>
              <a:rPr lang="pt-PT" sz="1700" dirty="0" smtClean="0">
                <a:latin typeface="Times New Roman" panose="02020603050405020304" pitchFamily="18" charset="0"/>
                <a:cs typeface="Times New Roman" panose="02020603050405020304" pitchFamily="18" charset="0"/>
              </a:rPr>
              <a:t>definida como </a:t>
            </a:r>
            <a:r>
              <a:rPr lang="pt-PT" sz="1700"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  quantidade </a:t>
            </a:r>
            <a:r>
              <a:rPr lang="pt-PT" sz="1700"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de vezes que uma unidade monetária (€,$, £) é 	</a:t>
            </a:r>
            <a:r>
              <a:rPr lang="pt-PT" sz="1700"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utilizada </a:t>
            </a:r>
            <a:r>
              <a:rPr lang="pt-PT" sz="1700"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na troca de bens e serviços finais, numa dada </a:t>
            </a:r>
            <a:r>
              <a:rPr lang="pt-PT" sz="1700"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economia</a:t>
            </a:r>
            <a:r>
              <a:rPr lang="pt-PT" sz="1700"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num determinado período de tempo.</a:t>
            </a:r>
          </a:p>
          <a:p>
            <a:pPr>
              <a:lnSpc>
                <a:spcPct val="90000"/>
              </a:lnSpc>
              <a:buFontTx/>
              <a:buNone/>
              <a:defRPr/>
            </a:pPr>
            <a:endParaRPr lang="pt-PT"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Rectangle 6"/>
          <p:cNvSpPr>
            <a:spLocks noGrp="1" noChangeArrowheads="1"/>
          </p:cNvSpPr>
          <p:nvPr>
            <p:ph type="sldNum" sz="quarter" idx="12"/>
          </p:nvPr>
        </p:nvSpPr>
        <p:spPr/>
        <p:txBody>
          <a:bodyPr/>
          <a:lstStyle/>
          <a:p>
            <a:pPr>
              <a:defRPr/>
            </a:pPr>
            <a:fld id="{DEC0E44C-72A6-4681-AA87-C816BFB31876}" type="slidenum">
              <a:rPr lang="pt-PT"/>
              <a:pPr>
                <a:defRPr/>
              </a:pPr>
              <a:t>24</a:t>
            </a:fld>
            <a:endParaRPr lang="pt-PT"/>
          </a:p>
        </p:txBody>
      </p:sp>
      <p:sp>
        <p:nvSpPr>
          <p:cNvPr id="1331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Motivos de Procura de Moeda</a:t>
            </a:r>
          </a:p>
        </p:txBody>
      </p:sp>
      <p:sp>
        <p:nvSpPr>
          <p:cNvPr id="13317" name="Rectangle 9"/>
          <p:cNvSpPr>
            <a:spLocks noGrp="1" noChangeArrowheads="1"/>
          </p:cNvSpPr>
          <p:nvPr>
            <p:ph type="body" idx="4294967295"/>
          </p:nvPr>
        </p:nvSpPr>
        <p:spPr>
          <a:xfrm>
            <a:off x="457200" y="1196975"/>
            <a:ext cx="8229600" cy="4929188"/>
          </a:xfrm>
        </p:spPr>
        <p:txBody>
          <a:bodyPr/>
          <a:lstStyle/>
          <a:p>
            <a:pPr eaLnBrk="1" hangingPunct="1">
              <a:lnSpc>
                <a:spcPct val="80000"/>
              </a:lnSpc>
              <a:buFontTx/>
              <a:buNone/>
            </a:pPr>
            <a:endParaRPr lang="pt-PT" sz="1800" smtClean="0">
              <a:latin typeface="Times New Roman" pitchFamily="18" charset="0"/>
              <a:cs typeface="Times New Roman" pitchFamily="18" charset="0"/>
            </a:endParaRPr>
          </a:p>
          <a:p>
            <a:pPr eaLnBrk="1" hangingPunct="1">
              <a:lnSpc>
                <a:spcPct val="80000"/>
              </a:lnSpc>
              <a:buFontTx/>
              <a:buNone/>
            </a:pPr>
            <a:endParaRPr lang="pt-PT" sz="1800" smtClean="0">
              <a:latin typeface="Times New Roman" pitchFamily="18" charset="0"/>
              <a:cs typeface="Times New Roman" pitchFamily="18" charset="0"/>
            </a:endParaRPr>
          </a:p>
        </p:txBody>
      </p:sp>
      <p:pic>
        <p:nvPicPr>
          <p:cNvPr id="13318" name="Picture 4"/>
          <p:cNvPicPr>
            <a:picLocks noChangeAspect="1" noChangeArrowheads="1"/>
          </p:cNvPicPr>
          <p:nvPr/>
        </p:nvPicPr>
        <p:blipFill>
          <a:blip r:embed="rId4" cstate="print"/>
          <a:srcRect/>
          <a:stretch>
            <a:fillRect/>
          </a:stretch>
        </p:blipFill>
        <p:spPr bwMode="auto">
          <a:xfrm>
            <a:off x="1500188" y="4000500"/>
            <a:ext cx="1928812" cy="1609725"/>
          </a:xfrm>
          <a:prstGeom prst="rect">
            <a:avLst/>
          </a:prstGeom>
          <a:noFill/>
          <a:ln w="9525">
            <a:noFill/>
            <a:miter lim="800000"/>
            <a:headEnd/>
            <a:tailEnd/>
          </a:ln>
        </p:spPr>
      </p:pic>
      <p:sp>
        <p:nvSpPr>
          <p:cNvPr id="13319" name="CaixaDeTexto 7"/>
          <p:cNvSpPr txBox="1">
            <a:spLocks noChangeArrowheads="1"/>
          </p:cNvSpPr>
          <p:nvPr/>
        </p:nvSpPr>
        <p:spPr bwMode="auto">
          <a:xfrm>
            <a:off x="214313" y="3143250"/>
            <a:ext cx="5357812" cy="1200150"/>
          </a:xfrm>
          <a:prstGeom prst="rect">
            <a:avLst/>
          </a:prstGeom>
          <a:noFill/>
          <a:ln w="9525">
            <a:noFill/>
            <a:miter lim="800000"/>
            <a:headEnd/>
            <a:tailEnd/>
          </a:ln>
        </p:spPr>
        <p:txBody>
          <a:bodyPr>
            <a:spAutoFit/>
          </a:bodyPr>
          <a:lstStyle/>
          <a:p>
            <a:r>
              <a:rPr lang="pt-PT" sz="1800">
                <a:cs typeface="Times New Roman" pitchFamily="18" charset="0"/>
              </a:rPr>
              <a:t>Pode escrever-se que a procura agregada de liquidez (L) é função do nível de rendimento real para ambos os motivos:</a:t>
            </a:r>
          </a:p>
          <a:p>
            <a:endParaRPr lang="pt-PT" sz="1800"/>
          </a:p>
        </p:txBody>
      </p:sp>
      <p:sp>
        <p:nvSpPr>
          <p:cNvPr id="13320" name="CaixaDeTexto 8"/>
          <p:cNvSpPr txBox="1">
            <a:spLocks noChangeArrowheads="1"/>
          </p:cNvSpPr>
          <p:nvPr/>
        </p:nvSpPr>
        <p:spPr bwMode="auto">
          <a:xfrm>
            <a:off x="5857875" y="928688"/>
            <a:ext cx="3286125" cy="2578100"/>
          </a:xfrm>
          <a:prstGeom prst="rect">
            <a:avLst/>
          </a:prstGeom>
          <a:noFill/>
          <a:ln w="9525">
            <a:noFill/>
            <a:miter lim="800000"/>
            <a:headEnd/>
            <a:tailEnd/>
          </a:ln>
        </p:spPr>
        <p:txBody>
          <a:bodyPr>
            <a:spAutoFit/>
          </a:bodyPr>
          <a:lstStyle/>
          <a:p>
            <a:pPr>
              <a:defRPr/>
            </a:pPr>
            <a:r>
              <a:rPr lang="pt-PT" sz="1900" b="1" i="1" u="sng">
                <a:solidFill>
                  <a:srgbClr val="009900"/>
                </a:solidFill>
                <a:effectLst>
                  <a:outerShdw blurRad="38100" dist="38100" dir="2700000" algn="tl">
                    <a:srgbClr val="C0C0C0"/>
                  </a:outerShdw>
                </a:effectLst>
              </a:rPr>
              <a:t>Motivo Especulação</a:t>
            </a:r>
            <a:r>
              <a:rPr lang="pt-PT" sz="1800">
                <a:solidFill>
                  <a:srgbClr val="009900"/>
                </a:solidFill>
              </a:rPr>
              <a:t> </a:t>
            </a:r>
            <a:r>
              <a:rPr lang="pt-PT" sz="1800"/>
              <a:t>– com vista a obter ganhos futuros.  Quando a taxa de juro varia, os agentes económicos procedem a uma mudança da composição dos activos. Logo, a procura de moeda por motivo especulação é função negativa da taxa de juro</a:t>
            </a:r>
          </a:p>
          <a:p>
            <a:pPr>
              <a:defRPr/>
            </a:pPr>
            <a:endParaRPr lang="pt-PT" sz="1800"/>
          </a:p>
        </p:txBody>
      </p:sp>
      <p:pic>
        <p:nvPicPr>
          <p:cNvPr id="13321" name="Picture 4"/>
          <p:cNvPicPr>
            <a:picLocks noChangeAspect="1" noChangeArrowheads="1"/>
          </p:cNvPicPr>
          <p:nvPr/>
        </p:nvPicPr>
        <p:blipFill>
          <a:blip r:embed="rId5" cstate="print"/>
          <a:srcRect/>
          <a:stretch>
            <a:fillRect/>
          </a:stretch>
        </p:blipFill>
        <p:spPr bwMode="auto">
          <a:xfrm>
            <a:off x="6215063" y="3571875"/>
            <a:ext cx="1879600" cy="1698625"/>
          </a:xfrm>
          <a:prstGeom prst="rect">
            <a:avLst/>
          </a:prstGeom>
          <a:noFill/>
          <a:ln w="9525">
            <a:noFill/>
            <a:miter lim="800000"/>
            <a:headEnd/>
            <a:tailEnd/>
          </a:ln>
        </p:spPr>
      </p:pic>
      <p:sp>
        <p:nvSpPr>
          <p:cNvPr id="13322" name="CaixaDeTexto 10"/>
          <p:cNvSpPr txBox="1">
            <a:spLocks noChangeArrowheads="1"/>
          </p:cNvSpPr>
          <p:nvPr/>
        </p:nvSpPr>
        <p:spPr bwMode="auto">
          <a:xfrm>
            <a:off x="285750" y="5715000"/>
            <a:ext cx="2428875" cy="369888"/>
          </a:xfrm>
          <a:prstGeom prst="rect">
            <a:avLst/>
          </a:prstGeom>
          <a:noFill/>
          <a:ln w="9525">
            <a:noFill/>
            <a:miter lim="800000"/>
            <a:headEnd/>
            <a:tailEnd/>
          </a:ln>
        </p:spPr>
        <p:txBody>
          <a:bodyPr>
            <a:spAutoFit/>
          </a:bodyPr>
          <a:lstStyle/>
          <a:p>
            <a:r>
              <a:rPr lang="pt-PT" sz="1800">
                <a:solidFill>
                  <a:srgbClr val="009900"/>
                </a:solidFill>
              </a:rPr>
              <a:t>No total teremos:</a:t>
            </a:r>
          </a:p>
        </p:txBody>
      </p:sp>
      <p:sp>
        <p:nvSpPr>
          <p:cNvPr id="13323" name="CaixaDeTexto 12"/>
          <p:cNvSpPr txBox="1">
            <a:spLocks noChangeArrowheads="1"/>
          </p:cNvSpPr>
          <p:nvPr/>
        </p:nvSpPr>
        <p:spPr bwMode="auto">
          <a:xfrm>
            <a:off x="285750" y="971550"/>
            <a:ext cx="2643188" cy="1857375"/>
          </a:xfrm>
          <a:prstGeom prst="rect">
            <a:avLst/>
          </a:prstGeom>
          <a:noFill/>
          <a:ln w="9525">
            <a:noFill/>
            <a:miter lim="800000"/>
            <a:headEnd/>
            <a:tailEnd/>
          </a:ln>
        </p:spPr>
        <p:txBody>
          <a:bodyPr>
            <a:spAutoFit/>
          </a:bodyPr>
          <a:lstStyle/>
          <a:p>
            <a:pPr>
              <a:lnSpc>
                <a:spcPct val="80000"/>
              </a:lnSpc>
              <a:defRPr/>
            </a:pPr>
            <a:r>
              <a:rPr lang="pt-PT" sz="1900" b="1" i="1" u="sng">
                <a:solidFill>
                  <a:srgbClr val="009900"/>
                </a:solidFill>
                <a:effectLst>
                  <a:outerShdw blurRad="38100" dist="38100" dir="2700000" algn="tl">
                    <a:srgbClr val="C0C0C0"/>
                  </a:outerShdw>
                </a:effectLst>
                <a:cs typeface="Times New Roman" pitchFamily="18" charset="0"/>
              </a:rPr>
              <a:t>Motivo Transacções</a:t>
            </a:r>
            <a:r>
              <a:rPr lang="pt-PT" sz="1800">
                <a:solidFill>
                  <a:srgbClr val="009900"/>
                </a:solidFill>
                <a:cs typeface="Times New Roman" pitchFamily="18" charset="0"/>
              </a:rPr>
              <a:t> </a:t>
            </a:r>
            <a:r>
              <a:rPr lang="pt-PT" sz="1800">
                <a:cs typeface="Times New Roman" pitchFamily="18" charset="0"/>
              </a:rPr>
              <a:t>– os agentes têm necessidade de dispor de moeda líquida para proverem as suas necessidades de transacção no dia a dia e a liquidação imediata de compras</a:t>
            </a:r>
          </a:p>
        </p:txBody>
      </p:sp>
      <p:sp>
        <p:nvSpPr>
          <p:cNvPr id="13324" name="CaixaDeTexto 14"/>
          <p:cNvSpPr txBox="1">
            <a:spLocks noChangeArrowheads="1"/>
          </p:cNvSpPr>
          <p:nvPr/>
        </p:nvSpPr>
        <p:spPr bwMode="auto">
          <a:xfrm>
            <a:off x="2843213" y="908050"/>
            <a:ext cx="3143250" cy="2028825"/>
          </a:xfrm>
          <a:prstGeom prst="rect">
            <a:avLst/>
          </a:prstGeom>
          <a:noFill/>
          <a:ln w="9525">
            <a:noFill/>
            <a:miter lim="800000"/>
            <a:headEnd/>
            <a:tailEnd/>
          </a:ln>
        </p:spPr>
        <p:txBody>
          <a:bodyPr>
            <a:spAutoFit/>
          </a:bodyPr>
          <a:lstStyle/>
          <a:p>
            <a:pPr>
              <a:defRPr/>
            </a:pPr>
            <a:r>
              <a:rPr lang="pt-PT" sz="1900" b="1" i="1" u="sng">
                <a:solidFill>
                  <a:srgbClr val="009900"/>
                </a:solidFill>
                <a:effectLst>
                  <a:outerShdw blurRad="38100" dist="38100" dir="2700000" algn="tl">
                    <a:srgbClr val="C0C0C0"/>
                  </a:outerShdw>
                </a:effectLst>
                <a:cs typeface="Times New Roman" pitchFamily="18" charset="0"/>
              </a:rPr>
              <a:t>Motivo Precaução</a:t>
            </a:r>
            <a:r>
              <a:rPr lang="pt-PT" sz="1800">
                <a:solidFill>
                  <a:srgbClr val="009900"/>
                </a:solidFill>
                <a:cs typeface="Times New Roman" pitchFamily="18" charset="0"/>
              </a:rPr>
              <a:t> </a:t>
            </a:r>
            <a:r>
              <a:rPr lang="pt-PT" sz="1800">
                <a:cs typeface="Times New Roman" pitchFamily="18" charset="0"/>
              </a:rPr>
              <a:t>– os agentes económicos detêm moeda (reserva de valor) para se proverem de segurança, suficiente para tornar tolerável o risco estimado na sua actividade económica corrente</a:t>
            </a:r>
          </a:p>
        </p:txBody>
      </p:sp>
      <p:sp>
        <p:nvSpPr>
          <p:cNvPr id="16" name="Seta curvada à esquerda 15"/>
          <p:cNvSpPr/>
          <p:nvPr/>
        </p:nvSpPr>
        <p:spPr>
          <a:xfrm>
            <a:off x="8286750" y="3357563"/>
            <a:ext cx="500063" cy="1214437"/>
          </a:xfrm>
          <a:prstGeom prst="curved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solidFill>
                <a:srgbClr val="009900"/>
              </a:solidFill>
            </a:endParaRPr>
          </a:p>
        </p:txBody>
      </p:sp>
      <p:sp>
        <p:nvSpPr>
          <p:cNvPr id="17" name="Seta para a esquerda, para a direita e para cima 16"/>
          <p:cNvSpPr/>
          <p:nvPr/>
        </p:nvSpPr>
        <p:spPr>
          <a:xfrm rot="10800000">
            <a:off x="1857375" y="2571750"/>
            <a:ext cx="928688" cy="571500"/>
          </a:xfrm>
          <a:prstGeom prst="leftRigh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
        <p:nvSpPr>
          <p:cNvPr id="133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13313" name="Object 1"/>
          <p:cNvGraphicFramePr>
            <a:graphicFrameLocks noChangeAspect="1"/>
          </p:cNvGraphicFramePr>
          <p:nvPr/>
        </p:nvGraphicFramePr>
        <p:xfrm>
          <a:off x="2928938" y="5643563"/>
          <a:ext cx="3500437" cy="690562"/>
        </p:xfrm>
        <a:graphic>
          <a:graphicData uri="http://schemas.openxmlformats.org/presentationml/2006/ole">
            <mc:AlternateContent xmlns:mc="http://schemas.openxmlformats.org/markup-compatibility/2006">
              <mc:Choice xmlns:v="urn:schemas-microsoft-com:vml" Requires="v">
                <p:oleObj spid="_x0000_s13323" name="Equação" r:id="rId6" imgW="1981200" imgH="393700" progId="Equation.3">
                  <p:embed/>
                </p:oleObj>
              </mc:Choice>
              <mc:Fallback>
                <p:oleObj name="Equação" r:id="rId6" imgW="1981200" imgH="3937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938" y="5643563"/>
                        <a:ext cx="3500437"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additive="base">
                                        <p:cTn id="7" dur="500" fill="hold"/>
                                        <p:tgtEl>
                                          <p:spTgt spid="13320"/>
                                        </p:tgtEl>
                                        <p:attrNameLst>
                                          <p:attrName>ppt_x</p:attrName>
                                        </p:attrNameLst>
                                      </p:cBhvr>
                                      <p:tavLst>
                                        <p:tav tm="0">
                                          <p:val>
                                            <p:strVal val="#ppt_x"/>
                                          </p:val>
                                        </p:tav>
                                        <p:tav tm="100000">
                                          <p:val>
                                            <p:strVal val="#ppt_x"/>
                                          </p:val>
                                        </p:tav>
                                      </p:tavLst>
                                    </p:anim>
                                    <p:anim calcmode="lin" valueType="num">
                                      <p:cBhvr additive="base">
                                        <p:cTn id="8" dur="500" fill="hold"/>
                                        <p:tgtEl>
                                          <p:spTgt spid="133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21"/>
                                        </p:tgtEl>
                                        <p:attrNameLst>
                                          <p:attrName>style.visibility</p:attrName>
                                        </p:attrNameLst>
                                      </p:cBhvr>
                                      <p:to>
                                        <p:strVal val="visible"/>
                                      </p:to>
                                    </p:set>
                                    <p:anim calcmode="lin" valueType="num">
                                      <p:cBhvr additive="base">
                                        <p:cTn id="15" dur="500" fill="hold"/>
                                        <p:tgtEl>
                                          <p:spTgt spid="13321"/>
                                        </p:tgtEl>
                                        <p:attrNameLst>
                                          <p:attrName>ppt_x</p:attrName>
                                        </p:attrNameLst>
                                      </p:cBhvr>
                                      <p:tavLst>
                                        <p:tav tm="0">
                                          <p:val>
                                            <p:strVal val="#ppt_x"/>
                                          </p:val>
                                        </p:tav>
                                        <p:tav tm="100000">
                                          <p:val>
                                            <p:strVal val="#ppt_x"/>
                                          </p:val>
                                        </p:tav>
                                      </p:tavLst>
                                    </p:anim>
                                    <p:anim calcmode="lin" valueType="num">
                                      <p:cBhvr additive="base">
                                        <p:cTn id="16"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322"/>
                                        </p:tgtEl>
                                        <p:attrNameLst>
                                          <p:attrName>style.visibility</p:attrName>
                                        </p:attrNameLst>
                                      </p:cBhvr>
                                      <p:to>
                                        <p:strVal val="visible"/>
                                      </p:to>
                                    </p:set>
                                    <p:anim calcmode="lin" valueType="num">
                                      <p:cBhvr additive="base">
                                        <p:cTn id="21" dur="500" fill="hold"/>
                                        <p:tgtEl>
                                          <p:spTgt spid="13322"/>
                                        </p:tgtEl>
                                        <p:attrNameLst>
                                          <p:attrName>ppt_x</p:attrName>
                                        </p:attrNameLst>
                                      </p:cBhvr>
                                      <p:tavLst>
                                        <p:tav tm="0">
                                          <p:val>
                                            <p:strVal val="#ppt_x"/>
                                          </p:val>
                                        </p:tav>
                                        <p:tav tm="100000">
                                          <p:val>
                                            <p:strVal val="#ppt_x"/>
                                          </p:val>
                                        </p:tav>
                                      </p:tavLst>
                                    </p:anim>
                                    <p:anim calcmode="lin" valueType="num">
                                      <p:cBhvr additive="base">
                                        <p:cTn id="22" dur="500" fill="hold"/>
                                        <p:tgtEl>
                                          <p:spTgt spid="1332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313"/>
                                        </p:tgtEl>
                                        <p:attrNameLst>
                                          <p:attrName>style.visibility</p:attrName>
                                        </p:attrNameLst>
                                      </p:cBhvr>
                                      <p:to>
                                        <p:strVal val="visible"/>
                                      </p:to>
                                    </p:set>
                                    <p:anim calcmode="lin" valueType="num">
                                      <p:cBhvr additive="base">
                                        <p:cTn id="25" dur="500" fill="hold"/>
                                        <p:tgtEl>
                                          <p:spTgt spid="13313"/>
                                        </p:tgtEl>
                                        <p:attrNameLst>
                                          <p:attrName>ppt_x</p:attrName>
                                        </p:attrNameLst>
                                      </p:cBhvr>
                                      <p:tavLst>
                                        <p:tav tm="0">
                                          <p:val>
                                            <p:strVal val="#ppt_x"/>
                                          </p:val>
                                        </p:tav>
                                        <p:tav tm="100000">
                                          <p:val>
                                            <p:strVal val="#ppt_x"/>
                                          </p:val>
                                        </p:tav>
                                      </p:tavLst>
                                    </p:anim>
                                    <p:anim calcmode="lin" valueType="num">
                                      <p:cBhvr additive="base">
                                        <p:cTn id="26" dur="500" fill="hold"/>
                                        <p:tgtEl>
                                          <p:spTgt spid="13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p:bldP spid="13322" grpId="0"/>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A789C0C0-9681-4659-A344-885E7D5635B4}" type="slidenum">
              <a:rPr lang="pt-PT"/>
              <a:pPr>
                <a:defRPr/>
              </a:pPr>
              <a:t>25</a:t>
            </a:fld>
            <a:endParaRPr lang="pt-PT"/>
          </a:p>
        </p:txBody>
      </p:sp>
      <p:sp>
        <p:nvSpPr>
          <p:cNvPr id="67587" name="Rectangle 8"/>
          <p:cNvSpPr>
            <a:spLocks noGrp="1" noChangeArrowheads="1"/>
          </p:cNvSpPr>
          <p:nvPr>
            <p:ph type="title" idx="4294967295"/>
          </p:nvPr>
        </p:nvSpPr>
        <p:spPr>
          <a:xfrm>
            <a:off x="269875" y="285750"/>
            <a:ext cx="8229600" cy="561975"/>
          </a:xfrm>
        </p:spPr>
        <p:txBody>
          <a:bodyPr/>
          <a:lstStyle/>
          <a:p>
            <a:pPr algn="l"/>
            <a:r>
              <a:rPr lang="pt-PT" sz="3200" smtClean="0">
                <a:latin typeface="Times New Roman" pitchFamily="18" charset="0"/>
              </a:rPr>
              <a:t>Representação da Procura de Moeda</a:t>
            </a:r>
          </a:p>
        </p:txBody>
      </p:sp>
      <p:sp>
        <p:nvSpPr>
          <p:cNvPr id="67588" name="Rectangle 9"/>
          <p:cNvSpPr>
            <a:spLocks noGrp="1" noChangeArrowheads="1"/>
          </p:cNvSpPr>
          <p:nvPr>
            <p:ph type="body" idx="4294967295"/>
          </p:nvPr>
        </p:nvSpPr>
        <p:spPr>
          <a:xfrm>
            <a:off x="457200" y="1196975"/>
            <a:ext cx="8229600" cy="4929188"/>
          </a:xfrm>
        </p:spPr>
        <p:txBody>
          <a:bodyPr/>
          <a:lstStyle/>
          <a:p>
            <a:pPr eaLnBrk="1" hangingPunct="1">
              <a:lnSpc>
                <a:spcPct val="80000"/>
              </a:lnSpc>
              <a:spcBef>
                <a:spcPct val="60000"/>
              </a:spcBef>
            </a:pPr>
            <a:r>
              <a:rPr lang="pt-PT" sz="2300" smtClean="0">
                <a:solidFill>
                  <a:srgbClr val="009900"/>
                </a:solidFill>
                <a:latin typeface="Times New Roman" pitchFamily="18" charset="0"/>
                <a:cs typeface="Times New Roman" pitchFamily="18" charset="0"/>
              </a:rPr>
              <a:t>Para os clássicos</a:t>
            </a:r>
            <a:r>
              <a:rPr lang="pt-PT" sz="2300" smtClean="0">
                <a:latin typeface="Times New Roman" pitchFamily="18" charset="0"/>
                <a:cs typeface="Times New Roman" pitchFamily="18" charset="0"/>
              </a:rPr>
              <a:t>: a procura não é afectada pela taxa de juro; a procura de moeda é inelástica às variações de i</a:t>
            </a:r>
          </a:p>
          <a:p>
            <a:pPr eaLnBrk="1" hangingPunct="1">
              <a:lnSpc>
                <a:spcPct val="80000"/>
              </a:lnSpc>
              <a:spcBef>
                <a:spcPct val="60000"/>
              </a:spcBef>
            </a:pPr>
            <a:r>
              <a:rPr lang="pt-PT" sz="2300" smtClean="0">
                <a:solidFill>
                  <a:srgbClr val="009900"/>
                </a:solidFill>
                <a:latin typeface="Times New Roman" pitchFamily="18" charset="0"/>
                <a:cs typeface="Times New Roman" pitchFamily="18" charset="0"/>
              </a:rPr>
              <a:t>Para os keynesianos</a:t>
            </a:r>
            <a:r>
              <a:rPr lang="pt-PT" sz="2300" smtClean="0">
                <a:latin typeface="Times New Roman" pitchFamily="18" charset="0"/>
                <a:cs typeface="Times New Roman" pitchFamily="18" charset="0"/>
              </a:rPr>
              <a:t>: as variações de i afectam negativamente a procura de moeda até um dado nível (i</a:t>
            </a:r>
            <a:r>
              <a:rPr lang="pt-PT" sz="2300" baseline="-25000" smtClean="0">
                <a:latin typeface="Times New Roman" pitchFamily="18" charset="0"/>
                <a:cs typeface="Times New Roman" pitchFamily="18" charset="0"/>
              </a:rPr>
              <a:t>a</a:t>
            </a:r>
            <a:r>
              <a:rPr lang="pt-PT" sz="2300" smtClean="0">
                <a:latin typeface="Times New Roman" pitchFamily="18" charset="0"/>
                <a:cs typeface="Times New Roman" pitchFamily="18" charset="0"/>
              </a:rPr>
              <a:t>)</a:t>
            </a:r>
          </a:p>
          <a:p>
            <a:pPr eaLnBrk="1" hangingPunct="1">
              <a:lnSpc>
                <a:spcPct val="80000"/>
              </a:lnSpc>
              <a:spcBef>
                <a:spcPct val="60000"/>
              </a:spcBef>
            </a:pPr>
            <a:r>
              <a:rPr lang="pt-PT" sz="2300" smtClean="0">
                <a:latin typeface="Times New Roman" pitchFamily="18" charset="0"/>
                <a:cs typeface="Times New Roman" pitchFamily="18" charset="0"/>
              </a:rPr>
              <a:t>Ambos concordam que as variações de rendimento influenciam positivamente a procura de moeda</a:t>
            </a:r>
          </a:p>
        </p:txBody>
      </p:sp>
      <p:pic>
        <p:nvPicPr>
          <p:cNvPr id="67589" name="Picture 4"/>
          <p:cNvPicPr>
            <a:picLocks noChangeAspect="1" noChangeArrowheads="1"/>
          </p:cNvPicPr>
          <p:nvPr/>
        </p:nvPicPr>
        <p:blipFill>
          <a:blip r:embed="rId3" cstate="print"/>
          <a:srcRect/>
          <a:stretch>
            <a:fillRect/>
          </a:stretch>
        </p:blipFill>
        <p:spPr bwMode="auto">
          <a:xfrm>
            <a:off x="1928813" y="3786188"/>
            <a:ext cx="5310187" cy="233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12"/>
          </p:nvPr>
        </p:nvSpPr>
        <p:spPr/>
        <p:txBody>
          <a:bodyPr/>
          <a:lstStyle/>
          <a:p>
            <a:pPr>
              <a:defRPr/>
            </a:pPr>
            <a:fld id="{C471A839-957A-4F6C-A855-CC003038F15C}" type="slidenum">
              <a:rPr lang="pt-PT"/>
              <a:pPr>
                <a:defRPr/>
              </a:pPr>
              <a:t>26</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5A8787F8-66D6-4ADE-9E8F-166BBEECA3D2}" type="slidenum">
              <a:rPr lang="pt-BR" sz="1400">
                <a:latin typeface="Arial" charset="0"/>
                <a:cs typeface="+mn-cs"/>
              </a:rPr>
              <a:pPr algn="r">
                <a:defRPr/>
              </a:pPr>
              <a:t>26</a:t>
            </a:fld>
            <a:endParaRPr lang="pt-BR" sz="1400">
              <a:latin typeface="Arial" charset="0"/>
              <a:cs typeface="+mn-cs"/>
            </a:endParaRPr>
          </a:p>
        </p:txBody>
      </p:sp>
      <p:sp>
        <p:nvSpPr>
          <p:cNvPr id="6963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Equilíbrio no Mercado Monetário</a:t>
            </a:r>
          </a:p>
        </p:txBody>
      </p:sp>
      <p:sp>
        <p:nvSpPr>
          <p:cNvPr id="69637" name="Rectangle 9"/>
          <p:cNvSpPr>
            <a:spLocks noGrp="1" noChangeArrowheads="1"/>
          </p:cNvSpPr>
          <p:nvPr>
            <p:ph type="body" idx="4294967295"/>
          </p:nvPr>
        </p:nvSpPr>
        <p:spPr>
          <a:xfrm>
            <a:off x="457200" y="1196975"/>
            <a:ext cx="8229600" cy="4929188"/>
          </a:xfrm>
        </p:spPr>
        <p:txBody>
          <a:bodyPr/>
          <a:lstStyle/>
          <a:p>
            <a:pPr eaLnBrk="1" hangingPunct="1">
              <a:lnSpc>
                <a:spcPct val="80000"/>
              </a:lnSpc>
            </a:pPr>
            <a:r>
              <a:rPr lang="pt-PT" sz="2000" smtClean="0">
                <a:latin typeface="Times New Roman" pitchFamily="18" charset="0"/>
                <a:cs typeface="Times New Roman" pitchFamily="18" charset="0"/>
              </a:rPr>
              <a:t>Obtém-se quando a oferta de moeda iguala a procura de moeda para um determinado preço (taxa de juro)</a:t>
            </a:r>
          </a:p>
          <a:p>
            <a:pPr eaLnBrk="1" hangingPunct="1">
              <a:lnSpc>
                <a:spcPct val="80000"/>
              </a:lnSpc>
            </a:pPr>
            <a:endParaRPr lang="pt-PT" sz="2000" smtClean="0">
              <a:latin typeface="Times New Roman" pitchFamily="18" charset="0"/>
              <a:cs typeface="Times New Roman" pitchFamily="18" charset="0"/>
            </a:endParaRPr>
          </a:p>
          <a:p>
            <a:pPr eaLnBrk="1" hangingPunct="1">
              <a:lnSpc>
                <a:spcPct val="80000"/>
              </a:lnSpc>
            </a:pPr>
            <a:r>
              <a:rPr lang="pt-PT" sz="2000" smtClean="0">
                <a:latin typeface="Times New Roman" pitchFamily="18" charset="0"/>
                <a:cs typeface="Times New Roman" pitchFamily="18" charset="0"/>
              </a:rPr>
              <a:t>Para os keynesianos a taxa de juro real de equilíbrio é função inversa da oferta de moeda real, isto é, da Base Monetária e do multiplicador monetário. </a:t>
            </a:r>
          </a:p>
          <a:p>
            <a:pPr eaLnBrk="1" hangingPunct="1">
              <a:lnSpc>
                <a:spcPct val="80000"/>
              </a:lnSpc>
            </a:pPr>
            <a:endParaRPr lang="pt-PT" sz="2000" smtClean="0">
              <a:latin typeface="Times New Roman" pitchFamily="18" charset="0"/>
              <a:cs typeface="Times New Roman" pitchFamily="18" charset="0"/>
            </a:endParaRPr>
          </a:p>
          <a:p>
            <a:pPr eaLnBrk="1" hangingPunct="1">
              <a:lnSpc>
                <a:spcPct val="80000"/>
              </a:lnSpc>
            </a:pPr>
            <a:r>
              <a:rPr lang="pt-PT" sz="2000" smtClean="0">
                <a:latin typeface="Times New Roman" pitchFamily="18" charset="0"/>
                <a:cs typeface="Times New Roman" pitchFamily="18" charset="0"/>
              </a:rPr>
              <a:t>Se o multiplicador monetário (m) for considerado função positiva da taxa de juro, então a oferta de moeda não é representada por uma vertical mas sim por uma curva ligeiramente inclinada para a direita</a:t>
            </a:r>
          </a:p>
          <a:p>
            <a:pPr>
              <a:lnSpc>
                <a:spcPct val="90000"/>
              </a:lnSpc>
              <a:buFontTx/>
              <a:buNone/>
            </a:pPr>
            <a:endParaRPr lang="pt-PT" sz="2000" smtClean="0">
              <a:latin typeface="Times New Roman" pitchFamily="18" charset="0"/>
              <a:cs typeface="Times New Roman" pitchFamily="18" charset="0"/>
            </a:endParaRPr>
          </a:p>
          <a:p>
            <a:pPr>
              <a:lnSpc>
                <a:spcPct val="90000"/>
              </a:lnSpc>
            </a:pPr>
            <a:endParaRPr lang="pt-PT" sz="2000" smtClean="0">
              <a:latin typeface="Times New Roman" pitchFamily="18" charset="0"/>
              <a:cs typeface="Times New Roman" pitchFamily="18" charset="0"/>
            </a:endParaRPr>
          </a:p>
        </p:txBody>
      </p:sp>
      <p:pic>
        <p:nvPicPr>
          <p:cNvPr id="69638" name="Picture 5"/>
          <p:cNvPicPr>
            <a:picLocks noChangeAspect="1" noChangeArrowheads="1"/>
          </p:cNvPicPr>
          <p:nvPr/>
        </p:nvPicPr>
        <p:blipFill>
          <a:blip r:embed="rId3" cstate="print"/>
          <a:srcRect/>
          <a:stretch>
            <a:fillRect/>
          </a:stretch>
        </p:blipFill>
        <p:spPr bwMode="auto">
          <a:xfrm>
            <a:off x="4643438" y="1571625"/>
            <a:ext cx="2103437" cy="473075"/>
          </a:xfrm>
          <a:prstGeom prst="rect">
            <a:avLst/>
          </a:prstGeom>
          <a:noFill/>
          <a:ln w="9525">
            <a:noFill/>
            <a:miter lim="800000"/>
            <a:headEnd/>
            <a:tailEnd/>
          </a:ln>
        </p:spPr>
      </p:pic>
      <p:pic>
        <p:nvPicPr>
          <p:cNvPr id="69639" name="Picture 4"/>
          <p:cNvPicPr>
            <a:picLocks noChangeAspect="1" noChangeArrowheads="1"/>
          </p:cNvPicPr>
          <p:nvPr/>
        </p:nvPicPr>
        <p:blipFill>
          <a:blip r:embed="rId4" cstate="print"/>
          <a:srcRect/>
          <a:stretch>
            <a:fillRect/>
          </a:stretch>
        </p:blipFill>
        <p:spPr bwMode="auto">
          <a:xfrm>
            <a:off x="2786063" y="4000500"/>
            <a:ext cx="3657600" cy="212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3567F614-613D-431F-BBC5-C11D09086DAD}" type="slidenum">
              <a:rPr lang="pt-PT"/>
              <a:pPr>
                <a:defRPr/>
              </a:pPr>
              <a:t>27</a:t>
            </a:fld>
            <a:endParaRPr lang="pt-PT"/>
          </a:p>
        </p:txBody>
      </p:sp>
      <p:sp>
        <p:nvSpPr>
          <p:cNvPr id="71684"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Equilíbrio no Mercado Monetário</a:t>
            </a:r>
          </a:p>
        </p:txBody>
      </p:sp>
      <p:sp>
        <p:nvSpPr>
          <p:cNvPr id="3" name="Rectangle 9"/>
          <p:cNvSpPr>
            <a:spLocks noGrp="1" noChangeArrowheads="1"/>
          </p:cNvSpPr>
          <p:nvPr>
            <p:ph type="body" idx="4294967295"/>
          </p:nvPr>
        </p:nvSpPr>
        <p:spPr>
          <a:xfrm>
            <a:off x="395536" y="1124744"/>
            <a:ext cx="8229600" cy="4929188"/>
          </a:xfrm>
        </p:spPr>
        <p:txBody>
          <a:bodyPr/>
          <a:lstStyle/>
          <a:p>
            <a:pPr algn="just" eaLnBrk="1" hangingPunct="1">
              <a:lnSpc>
                <a:spcPct val="80000"/>
              </a:lnSpc>
              <a:defRPr/>
            </a:pPr>
            <a:r>
              <a:rPr lang="pt-PT" sz="2000" dirty="0" smtClean="0">
                <a:latin typeface="Times New Roman" pitchFamily="18" charset="0"/>
                <a:cs typeface="Times New Roman" pitchFamily="18" charset="0"/>
              </a:rPr>
              <a:t>Quando a oferta de moeda atinge um tal volume que se cai na “</a:t>
            </a:r>
            <a:r>
              <a:rPr lang="pt-PT" sz="2000" b="1" i="1" dirty="0" smtClean="0">
                <a:effectLst>
                  <a:outerShdw blurRad="38100" dist="38100" dir="2700000" algn="tl">
                    <a:srgbClr val="C0C0C0"/>
                  </a:outerShdw>
                </a:effectLst>
                <a:latin typeface="Times New Roman" pitchFamily="18" charset="0"/>
                <a:cs typeface="Times New Roman" pitchFamily="18" charset="0"/>
              </a:rPr>
              <a:t>armadilha da liquidez</a:t>
            </a:r>
            <a:r>
              <a:rPr lang="pt-PT" sz="2000" dirty="0" smtClean="0">
                <a:latin typeface="Times New Roman" pitchFamily="18" charset="0"/>
                <a:cs typeface="Times New Roman" pitchFamily="18" charset="0"/>
              </a:rPr>
              <a:t>” (i = i</a:t>
            </a:r>
            <a:r>
              <a:rPr lang="pt-PT" sz="2000" baseline="-25000" dirty="0" smtClean="0">
                <a:latin typeface="Times New Roman" pitchFamily="18" charset="0"/>
                <a:cs typeface="Times New Roman" pitchFamily="18" charset="0"/>
              </a:rPr>
              <a:t>a</a:t>
            </a:r>
            <a:r>
              <a:rPr lang="pt-PT" sz="2000" dirty="0" smtClean="0">
                <a:latin typeface="Times New Roman" pitchFamily="18" charset="0"/>
                <a:cs typeface="Times New Roman" pitchFamily="18" charset="0"/>
              </a:rPr>
              <a:t>), a taxa de juro deixa de ser influenciada pela oferta. </a:t>
            </a:r>
          </a:p>
          <a:p>
            <a:pPr algn="just" eaLnBrk="1" hangingPunct="1">
              <a:lnSpc>
                <a:spcPct val="80000"/>
              </a:lnSpc>
              <a:defRPr/>
            </a:pPr>
            <a:endParaRPr lang="pt-PT" sz="2000" dirty="0" smtClean="0">
              <a:latin typeface="Times New Roman" pitchFamily="18" charset="0"/>
              <a:cs typeface="Times New Roman" pitchFamily="18" charset="0"/>
            </a:endParaRPr>
          </a:p>
          <a:p>
            <a:pPr algn="just" eaLnBrk="1" hangingPunct="1">
              <a:lnSpc>
                <a:spcPct val="80000"/>
              </a:lnSpc>
              <a:defRPr/>
            </a:pPr>
            <a:r>
              <a:rPr lang="pt-PT" sz="2000" dirty="0" smtClean="0">
                <a:latin typeface="Times New Roman" pitchFamily="18" charset="0"/>
                <a:cs typeface="Times New Roman" pitchFamily="18" charset="0"/>
              </a:rPr>
              <a:t>Para </a:t>
            </a:r>
            <a:r>
              <a:rPr lang="pt-PT" sz="2000" dirty="0" err="1" smtClean="0">
                <a:latin typeface="Times New Roman" pitchFamily="18" charset="0"/>
                <a:cs typeface="Times New Roman" pitchFamily="18" charset="0"/>
              </a:rPr>
              <a:t>Keynes</a:t>
            </a:r>
            <a:r>
              <a:rPr lang="pt-PT" sz="2000" dirty="0" smtClean="0">
                <a:latin typeface="Times New Roman" pitchFamily="18" charset="0"/>
                <a:cs typeface="Times New Roman" pitchFamily="18" charset="0"/>
              </a:rPr>
              <a:t> este nível constituía o </a:t>
            </a:r>
            <a:r>
              <a:rPr lang="pt-PT" sz="2000" dirty="0" smtClean="0">
                <a:solidFill>
                  <a:srgbClr val="008000"/>
                </a:solidFill>
                <a:effectLst>
                  <a:outerShdw blurRad="38100" dist="38100" dir="2700000" algn="tl">
                    <a:srgbClr val="C0C0C0"/>
                  </a:outerShdw>
                </a:effectLst>
                <a:latin typeface="Times New Roman" pitchFamily="18" charset="0"/>
                <a:cs typeface="Times New Roman" pitchFamily="18" charset="0"/>
              </a:rPr>
              <a:t>limite de eficácia da política monetária</a:t>
            </a:r>
            <a:r>
              <a:rPr lang="pt-PT" sz="2000" dirty="0" smtClean="0">
                <a:latin typeface="Times New Roman" pitchFamily="18" charset="0"/>
                <a:cs typeface="Times New Roman" pitchFamily="18" charset="0"/>
              </a:rPr>
              <a:t> como estimulante da procura global</a:t>
            </a:r>
          </a:p>
          <a:p>
            <a:pPr algn="just" eaLnBrk="1" hangingPunct="1">
              <a:lnSpc>
                <a:spcPct val="80000"/>
              </a:lnSpc>
              <a:defRPr/>
            </a:pPr>
            <a:endParaRPr lang="pt-PT" sz="2000" dirty="0" smtClean="0">
              <a:latin typeface="Times New Roman" pitchFamily="18" charset="0"/>
              <a:cs typeface="Times New Roman" pitchFamily="18" charset="0"/>
            </a:endParaRPr>
          </a:p>
          <a:p>
            <a:pPr algn="just" eaLnBrk="1" hangingPunct="1">
              <a:lnSpc>
                <a:spcPct val="80000"/>
              </a:lnSpc>
              <a:defRPr/>
            </a:pPr>
            <a:r>
              <a:rPr lang="pt-PT" sz="2000" dirty="0" smtClean="0">
                <a:solidFill>
                  <a:srgbClr val="009900"/>
                </a:solidFill>
                <a:latin typeface="Times New Roman" pitchFamily="18" charset="0"/>
                <a:cs typeface="Times New Roman" pitchFamily="18" charset="0"/>
              </a:rPr>
              <a:t>Se o rendimento real aumenta por qualquer razão, e se a oferta de moeda real não se altera, a taxa de juro real tende a subir</a:t>
            </a:r>
          </a:p>
          <a:p>
            <a:pPr algn="just" eaLnBrk="1" hangingPunct="1">
              <a:lnSpc>
                <a:spcPct val="80000"/>
              </a:lnSpc>
              <a:defRPr/>
            </a:pPr>
            <a:endParaRPr lang="pt-PT" sz="2000" dirty="0" smtClean="0">
              <a:latin typeface="Times New Roman" pitchFamily="18" charset="0"/>
              <a:cs typeface="Times New Roman" pitchFamily="18" charset="0"/>
            </a:endParaRPr>
          </a:p>
          <a:p>
            <a:pPr algn="just" eaLnBrk="1" hangingPunct="1">
              <a:lnSpc>
                <a:spcPct val="80000"/>
              </a:lnSpc>
              <a:defRPr/>
            </a:pPr>
            <a:r>
              <a:rPr lang="pt-PT" sz="2000" dirty="0" smtClean="0">
                <a:latin typeface="Times New Roman" pitchFamily="18" charset="0"/>
                <a:cs typeface="Times New Roman" pitchFamily="18" charset="0"/>
              </a:rPr>
              <a:t>A </a:t>
            </a:r>
            <a:r>
              <a:rPr lang="pt-PT" sz="2000" dirty="0" smtClean="0">
                <a:effectLst>
                  <a:outerShdw blurRad="38100" dist="38100" dir="2700000" algn="tl">
                    <a:srgbClr val="C0C0C0"/>
                  </a:outerShdw>
                </a:effectLst>
                <a:latin typeface="Times New Roman" pitchFamily="18" charset="0"/>
                <a:cs typeface="Times New Roman" pitchFamily="18" charset="0"/>
              </a:rPr>
              <a:t>expansão do rendimento, provocada </a:t>
            </a:r>
            <a:r>
              <a:rPr lang="pt-PT" sz="2000" dirty="0" err="1" smtClean="0">
                <a:effectLst>
                  <a:outerShdw blurRad="38100" dist="38100" dir="2700000" algn="tl">
                    <a:srgbClr val="C0C0C0"/>
                  </a:outerShdw>
                </a:effectLst>
                <a:latin typeface="Times New Roman" pitchFamily="18" charset="0"/>
                <a:cs typeface="Times New Roman" pitchFamily="18" charset="0"/>
              </a:rPr>
              <a:t>exogenamente</a:t>
            </a:r>
            <a:r>
              <a:rPr lang="pt-PT" sz="2000" dirty="0" smtClean="0">
                <a:effectLst>
                  <a:outerShdw blurRad="38100" dist="38100" dir="2700000" algn="tl">
                    <a:srgbClr val="C0C0C0"/>
                  </a:outerShdw>
                </a:effectLst>
                <a:latin typeface="Times New Roman" pitchFamily="18" charset="0"/>
                <a:cs typeface="Times New Roman" pitchFamily="18" charset="0"/>
              </a:rPr>
              <a:t>, não implica necessariamente aumento da taxa de juro,</a:t>
            </a:r>
            <a:r>
              <a:rPr lang="pt-PT" sz="2000" dirty="0" smtClean="0">
                <a:latin typeface="Times New Roman" pitchFamily="18" charset="0"/>
                <a:cs typeface="Times New Roman" pitchFamily="18" charset="0"/>
              </a:rPr>
              <a:t> </a:t>
            </a:r>
            <a:r>
              <a:rPr lang="pt-PT" sz="2000" dirty="0" smtClean="0">
                <a:solidFill>
                  <a:schemeClr val="accent2"/>
                </a:solidFill>
                <a:latin typeface="Times New Roman" pitchFamily="18" charset="0"/>
                <a:cs typeface="Times New Roman" pitchFamily="18" charset="0"/>
              </a:rPr>
              <a:t>desde que acompanhada de adequada política monetária expansionista</a:t>
            </a:r>
          </a:p>
          <a:p>
            <a:pPr algn="just" eaLnBrk="1" hangingPunct="1">
              <a:lnSpc>
                <a:spcPct val="80000"/>
              </a:lnSpc>
              <a:defRPr/>
            </a:pPr>
            <a:endParaRPr lang="pt-PT" sz="2000" dirty="0" smtClean="0">
              <a:solidFill>
                <a:schemeClr val="accent2"/>
              </a:solidFill>
              <a:latin typeface="Times New Roman" pitchFamily="18" charset="0"/>
              <a:cs typeface="Times New Roman" pitchFamily="18" charset="0"/>
            </a:endParaRPr>
          </a:p>
          <a:p>
            <a:pPr algn="just" eaLnBrk="1" hangingPunct="1">
              <a:lnSpc>
                <a:spcPct val="80000"/>
              </a:lnSpc>
              <a:defRPr/>
            </a:pPr>
            <a:r>
              <a:rPr lang="pt-PT" sz="2000" dirty="0" smtClean="0">
                <a:latin typeface="Times New Roman" pitchFamily="18" charset="0"/>
                <a:cs typeface="Times New Roman" pitchFamily="18" charset="0"/>
              </a:rPr>
              <a:t>Mas igualmente se conclui que </a:t>
            </a:r>
            <a:r>
              <a:rPr lang="pt-PT" sz="2000" dirty="0" smtClean="0">
                <a:solidFill>
                  <a:srgbClr val="009900"/>
                </a:solidFill>
                <a:latin typeface="Times New Roman" pitchFamily="18" charset="0"/>
                <a:cs typeface="Times New Roman" pitchFamily="18" charset="0"/>
              </a:rPr>
              <a:t>uma inadequada política monetária pode perturbar o crescimento do rendimento</a:t>
            </a:r>
            <a:r>
              <a:rPr lang="pt-PT" sz="2000" dirty="0" smtClean="0">
                <a:latin typeface="Times New Roman" pitchFamily="18" charset="0"/>
                <a:cs typeface="Times New Roman" pitchFamily="18" charset="0"/>
              </a:rPr>
              <a:t>. Por exemplo, se a oferta de moeda real não aumenta, a consequente subida da taxa de juro pode travar o crescimento do investimento e, consequentemente, da procura global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p:cNvSpPr>
            <a:spLocks noGrp="1" noChangeArrowheads="1"/>
          </p:cNvSpPr>
          <p:nvPr>
            <p:ph type="sldNum" sz="quarter" idx="12"/>
          </p:nvPr>
        </p:nvSpPr>
        <p:spPr/>
        <p:txBody>
          <a:bodyPr/>
          <a:lstStyle/>
          <a:p>
            <a:pPr>
              <a:defRPr/>
            </a:pPr>
            <a:fld id="{9C4A1499-32F1-4C36-BAEE-AA0194EBC9AE}" type="slidenum">
              <a:rPr lang="pt-PT"/>
              <a:pPr>
                <a:defRPr/>
              </a:pPr>
              <a:t>28</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47DC99CE-9086-4C60-B767-A5558B0D9997}" type="slidenum">
              <a:rPr lang="pt-BR" sz="1400">
                <a:latin typeface="Arial" charset="0"/>
                <a:cs typeface="+mn-cs"/>
              </a:rPr>
              <a:pPr algn="r">
                <a:defRPr/>
              </a:pPr>
              <a:t>28</a:t>
            </a:fld>
            <a:endParaRPr lang="pt-BR" sz="1400">
              <a:latin typeface="Arial" charset="0"/>
              <a:cs typeface="+mn-cs"/>
            </a:endParaRPr>
          </a:p>
        </p:txBody>
      </p:sp>
      <p:sp>
        <p:nvSpPr>
          <p:cNvPr id="5125" name="Rectangle 2"/>
          <p:cNvSpPr>
            <a:spLocks noChangeArrowheads="1"/>
          </p:cNvSpPr>
          <p:nvPr/>
        </p:nvSpPr>
        <p:spPr bwMode="auto">
          <a:xfrm>
            <a:off x="250825" y="0"/>
            <a:ext cx="8229600" cy="1143000"/>
          </a:xfrm>
          <a:prstGeom prst="rect">
            <a:avLst/>
          </a:prstGeom>
          <a:noFill/>
          <a:ln w="9525">
            <a:noFill/>
            <a:miter lim="800000"/>
            <a:headEnd/>
            <a:tailEnd/>
          </a:ln>
        </p:spPr>
        <p:txBody>
          <a:bodyPr anchor="ctr"/>
          <a:lstStyle/>
          <a:p>
            <a:pPr eaLnBrk="0" hangingPunct="0"/>
            <a:r>
              <a:rPr lang="pt-PT" sz="3600">
                <a:solidFill>
                  <a:schemeClr val="tx2"/>
                </a:solidFill>
                <a:cs typeface="Times New Roman" pitchFamily="18" charset="0"/>
              </a:rPr>
              <a:t>Equilíbrio no Mercado Monetário</a:t>
            </a:r>
          </a:p>
        </p:txBody>
      </p:sp>
      <p:pic>
        <p:nvPicPr>
          <p:cNvPr id="5126" name="Picture 4"/>
          <p:cNvPicPr>
            <a:picLocks noChangeAspect="1" noChangeArrowheads="1"/>
          </p:cNvPicPr>
          <p:nvPr/>
        </p:nvPicPr>
        <p:blipFill>
          <a:blip r:embed="rId4" cstate="print"/>
          <a:srcRect/>
          <a:stretch>
            <a:fillRect/>
          </a:stretch>
        </p:blipFill>
        <p:spPr bwMode="auto">
          <a:xfrm>
            <a:off x="285750" y="1143000"/>
            <a:ext cx="7200900" cy="1096963"/>
          </a:xfrm>
          <a:prstGeom prst="rect">
            <a:avLst/>
          </a:prstGeom>
          <a:noFill/>
          <a:ln w="9525">
            <a:noFill/>
            <a:miter lim="800000"/>
            <a:headEnd/>
            <a:tailEnd/>
          </a:ln>
        </p:spPr>
      </p:pic>
      <p:sp>
        <p:nvSpPr>
          <p:cNvPr id="5127" name="CaixaDeTexto 7"/>
          <p:cNvSpPr txBox="1">
            <a:spLocks noChangeArrowheads="1"/>
          </p:cNvSpPr>
          <p:nvPr/>
        </p:nvSpPr>
        <p:spPr bwMode="auto">
          <a:xfrm>
            <a:off x="2000250" y="2500313"/>
            <a:ext cx="6858000" cy="954087"/>
          </a:xfrm>
          <a:prstGeom prst="rect">
            <a:avLst/>
          </a:prstGeom>
          <a:noFill/>
          <a:ln w="9525">
            <a:noFill/>
            <a:miter lim="800000"/>
            <a:headEnd/>
            <a:tailEnd/>
          </a:ln>
        </p:spPr>
        <p:txBody>
          <a:bodyPr>
            <a:spAutoFit/>
          </a:bodyPr>
          <a:lstStyle/>
          <a:p>
            <a:r>
              <a:rPr lang="pt-PT" sz="2800"/>
              <a:t>…e influencia a economia real (dada pela Procura Agregada - AD)</a:t>
            </a:r>
          </a:p>
        </p:txBody>
      </p:sp>
      <p:pic>
        <p:nvPicPr>
          <p:cNvPr id="5128" name="Picture 5"/>
          <p:cNvPicPr>
            <a:picLocks noChangeAspect="1" noChangeArrowheads="1"/>
          </p:cNvPicPr>
          <p:nvPr/>
        </p:nvPicPr>
        <p:blipFill>
          <a:blip r:embed="rId5" cstate="print"/>
          <a:srcRect/>
          <a:stretch>
            <a:fillRect/>
          </a:stretch>
        </p:blipFill>
        <p:spPr bwMode="auto">
          <a:xfrm>
            <a:off x="642938" y="3571875"/>
            <a:ext cx="3925887" cy="2471738"/>
          </a:xfrm>
          <a:prstGeom prst="rect">
            <a:avLst/>
          </a:prstGeom>
          <a:noFill/>
          <a:ln w="9525">
            <a:noFill/>
            <a:miter lim="800000"/>
            <a:headEnd/>
            <a:tailEnd/>
          </a:ln>
        </p:spPr>
      </p:pic>
      <p:sp>
        <p:nvSpPr>
          <p:cNvPr id="51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PT"/>
          </a:p>
        </p:txBody>
      </p:sp>
      <p:graphicFrame>
        <p:nvGraphicFramePr>
          <p:cNvPr id="5121" name="Object 1"/>
          <p:cNvGraphicFramePr>
            <a:graphicFrameLocks noChangeAspect="1"/>
          </p:cNvGraphicFramePr>
          <p:nvPr/>
        </p:nvGraphicFramePr>
        <p:xfrm>
          <a:off x="4857750" y="5357813"/>
          <a:ext cx="1500188" cy="514350"/>
        </p:xfrm>
        <a:graphic>
          <a:graphicData uri="http://schemas.openxmlformats.org/presentationml/2006/ole">
            <mc:AlternateContent xmlns:mc="http://schemas.openxmlformats.org/markup-compatibility/2006">
              <mc:Choice xmlns:v="urn:schemas-microsoft-com:vml" Requires="v">
                <p:oleObj spid="_x0000_s5131" name="Equação" r:id="rId6" imgW="711200" imgH="228600" progId="Equation.3">
                  <p:embed/>
                </p:oleObj>
              </mc:Choice>
              <mc:Fallback>
                <p:oleObj name="Equação" r:id="rId6" imgW="711200" imgH="228600" progId="Equation.3">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0" y="5357813"/>
                        <a:ext cx="15001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Line 10"/>
          <p:cNvSpPr>
            <a:spLocks noChangeShapeType="1"/>
          </p:cNvSpPr>
          <p:nvPr/>
        </p:nvSpPr>
        <p:spPr bwMode="auto">
          <a:xfrm>
            <a:off x="1187450" y="2060575"/>
            <a:ext cx="360363" cy="0"/>
          </a:xfrm>
          <a:prstGeom prst="line">
            <a:avLst/>
          </a:prstGeom>
          <a:noFill/>
          <a:ln w="9525">
            <a:solidFill>
              <a:schemeClr val="tx1"/>
            </a:solidFill>
            <a:round/>
            <a:headEnd/>
            <a:tailEnd/>
          </a:ln>
        </p:spPr>
        <p:txBody>
          <a:bodyPr/>
          <a:lstStyle/>
          <a:p>
            <a:endParaRPr lang="pt-PT"/>
          </a:p>
        </p:txBody>
      </p:sp>
      <p:sp>
        <p:nvSpPr>
          <p:cNvPr id="5131" name="Text Box 11"/>
          <p:cNvSpPr txBox="1">
            <a:spLocks noChangeArrowheads="1"/>
          </p:cNvSpPr>
          <p:nvPr/>
        </p:nvSpPr>
        <p:spPr bwMode="auto">
          <a:xfrm>
            <a:off x="1187450" y="2046288"/>
            <a:ext cx="431800" cy="396875"/>
          </a:xfrm>
          <a:prstGeom prst="rect">
            <a:avLst/>
          </a:prstGeom>
          <a:noFill/>
          <a:ln w="9525">
            <a:noFill/>
            <a:miter lim="800000"/>
            <a:headEnd/>
            <a:tailEnd/>
          </a:ln>
        </p:spPr>
        <p:txBody>
          <a:bodyPr>
            <a:spAutoFit/>
          </a:bodyPr>
          <a:lstStyle/>
          <a:p>
            <a:pPr>
              <a:spcBef>
                <a:spcPct val="50000"/>
              </a:spcBef>
            </a:pPr>
            <a:r>
              <a:rPr lang="pt-PT" sz="2000"/>
              <a:t>P</a:t>
            </a:r>
          </a:p>
        </p:txBody>
      </p:sp>
      <p:sp>
        <p:nvSpPr>
          <p:cNvPr id="2" name="TextBox 1"/>
          <p:cNvSpPr txBox="1"/>
          <p:nvPr/>
        </p:nvSpPr>
        <p:spPr>
          <a:xfrm>
            <a:off x="7486650" y="1691481"/>
            <a:ext cx="1477838" cy="553998"/>
          </a:xfrm>
          <a:prstGeom prst="rect">
            <a:avLst/>
          </a:prstGeom>
          <a:noFill/>
        </p:spPr>
        <p:txBody>
          <a:bodyPr wrap="square" rtlCol="0">
            <a:spAutoFit/>
          </a:bodyPr>
          <a:lstStyle/>
          <a:p>
            <a:r>
              <a:rPr lang="pt-PT" sz="1500" dirty="0" smtClean="0">
                <a:solidFill>
                  <a:srgbClr val="C00000"/>
                </a:solidFill>
              </a:rPr>
              <a:t>Mecanismo de Transmissão </a:t>
            </a:r>
            <a:endParaRPr lang="pt-PT" sz="1500"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DDD0D5E9-14E0-483F-A738-AB036D2FE2C0}" type="slidenum">
              <a:rPr lang="pt-PT"/>
              <a:pPr>
                <a:defRPr/>
              </a:pPr>
              <a:t>29</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38805BD2-FDF8-4A26-87D6-68A63F4A01B4}" type="slidenum">
              <a:rPr lang="pt-BR" sz="1400">
                <a:latin typeface="Arial" charset="0"/>
                <a:cs typeface="+mn-cs"/>
              </a:rPr>
              <a:pPr algn="r">
                <a:defRPr/>
              </a:pPr>
              <a:t>29</a:t>
            </a:fld>
            <a:endParaRPr lang="pt-BR" sz="1400">
              <a:latin typeface="Arial" charset="0"/>
              <a:cs typeface="+mn-cs"/>
            </a:endParaRPr>
          </a:p>
        </p:txBody>
      </p:sp>
      <p:sp>
        <p:nvSpPr>
          <p:cNvPr id="76804" name="Rectangle 2"/>
          <p:cNvSpPr>
            <a:spLocks noChangeArrowheads="1"/>
          </p:cNvSpPr>
          <p:nvPr/>
        </p:nvSpPr>
        <p:spPr bwMode="auto">
          <a:xfrm>
            <a:off x="250825" y="0"/>
            <a:ext cx="8229600" cy="1143000"/>
          </a:xfrm>
          <a:prstGeom prst="rect">
            <a:avLst/>
          </a:prstGeom>
          <a:noFill/>
          <a:ln w="9525">
            <a:noFill/>
            <a:miter lim="800000"/>
            <a:headEnd/>
            <a:tailEnd/>
          </a:ln>
        </p:spPr>
        <p:txBody>
          <a:bodyPr anchor="ctr"/>
          <a:lstStyle/>
          <a:p>
            <a:pPr eaLnBrk="0" hangingPunct="0"/>
            <a:r>
              <a:rPr lang="pt-PT" sz="3600">
                <a:solidFill>
                  <a:schemeClr val="tx2"/>
                </a:solidFill>
                <a:cs typeface="Times New Roman" pitchFamily="18" charset="0"/>
              </a:rPr>
              <a:t>Bibliografia</a:t>
            </a:r>
          </a:p>
        </p:txBody>
      </p:sp>
      <p:sp>
        <p:nvSpPr>
          <p:cNvPr id="76805" name="Rectangle 8"/>
          <p:cNvSpPr>
            <a:spLocks noGrp="1" noChangeArrowheads="1"/>
          </p:cNvSpPr>
          <p:nvPr>
            <p:ph type="body" idx="1"/>
          </p:nvPr>
        </p:nvSpPr>
        <p:spPr/>
        <p:txBody>
          <a:bodyPr/>
          <a:lstStyle/>
          <a:p>
            <a:pPr marL="0" indent="0">
              <a:buNone/>
            </a:pPr>
            <a:r>
              <a:rPr lang="pt-PT" sz="2400" smtClean="0"/>
              <a:t>Fernandes</a:t>
            </a:r>
            <a:r>
              <a:rPr lang="pt-PT" sz="2400" dirty="0"/>
              <a:t>, António J.; Pereira, Elisabeth T.; Bento, João P.C.; Madaleno, Mara &amp; </a:t>
            </a:r>
            <a:r>
              <a:rPr lang="pt-PT" sz="2400" dirty="0" err="1"/>
              <a:t>Robaina</a:t>
            </a:r>
            <a:r>
              <a:rPr lang="pt-PT" sz="2400" dirty="0"/>
              <a:t>, Margarita (2019), Introdução à Economia: Teoria e Prática, Edições Silabo.</a:t>
            </a:r>
            <a:endParaRPr lang="pt-PT"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D5DB5780-F38C-4744-A6D2-9B1C7BD8DA51}" type="slidenum">
              <a:rPr lang="pt-PT"/>
              <a:pPr>
                <a:defRPr/>
              </a:pPr>
              <a:t>3</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A3FAFFBA-93DA-49D8-B66C-857FBB7F9F77}" type="slidenum">
              <a:rPr lang="pt-BR" sz="1400">
                <a:latin typeface="Arial" charset="0"/>
                <a:cs typeface="+mn-cs"/>
              </a:rPr>
              <a:pPr algn="r">
                <a:defRPr/>
              </a:pPr>
              <a:t>3</a:t>
            </a:fld>
            <a:endParaRPr lang="pt-BR" sz="1400">
              <a:latin typeface="Arial" charset="0"/>
              <a:cs typeface="+mn-cs"/>
            </a:endParaRPr>
          </a:p>
        </p:txBody>
      </p:sp>
      <p:sp>
        <p:nvSpPr>
          <p:cNvPr id="20484"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Mercado Monetário - Moeda</a:t>
            </a:r>
          </a:p>
        </p:txBody>
      </p:sp>
      <p:sp>
        <p:nvSpPr>
          <p:cNvPr id="3" name="Rectangle 9"/>
          <p:cNvSpPr>
            <a:spLocks noGrp="1" noChangeArrowheads="1"/>
          </p:cNvSpPr>
          <p:nvPr>
            <p:ph type="body" idx="4294967295"/>
          </p:nvPr>
        </p:nvSpPr>
        <p:spPr>
          <a:xfrm>
            <a:off x="395536" y="1052736"/>
            <a:ext cx="8229600" cy="5126038"/>
          </a:xfrm>
        </p:spPr>
        <p:txBody>
          <a:bodyPr/>
          <a:lstStyle/>
          <a:p>
            <a:pPr marL="185738" indent="-185738" algn="r" eaLnBrk="1" hangingPunct="1">
              <a:lnSpc>
                <a:spcPct val="80000"/>
              </a:lnSpc>
              <a:buFontTx/>
              <a:buNone/>
              <a:defRPr/>
            </a:pPr>
            <a:r>
              <a:rPr lang="pt-PT" sz="2500" dirty="0" smtClean="0">
                <a:solidFill>
                  <a:srgbClr val="009900"/>
                </a:solidFill>
                <a:latin typeface="Times New Roman" pitchFamily="18" charset="0"/>
                <a:cs typeface="Times New Roman" pitchFamily="18" charset="0"/>
              </a:rPr>
              <a:t>	</a:t>
            </a:r>
            <a:r>
              <a:rPr lang="pt-PT" sz="2500" i="1" dirty="0" smtClean="0">
                <a:solidFill>
                  <a:srgbClr val="009900"/>
                </a:solidFill>
                <a:effectLst>
                  <a:outerShdw blurRad="38100" dist="38100" dir="2700000" algn="tl">
                    <a:srgbClr val="C0C0C0"/>
                  </a:outerShdw>
                </a:effectLst>
                <a:latin typeface="Times New Roman" pitchFamily="18" charset="0"/>
                <a:cs typeface="Times New Roman" pitchFamily="18" charset="0"/>
              </a:rPr>
              <a:t>“A moeda é um activo que constitui o património dos agentes e cuja utilidade deriva das funções que desempenha.”</a:t>
            </a:r>
            <a:r>
              <a:rPr lang="pt-PT" sz="2800" dirty="0" smtClean="0">
                <a:solidFill>
                  <a:srgbClr val="009900"/>
                </a:solidFill>
                <a:latin typeface="Times New Roman" pitchFamily="18" charset="0"/>
                <a:cs typeface="Times New Roman" pitchFamily="18" charset="0"/>
              </a:rPr>
              <a:t> </a:t>
            </a:r>
          </a:p>
          <a:p>
            <a:pPr marL="185738" indent="-185738" algn="r" eaLnBrk="1" hangingPunct="1">
              <a:lnSpc>
                <a:spcPct val="80000"/>
              </a:lnSpc>
              <a:buFontTx/>
              <a:buNone/>
              <a:defRPr/>
            </a:pPr>
            <a:endParaRPr lang="pt-PT" sz="1800" dirty="0" smtClean="0">
              <a:latin typeface="Times New Roman" pitchFamily="18" charset="0"/>
              <a:cs typeface="Times New Roman" pitchFamily="18" charset="0"/>
            </a:endParaRPr>
          </a:p>
          <a:p>
            <a:pPr marL="185738" indent="-185738" algn="r" eaLnBrk="1" hangingPunct="1">
              <a:lnSpc>
                <a:spcPct val="80000"/>
              </a:lnSpc>
              <a:buFontTx/>
              <a:buNone/>
              <a:defRPr/>
            </a:pPr>
            <a:r>
              <a:rPr lang="pt-PT" sz="1400" dirty="0" smtClean="0">
                <a:latin typeface="Times New Roman" pitchFamily="18" charset="0"/>
                <a:cs typeface="Times New Roman" pitchFamily="18" charset="0"/>
              </a:rPr>
              <a:t>Alfredo de Sousa – Análise Económica – 2ª Edição – Cap. VIII</a:t>
            </a:r>
          </a:p>
          <a:p>
            <a:pPr marL="185738" indent="-185738" algn="r" eaLnBrk="1" hangingPunct="1">
              <a:lnSpc>
                <a:spcPct val="80000"/>
              </a:lnSpc>
              <a:buFontTx/>
              <a:buNone/>
              <a:defRPr/>
            </a:pPr>
            <a:endParaRPr lang="pt-PT" sz="2800" dirty="0" smtClean="0">
              <a:latin typeface="Times New Roman" pitchFamily="18" charset="0"/>
              <a:cs typeface="Times New Roman" pitchFamily="18" charset="0"/>
            </a:endParaRPr>
          </a:p>
          <a:p>
            <a:pPr marL="185738" indent="-185738" eaLnBrk="1" hangingPunct="1">
              <a:lnSpc>
                <a:spcPct val="80000"/>
              </a:lnSpc>
              <a:defRPr/>
            </a:pPr>
            <a:r>
              <a:rPr lang="pt-PT" sz="2800" dirty="0" smtClean="0">
                <a:latin typeface="Times New Roman" pitchFamily="18" charset="0"/>
                <a:cs typeface="Times New Roman" pitchFamily="18" charset="0"/>
              </a:rPr>
              <a:t>Manejada por instituições especializadas: Bancos</a:t>
            </a:r>
          </a:p>
          <a:p>
            <a:pPr marL="185738" indent="-185738" eaLnBrk="1" hangingPunct="1">
              <a:lnSpc>
                <a:spcPct val="80000"/>
              </a:lnSpc>
              <a:buFontTx/>
              <a:buNone/>
              <a:defRPr/>
            </a:pPr>
            <a:endParaRPr lang="pt-PT" sz="2800" dirty="0" smtClean="0">
              <a:latin typeface="Times New Roman" pitchFamily="18" charset="0"/>
              <a:cs typeface="Times New Roman" pitchFamily="18" charset="0"/>
            </a:endParaRPr>
          </a:p>
          <a:p>
            <a:pPr marL="185738" indent="-185738" eaLnBrk="1" hangingPunct="1">
              <a:lnSpc>
                <a:spcPct val="80000"/>
              </a:lnSpc>
              <a:defRPr/>
            </a:pPr>
            <a:r>
              <a:rPr lang="pt-PT" sz="2800" dirty="0" smtClean="0">
                <a:latin typeface="Times New Roman" pitchFamily="18" charset="0"/>
                <a:cs typeface="Times New Roman" pitchFamily="18" charset="0"/>
              </a:rPr>
              <a:t>Enquanto activo é objecto de procura e de oferta, logo há formação de equilíbrio no Mercado Monetário</a:t>
            </a:r>
          </a:p>
          <a:p>
            <a:pPr marL="185738" indent="-185738" eaLnBrk="1" hangingPunct="1">
              <a:lnSpc>
                <a:spcPct val="80000"/>
              </a:lnSpc>
              <a:buFontTx/>
              <a:buNone/>
              <a:defRPr/>
            </a:pPr>
            <a:endParaRPr lang="pt-PT" sz="2800" dirty="0" smtClean="0">
              <a:latin typeface="Times New Roman" pitchFamily="18" charset="0"/>
              <a:cs typeface="Times New Roman" pitchFamily="18" charset="0"/>
            </a:endParaRPr>
          </a:p>
          <a:p>
            <a:pPr marL="185738" indent="-185738" eaLnBrk="1" hangingPunct="1">
              <a:lnSpc>
                <a:spcPct val="80000"/>
              </a:lnSpc>
              <a:defRPr/>
            </a:pPr>
            <a:r>
              <a:rPr lang="pt-PT" sz="2800" dirty="0" smtClean="0">
                <a:latin typeface="Times New Roman" pitchFamily="18" charset="0"/>
                <a:cs typeface="Times New Roman" pitchFamily="18" charset="0"/>
              </a:rPr>
              <a:t>Troca directa --------------- Troca indirecta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2"/>
          </p:nvPr>
        </p:nvSpPr>
        <p:spPr/>
        <p:txBody>
          <a:bodyPr/>
          <a:lstStyle/>
          <a:p>
            <a:pPr>
              <a:defRPr/>
            </a:pPr>
            <a:fld id="{4DC153A0-4A2C-4D45-AA03-F2083B024A28}" type="slidenum">
              <a:rPr lang="pt-PT"/>
              <a:pPr>
                <a:defRPr/>
              </a:pPr>
              <a:t>4</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44429056-0A51-41F7-B8FA-1426FF8F00CB}" type="slidenum">
              <a:rPr lang="pt-BR" sz="1400">
                <a:latin typeface="Arial" charset="0"/>
                <a:cs typeface="+mn-cs"/>
              </a:rPr>
              <a:pPr algn="r">
                <a:defRPr/>
              </a:pPr>
              <a:t>4</a:t>
            </a:fld>
            <a:endParaRPr lang="pt-BR" sz="1400">
              <a:latin typeface="Arial" charset="0"/>
              <a:cs typeface="+mn-cs"/>
            </a:endParaRPr>
          </a:p>
        </p:txBody>
      </p:sp>
      <p:sp>
        <p:nvSpPr>
          <p:cNvPr id="22532"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História da Moeda</a:t>
            </a:r>
          </a:p>
        </p:txBody>
      </p:sp>
      <p:sp>
        <p:nvSpPr>
          <p:cNvPr id="22533" name="Rectangle 9"/>
          <p:cNvSpPr>
            <a:spLocks noGrp="1" noChangeArrowheads="1"/>
          </p:cNvSpPr>
          <p:nvPr>
            <p:ph type="body" idx="4294967295"/>
          </p:nvPr>
        </p:nvSpPr>
        <p:spPr>
          <a:xfrm>
            <a:off x="457200" y="1196975"/>
            <a:ext cx="8229600" cy="4929188"/>
          </a:xfrm>
        </p:spPr>
        <p:txBody>
          <a:bodyPr/>
          <a:lstStyle/>
          <a:p>
            <a:pPr>
              <a:lnSpc>
                <a:spcPct val="90000"/>
              </a:lnSpc>
              <a:buFontTx/>
              <a:buNone/>
            </a:pPr>
            <a:endParaRPr lang="pt-PT" smtClean="0">
              <a:latin typeface="Times New Roman" pitchFamily="18" charset="0"/>
            </a:endParaRPr>
          </a:p>
          <a:p>
            <a:pPr>
              <a:lnSpc>
                <a:spcPct val="90000"/>
              </a:lnSpc>
            </a:pPr>
            <a:endParaRPr lang="pt-PT" smtClean="0">
              <a:latin typeface="Times New Roman" pitchFamily="18" charset="0"/>
            </a:endParaRPr>
          </a:p>
        </p:txBody>
      </p:sp>
      <p:pic>
        <p:nvPicPr>
          <p:cNvPr id="22534" name="Picture 4"/>
          <p:cNvPicPr>
            <a:picLocks noChangeAspect="1" noChangeArrowheads="1"/>
          </p:cNvPicPr>
          <p:nvPr/>
        </p:nvPicPr>
        <p:blipFill>
          <a:blip r:embed="rId3" cstate="print"/>
          <a:srcRect/>
          <a:stretch>
            <a:fillRect/>
          </a:stretch>
        </p:blipFill>
        <p:spPr bwMode="auto">
          <a:xfrm>
            <a:off x="273050" y="1025525"/>
            <a:ext cx="8585200" cy="5046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12"/>
          </p:nvPr>
        </p:nvSpPr>
        <p:spPr/>
        <p:txBody>
          <a:bodyPr/>
          <a:lstStyle/>
          <a:p>
            <a:pPr>
              <a:defRPr/>
            </a:pPr>
            <a:fld id="{C4B5AB99-2E1D-4F4A-AE2A-CC772E1DFF08}" type="slidenum">
              <a:rPr lang="pt-PT"/>
              <a:pPr>
                <a:defRPr/>
              </a:pPr>
              <a:t>5</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83A4C867-90F5-4A76-B888-7AF1D3D9572D}" type="slidenum">
              <a:rPr lang="pt-BR" sz="1400">
                <a:latin typeface="Arial" charset="0"/>
                <a:cs typeface="+mn-cs"/>
              </a:rPr>
              <a:pPr algn="r">
                <a:defRPr/>
              </a:pPr>
              <a:t>5</a:t>
            </a:fld>
            <a:endParaRPr lang="pt-BR" sz="1400">
              <a:latin typeface="Arial" charset="0"/>
              <a:cs typeface="+mn-cs"/>
            </a:endParaRPr>
          </a:p>
        </p:txBody>
      </p:sp>
      <p:sp>
        <p:nvSpPr>
          <p:cNvPr id="24580"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História da Moeda</a:t>
            </a:r>
          </a:p>
        </p:txBody>
      </p:sp>
      <p:sp>
        <p:nvSpPr>
          <p:cNvPr id="24581" name="Rectangle 9"/>
          <p:cNvSpPr>
            <a:spLocks noGrp="1" noChangeArrowheads="1"/>
          </p:cNvSpPr>
          <p:nvPr>
            <p:ph type="body" idx="4294967295"/>
          </p:nvPr>
        </p:nvSpPr>
        <p:spPr>
          <a:xfrm>
            <a:off x="457200" y="1196975"/>
            <a:ext cx="8229600" cy="4929188"/>
          </a:xfrm>
        </p:spPr>
        <p:txBody>
          <a:bodyPr/>
          <a:lstStyle/>
          <a:p>
            <a:pPr>
              <a:lnSpc>
                <a:spcPct val="90000"/>
              </a:lnSpc>
              <a:buFontTx/>
              <a:buNone/>
            </a:pPr>
            <a:endParaRPr lang="pt-PT" smtClean="0">
              <a:latin typeface="Times New Roman" pitchFamily="18" charset="0"/>
            </a:endParaRPr>
          </a:p>
          <a:p>
            <a:pPr>
              <a:lnSpc>
                <a:spcPct val="90000"/>
              </a:lnSpc>
            </a:pPr>
            <a:endParaRPr lang="pt-PT" smtClean="0">
              <a:latin typeface="Times New Roman" pitchFamily="18" charset="0"/>
            </a:endParaRPr>
          </a:p>
        </p:txBody>
      </p:sp>
      <p:pic>
        <p:nvPicPr>
          <p:cNvPr id="24582" name="Picture 4"/>
          <p:cNvPicPr>
            <a:picLocks noChangeAspect="1" noChangeArrowheads="1"/>
          </p:cNvPicPr>
          <p:nvPr/>
        </p:nvPicPr>
        <p:blipFill>
          <a:blip r:embed="rId3" cstate="print"/>
          <a:srcRect/>
          <a:stretch>
            <a:fillRect/>
          </a:stretch>
        </p:blipFill>
        <p:spPr bwMode="auto">
          <a:xfrm>
            <a:off x="323850" y="1071563"/>
            <a:ext cx="8534400" cy="5072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82C4BF72-EFC7-424C-AB65-B184577177A6}" type="slidenum">
              <a:rPr lang="pt-PT"/>
              <a:pPr>
                <a:defRPr/>
              </a:pPr>
              <a:t>6</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EAD04883-9BB0-4BDC-8844-B601FA22EFDC}" type="slidenum">
              <a:rPr lang="pt-BR" sz="1400">
                <a:latin typeface="Arial" charset="0"/>
                <a:cs typeface="+mn-cs"/>
              </a:rPr>
              <a:pPr algn="r">
                <a:defRPr/>
              </a:pPr>
              <a:t>6</a:t>
            </a:fld>
            <a:endParaRPr lang="pt-BR" sz="1400">
              <a:latin typeface="Arial" charset="0"/>
              <a:cs typeface="+mn-cs"/>
            </a:endParaRPr>
          </a:p>
        </p:txBody>
      </p:sp>
      <p:sp>
        <p:nvSpPr>
          <p:cNvPr id="26628" name="Rectangle 8"/>
          <p:cNvSpPr>
            <a:spLocks noGrp="1" noChangeArrowheads="1"/>
          </p:cNvSpPr>
          <p:nvPr>
            <p:ph type="title" idx="4294967295"/>
          </p:nvPr>
        </p:nvSpPr>
        <p:spPr>
          <a:xfrm>
            <a:off x="395288" y="285750"/>
            <a:ext cx="7834312" cy="561975"/>
          </a:xfrm>
        </p:spPr>
        <p:txBody>
          <a:bodyPr/>
          <a:lstStyle/>
          <a:p>
            <a:pPr algn="l"/>
            <a:r>
              <a:rPr lang="pt-PT" sz="3600" smtClean="0">
                <a:latin typeface="Times New Roman" pitchFamily="18" charset="0"/>
              </a:rPr>
              <a:t>Evolução e Diversificação da Moeda</a:t>
            </a:r>
          </a:p>
        </p:txBody>
      </p:sp>
      <p:sp>
        <p:nvSpPr>
          <p:cNvPr id="26629" name="Rectangle 9"/>
          <p:cNvSpPr>
            <a:spLocks noGrp="1" noChangeArrowheads="1"/>
          </p:cNvSpPr>
          <p:nvPr>
            <p:ph type="body" idx="4294967295"/>
          </p:nvPr>
        </p:nvSpPr>
        <p:spPr>
          <a:xfrm>
            <a:off x="457200" y="1052513"/>
            <a:ext cx="8229600" cy="5073650"/>
          </a:xfrm>
        </p:spPr>
        <p:txBody>
          <a:bodyPr/>
          <a:lstStyle/>
          <a:p>
            <a:pPr marL="557213" lvl="1" algn="just" eaLnBrk="1" hangingPunct="1">
              <a:lnSpc>
                <a:spcPct val="90000"/>
              </a:lnSpc>
              <a:buFontTx/>
              <a:buNone/>
            </a:pPr>
            <a:r>
              <a:rPr lang="pt-PT" sz="2400" b="1" smtClean="0">
                <a:solidFill>
                  <a:srgbClr val="009900"/>
                </a:solidFill>
                <a:latin typeface="Times New Roman" pitchFamily="18" charset="0"/>
                <a:cs typeface="Times New Roman" pitchFamily="18" charset="0"/>
              </a:rPr>
              <a:t>Moeda fiduciária</a:t>
            </a:r>
            <a:r>
              <a:rPr lang="pt-PT" sz="2400" smtClean="0">
                <a:solidFill>
                  <a:srgbClr val="009900"/>
                </a:solidFill>
                <a:latin typeface="Times New Roman" pitchFamily="18" charset="0"/>
                <a:cs typeface="Times New Roman" pitchFamily="18" charset="0"/>
              </a:rPr>
              <a:t> </a:t>
            </a:r>
            <a:r>
              <a:rPr lang="pt-PT" sz="2400" smtClean="0">
                <a:latin typeface="Times New Roman" pitchFamily="18" charset="0"/>
                <a:cs typeface="Times New Roman" pitchFamily="18" charset="0"/>
              </a:rPr>
              <a:t>– </a:t>
            </a:r>
            <a:r>
              <a:rPr lang="pt-PT" sz="2200" smtClean="0">
                <a:latin typeface="Times New Roman" pitchFamily="18" charset="0"/>
                <a:cs typeface="Times New Roman" pitchFamily="18" charset="0"/>
              </a:rPr>
              <a:t>notas e moedas emitidas pelo Banco Central, ou papel-moeda; a moeda como estamos habituados a lidar no dia-a-dia. Surge no séc. XVII, onde passou a estar na moda e era meio de aceitação geral</a:t>
            </a:r>
          </a:p>
          <a:p>
            <a:pPr marL="557213" lvl="1" algn="just" eaLnBrk="1" hangingPunct="1">
              <a:lnSpc>
                <a:spcPct val="90000"/>
              </a:lnSpc>
              <a:buFontTx/>
              <a:buNone/>
            </a:pPr>
            <a:endParaRPr lang="pt-PT" sz="1400" smtClean="0">
              <a:latin typeface="Times New Roman" pitchFamily="18" charset="0"/>
              <a:cs typeface="Times New Roman" pitchFamily="18" charset="0"/>
            </a:endParaRPr>
          </a:p>
          <a:p>
            <a:pPr marL="557213" lvl="1" algn="just" eaLnBrk="1" hangingPunct="1">
              <a:lnSpc>
                <a:spcPct val="90000"/>
              </a:lnSpc>
              <a:buFontTx/>
              <a:buNone/>
            </a:pPr>
            <a:r>
              <a:rPr lang="pt-PT" sz="2400" b="1" smtClean="0">
                <a:solidFill>
                  <a:srgbClr val="009900"/>
                </a:solidFill>
                <a:latin typeface="Times New Roman" pitchFamily="18" charset="0"/>
                <a:cs typeface="Times New Roman" pitchFamily="18" charset="0"/>
              </a:rPr>
              <a:t>Moeda escritural</a:t>
            </a:r>
            <a:r>
              <a:rPr lang="pt-PT" sz="2400" smtClean="0">
                <a:solidFill>
                  <a:srgbClr val="009900"/>
                </a:solidFill>
                <a:latin typeface="Times New Roman" pitchFamily="18" charset="0"/>
                <a:cs typeface="Times New Roman" pitchFamily="18" charset="0"/>
              </a:rPr>
              <a:t> </a:t>
            </a:r>
            <a:r>
              <a:rPr lang="pt-PT" sz="2400" smtClean="0">
                <a:latin typeface="Times New Roman" pitchFamily="18" charset="0"/>
                <a:cs typeface="Times New Roman" pitchFamily="18" charset="0"/>
              </a:rPr>
              <a:t>– </a:t>
            </a:r>
            <a:r>
              <a:rPr lang="pt-PT" sz="2200" smtClean="0">
                <a:latin typeface="Times New Roman" pitchFamily="18" charset="0"/>
                <a:cs typeface="Times New Roman" pitchFamily="18" charset="0"/>
              </a:rPr>
              <a:t>depósitos bancários movimentados por cheques e transferências. O montante desta moeda é equivalente ao montante dos depósitos à ordem e a maneira de a movimentar é através de ordens dadas aos bancos, ou seja, através de cheques. Surge em finais do séc. XVIII e princípios de XIX</a:t>
            </a:r>
          </a:p>
          <a:p>
            <a:pPr marL="557213" lvl="1" algn="just" eaLnBrk="1" hangingPunct="1">
              <a:lnSpc>
                <a:spcPct val="90000"/>
              </a:lnSpc>
              <a:buFontTx/>
              <a:buNone/>
            </a:pPr>
            <a:endParaRPr lang="pt-PT" sz="1400" smtClean="0">
              <a:latin typeface="Times New Roman" pitchFamily="18" charset="0"/>
              <a:cs typeface="Times New Roman" pitchFamily="18" charset="0"/>
            </a:endParaRPr>
          </a:p>
          <a:p>
            <a:pPr marL="557213" lvl="1" algn="just" eaLnBrk="1" hangingPunct="1">
              <a:lnSpc>
                <a:spcPct val="90000"/>
              </a:lnSpc>
              <a:buFontTx/>
              <a:buNone/>
            </a:pPr>
            <a:r>
              <a:rPr lang="pt-PT" sz="2400" b="1" smtClean="0">
                <a:solidFill>
                  <a:srgbClr val="009900"/>
                </a:solidFill>
                <a:latin typeface="Times New Roman" pitchFamily="18" charset="0"/>
                <a:cs typeface="Times New Roman" pitchFamily="18" charset="0"/>
              </a:rPr>
              <a:t>Moeda plástica</a:t>
            </a:r>
            <a:r>
              <a:rPr lang="pt-PT" sz="2400" smtClean="0">
                <a:solidFill>
                  <a:srgbClr val="009900"/>
                </a:solidFill>
                <a:latin typeface="Times New Roman" pitchFamily="18" charset="0"/>
                <a:cs typeface="Times New Roman" pitchFamily="18" charset="0"/>
              </a:rPr>
              <a:t> </a:t>
            </a:r>
            <a:r>
              <a:rPr lang="pt-PT" sz="2400" smtClean="0">
                <a:latin typeface="Times New Roman" pitchFamily="18" charset="0"/>
                <a:cs typeface="Times New Roman" pitchFamily="18" charset="0"/>
              </a:rPr>
              <a:t>– </a:t>
            </a:r>
            <a:r>
              <a:rPr lang="pt-PT" sz="2200" smtClean="0">
                <a:latin typeface="Times New Roman" pitchFamily="18" charset="0"/>
                <a:cs typeface="Times New Roman" pitchFamily="18" charset="0"/>
              </a:rPr>
              <a:t>Já no séc. XX introduziu-se um novo meio de movimentar as contas bancárias: o cartão de crédito e/ou débito</a:t>
            </a:r>
          </a:p>
          <a:p>
            <a:pPr marL="557213" lvl="1" algn="just" eaLnBrk="1" hangingPunct="1">
              <a:lnSpc>
                <a:spcPct val="90000"/>
              </a:lnSpc>
              <a:buFontTx/>
              <a:buNone/>
            </a:pPr>
            <a:endParaRPr lang="pt-PT" sz="1400" smtClean="0">
              <a:latin typeface="Times New Roman" pitchFamily="18" charset="0"/>
              <a:cs typeface="Times New Roman" pitchFamily="18" charset="0"/>
            </a:endParaRPr>
          </a:p>
          <a:p>
            <a:pPr marL="557213" lvl="1" algn="just" eaLnBrk="1" hangingPunct="1">
              <a:lnSpc>
                <a:spcPct val="90000"/>
              </a:lnSpc>
              <a:buFontTx/>
              <a:buNone/>
            </a:pPr>
            <a:r>
              <a:rPr lang="pt-PT" sz="2400" b="1" smtClean="0">
                <a:solidFill>
                  <a:srgbClr val="009900"/>
                </a:solidFill>
                <a:latin typeface="Times New Roman" pitchFamily="18" charset="0"/>
                <a:cs typeface="Times New Roman" pitchFamily="18" charset="0"/>
              </a:rPr>
              <a:t>Moeda electrónica </a:t>
            </a:r>
            <a:r>
              <a:rPr lang="pt-PT" sz="2400" b="1" smtClean="0">
                <a:latin typeface="Times New Roman" pitchFamily="18" charset="0"/>
                <a:cs typeface="Times New Roman" pitchFamily="18" charset="0"/>
              </a:rPr>
              <a:t>– </a:t>
            </a:r>
            <a:r>
              <a:rPr lang="pt-PT" sz="2200" smtClean="0">
                <a:latin typeface="Times New Roman" pitchFamily="18" charset="0"/>
                <a:cs typeface="Times New Roman" pitchFamily="18" charset="0"/>
              </a:rPr>
              <a:t>Na última década introduziu-se um novo meio de movimentar as contas bancárias: através da Internet</a:t>
            </a:r>
            <a:endParaRPr lang="pt-PT" sz="2200" b="1" smtClean="0">
              <a:solidFill>
                <a:srgbClr val="0099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12"/>
          </p:nvPr>
        </p:nvSpPr>
        <p:spPr/>
        <p:txBody>
          <a:bodyPr/>
          <a:lstStyle/>
          <a:p>
            <a:pPr>
              <a:defRPr/>
            </a:pPr>
            <a:fld id="{93BA4CF9-08D8-4BAC-A8D9-4E0229B56845}" type="slidenum">
              <a:rPr lang="pt-PT"/>
              <a:pPr>
                <a:defRPr/>
              </a:pPr>
              <a:t>7</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457E117B-F017-4DA6-ABAB-5C93D8A517FB}" type="slidenum">
              <a:rPr lang="pt-BR" sz="1400">
                <a:latin typeface="Arial" charset="0"/>
                <a:cs typeface="+mn-cs"/>
              </a:rPr>
              <a:pPr algn="r">
                <a:defRPr/>
              </a:pPr>
              <a:t>7</a:t>
            </a:fld>
            <a:endParaRPr lang="pt-BR" sz="1400">
              <a:latin typeface="Arial" charset="0"/>
              <a:cs typeface="+mn-cs"/>
            </a:endParaRPr>
          </a:p>
        </p:txBody>
      </p:sp>
      <p:sp>
        <p:nvSpPr>
          <p:cNvPr id="28676"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Funções da Moeda</a:t>
            </a:r>
          </a:p>
        </p:txBody>
      </p:sp>
      <p:sp>
        <p:nvSpPr>
          <p:cNvPr id="2" name="Rectangle 9"/>
          <p:cNvSpPr>
            <a:spLocks noGrp="1" noChangeArrowheads="1"/>
          </p:cNvSpPr>
          <p:nvPr>
            <p:ph type="body" idx="4294967295"/>
          </p:nvPr>
        </p:nvSpPr>
        <p:spPr>
          <a:xfrm>
            <a:off x="457200" y="1000125"/>
            <a:ext cx="8229600" cy="5126038"/>
          </a:xfrm>
        </p:spPr>
        <p:txBody>
          <a:bodyPr/>
          <a:lstStyle/>
          <a:p>
            <a:pPr lvl="1" eaLnBrk="1" hangingPunct="1">
              <a:lnSpc>
                <a:spcPct val="80000"/>
              </a:lnSpc>
              <a:buFontTx/>
              <a:buNone/>
            </a:pPr>
            <a:endParaRPr lang="pt-PT" sz="1800" smtClean="0">
              <a:latin typeface="Times New Roman" pitchFamily="18" charset="0"/>
              <a:cs typeface="Times New Roman" pitchFamily="18" charset="0"/>
            </a:endParaRPr>
          </a:p>
          <a:p>
            <a:pPr lvl="1" eaLnBrk="1" hangingPunct="1">
              <a:lnSpc>
                <a:spcPct val="80000"/>
              </a:lnSpc>
              <a:buFontTx/>
              <a:buNone/>
            </a:pPr>
            <a:r>
              <a:rPr lang="pt-PT" sz="1800" b="1" smtClean="0">
                <a:solidFill>
                  <a:srgbClr val="009900"/>
                </a:solidFill>
                <a:latin typeface="Times New Roman" pitchFamily="18" charset="0"/>
                <a:cs typeface="Times New Roman" pitchFamily="18" charset="0"/>
              </a:rPr>
              <a:t>Meio de pagamento</a:t>
            </a:r>
            <a:r>
              <a:rPr lang="pt-PT" sz="1800" smtClean="0">
                <a:solidFill>
                  <a:srgbClr val="009900"/>
                </a:solidFill>
                <a:latin typeface="Times New Roman" pitchFamily="18" charset="0"/>
                <a:cs typeface="Times New Roman" pitchFamily="18" charset="0"/>
              </a:rPr>
              <a:t> </a:t>
            </a:r>
            <a:r>
              <a:rPr lang="pt-PT" sz="1800" smtClean="0">
                <a:latin typeface="Times New Roman" pitchFamily="18" charset="0"/>
                <a:cs typeface="Times New Roman" pitchFamily="18" charset="0"/>
              </a:rPr>
              <a:t>– é a função principal da moeda e aquela que lhe é exclusiva. Esta função permite a  dispensabilidade da dupla coincidência de vontades entre as partes e torna possível a divisão social do trabalho, a especialização, e a melhoria da produtividade</a:t>
            </a:r>
          </a:p>
          <a:p>
            <a:pPr lvl="1" eaLnBrk="1" hangingPunct="1">
              <a:lnSpc>
                <a:spcPct val="80000"/>
              </a:lnSpc>
              <a:buFontTx/>
              <a:buNone/>
            </a:pPr>
            <a:endParaRPr lang="pt-PT" sz="1800" smtClean="0">
              <a:latin typeface="Times New Roman" pitchFamily="18" charset="0"/>
              <a:cs typeface="Times New Roman" pitchFamily="18" charset="0"/>
            </a:endParaRPr>
          </a:p>
          <a:p>
            <a:pPr lvl="1" eaLnBrk="1" hangingPunct="1">
              <a:lnSpc>
                <a:spcPct val="80000"/>
              </a:lnSpc>
              <a:buFontTx/>
              <a:buNone/>
            </a:pPr>
            <a:r>
              <a:rPr lang="pt-PT" sz="1800" b="1" smtClean="0">
                <a:solidFill>
                  <a:srgbClr val="009900"/>
                </a:solidFill>
                <a:latin typeface="Times New Roman" pitchFamily="18" charset="0"/>
                <a:cs typeface="Times New Roman" pitchFamily="18" charset="0"/>
              </a:rPr>
              <a:t>Unidade de conta</a:t>
            </a:r>
            <a:r>
              <a:rPr lang="pt-PT" sz="1800" smtClean="0">
                <a:solidFill>
                  <a:srgbClr val="009900"/>
                </a:solidFill>
                <a:latin typeface="Times New Roman" pitchFamily="18" charset="0"/>
                <a:cs typeface="Times New Roman" pitchFamily="18" charset="0"/>
              </a:rPr>
              <a:t> </a:t>
            </a:r>
            <a:r>
              <a:rPr lang="pt-PT" sz="1800" smtClean="0">
                <a:latin typeface="Times New Roman" pitchFamily="18" charset="0"/>
                <a:cs typeface="Times New Roman" pitchFamily="18" charset="0"/>
              </a:rPr>
              <a:t>– a moeda é a unidade comum utilizada na aferição do preço das coisas (medida de valor); é um verdadeiro denominador comum do valor, um intermediário geral nas trocas; a moeda permite a existência de um sistema de preços, em que a cada coisa corresponde um preço (um só) e não um número indeterminado de preços</a:t>
            </a:r>
          </a:p>
          <a:p>
            <a:pPr lvl="1" eaLnBrk="1" hangingPunct="1">
              <a:lnSpc>
                <a:spcPct val="80000"/>
              </a:lnSpc>
              <a:buFontTx/>
              <a:buNone/>
            </a:pPr>
            <a:endParaRPr lang="pt-PT" sz="1800" smtClean="0">
              <a:latin typeface="Times New Roman" pitchFamily="18" charset="0"/>
              <a:cs typeface="Times New Roman" pitchFamily="18" charset="0"/>
            </a:endParaRPr>
          </a:p>
          <a:p>
            <a:pPr lvl="1" eaLnBrk="1" hangingPunct="1">
              <a:lnSpc>
                <a:spcPct val="80000"/>
              </a:lnSpc>
              <a:buFontTx/>
              <a:buNone/>
            </a:pPr>
            <a:r>
              <a:rPr lang="pt-PT" sz="1800" b="1" smtClean="0">
                <a:solidFill>
                  <a:srgbClr val="009900"/>
                </a:solidFill>
                <a:latin typeface="Times New Roman" pitchFamily="18" charset="0"/>
                <a:cs typeface="Times New Roman" pitchFamily="18" charset="0"/>
              </a:rPr>
              <a:t>Reserva de valor</a:t>
            </a:r>
            <a:r>
              <a:rPr lang="pt-PT" sz="1800" smtClean="0">
                <a:solidFill>
                  <a:srgbClr val="009900"/>
                </a:solidFill>
                <a:latin typeface="Times New Roman" pitchFamily="18" charset="0"/>
                <a:cs typeface="Times New Roman" pitchFamily="18" charset="0"/>
              </a:rPr>
              <a:t> </a:t>
            </a:r>
            <a:r>
              <a:rPr lang="pt-PT" sz="1800" smtClean="0">
                <a:latin typeface="Times New Roman" pitchFamily="18" charset="0"/>
                <a:cs typeface="Times New Roman" pitchFamily="18" charset="0"/>
              </a:rPr>
              <a:t>– a moeda pode ser um meio de armazenar riqueza, uma riqueza totalmente líquida, isto é, instantaneamente mobilizável como meio de pagamento</a:t>
            </a:r>
          </a:p>
          <a:p>
            <a:pPr lvl="1" eaLnBrk="1" hangingPunct="1">
              <a:lnSpc>
                <a:spcPct val="80000"/>
              </a:lnSpc>
              <a:buFontTx/>
              <a:buNone/>
            </a:pPr>
            <a:endParaRPr lang="pt-PT" sz="2000" smtClean="0">
              <a:latin typeface="Times New Roman" pitchFamily="18" charset="0"/>
              <a:cs typeface="Times New Roman" pitchFamily="18" charset="0"/>
            </a:endParaRPr>
          </a:p>
          <a:p>
            <a:pPr lvl="1" eaLnBrk="1" hangingPunct="1">
              <a:lnSpc>
                <a:spcPct val="80000"/>
              </a:lnSpc>
              <a:buFontTx/>
              <a:buNone/>
            </a:pPr>
            <a:r>
              <a:rPr lang="pt-PT" sz="1800" b="1" smtClean="0">
                <a:solidFill>
                  <a:srgbClr val="009900"/>
                </a:solidFill>
                <a:latin typeface="Times New Roman" pitchFamily="18" charset="0"/>
                <a:cs typeface="Times New Roman" pitchFamily="18" charset="0"/>
              </a:rPr>
              <a:t>	</a:t>
            </a:r>
            <a:r>
              <a:rPr lang="pt-PT" sz="1800" b="1" i="1" smtClean="0">
                <a:solidFill>
                  <a:srgbClr val="669900"/>
                </a:solidFill>
                <a:latin typeface="Times New Roman" pitchFamily="18" charset="0"/>
                <a:cs typeface="Times New Roman" pitchFamily="18" charset="0"/>
              </a:rPr>
              <a:t>Liquidez </a:t>
            </a:r>
            <a:r>
              <a:rPr lang="pt-PT" sz="1800" smtClean="0">
                <a:latin typeface="Times New Roman" pitchFamily="18" charset="0"/>
                <a:cs typeface="Times New Roman" pitchFamily="18" charset="0"/>
              </a:rPr>
              <a:t>– é a capacidade que a moeda tem de ao ser reserva de valor se poder transformar em qualquer outro activo. A </a:t>
            </a:r>
            <a:r>
              <a:rPr lang="pt-PT" sz="1800" b="1" smtClean="0">
                <a:latin typeface="Times New Roman" pitchFamily="18" charset="0"/>
                <a:cs typeface="Times New Roman" pitchFamily="18" charset="0"/>
              </a:rPr>
              <a:t>liquidez tem um custo de oportunidade</a:t>
            </a:r>
            <a:r>
              <a:rPr lang="pt-PT" sz="1800" smtClean="0">
                <a:latin typeface="Times New Roman" pitchFamily="18" charset="0"/>
                <a:cs typeface="Times New Roman" pitchFamily="18" charset="0"/>
              </a:rPr>
              <a:t> que se pode traduzir pela taxa de juro (preço/custo que o possuidor de moeda atribui à perda/ganho de liquidez) – meio de pagamento diferido no tempo. </a:t>
            </a:r>
            <a:endParaRPr lang="pt-PT" sz="1600" smtClean="0">
              <a:latin typeface="Times New Roman" pitchFamily="18" charset="0"/>
              <a:cs typeface="Times New Roman" pitchFamily="18" charset="0"/>
            </a:endParaRPr>
          </a:p>
        </p:txBody>
      </p:sp>
      <p:grpSp>
        <p:nvGrpSpPr>
          <p:cNvPr id="28677" name="Group 9"/>
          <p:cNvGrpSpPr>
            <a:grpSpLocks/>
          </p:cNvGrpSpPr>
          <p:nvPr/>
        </p:nvGrpSpPr>
        <p:grpSpPr bwMode="auto">
          <a:xfrm>
            <a:off x="901700" y="4622800"/>
            <a:ext cx="2232025" cy="304800"/>
            <a:chOff x="756" y="2721"/>
            <a:chExt cx="1406" cy="192"/>
          </a:xfrm>
        </p:grpSpPr>
        <p:sp>
          <p:nvSpPr>
            <p:cNvPr id="28679" name="AutoShape 6"/>
            <p:cNvSpPr>
              <a:spLocks noChangeArrowheads="1"/>
            </p:cNvSpPr>
            <p:nvPr/>
          </p:nvSpPr>
          <p:spPr bwMode="auto">
            <a:xfrm>
              <a:off x="756" y="2750"/>
              <a:ext cx="1406" cy="136"/>
            </a:xfrm>
            <a:prstGeom prst="downArrow">
              <a:avLst>
                <a:gd name="adj1" fmla="val 50000"/>
                <a:gd name="adj2" fmla="val 25000"/>
              </a:avLst>
            </a:prstGeom>
            <a:solidFill>
              <a:schemeClr val="folHlink"/>
            </a:solidFill>
            <a:ln w="9525">
              <a:solidFill>
                <a:schemeClr val="tx1"/>
              </a:solidFill>
              <a:miter lim="800000"/>
              <a:headEnd/>
              <a:tailEnd/>
            </a:ln>
          </p:spPr>
          <p:txBody>
            <a:bodyPr wrap="none" anchor="ctr"/>
            <a:lstStyle/>
            <a:p>
              <a:endParaRPr lang="pt-PT"/>
            </a:p>
          </p:txBody>
        </p:sp>
        <p:sp>
          <p:nvSpPr>
            <p:cNvPr id="28680" name="Text Box 7"/>
            <p:cNvSpPr txBox="1">
              <a:spLocks noChangeArrowheads="1"/>
            </p:cNvSpPr>
            <p:nvPr/>
          </p:nvSpPr>
          <p:spPr bwMode="auto">
            <a:xfrm>
              <a:off x="1119" y="2721"/>
              <a:ext cx="862" cy="192"/>
            </a:xfrm>
            <a:prstGeom prst="rect">
              <a:avLst/>
            </a:prstGeom>
            <a:noFill/>
            <a:ln w="9525">
              <a:noFill/>
              <a:miter lim="800000"/>
              <a:headEnd/>
              <a:tailEnd/>
            </a:ln>
          </p:spPr>
          <p:txBody>
            <a:bodyPr>
              <a:spAutoFit/>
            </a:bodyPr>
            <a:lstStyle/>
            <a:p>
              <a:pPr>
                <a:spcBef>
                  <a:spcPct val="50000"/>
                </a:spcBef>
              </a:pPr>
              <a:r>
                <a:rPr lang="pt-PT" sz="1400"/>
                <a:t>Propriedade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8677"/>
                                        </p:tgtEl>
                                        <p:attrNameLst>
                                          <p:attrName>style.visibility</p:attrName>
                                        </p:attrNameLst>
                                      </p:cBhvr>
                                      <p:to>
                                        <p:strVal val="visible"/>
                                      </p:to>
                                    </p:set>
                                    <p:anim calcmode="lin" valueType="num">
                                      <p:cBhvr additive="base">
                                        <p:cTn id="11" dur="500" fill="hold"/>
                                        <p:tgtEl>
                                          <p:spTgt spid="28677"/>
                                        </p:tgtEl>
                                        <p:attrNameLst>
                                          <p:attrName>ppt_x</p:attrName>
                                        </p:attrNameLst>
                                      </p:cBhvr>
                                      <p:tavLst>
                                        <p:tav tm="0">
                                          <p:val>
                                            <p:strVal val="#ppt_x"/>
                                          </p:val>
                                        </p:tav>
                                        <p:tav tm="100000">
                                          <p:val>
                                            <p:strVal val="#ppt_x"/>
                                          </p:val>
                                        </p:tav>
                                      </p:tavLst>
                                    </p:anim>
                                    <p:anim calcmode="lin" valueType="num">
                                      <p:cBhvr additive="base">
                                        <p:cTn id="12" dur="500" fill="hold"/>
                                        <p:tgtEl>
                                          <p:spTgt spid="286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E8DAB82D-B239-4E46-B952-1C068D93CE73}" type="slidenum">
              <a:rPr lang="pt-PT"/>
              <a:pPr>
                <a:defRPr/>
              </a:pPr>
              <a:t>8</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4089D765-EB26-4626-B2FC-48724510D14B}" type="slidenum">
              <a:rPr lang="pt-BR" sz="1400">
                <a:latin typeface="Arial" charset="0"/>
                <a:cs typeface="+mn-cs"/>
              </a:rPr>
              <a:pPr algn="r">
                <a:defRPr/>
              </a:pPr>
              <a:t>8</a:t>
            </a:fld>
            <a:endParaRPr lang="pt-BR" sz="1400">
              <a:latin typeface="Arial" charset="0"/>
              <a:cs typeface="+mn-cs"/>
            </a:endParaRPr>
          </a:p>
        </p:txBody>
      </p:sp>
      <p:sp>
        <p:nvSpPr>
          <p:cNvPr id="30724"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Propriedades da Moeda</a:t>
            </a:r>
          </a:p>
        </p:txBody>
      </p:sp>
      <p:sp>
        <p:nvSpPr>
          <p:cNvPr id="30725" name="Rectangle 9"/>
          <p:cNvSpPr>
            <a:spLocks noGrp="1" noChangeArrowheads="1"/>
          </p:cNvSpPr>
          <p:nvPr>
            <p:ph type="body" idx="4294967295"/>
          </p:nvPr>
        </p:nvSpPr>
        <p:spPr>
          <a:xfrm>
            <a:off x="457200" y="1000125"/>
            <a:ext cx="8229600" cy="5126038"/>
          </a:xfrm>
        </p:spPr>
        <p:txBody>
          <a:bodyPr/>
          <a:lstStyle/>
          <a:p>
            <a:pPr algn="just" eaLnBrk="1" hangingPunct="1">
              <a:lnSpc>
                <a:spcPct val="80000"/>
              </a:lnSpc>
              <a:buFontTx/>
              <a:buNone/>
            </a:pPr>
            <a:r>
              <a:rPr lang="pt-PT" sz="2000" b="1" dirty="0" smtClean="0">
                <a:solidFill>
                  <a:srgbClr val="009900"/>
                </a:solidFill>
                <a:latin typeface="Times New Roman" pitchFamily="18" charset="0"/>
                <a:cs typeface="Times New Roman" pitchFamily="18" charset="0"/>
              </a:rPr>
              <a:t>Ser rara</a:t>
            </a:r>
            <a:r>
              <a:rPr lang="pt-PT" sz="2000" dirty="0" smtClean="0">
                <a:latin typeface="Times New Roman" pitchFamily="18" charset="0"/>
                <a:cs typeface="Times New Roman" pitchFamily="18" charset="0"/>
              </a:rPr>
              <a:t> – a sua oferta não deve de ser tão abundante que possa fazer perigar o seu valor como unidade de conta. Trata-se de procurar ajustar o volume de moeda em circulação às necessidades da comunidade</a:t>
            </a:r>
          </a:p>
          <a:p>
            <a:pPr algn="just" eaLnBrk="1" hangingPunct="1">
              <a:lnSpc>
                <a:spcPct val="80000"/>
              </a:lnSpc>
              <a:buFontTx/>
              <a:buNone/>
            </a:pPr>
            <a:endParaRPr lang="pt-PT" sz="2000" dirty="0" smtClean="0">
              <a:latin typeface="Times New Roman" pitchFamily="18" charset="0"/>
              <a:cs typeface="Times New Roman" pitchFamily="18" charset="0"/>
            </a:endParaRPr>
          </a:p>
          <a:p>
            <a:pPr algn="just" eaLnBrk="1" hangingPunct="1">
              <a:lnSpc>
                <a:spcPct val="80000"/>
              </a:lnSpc>
              <a:buFontTx/>
              <a:buNone/>
            </a:pPr>
            <a:r>
              <a:rPr lang="pt-PT" sz="2000" b="1" dirty="0" smtClean="0">
                <a:solidFill>
                  <a:srgbClr val="009900"/>
                </a:solidFill>
                <a:latin typeface="Times New Roman" pitchFamily="18" charset="0"/>
                <a:cs typeface="Times New Roman" pitchFamily="18" charset="0"/>
              </a:rPr>
              <a:t>Estandardização (padronização)</a:t>
            </a:r>
            <a:r>
              <a:rPr lang="pt-PT" sz="2000" dirty="0" smtClean="0">
                <a:solidFill>
                  <a:srgbClr val="009900"/>
                </a:solidFill>
                <a:latin typeface="Times New Roman" pitchFamily="18" charset="0"/>
                <a:cs typeface="Times New Roman" pitchFamily="18" charset="0"/>
              </a:rPr>
              <a:t> </a:t>
            </a:r>
            <a:r>
              <a:rPr lang="pt-PT" sz="2000" dirty="0" smtClean="0">
                <a:latin typeface="Times New Roman" pitchFamily="18" charset="0"/>
                <a:cs typeface="Times New Roman" pitchFamily="18" charset="0"/>
              </a:rPr>
              <a:t>– todos os espécimes equivalentes entre si, encontrando-se garantida a sua homogeneidade e dificultada a sua falsificação</a:t>
            </a:r>
          </a:p>
          <a:p>
            <a:pPr algn="just" eaLnBrk="1" hangingPunct="1">
              <a:lnSpc>
                <a:spcPct val="80000"/>
              </a:lnSpc>
              <a:buFontTx/>
              <a:buNone/>
            </a:pPr>
            <a:endParaRPr lang="pt-PT" sz="2000" dirty="0" smtClean="0">
              <a:latin typeface="Times New Roman" pitchFamily="18" charset="0"/>
              <a:cs typeface="Times New Roman" pitchFamily="18" charset="0"/>
            </a:endParaRPr>
          </a:p>
          <a:p>
            <a:pPr algn="just" eaLnBrk="1" hangingPunct="1">
              <a:lnSpc>
                <a:spcPct val="80000"/>
              </a:lnSpc>
              <a:buFontTx/>
              <a:buNone/>
            </a:pPr>
            <a:r>
              <a:rPr lang="pt-PT" sz="2000" b="1" dirty="0" smtClean="0">
                <a:solidFill>
                  <a:srgbClr val="009900"/>
                </a:solidFill>
                <a:latin typeface="Times New Roman" pitchFamily="18" charset="0"/>
                <a:cs typeface="Times New Roman" pitchFamily="18" charset="0"/>
              </a:rPr>
              <a:t>Durabilidade</a:t>
            </a:r>
            <a:r>
              <a:rPr lang="pt-PT" sz="2000" dirty="0" smtClean="0">
                <a:latin typeface="Times New Roman" pitchFamily="18" charset="0"/>
                <a:cs typeface="Times New Roman" pitchFamily="18" charset="0"/>
              </a:rPr>
              <a:t> – moeda como instrumento de armazenamento de riqueza (bens perecíveis não são adequados); moeda como meio de troca e não mercadoria consumível e deve-se minimizar o custo de emissão monetária</a:t>
            </a:r>
          </a:p>
          <a:p>
            <a:pPr algn="just" eaLnBrk="1" hangingPunct="1">
              <a:lnSpc>
                <a:spcPct val="80000"/>
              </a:lnSpc>
              <a:buFontTx/>
              <a:buNone/>
            </a:pPr>
            <a:endParaRPr lang="pt-PT" sz="2000" dirty="0" smtClean="0">
              <a:latin typeface="Times New Roman" pitchFamily="18" charset="0"/>
              <a:cs typeface="Times New Roman" pitchFamily="18" charset="0"/>
            </a:endParaRPr>
          </a:p>
          <a:p>
            <a:pPr algn="just" eaLnBrk="1" hangingPunct="1">
              <a:lnSpc>
                <a:spcPct val="80000"/>
              </a:lnSpc>
              <a:buFontTx/>
              <a:buNone/>
            </a:pPr>
            <a:r>
              <a:rPr lang="pt-PT" sz="2000" b="1" dirty="0" err="1" smtClean="0">
                <a:solidFill>
                  <a:srgbClr val="009900"/>
                </a:solidFill>
                <a:latin typeface="Times New Roman" pitchFamily="18" charset="0"/>
                <a:cs typeface="Times New Roman" pitchFamily="18" charset="0"/>
              </a:rPr>
              <a:t>Manuseabilidade</a:t>
            </a:r>
            <a:r>
              <a:rPr lang="pt-PT" sz="2000" dirty="0" smtClean="0">
                <a:latin typeface="Times New Roman" pitchFamily="18" charset="0"/>
                <a:cs typeface="Times New Roman" pitchFamily="18" charset="0"/>
              </a:rPr>
              <a:t> – permite a realização de transações sem incómodos adicionais. Assim, introduzem-se em circulação meios de pagamento cujo valor facial permita a realização de transações envolvendo grandes montantes, e devem ser meios de pagamento facilmente transportáveis</a:t>
            </a:r>
          </a:p>
          <a:p>
            <a:pPr algn="just" eaLnBrk="1" hangingPunct="1">
              <a:lnSpc>
                <a:spcPct val="80000"/>
              </a:lnSpc>
              <a:buFontTx/>
              <a:buNone/>
            </a:pPr>
            <a:endParaRPr lang="pt-PT" sz="2000" dirty="0" smtClean="0">
              <a:latin typeface="Times New Roman" pitchFamily="18" charset="0"/>
              <a:cs typeface="Times New Roman" pitchFamily="18" charset="0"/>
            </a:endParaRPr>
          </a:p>
          <a:p>
            <a:pPr algn="just" eaLnBrk="1" hangingPunct="1">
              <a:lnSpc>
                <a:spcPct val="80000"/>
              </a:lnSpc>
              <a:buFontTx/>
              <a:buNone/>
            </a:pPr>
            <a:r>
              <a:rPr lang="pt-PT" sz="2000" b="1" dirty="0" smtClean="0">
                <a:solidFill>
                  <a:srgbClr val="009900"/>
                </a:solidFill>
                <a:latin typeface="Times New Roman" pitchFamily="18" charset="0"/>
                <a:cs typeface="Times New Roman" pitchFamily="18" charset="0"/>
              </a:rPr>
              <a:t>Divisibilidade</a:t>
            </a:r>
            <a:r>
              <a:rPr lang="pt-PT" sz="2000" dirty="0" smtClean="0">
                <a:solidFill>
                  <a:srgbClr val="009900"/>
                </a:solidFill>
                <a:latin typeface="Times New Roman" pitchFamily="18" charset="0"/>
                <a:cs typeface="Times New Roman" pitchFamily="18" charset="0"/>
              </a:rPr>
              <a:t> </a:t>
            </a:r>
            <a:r>
              <a:rPr lang="pt-PT" sz="2000" dirty="0" smtClean="0">
                <a:latin typeface="Times New Roman" pitchFamily="18" charset="0"/>
                <a:cs typeface="Times New Roman" pitchFamily="18" charset="0"/>
              </a:rPr>
              <a:t>– em que a moeda deve poder cobrir todo o espectro de preços correntemente praticados numa economia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79AC903C-CA96-4F34-935F-46F6371FFA19}" type="slidenum">
              <a:rPr lang="pt-PT"/>
              <a:pPr>
                <a:defRPr/>
              </a:pPr>
              <a:t>9</a:t>
            </a:fld>
            <a:endParaRPr lang="pt-PT"/>
          </a:p>
        </p:txBody>
      </p:sp>
      <p:sp>
        <p:nvSpPr>
          <p:cNvPr id="7" name="Marcador de Posição do Número do Diapositivo 5"/>
          <p:cNvSpPr txBox="1">
            <a:spLocks noGrp="1"/>
          </p:cNvSpPr>
          <p:nvPr/>
        </p:nvSpPr>
        <p:spPr bwMode="auto">
          <a:xfrm>
            <a:off x="6553200" y="6237288"/>
            <a:ext cx="2133600" cy="484187"/>
          </a:xfrm>
          <a:prstGeom prst="rect">
            <a:avLst/>
          </a:prstGeom>
          <a:noFill/>
          <a:ln>
            <a:miter lim="800000"/>
            <a:headEnd/>
            <a:tailEnd/>
          </a:ln>
        </p:spPr>
        <p:txBody>
          <a:bodyPr/>
          <a:lstStyle/>
          <a:p>
            <a:pPr algn="r">
              <a:defRPr/>
            </a:pPr>
            <a:fld id="{2095D4F6-900E-4ADF-84F7-FC50149096CE}" type="slidenum">
              <a:rPr lang="pt-BR" sz="1400">
                <a:latin typeface="Arial" charset="0"/>
                <a:cs typeface="+mn-cs"/>
              </a:rPr>
              <a:pPr algn="r">
                <a:defRPr/>
              </a:pPr>
              <a:t>9</a:t>
            </a:fld>
            <a:endParaRPr lang="pt-BR" sz="1400">
              <a:latin typeface="Arial" charset="0"/>
              <a:cs typeface="+mn-cs"/>
            </a:endParaRPr>
          </a:p>
        </p:txBody>
      </p:sp>
      <p:sp>
        <p:nvSpPr>
          <p:cNvPr id="32772" name="Rectangle 8"/>
          <p:cNvSpPr>
            <a:spLocks noGrp="1" noChangeArrowheads="1"/>
          </p:cNvSpPr>
          <p:nvPr>
            <p:ph type="title" idx="4294967295"/>
          </p:nvPr>
        </p:nvSpPr>
        <p:spPr>
          <a:xfrm>
            <a:off x="457200" y="274638"/>
            <a:ext cx="8229600" cy="561975"/>
          </a:xfrm>
        </p:spPr>
        <p:txBody>
          <a:bodyPr/>
          <a:lstStyle/>
          <a:p>
            <a:pPr algn="l"/>
            <a:r>
              <a:rPr lang="pt-PT" sz="4000" smtClean="0">
                <a:latin typeface="Times New Roman" pitchFamily="18" charset="0"/>
              </a:rPr>
              <a:t>Sistema Bancário</a:t>
            </a:r>
          </a:p>
        </p:txBody>
      </p:sp>
      <p:sp>
        <p:nvSpPr>
          <p:cNvPr id="32773" name="Rectangle 9"/>
          <p:cNvSpPr>
            <a:spLocks noGrp="1" noChangeArrowheads="1"/>
          </p:cNvSpPr>
          <p:nvPr>
            <p:ph type="body" idx="4294967295"/>
          </p:nvPr>
        </p:nvSpPr>
        <p:spPr>
          <a:xfrm>
            <a:off x="457200" y="1000125"/>
            <a:ext cx="8229600" cy="5126038"/>
          </a:xfrm>
        </p:spPr>
        <p:txBody>
          <a:bodyPr/>
          <a:lstStyle/>
          <a:p>
            <a:pPr eaLnBrk="1" hangingPunct="1">
              <a:lnSpc>
                <a:spcPct val="80000"/>
              </a:lnSpc>
            </a:pPr>
            <a:r>
              <a:rPr lang="pt-PT" sz="2400" dirty="0" smtClean="0">
                <a:latin typeface="Times New Roman" pitchFamily="18" charset="0"/>
                <a:cs typeface="Times New Roman" pitchFamily="18" charset="0"/>
              </a:rPr>
              <a:t>Varia de país para país</a:t>
            </a:r>
          </a:p>
          <a:p>
            <a:pPr eaLnBrk="1" hangingPunct="1">
              <a:lnSpc>
                <a:spcPct val="80000"/>
              </a:lnSpc>
            </a:pPr>
            <a:endParaRPr lang="pt-PT" sz="1800" dirty="0" smtClean="0">
              <a:latin typeface="Times New Roman" pitchFamily="18" charset="0"/>
              <a:cs typeface="Times New Roman" pitchFamily="18" charset="0"/>
            </a:endParaRPr>
          </a:p>
          <a:p>
            <a:pPr eaLnBrk="1" hangingPunct="1">
              <a:lnSpc>
                <a:spcPct val="80000"/>
              </a:lnSpc>
            </a:pPr>
            <a:r>
              <a:rPr lang="pt-PT" sz="2400" b="1" dirty="0" smtClean="0">
                <a:latin typeface="Times New Roman" pitchFamily="18" charset="0"/>
                <a:cs typeface="Times New Roman" pitchFamily="18" charset="0"/>
              </a:rPr>
              <a:t>Em quase todos os países existem cinco tipos de bancos:</a:t>
            </a:r>
          </a:p>
          <a:p>
            <a:pPr eaLnBrk="1" hangingPunct="1">
              <a:lnSpc>
                <a:spcPct val="80000"/>
              </a:lnSpc>
              <a:buFontTx/>
              <a:buNone/>
            </a:pPr>
            <a:endParaRPr lang="pt-PT" sz="1800" b="1" dirty="0" smtClean="0">
              <a:latin typeface="Times New Roman" pitchFamily="18" charset="0"/>
              <a:cs typeface="Times New Roman" pitchFamily="18" charset="0"/>
            </a:endParaRPr>
          </a:p>
          <a:p>
            <a:pPr lvl="1" eaLnBrk="1" hangingPunct="1">
              <a:lnSpc>
                <a:spcPct val="80000"/>
              </a:lnSpc>
            </a:pPr>
            <a:r>
              <a:rPr lang="pt-PT" sz="1800" b="1" dirty="0" smtClean="0">
                <a:solidFill>
                  <a:srgbClr val="009900"/>
                </a:solidFill>
                <a:latin typeface="Times New Roman" pitchFamily="18" charset="0"/>
                <a:cs typeface="Times New Roman" pitchFamily="18" charset="0"/>
              </a:rPr>
              <a:t>Banco Central</a:t>
            </a:r>
            <a:r>
              <a:rPr lang="pt-PT" sz="1800" dirty="0" smtClean="0">
                <a:solidFill>
                  <a:srgbClr val="009900"/>
                </a:solidFill>
                <a:latin typeface="Times New Roman" pitchFamily="18" charset="0"/>
                <a:cs typeface="Times New Roman" pitchFamily="18" charset="0"/>
              </a:rPr>
              <a:t> </a:t>
            </a:r>
            <a:r>
              <a:rPr lang="pt-PT" sz="1800" dirty="0" smtClean="0">
                <a:latin typeface="Times New Roman" pitchFamily="18" charset="0"/>
                <a:cs typeface="Times New Roman" pitchFamily="18" charset="0"/>
              </a:rPr>
              <a:t>– emissores de moeda fiduciária; Banco dos Bancos; autoridade monetária; regulador dos pagamentos internacionais; banqueiro do Estado</a:t>
            </a:r>
          </a:p>
          <a:p>
            <a:pPr lvl="1" eaLnBrk="1" hangingPunct="1">
              <a:lnSpc>
                <a:spcPct val="80000"/>
              </a:lnSpc>
            </a:pPr>
            <a:r>
              <a:rPr lang="pt-PT" sz="1800" b="1" dirty="0" smtClean="0">
                <a:solidFill>
                  <a:srgbClr val="009900"/>
                </a:solidFill>
                <a:latin typeface="Times New Roman" pitchFamily="18" charset="0"/>
                <a:cs typeface="Times New Roman" pitchFamily="18" charset="0"/>
              </a:rPr>
              <a:t>Bancos comerciais</a:t>
            </a:r>
            <a:r>
              <a:rPr lang="pt-PT" sz="1800" dirty="0" smtClean="0">
                <a:solidFill>
                  <a:srgbClr val="009900"/>
                </a:solidFill>
                <a:latin typeface="Times New Roman" pitchFamily="18" charset="0"/>
                <a:cs typeface="Times New Roman" pitchFamily="18" charset="0"/>
              </a:rPr>
              <a:t> </a:t>
            </a:r>
            <a:r>
              <a:rPr lang="pt-PT" sz="1800" dirty="0" smtClean="0">
                <a:latin typeface="Times New Roman" pitchFamily="18" charset="0"/>
                <a:cs typeface="Times New Roman" pitchFamily="18" charset="0"/>
              </a:rPr>
              <a:t>– instituições privadas ou públicas com fins lucrativos que aceitam depósitos e concedem crédito e ou participam no capital de outras empresas</a:t>
            </a:r>
          </a:p>
          <a:p>
            <a:pPr lvl="1" eaLnBrk="1" hangingPunct="1">
              <a:lnSpc>
                <a:spcPct val="80000"/>
              </a:lnSpc>
            </a:pPr>
            <a:r>
              <a:rPr lang="pt-PT" sz="1800" b="1" dirty="0" smtClean="0">
                <a:solidFill>
                  <a:srgbClr val="009900"/>
                </a:solidFill>
                <a:latin typeface="Times New Roman" pitchFamily="18" charset="0"/>
                <a:cs typeface="Times New Roman" pitchFamily="18" charset="0"/>
              </a:rPr>
              <a:t>Bancos de investimento</a:t>
            </a:r>
            <a:r>
              <a:rPr lang="pt-PT" sz="1800" dirty="0" smtClean="0">
                <a:solidFill>
                  <a:srgbClr val="009900"/>
                </a:solidFill>
                <a:latin typeface="Times New Roman" pitchFamily="18" charset="0"/>
                <a:cs typeface="Times New Roman" pitchFamily="18" charset="0"/>
              </a:rPr>
              <a:t> </a:t>
            </a:r>
            <a:r>
              <a:rPr lang="pt-PT" sz="1800" dirty="0" smtClean="0">
                <a:latin typeface="Times New Roman" pitchFamily="18" charset="0"/>
                <a:cs typeface="Times New Roman" pitchFamily="18" charset="0"/>
              </a:rPr>
              <a:t>- instituições privadas ou públicas com fins lucrativos que aceitam depósitos – por via de regra, exclusivamente a prazo - e concedem créditos, especialmente a médio e longo prazo</a:t>
            </a:r>
          </a:p>
          <a:p>
            <a:pPr lvl="1" eaLnBrk="1" hangingPunct="1">
              <a:lnSpc>
                <a:spcPct val="80000"/>
              </a:lnSpc>
            </a:pPr>
            <a:r>
              <a:rPr lang="pt-PT" sz="1800" b="1" dirty="0" smtClean="0">
                <a:solidFill>
                  <a:srgbClr val="009900"/>
                </a:solidFill>
                <a:latin typeface="Times New Roman" pitchFamily="18" charset="0"/>
                <a:cs typeface="Times New Roman" pitchFamily="18" charset="0"/>
              </a:rPr>
              <a:t>Bancos especializados</a:t>
            </a:r>
            <a:r>
              <a:rPr lang="pt-PT" sz="1800" dirty="0" smtClean="0">
                <a:solidFill>
                  <a:srgbClr val="009900"/>
                </a:solidFill>
                <a:latin typeface="Times New Roman" pitchFamily="18" charset="0"/>
                <a:cs typeface="Times New Roman" pitchFamily="18" charset="0"/>
              </a:rPr>
              <a:t> </a:t>
            </a:r>
            <a:r>
              <a:rPr lang="pt-PT" sz="1800" dirty="0" smtClean="0">
                <a:latin typeface="Times New Roman" pitchFamily="18" charset="0"/>
                <a:cs typeface="Times New Roman" pitchFamily="18" charset="0"/>
              </a:rPr>
              <a:t>– distinguem-se dos anteriores por serem especializados. Há bancos para a agricultura, para o comércio externo, para o pequeno comércio…</a:t>
            </a:r>
          </a:p>
          <a:p>
            <a:pPr lvl="1" eaLnBrk="1" hangingPunct="1">
              <a:lnSpc>
                <a:spcPct val="80000"/>
              </a:lnSpc>
            </a:pPr>
            <a:r>
              <a:rPr lang="pt-PT" sz="1800" b="1" dirty="0" smtClean="0">
                <a:solidFill>
                  <a:srgbClr val="009900"/>
                </a:solidFill>
                <a:latin typeface="Times New Roman" pitchFamily="18" charset="0"/>
                <a:cs typeface="Times New Roman" pitchFamily="18" charset="0"/>
              </a:rPr>
              <a:t>Bancos cooperativos ou montepios</a:t>
            </a:r>
            <a:r>
              <a:rPr lang="pt-PT" sz="1800" dirty="0" smtClean="0">
                <a:solidFill>
                  <a:srgbClr val="009900"/>
                </a:solidFill>
                <a:latin typeface="Times New Roman" pitchFamily="18" charset="0"/>
                <a:cs typeface="Times New Roman" pitchFamily="18" charset="0"/>
              </a:rPr>
              <a:t> </a:t>
            </a:r>
            <a:r>
              <a:rPr lang="pt-PT" sz="1800" dirty="0" smtClean="0">
                <a:latin typeface="Times New Roman" pitchFamily="18" charset="0"/>
                <a:cs typeface="Times New Roman" pitchFamily="18" charset="0"/>
              </a:rPr>
              <a:t>– geralmente não têm fins lucrativos, mas em geral realizam lucros que </a:t>
            </a:r>
            <a:r>
              <a:rPr lang="pt-PT" sz="1800" dirty="0" err="1" smtClean="0">
                <a:latin typeface="Times New Roman" pitchFamily="18" charset="0"/>
                <a:cs typeface="Times New Roman" pitchFamily="18" charset="0"/>
              </a:rPr>
              <a:t>auto-investem</a:t>
            </a:r>
            <a:endParaRPr lang="pt-PT" sz="1800" dirty="0" smtClean="0">
              <a:latin typeface="Times New Roman" pitchFamily="18" charset="0"/>
              <a:cs typeface="Times New Roman" pitchFamily="18" charset="0"/>
            </a:endParaRPr>
          </a:p>
          <a:p>
            <a:pPr lvl="1" eaLnBrk="1" hangingPunct="1">
              <a:lnSpc>
                <a:spcPct val="80000"/>
              </a:lnSpc>
            </a:pPr>
            <a:r>
              <a:rPr lang="pt-PT" sz="1800" b="1" dirty="0" smtClean="0">
                <a:solidFill>
                  <a:srgbClr val="009900"/>
                </a:solidFill>
                <a:latin typeface="Times New Roman" pitchFamily="18" charset="0"/>
                <a:cs typeface="Times New Roman" pitchFamily="18" charset="0"/>
              </a:rPr>
              <a:t>Outras instituições financeiras</a:t>
            </a:r>
            <a:r>
              <a:rPr lang="pt-PT" sz="1800" dirty="0" smtClean="0">
                <a:solidFill>
                  <a:srgbClr val="009900"/>
                </a:solidFill>
                <a:latin typeface="Times New Roman" pitchFamily="18" charset="0"/>
                <a:cs typeface="Times New Roman" pitchFamily="18" charset="0"/>
              </a:rPr>
              <a:t> </a:t>
            </a:r>
            <a:r>
              <a:rPr lang="pt-PT" sz="1800" dirty="0" smtClean="0">
                <a:latin typeface="Times New Roman" pitchFamily="18" charset="0"/>
                <a:cs typeface="Times New Roman" pitchFamily="18" charset="0"/>
              </a:rPr>
              <a:t>- organismos especiais de crédito, companhias de seguros, associações de locação, sociedades de investimento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8657</TotalTime>
  <Words>2405</Words>
  <Application>Microsoft Office PowerPoint</Application>
  <PresentationFormat>Apresentação no Ecrã (4:3)</PresentationFormat>
  <Paragraphs>369</Paragraphs>
  <Slides>29</Slides>
  <Notes>29</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dos diapositivos</vt:lpstr>
      </vt:variant>
      <vt:variant>
        <vt:i4>29</vt:i4>
      </vt:variant>
    </vt:vector>
  </HeadingPairs>
  <TitlesOfParts>
    <vt:vector size="31" baseType="lpstr">
      <vt:lpstr>Default Design</vt:lpstr>
      <vt:lpstr>Equação</vt:lpstr>
      <vt:lpstr>Apresentação do PowerPoint</vt:lpstr>
      <vt:lpstr>Introdução</vt:lpstr>
      <vt:lpstr>Mercado Monetário - Moeda</vt:lpstr>
      <vt:lpstr>História da Moeda</vt:lpstr>
      <vt:lpstr>História da Moeda</vt:lpstr>
      <vt:lpstr>Evolução e Diversificação da Moeda</vt:lpstr>
      <vt:lpstr>Funções da Moeda</vt:lpstr>
      <vt:lpstr>Propriedades da Moeda</vt:lpstr>
      <vt:lpstr>Sistema Bancário</vt:lpstr>
      <vt:lpstr>Balanço do Banco Central</vt:lpstr>
      <vt:lpstr>Balanço do Banco Central</vt:lpstr>
      <vt:lpstr>Balanço do Banco Central</vt:lpstr>
      <vt:lpstr>Balanço das OIM</vt:lpstr>
      <vt:lpstr>Multiplicador Monetário</vt:lpstr>
      <vt:lpstr>Multiplicador Monetário</vt:lpstr>
      <vt:lpstr>Multiplicador Monetário</vt:lpstr>
      <vt:lpstr>Multiplicador Monetário</vt:lpstr>
      <vt:lpstr>Multiplicador Monetário</vt:lpstr>
      <vt:lpstr>Multiplicador Monetário</vt:lpstr>
      <vt:lpstr>Instrumentos de Política Monetária</vt:lpstr>
      <vt:lpstr>Instrumentos de Política Monetária</vt:lpstr>
      <vt:lpstr>Moeda: Efeitos Produto e Preço</vt:lpstr>
      <vt:lpstr>Procura de Moeda</vt:lpstr>
      <vt:lpstr>Motivos de Procura de Moeda</vt:lpstr>
      <vt:lpstr>Representação da Procura de Moeda</vt:lpstr>
      <vt:lpstr>Equilíbrio no Mercado Monetário</vt:lpstr>
      <vt:lpstr>Equilíbrio no Mercado Monetário</vt:lpstr>
      <vt:lpstr>Apresentação do PowerPoint</vt:lpstr>
      <vt:lpstr>Apresentação do PowerPoint</vt:lpstr>
    </vt:vector>
  </TitlesOfParts>
  <Company>Universidade de Aveiro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user</cp:lastModifiedBy>
  <cp:revision>330</cp:revision>
  <dcterms:created xsi:type="dcterms:W3CDTF">2009-02-12T15:40:16Z</dcterms:created>
  <dcterms:modified xsi:type="dcterms:W3CDTF">2019-04-01T14:41:46Z</dcterms:modified>
</cp:coreProperties>
</file>