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617" r:id="rId2"/>
    <p:sldId id="533" r:id="rId3"/>
    <p:sldId id="579" r:id="rId4"/>
    <p:sldId id="595" r:id="rId5"/>
    <p:sldId id="594" r:id="rId6"/>
    <p:sldId id="607" r:id="rId7"/>
    <p:sldId id="608" r:id="rId8"/>
    <p:sldId id="609" r:id="rId9"/>
    <p:sldId id="613" r:id="rId10"/>
    <p:sldId id="614" r:id="rId11"/>
    <p:sldId id="593" r:id="rId12"/>
    <p:sldId id="592" r:id="rId13"/>
    <p:sldId id="591" r:id="rId14"/>
    <p:sldId id="584" r:id="rId15"/>
    <p:sldId id="583" r:id="rId16"/>
    <p:sldId id="582" r:id="rId17"/>
    <p:sldId id="581" r:id="rId18"/>
    <p:sldId id="580" r:id="rId19"/>
    <p:sldId id="612" r:id="rId20"/>
    <p:sldId id="578" r:id="rId21"/>
    <p:sldId id="577" r:id="rId22"/>
    <p:sldId id="606" r:id="rId23"/>
    <p:sldId id="605" r:id="rId24"/>
    <p:sldId id="604" r:id="rId25"/>
    <p:sldId id="603" r:id="rId26"/>
    <p:sldId id="602" r:id="rId27"/>
    <p:sldId id="601" r:id="rId28"/>
    <p:sldId id="600" r:id="rId29"/>
    <p:sldId id="599" r:id="rId30"/>
    <p:sldId id="598" r:id="rId31"/>
    <p:sldId id="597" r:id="rId32"/>
    <p:sldId id="596" r:id="rId33"/>
    <p:sldId id="575" r:id="rId34"/>
  </p:sldIdLst>
  <p:sldSz cx="9144000" cy="6858000" type="screen4x3"/>
  <p:notesSz cx="7315200" cy="9601200"/>
  <p:defaultTextStyle>
    <a:defPPr>
      <a:defRPr lang="pt-PT"/>
    </a:defPPr>
    <a:lvl1pPr algn="l" rtl="0" fontAlgn="base">
      <a:spcBef>
        <a:spcPct val="0"/>
      </a:spcBef>
      <a:spcAft>
        <a:spcPct val="0"/>
      </a:spcAft>
      <a:defRPr sz="3200" kern="1200">
        <a:solidFill>
          <a:schemeClr val="tx1"/>
        </a:solidFill>
        <a:latin typeface="Times New Roman" pitchFamily="18" charset="0"/>
        <a:ea typeface="+mn-ea"/>
        <a:cs typeface="Arial" charset="0"/>
      </a:defRPr>
    </a:lvl1pPr>
    <a:lvl2pPr marL="457200" algn="l" rtl="0" fontAlgn="base">
      <a:spcBef>
        <a:spcPct val="0"/>
      </a:spcBef>
      <a:spcAft>
        <a:spcPct val="0"/>
      </a:spcAft>
      <a:defRPr sz="3200" kern="1200">
        <a:solidFill>
          <a:schemeClr val="tx1"/>
        </a:solidFill>
        <a:latin typeface="Times New Roman" pitchFamily="18" charset="0"/>
        <a:ea typeface="+mn-ea"/>
        <a:cs typeface="Arial" charset="0"/>
      </a:defRPr>
    </a:lvl2pPr>
    <a:lvl3pPr marL="914400" algn="l" rtl="0" fontAlgn="base">
      <a:spcBef>
        <a:spcPct val="0"/>
      </a:spcBef>
      <a:spcAft>
        <a:spcPct val="0"/>
      </a:spcAft>
      <a:defRPr sz="32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32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9900"/>
    <a:srgbClr val="1A6808"/>
    <a:srgbClr val="0066CC"/>
    <a:srgbClr val="FF0000"/>
    <a:srgbClr val="996600"/>
    <a:srgbClr val="0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Destaqu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Estilo Médio 3 - Destaqu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Estilo Médio 3 - Destaqu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édio 3 - Destaqu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édio 3 - Destaqu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60"/>
  </p:normalViewPr>
  <p:slideViewPr>
    <p:cSldViewPr>
      <p:cViewPr>
        <p:scale>
          <a:sx n="88" d="100"/>
          <a:sy n="88" d="100"/>
        </p:scale>
        <p:origin x="-118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3168503"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defTabSz="989013" eaLnBrk="0" hangingPunct="0">
              <a:defRPr sz="1300">
                <a:latin typeface="Arial" charset="0"/>
              </a:defRPr>
            </a:lvl1pPr>
          </a:lstStyle>
          <a:p>
            <a:pPr>
              <a:defRPr/>
            </a:pPr>
            <a:endParaRPr lang="pt-PT"/>
          </a:p>
        </p:txBody>
      </p:sp>
      <p:sp>
        <p:nvSpPr>
          <p:cNvPr id="51203" name="Rectangle 3"/>
          <p:cNvSpPr>
            <a:spLocks noGrp="1" noChangeArrowheads="1"/>
          </p:cNvSpPr>
          <p:nvPr>
            <p:ph type="dt" sz="quarter" idx="1"/>
          </p:nvPr>
        </p:nvSpPr>
        <p:spPr bwMode="auto">
          <a:xfrm>
            <a:off x="4143427" y="1"/>
            <a:ext cx="3170138"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algn="r" defTabSz="989013" eaLnBrk="0" hangingPunct="0">
              <a:defRPr sz="1300">
                <a:latin typeface="Arial" charset="0"/>
              </a:defRPr>
            </a:lvl1pPr>
          </a:lstStyle>
          <a:p>
            <a:pPr>
              <a:defRPr/>
            </a:pPr>
            <a:fld id="{0AEB7D0C-DFC6-41FA-A4F6-C1B2841C096A}" type="datetimeFigureOut">
              <a:rPr lang="pt-PT"/>
              <a:pPr>
                <a:defRPr/>
              </a:pPr>
              <a:t>01-04-2019</a:t>
            </a:fld>
            <a:endParaRPr lang="pt-PT"/>
          </a:p>
        </p:txBody>
      </p:sp>
      <p:sp>
        <p:nvSpPr>
          <p:cNvPr id="51204" name="Rectangle 4"/>
          <p:cNvSpPr>
            <a:spLocks noGrp="1" noChangeArrowheads="1"/>
          </p:cNvSpPr>
          <p:nvPr>
            <p:ph type="ftr" sz="quarter" idx="2"/>
          </p:nvPr>
        </p:nvSpPr>
        <p:spPr bwMode="auto">
          <a:xfrm>
            <a:off x="0" y="9118683"/>
            <a:ext cx="3168503"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defTabSz="989013" eaLnBrk="0" hangingPunct="0">
              <a:defRPr sz="1300">
                <a:latin typeface="Arial" charset="0"/>
              </a:defRPr>
            </a:lvl1pPr>
          </a:lstStyle>
          <a:p>
            <a:pPr>
              <a:defRPr/>
            </a:pPr>
            <a:endParaRPr lang="pt-PT"/>
          </a:p>
        </p:txBody>
      </p:sp>
      <p:sp>
        <p:nvSpPr>
          <p:cNvPr id="51205" name="Rectangle 5"/>
          <p:cNvSpPr>
            <a:spLocks noGrp="1" noChangeArrowheads="1"/>
          </p:cNvSpPr>
          <p:nvPr>
            <p:ph type="sldNum" sz="quarter" idx="3"/>
          </p:nvPr>
        </p:nvSpPr>
        <p:spPr bwMode="auto">
          <a:xfrm>
            <a:off x="4143427" y="9118683"/>
            <a:ext cx="3170138"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algn="r" defTabSz="989013" eaLnBrk="0" hangingPunct="0">
              <a:defRPr sz="1300">
                <a:latin typeface="Arial" charset="0"/>
              </a:defRPr>
            </a:lvl1pPr>
          </a:lstStyle>
          <a:p>
            <a:pPr>
              <a:defRPr/>
            </a:pPr>
            <a:fld id="{5FBC1A8C-67F6-4C4B-B865-EB8247623F57}" type="slidenum">
              <a:rPr lang="pt-PT"/>
              <a:pPr>
                <a:defRPr/>
              </a:pPr>
              <a:t>‹nº›</a:t>
            </a:fld>
            <a:endParaRPr lang="pt-PT"/>
          </a:p>
        </p:txBody>
      </p:sp>
    </p:spTree>
    <p:extLst>
      <p:ext uri="{BB962C8B-B14F-4D97-AF65-F5344CB8AC3E}">
        <p14:creationId xmlns:p14="http://schemas.microsoft.com/office/powerpoint/2010/main" val="1151719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168503"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defTabSz="989013">
              <a:defRPr sz="1300">
                <a:latin typeface="Arial" charset="0"/>
              </a:defRPr>
            </a:lvl1pPr>
          </a:lstStyle>
          <a:p>
            <a:pPr>
              <a:defRPr/>
            </a:pPr>
            <a:endParaRPr lang="pt-PT"/>
          </a:p>
        </p:txBody>
      </p:sp>
      <p:sp>
        <p:nvSpPr>
          <p:cNvPr id="4099" name="Rectangle 3"/>
          <p:cNvSpPr>
            <a:spLocks noGrp="1" noChangeArrowheads="1"/>
          </p:cNvSpPr>
          <p:nvPr>
            <p:ph type="dt" idx="1"/>
          </p:nvPr>
        </p:nvSpPr>
        <p:spPr bwMode="auto">
          <a:xfrm>
            <a:off x="4143427" y="1"/>
            <a:ext cx="3170138"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algn="r" defTabSz="989013">
              <a:defRPr sz="1300">
                <a:latin typeface="Arial" charset="0"/>
              </a:defRPr>
            </a:lvl1pPr>
          </a:lstStyle>
          <a:p>
            <a:pPr>
              <a:defRPr/>
            </a:pPr>
            <a:endParaRPr lang="pt-PT"/>
          </a:p>
        </p:txBody>
      </p:sp>
      <p:sp>
        <p:nvSpPr>
          <p:cNvPr id="143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32829" y="4561576"/>
            <a:ext cx="5849543" cy="4320316"/>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4102" name="Rectangle 6"/>
          <p:cNvSpPr>
            <a:spLocks noGrp="1" noChangeArrowheads="1"/>
          </p:cNvSpPr>
          <p:nvPr>
            <p:ph type="ftr" sz="quarter" idx="4"/>
          </p:nvPr>
        </p:nvSpPr>
        <p:spPr bwMode="auto">
          <a:xfrm>
            <a:off x="0" y="9118683"/>
            <a:ext cx="3168503"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defTabSz="989013">
              <a:defRPr sz="1300">
                <a:latin typeface="Arial" charset="0"/>
              </a:defRPr>
            </a:lvl1pPr>
          </a:lstStyle>
          <a:p>
            <a:pPr>
              <a:defRPr/>
            </a:pPr>
            <a:endParaRPr lang="pt-PT"/>
          </a:p>
        </p:txBody>
      </p:sp>
      <p:sp>
        <p:nvSpPr>
          <p:cNvPr id="4103" name="Rectangle 7"/>
          <p:cNvSpPr>
            <a:spLocks noGrp="1" noChangeArrowheads="1"/>
          </p:cNvSpPr>
          <p:nvPr>
            <p:ph type="sldNum" sz="quarter" idx="5"/>
          </p:nvPr>
        </p:nvSpPr>
        <p:spPr bwMode="auto">
          <a:xfrm>
            <a:off x="4143427" y="9118683"/>
            <a:ext cx="3170138"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algn="r" defTabSz="989013">
              <a:defRPr sz="1300">
                <a:latin typeface="Arial" charset="0"/>
              </a:defRPr>
            </a:lvl1pPr>
          </a:lstStyle>
          <a:p>
            <a:pPr>
              <a:defRPr/>
            </a:pPr>
            <a:fld id="{AC732EC6-08DF-48B5-B2FA-007A81D9D13D}" type="slidenum">
              <a:rPr lang="pt-PT"/>
              <a:pPr>
                <a:defRPr/>
              </a:pPr>
              <a:t>‹nº›</a:t>
            </a:fld>
            <a:endParaRPr lang="pt-PT"/>
          </a:p>
        </p:txBody>
      </p:sp>
    </p:spTree>
    <p:extLst>
      <p:ext uri="{BB962C8B-B14F-4D97-AF65-F5344CB8AC3E}">
        <p14:creationId xmlns:p14="http://schemas.microsoft.com/office/powerpoint/2010/main" val="3422747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defTabSz="990600"/>
            <a:fld id="{6FFB7FC9-323D-4A26-8A86-971C611073C2}" type="slidenum">
              <a:rPr lang="en-US" altLang="pt-PT" smtClean="0"/>
              <a:pPr defTabSz="990600"/>
              <a:t>1</a:t>
            </a:fld>
            <a:endParaRPr lang="en-US" altLang="pt-PT" smtClean="0"/>
          </a:p>
        </p:txBody>
      </p:sp>
      <p:sp>
        <p:nvSpPr>
          <p:cNvPr id="59395"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9048" tIns="49524" rIns="99048" bIns="49524" anchor="b"/>
          <a:lstStyle/>
          <a:p>
            <a:pPr algn="r" defTabSz="990600"/>
            <a:fld id="{87F58BD8-78EB-4CA0-A3D2-C42DE14445F5}" type="slidenum">
              <a:rPr lang="pt-PT" altLang="pt-PT" sz="1300"/>
              <a:pPr algn="r" defTabSz="990600"/>
              <a:t>1</a:t>
            </a:fld>
            <a:endParaRPr lang="pt-PT" altLang="pt-PT" sz="1300"/>
          </a:p>
        </p:txBody>
      </p:sp>
      <p:sp>
        <p:nvSpPr>
          <p:cNvPr id="59396" name="Rectangle 2"/>
          <p:cNvSpPr>
            <a:spLocks noGrp="1" noRot="1" noChangeAspect="1" noChangeArrowheads="1" noTextEdit="1"/>
          </p:cNvSpPr>
          <p:nvPr>
            <p:ph type="sldImg"/>
          </p:nvPr>
        </p:nvSpPr>
        <p:spPr>
          <a:xfrm>
            <a:off x="1258888" y="720725"/>
            <a:ext cx="4797425" cy="3598863"/>
          </a:xfrm>
          <a:ln/>
        </p:spPr>
      </p:sp>
      <p:sp>
        <p:nvSpPr>
          <p:cNvPr id="59397" name="Rectangle 3"/>
          <p:cNvSpPr>
            <a:spLocks noGrp="1" noChangeArrowheads="1"/>
          </p:cNvSpPr>
          <p:nvPr>
            <p:ph type="body" idx="1"/>
          </p:nvPr>
        </p:nvSpPr>
        <p:spPr>
          <a:noFill/>
          <a:ln/>
        </p:spPr>
        <p:txBody>
          <a:bodyPr/>
          <a:lstStyle/>
          <a:p>
            <a:pPr eaLnBrk="1" hangingPunct="1"/>
            <a:r>
              <a:rPr lang="pt-PT" altLang="pt-PT" smtClean="0"/>
              <a:t>44150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Marcador de Posição da Imagem do Diapositivo 1"/>
          <p:cNvSpPr>
            <a:spLocks noGrp="1" noRot="1" noChangeAspect="1" noTextEdit="1"/>
          </p:cNvSpPr>
          <p:nvPr>
            <p:ph type="sldImg"/>
          </p:nvPr>
        </p:nvSpPr>
        <p:spPr>
          <a:ln/>
        </p:spPr>
      </p:sp>
      <p:sp>
        <p:nvSpPr>
          <p:cNvPr id="174082" name="Marcador de Posição de Notas 2"/>
          <p:cNvSpPr>
            <a:spLocks noGrp="1"/>
          </p:cNvSpPr>
          <p:nvPr>
            <p:ph type="body" idx="1"/>
          </p:nvPr>
        </p:nvSpPr>
        <p:spPr>
          <a:noFill/>
          <a:ln/>
        </p:spPr>
        <p:txBody>
          <a:bodyPr/>
          <a:lstStyle/>
          <a:p>
            <a:endParaRPr lang="pt-PT" smtClean="0"/>
          </a:p>
        </p:txBody>
      </p:sp>
      <p:sp>
        <p:nvSpPr>
          <p:cNvPr id="174083" name="Marcador de Posição do Número do Diapositivo 3"/>
          <p:cNvSpPr txBox="1">
            <a:spLocks noGrp="1"/>
          </p:cNvSpPr>
          <p:nvPr/>
        </p:nvSpPr>
        <p:spPr bwMode="auto">
          <a:xfrm>
            <a:off x="4143427" y="9118683"/>
            <a:ext cx="3170138" cy="481028"/>
          </a:xfrm>
          <a:prstGeom prst="rect">
            <a:avLst/>
          </a:prstGeom>
          <a:noFill/>
          <a:ln w="9525">
            <a:noFill/>
            <a:miter lim="800000"/>
            <a:headEnd/>
            <a:tailEnd/>
          </a:ln>
        </p:spPr>
        <p:txBody>
          <a:bodyPr lIns="99025" tIns="49512" rIns="99025" bIns="49512" anchor="b"/>
          <a:lstStyle/>
          <a:p>
            <a:pPr algn="r" defTabSz="989013"/>
            <a:fld id="{13EA1834-50CF-4FAB-B0AB-78E1CCC36814}" type="slidenum">
              <a:rPr lang="pt-PT" sz="1300">
                <a:latin typeface="Arial" charset="0"/>
              </a:rPr>
              <a:pPr algn="r" defTabSz="989013"/>
              <a:t>10</a:t>
            </a:fld>
            <a:endParaRPr lang="pt-PT" sz="130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Marcador de Posição da Imagem do Diapositivo 1"/>
          <p:cNvSpPr>
            <a:spLocks noGrp="1" noRot="1" noChangeAspect="1" noTextEdit="1"/>
          </p:cNvSpPr>
          <p:nvPr>
            <p:ph type="sldImg"/>
          </p:nvPr>
        </p:nvSpPr>
        <p:spPr>
          <a:ln/>
        </p:spPr>
      </p:sp>
      <p:sp>
        <p:nvSpPr>
          <p:cNvPr id="176130" name="Marcador de Posição de Notas 2"/>
          <p:cNvSpPr>
            <a:spLocks noGrp="1"/>
          </p:cNvSpPr>
          <p:nvPr>
            <p:ph type="body" idx="1"/>
          </p:nvPr>
        </p:nvSpPr>
        <p:spPr>
          <a:noFill/>
          <a:ln/>
        </p:spPr>
        <p:txBody>
          <a:bodyPr/>
          <a:lstStyle/>
          <a:p>
            <a:endParaRPr lang="pt-PT" smtClean="0"/>
          </a:p>
        </p:txBody>
      </p:sp>
      <p:sp>
        <p:nvSpPr>
          <p:cNvPr id="176131" name="Marcador de Posição do Número do Diapositivo 3"/>
          <p:cNvSpPr>
            <a:spLocks noGrp="1"/>
          </p:cNvSpPr>
          <p:nvPr>
            <p:ph type="sldNum" sz="quarter" idx="5"/>
          </p:nvPr>
        </p:nvSpPr>
        <p:spPr>
          <a:noFill/>
        </p:spPr>
        <p:txBody>
          <a:bodyPr/>
          <a:lstStyle/>
          <a:p>
            <a:fld id="{C0FC178D-87F1-484A-BB8C-79202026BAFE}" type="slidenum">
              <a:rPr lang="pt-PT" smtClean="0"/>
              <a:pPr/>
              <a:t>11</a:t>
            </a:fld>
            <a:endParaRPr lang="pt-P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Marcador de Posição da Imagem do Diapositivo 1"/>
          <p:cNvSpPr>
            <a:spLocks noGrp="1" noRot="1" noChangeAspect="1" noTextEdit="1"/>
          </p:cNvSpPr>
          <p:nvPr>
            <p:ph type="sldImg"/>
          </p:nvPr>
        </p:nvSpPr>
        <p:spPr>
          <a:ln/>
        </p:spPr>
      </p:sp>
      <p:sp>
        <p:nvSpPr>
          <p:cNvPr id="178178" name="Marcador de Posição de Notas 2"/>
          <p:cNvSpPr>
            <a:spLocks noGrp="1"/>
          </p:cNvSpPr>
          <p:nvPr>
            <p:ph type="body" idx="1"/>
          </p:nvPr>
        </p:nvSpPr>
        <p:spPr>
          <a:noFill/>
          <a:ln/>
        </p:spPr>
        <p:txBody>
          <a:bodyPr/>
          <a:lstStyle/>
          <a:p>
            <a:endParaRPr lang="pt-PT" smtClean="0"/>
          </a:p>
        </p:txBody>
      </p:sp>
      <p:sp>
        <p:nvSpPr>
          <p:cNvPr id="178179" name="Marcador de Posição do Número do Diapositivo 3"/>
          <p:cNvSpPr>
            <a:spLocks noGrp="1"/>
          </p:cNvSpPr>
          <p:nvPr>
            <p:ph type="sldNum" sz="quarter" idx="5"/>
          </p:nvPr>
        </p:nvSpPr>
        <p:spPr>
          <a:noFill/>
        </p:spPr>
        <p:txBody>
          <a:bodyPr/>
          <a:lstStyle/>
          <a:p>
            <a:fld id="{A785F6C3-96D8-488F-A43A-91A7D60F4586}" type="slidenum">
              <a:rPr lang="pt-PT" smtClean="0"/>
              <a:pPr/>
              <a:t>12</a:t>
            </a:fld>
            <a:endParaRPr lang="pt-P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Marcador de Posição da Imagem do Diapositivo 1"/>
          <p:cNvSpPr>
            <a:spLocks noGrp="1" noRot="1" noChangeAspect="1" noTextEdit="1"/>
          </p:cNvSpPr>
          <p:nvPr>
            <p:ph type="sldImg"/>
          </p:nvPr>
        </p:nvSpPr>
        <p:spPr>
          <a:ln/>
        </p:spPr>
      </p:sp>
      <p:sp>
        <p:nvSpPr>
          <p:cNvPr id="180226" name="Marcador de Posição de Notas 2"/>
          <p:cNvSpPr>
            <a:spLocks noGrp="1"/>
          </p:cNvSpPr>
          <p:nvPr>
            <p:ph type="body" idx="1"/>
          </p:nvPr>
        </p:nvSpPr>
        <p:spPr>
          <a:noFill/>
          <a:ln/>
        </p:spPr>
        <p:txBody>
          <a:bodyPr/>
          <a:lstStyle/>
          <a:p>
            <a:endParaRPr lang="pt-PT" smtClean="0"/>
          </a:p>
        </p:txBody>
      </p:sp>
      <p:sp>
        <p:nvSpPr>
          <p:cNvPr id="180227" name="Marcador de Posição do Número do Diapositivo 3"/>
          <p:cNvSpPr>
            <a:spLocks noGrp="1"/>
          </p:cNvSpPr>
          <p:nvPr>
            <p:ph type="sldNum" sz="quarter" idx="5"/>
          </p:nvPr>
        </p:nvSpPr>
        <p:spPr>
          <a:noFill/>
        </p:spPr>
        <p:txBody>
          <a:bodyPr/>
          <a:lstStyle/>
          <a:p>
            <a:fld id="{2207D398-0CB2-42CA-84C2-92E5AB151F78}" type="slidenum">
              <a:rPr lang="pt-PT" smtClean="0"/>
              <a:pPr/>
              <a:t>13</a:t>
            </a:fld>
            <a:endParaRPr lang="pt-P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Marcador de Posição da Imagem do Diapositivo 1"/>
          <p:cNvSpPr>
            <a:spLocks noGrp="1" noRot="1" noChangeAspect="1" noTextEdit="1"/>
          </p:cNvSpPr>
          <p:nvPr>
            <p:ph type="sldImg"/>
          </p:nvPr>
        </p:nvSpPr>
        <p:spPr>
          <a:ln/>
        </p:spPr>
      </p:sp>
      <p:sp>
        <p:nvSpPr>
          <p:cNvPr id="182274" name="Marcador de Posição de Notas 2"/>
          <p:cNvSpPr>
            <a:spLocks noGrp="1"/>
          </p:cNvSpPr>
          <p:nvPr>
            <p:ph type="body" idx="1"/>
          </p:nvPr>
        </p:nvSpPr>
        <p:spPr>
          <a:noFill/>
          <a:ln/>
        </p:spPr>
        <p:txBody>
          <a:bodyPr/>
          <a:lstStyle/>
          <a:p>
            <a:endParaRPr lang="pt-PT" smtClean="0"/>
          </a:p>
        </p:txBody>
      </p:sp>
      <p:sp>
        <p:nvSpPr>
          <p:cNvPr id="182275" name="Marcador de Posição do Número do Diapositivo 3"/>
          <p:cNvSpPr>
            <a:spLocks noGrp="1"/>
          </p:cNvSpPr>
          <p:nvPr>
            <p:ph type="sldNum" sz="quarter" idx="5"/>
          </p:nvPr>
        </p:nvSpPr>
        <p:spPr>
          <a:noFill/>
        </p:spPr>
        <p:txBody>
          <a:bodyPr/>
          <a:lstStyle/>
          <a:p>
            <a:fld id="{AC443AF5-F53C-4205-A7E1-904F61229C97}" type="slidenum">
              <a:rPr lang="pt-PT" smtClean="0"/>
              <a:pPr/>
              <a:t>14</a:t>
            </a:fld>
            <a:endParaRPr lang="pt-P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Marcador de Posição da Imagem do Diapositivo 1"/>
          <p:cNvSpPr>
            <a:spLocks noGrp="1" noRot="1" noChangeAspect="1" noTextEdit="1"/>
          </p:cNvSpPr>
          <p:nvPr>
            <p:ph type="sldImg"/>
          </p:nvPr>
        </p:nvSpPr>
        <p:spPr>
          <a:ln/>
        </p:spPr>
      </p:sp>
      <p:sp>
        <p:nvSpPr>
          <p:cNvPr id="184322" name="Marcador de Posição de Notas 2"/>
          <p:cNvSpPr>
            <a:spLocks noGrp="1"/>
          </p:cNvSpPr>
          <p:nvPr>
            <p:ph type="body" idx="1"/>
          </p:nvPr>
        </p:nvSpPr>
        <p:spPr>
          <a:noFill/>
          <a:ln/>
        </p:spPr>
        <p:txBody>
          <a:bodyPr/>
          <a:lstStyle/>
          <a:p>
            <a:endParaRPr lang="pt-PT" smtClean="0"/>
          </a:p>
        </p:txBody>
      </p:sp>
      <p:sp>
        <p:nvSpPr>
          <p:cNvPr id="184323" name="Marcador de Posição do Número do Diapositivo 3"/>
          <p:cNvSpPr>
            <a:spLocks noGrp="1"/>
          </p:cNvSpPr>
          <p:nvPr>
            <p:ph type="sldNum" sz="quarter" idx="5"/>
          </p:nvPr>
        </p:nvSpPr>
        <p:spPr>
          <a:noFill/>
        </p:spPr>
        <p:txBody>
          <a:bodyPr/>
          <a:lstStyle/>
          <a:p>
            <a:fld id="{7D572FEA-EED7-4A28-A7E2-6394F5757F3C}" type="slidenum">
              <a:rPr lang="pt-PT" smtClean="0"/>
              <a:pPr/>
              <a:t>15</a:t>
            </a:fld>
            <a:endParaRPr lang="pt-P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Marcador de Posição da Imagem do Diapositivo 1"/>
          <p:cNvSpPr>
            <a:spLocks noGrp="1" noRot="1" noChangeAspect="1" noTextEdit="1"/>
          </p:cNvSpPr>
          <p:nvPr>
            <p:ph type="sldImg"/>
          </p:nvPr>
        </p:nvSpPr>
        <p:spPr>
          <a:ln/>
        </p:spPr>
      </p:sp>
      <p:sp>
        <p:nvSpPr>
          <p:cNvPr id="186370" name="Marcador de Posição de Notas 2"/>
          <p:cNvSpPr>
            <a:spLocks noGrp="1"/>
          </p:cNvSpPr>
          <p:nvPr>
            <p:ph type="body" idx="1"/>
          </p:nvPr>
        </p:nvSpPr>
        <p:spPr>
          <a:noFill/>
          <a:ln/>
        </p:spPr>
        <p:txBody>
          <a:bodyPr/>
          <a:lstStyle/>
          <a:p>
            <a:endParaRPr lang="pt-PT" smtClean="0"/>
          </a:p>
        </p:txBody>
      </p:sp>
      <p:sp>
        <p:nvSpPr>
          <p:cNvPr id="186371" name="Marcador de Posição do Número do Diapositivo 3"/>
          <p:cNvSpPr>
            <a:spLocks noGrp="1"/>
          </p:cNvSpPr>
          <p:nvPr>
            <p:ph type="sldNum" sz="quarter" idx="5"/>
          </p:nvPr>
        </p:nvSpPr>
        <p:spPr>
          <a:noFill/>
        </p:spPr>
        <p:txBody>
          <a:bodyPr/>
          <a:lstStyle/>
          <a:p>
            <a:fld id="{F5927959-55E8-4026-87E3-338B91A60B5A}" type="slidenum">
              <a:rPr lang="pt-PT" smtClean="0"/>
              <a:pPr/>
              <a:t>16</a:t>
            </a:fld>
            <a:endParaRPr lang="pt-P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Marcador de Posição da Imagem do Diapositivo 1"/>
          <p:cNvSpPr>
            <a:spLocks noGrp="1" noRot="1" noChangeAspect="1" noTextEdit="1"/>
          </p:cNvSpPr>
          <p:nvPr>
            <p:ph type="sldImg"/>
          </p:nvPr>
        </p:nvSpPr>
        <p:spPr>
          <a:ln/>
        </p:spPr>
      </p:sp>
      <p:sp>
        <p:nvSpPr>
          <p:cNvPr id="188418" name="Marcador de Posição de Notas 2"/>
          <p:cNvSpPr>
            <a:spLocks noGrp="1"/>
          </p:cNvSpPr>
          <p:nvPr>
            <p:ph type="body" idx="1"/>
          </p:nvPr>
        </p:nvSpPr>
        <p:spPr>
          <a:noFill/>
          <a:ln/>
        </p:spPr>
        <p:txBody>
          <a:bodyPr/>
          <a:lstStyle/>
          <a:p>
            <a:endParaRPr lang="pt-PT" smtClean="0"/>
          </a:p>
        </p:txBody>
      </p:sp>
      <p:sp>
        <p:nvSpPr>
          <p:cNvPr id="188419" name="Marcador de Posição do Número do Diapositivo 3"/>
          <p:cNvSpPr>
            <a:spLocks noGrp="1"/>
          </p:cNvSpPr>
          <p:nvPr>
            <p:ph type="sldNum" sz="quarter" idx="5"/>
          </p:nvPr>
        </p:nvSpPr>
        <p:spPr>
          <a:noFill/>
        </p:spPr>
        <p:txBody>
          <a:bodyPr/>
          <a:lstStyle/>
          <a:p>
            <a:fld id="{FDD0415F-5B97-4EF6-81A0-CF467A21D81F}" type="slidenum">
              <a:rPr lang="pt-PT" smtClean="0"/>
              <a:pPr/>
              <a:t>17</a:t>
            </a:fld>
            <a:endParaRPr lang="pt-PT"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Marcador de Posição da Imagem do Diapositivo 1"/>
          <p:cNvSpPr>
            <a:spLocks noGrp="1" noRot="1" noChangeAspect="1" noTextEdit="1"/>
          </p:cNvSpPr>
          <p:nvPr>
            <p:ph type="sldImg"/>
          </p:nvPr>
        </p:nvSpPr>
        <p:spPr>
          <a:ln/>
        </p:spPr>
      </p:sp>
      <p:sp>
        <p:nvSpPr>
          <p:cNvPr id="190466" name="Marcador de Posição de Notas 2"/>
          <p:cNvSpPr>
            <a:spLocks noGrp="1"/>
          </p:cNvSpPr>
          <p:nvPr>
            <p:ph type="body" idx="1"/>
          </p:nvPr>
        </p:nvSpPr>
        <p:spPr>
          <a:noFill/>
          <a:ln/>
        </p:spPr>
        <p:txBody>
          <a:bodyPr/>
          <a:lstStyle/>
          <a:p>
            <a:endParaRPr lang="pt-PT" smtClean="0"/>
          </a:p>
        </p:txBody>
      </p:sp>
      <p:sp>
        <p:nvSpPr>
          <p:cNvPr id="190467" name="Marcador de Posição do Número do Diapositivo 3"/>
          <p:cNvSpPr>
            <a:spLocks noGrp="1"/>
          </p:cNvSpPr>
          <p:nvPr>
            <p:ph type="sldNum" sz="quarter" idx="5"/>
          </p:nvPr>
        </p:nvSpPr>
        <p:spPr>
          <a:noFill/>
        </p:spPr>
        <p:txBody>
          <a:bodyPr/>
          <a:lstStyle/>
          <a:p>
            <a:fld id="{64681466-7A58-42C9-9F8D-982B300CBC63}" type="slidenum">
              <a:rPr lang="pt-PT" smtClean="0"/>
              <a:pPr/>
              <a:t>18</a:t>
            </a:fld>
            <a:endParaRPr lang="pt-PT"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Marcador de Posição da Imagem do Diapositivo 1"/>
          <p:cNvSpPr>
            <a:spLocks noGrp="1" noRot="1" noChangeAspect="1" noTextEdit="1"/>
          </p:cNvSpPr>
          <p:nvPr>
            <p:ph type="sldImg"/>
          </p:nvPr>
        </p:nvSpPr>
        <p:spPr>
          <a:ln/>
        </p:spPr>
      </p:sp>
      <p:sp>
        <p:nvSpPr>
          <p:cNvPr id="192514" name="Marcador de Posição de Notas 2"/>
          <p:cNvSpPr>
            <a:spLocks noGrp="1"/>
          </p:cNvSpPr>
          <p:nvPr>
            <p:ph type="body" idx="1"/>
          </p:nvPr>
        </p:nvSpPr>
        <p:spPr>
          <a:noFill/>
          <a:ln/>
        </p:spPr>
        <p:txBody>
          <a:bodyPr/>
          <a:lstStyle/>
          <a:p>
            <a:endParaRPr lang="pt-PT" smtClean="0"/>
          </a:p>
        </p:txBody>
      </p:sp>
      <p:sp>
        <p:nvSpPr>
          <p:cNvPr id="192515" name="Marcador de Posição do Número do Diapositivo 3"/>
          <p:cNvSpPr>
            <a:spLocks noGrp="1"/>
          </p:cNvSpPr>
          <p:nvPr>
            <p:ph type="sldNum" sz="quarter" idx="5"/>
          </p:nvPr>
        </p:nvSpPr>
        <p:spPr>
          <a:noFill/>
        </p:spPr>
        <p:txBody>
          <a:bodyPr/>
          <a:lstStyle/>
          <a:p>
            <a:fld id="{0B8A5713-77C5-400C-8FD7-F582E2D1F74A}" type="slidenum">
              <a:rPr lang="pt-PT" smtClean="0"/>
              <a:pPr/>
              <a:t>19</a:t>
            </a:fld>
            <a:endParaRPr lang="pt-P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Marcador de Posição da Imagem do Diapositivo 1"/>
          <p:cNvSpPr>
            <a:spLocks noGrp="1" noRot="1" noChangeAspect="1" noTextEdit="1"/>
          </p:cNvSpPr>
          <p:nvPr>
            <p:ph type="sldImg"/>
          </p:nvPr>
        </p:nvSpPr>
        <p:spPr>
          <a:ln/>
        </p:spPr>
      </p:sp>
      <p:sp>
        <p:nvSpPr>
          <p:cNvPr id="19458" name="Marcador de Posição de Notas 2"/>
          <p:cNvSpPr>
            <a:spLocks noGrp="1"/>
          </p:cNvSpPr>
          <p:nvPr>
            <p:ph type="body" idx="1"/>
          </p:nvPr>
        </p:nvSpPr>
        <p:spPr>
          <a:noFill/>
          <a:ln/>
        </p:spPr>
        <p:txBody>
          <a:bodyPr/>
          <a:lstStyle/>
          <a:p>
            <a:endParaRPr lang="pt-PT" smtClean="0"/>
          </a:p>
        </p:txBody>
      </p:sp>
      <p:sp>
        <p:nvSpPr>
          <p:cNvPr id="19459" name="Marcador de Posição do Número do Diapositivo 3"/>
          <p:cNvSpPr>
            <a:spLocks noGrp="1"/>
          </p:cNvSpPr>
          <p:nvPr>
            <p:ph type="sldNum" sz="quarter" idx="5"/>
          </p:nvPr>
        </p:nvSpPr>
        <p:spPr>
          <a:noFill/>
        </p:spPr>
        <p:txBody>
          <a:bodyPr/>
          <a:lstStyle/>
          <a:p>
            <a:fld id="{590A3260-AF3D-47C6-86DE-7B5D3852BEC5}" type="slidenum">
              <a:rPr lang="pt-PT" smtClean="0"/>
              <a:pPr/>
              <a:t>2</a:t>
            </a:fld>
            <a:endParaRPr lang="pt-PT"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Marcador de Posição da Imagem do Diapositivo 1"/>
          <p:cNvSpPr>
            <a:spLocks noGrp="1" noRot="1" noChangeAspect="1" noTextEdit="1"/>
          </p:cNvSpPr>
          <p:nvPr>
            <p:ph type="sldImg"/>
          </p:nvPr>
        </p:nvSpPr>
        <p:spPr>
          <a:ln/>
        </p:spPr>
      </p:sp>
      <p:sp>
        <p:nvSpPr>
          <p:cNvPr id="194562" name="Marcador de Posição de Notas 2"/>
          <p:cNvSpPr>
            <a:spLocks noGrp="1"/>
          </p:cNvSpPr>
          <p:nvPr>
            <p:ph type="body" idx="1"/>
          </p:nvPr>
        </p:nvSpPr>
        <p:spPr>
          <a:noFill/>
          <a:ln/>
        </p:spPr>
        <p:txBody>
          <a:bodyPr/>
          <a:lstStyle/>
          <a:p>
            <a:endParaRPr lang="pt-PT" smtClean="0"/>
          </a:p>
        </p:txBody>
      </p:sp>
      <p:sp>
        <p:nvSpPr>
          <p:cNvPr id="194563" name="Marcador de Posição do Número do Diapositivo 3"/>
          <p:cNvSpPr>
            <a:spLocks noGrp="1"/>
          </p:cNvSpPr>
          <p:nvPr>
            <p:ph type="sldNum" sz="quarter" idx="5"/>
          </p:nvPr>
        </p:nvSpPr>
        <p:spPr>
          <a:noFill/>
        </p:spPr>
        <p:txBody>
          <a:bodyPr/>
          <a:lstStyle/>
          <a:p>
            <a:fld id="{E4CE1C99-4034-4929-ACB3-86C9B60CD8ED}" type="slidenum">
              <a:rPr lang="pt-PT" smtClean="0"/>
              <a:pPr/>
              <a:t>20</a:t>
            </a:fld>
            <a:endParaRPr lang="pt-PT"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Marcador de Posição da Imagem do Diapositivo 1"/>
          <p:cNvSpPr>
            <a:spLocks noGrp="1" noRot="1" noChangeAspect="1" noTextEdit="1"/>
          </p:cNvSpPr>
          <p:nvPr>
            <p:ph type="sldImg"/>
          </p:nvPr>
        </p:nvSpPr>
        <p:spPr>
          <a:ln/>
        </p:spPr>
      </p:sp>
      <p:sp>
        <p:nvSpPr>
          <p:cNvPr id="196610" name="Marcador de Posição de Notas 2"/>
          <p:cNvSpPr>
            <a:spLocks noGrp="1"/>
          </p:cNvSpPr>
          <p:nvPr>
            <p:ph type="body" idx="1"/>
          </p:nvPr>
        </p:nvSpPr>
        <p:spPr>
          <a:noFill/>
          <a:ln/>
        </p:spPr>
        <p:txBody>
          <a:bodyPr/>
          <a:lstStyle/>
          <a:p>
            <a:endParaRPr lang="pt-PT" smtClean="0"/>
          </a:p>
        </p:txBody>
      </p:sp>
      <p:sp>
        <p:nvSpPr>
          <p:cNvPr id="196611" name="Marcador de Posição do Número do Diapositivo 3"/>
          <p:cNvSpPr>
            <a:spLocks noGrp="1"/>
          </p:cNvSpPr>
          <p:nvPr>
            <p:ph type="sldNum" sz="quarter" idx="5"/>
          </p:nvPr>
        </p:nvSpPr>
        <p:spPr>
          <a:noFill/>
        </p:spPr>
        <p:txBody>
          <a:bodyPr/>
          <a:lstStyle/>
          <a:p>
            <a:fld id="{D00B476B-8CED-4C59-9812-F715E9A88AFF}" type="slidenum">
              <a:rPr lang="pt-PT" smtClean="0"/>
              <a:pPr/>
              <a:t>21</a:t>
            </a:fld>
            <a:endParaRPr lang="pt-PT"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Marcador de Posição da Imagem do Diapositivo 1"/>
          <p:cNvSpPr>
            <a:spLocks noGrp="1" noRot="1" noChangeAspect="1" noTextEdit="1"/>
          </p:cNvSpPr>
          <p:nvPr>
            <p:ph type="sldImg"/>
          </p:nvPr>
        </p:nvSpPr>
        <p:spPr>
          <a:ln/>
        </p:spPr>
      </p:sp>
      <p:sp>
        <p:nvSpPr>
          <p:cNvPr id="198658" name="Marcador de Posição de Notas 2"/>
          <p:cNvSpPr>
            <a:spLocks noGrp="1"/>
          </p:cNvSpPr>
          <p:nvPr>
            <p:ph type="body" idx="1"/>
          </p:nvPr>
        </p:nvSpPr>
        <p:spPr>
          <a:noFill/>
          <a:ln/>
        </p:spPr>
        <p:txBody>
          <a:bodyPr/>
          <a:lstStyle/>
          <a:p>
            <a:endParaRPr lang="pt-PT" smtClean="0"/>
          </a:p>
        </p:txBody>
      </p:sp>
      <p:sp>
        <p:nvSpPr>
          <p:cNvPr id="198659" name="Marcador de Posição do Número do Diapositivo 3"/>
          <p:cNvSpPr>
            <a:spLocks noGrp="1"/>
          </p:cNvSpPr>
          <p:nvPr>
            <p:ph type="sldNum" sz="quarter" idx="5"/>
          </p:nvPr>
        </p:nvSpPr>
        <p:spPr>
          <a:noFill/>
        </p:spPr>
        <p:txBody>
          <a:bodyPr/>
          <a:lstStyle/>
          <a:p>
            <a:fld id="{42D3611B-9884-4DAC-95F4-DAB843AE4D4E}" type="slidenum">
              <a:rPr lang="pt-PT" smtClean="0"/>
              <a:pPr/>
              <a:t>22</a:t>
            </a:fld>
            <a:endParaRPr lang="pt-PT"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Marcador de Posição da Imagem do Diapositivo 1"/>
          <p:cNvSpPr>
            <a:spLocks noGrp="1" noRot="1" noChangeAspect="1" noTextEdit="1"/>
          </p:cNvSpPr>
          <p:nvPr>
            <p:ph type="sldImg"/>
          </p:nvPr>
        </p:nvSpPr>
        <p:spPr>
          <a:ln/>
        </p:spPr>
      </p:sp>
      <p:sp>
        <p:nvSpPr>
          <p:cNvPr id="200706" name="Marcador de Posição de Notas 2"/>
          <p:cNvSpPr>
            <a:spLocks noGrp="1"/>
          </p:cNvSpPr>
          <p:nvPr>
            <p:ph type="body" idx="1"/>
          </p:nvPr>
        </p:nvSpPr>
        <p:spPr>
          <a:noFill/>
          <a:ln/>
        </p:spPr>
        <p:txBody>
          <a:bodyPr/>
          <a:lstStyle/>
          <a:p>
            <a:endParaRPr lang="pt-PT" smtClean="0"/>
          </a:p>
        </p:txBody>
      </p:sp>
      <p:sp>
        <p:nvSpPr>
          <p:cNvPr id="200707" name="Marcador de Posição do Número do Diapositivo 3"/>
          <p:cNvSpPr>
            <a:spLocks noGrp="1"/>
          </p:cNvSpPr>
          <p:nvPr>
            <p:ph type="sldNum" sz="quarter" idx="5"/>
          </p:nvPr>
        </p:nvSpPr>
        <p:spPr>
          <a:noFill/>
        </p:spPr>
        <p:txBody>
          <a:bodyPr/>
          <a:lstStyle/>
          <a:p>
            <a:fld id="{DE73A76E-1F07-4EC5-AB4A-A9E0562DD3BA}" type="slidenum">
              <a:rPr lang="pt-PT" smtClean="0"/>
              <a:pPr/>
              <a:t>23</a:t>
            </a:fld>
            <a:endParaRPr lang="pt-PT"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Marcador de Posição da Imagem do Diapositivo 1"/>
          <p:cNvSpPr>
            <a:spLocks noGrp="1" noRot="1" noChangeAspect="1" noTextEdit="1"/>
          </p:cNvSpPr>
          <p:nvPr>
            <p:ph type="sldImg"/>
          </p:nvPr>
        </p:nvSpPr>
        <p:spPr>
          <a:ln/>
        </p:spPr>
      </p:sp>
      <p:sp>
        <p:nvSpPr>
          <p:cNvPr id="202754" name="Marcador de Posição de Notas 2"/>
          <p:cNvSpPr>
            <a:spLocks noGrp="1"/>
          </p:cNvSpPr>
          <p:nvPr>
            <p:ph type="body" idx="1"/>
          </p:nvPr>
        </p:nvSpPr>
        <p:spPr>
          <a:noFill/>
          <a:ln/>
        </p:spPr>
        <p:txBody>
          <a:bodyPr/>
          <a:lstStyle/>
          <a:p>
            <a:endParaRPr lang="pt-PT" smtClean="0"/>
          </a:p>
        </p:txBody>
      </p:sp>
      <p:sp>
        <p:nvSpPr>
          <p:cNvPr id="202755" name="Marcador de Posição do Número do Diapositivo 3"/>
          <p:cNvSpPr>
            <a:spLocks noGrp="1"/>
          </p:cNvSpPr>
          <p:nvPr>
            <p:ph type="sldNum" sz="quarter" idx="5"/>
          </p:nvPr>
        </p:nvSpPr>
        <p:spPr>
          <a:noFill/>
        </p:spPr>
        <p:txBody>
          <a:bodyPr/>
          <a:lstStyle/>
          <a:p>
            <a:fld id="{78A22F58-AD55-443C-8F77-AB9AC2104C09}" type="slidenum">
              <a:rPr lang="pt-PT" smtClean="0"/>
              <a:pPr/>
              <a:t>24</a:t>
            </a:fld>
            <a:endParaRPr lang="pt-PT"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Marcador de Posição da Imagem do Diapositivo 1"/>
          <p:cNvSpPr>
            <a:spLocks noGrp="1" noRot="1" noChangeAspect="1" noTextEdit="1"/>
          </p:cNvSpPr>
          <p:nvPr>
            <p:ph type="sldImg"/>
          </p:nvPr>
        </p:nvSpPr>
        <p:spPr>
          <a:ln/>
        </p:spPr>
      </p:sp>
      <p:sp>
        <p:nvSpPr>
          <p:cNvPr id="204802" name="Marcador de Posição de Notas 2"/>
          <p:cNvSpPr>
            <a:spLocks noGrp="1"/>
          </p:cNvSpPr>
          <p:nvPr>
            <p:ph type="body" idx="1"/>
          </p:nvPr>
        </p:nvSpPr>
        <p:spPr>
          <a:noFill/>
          <a:ln/>
        </p:spPr>
        <p:txBody>
          <a:bodyPr/>
          <a:lstStyle/>
          <a:p>
            <a:endParaRPr lang="pt-PT" smtClean="0"/>
          </a:p>
        </p:txBody>
      </p:sp>
      <p:sp>
        <p:nvSpPr>
          <p:cNvPr id="204803" name="Marcador de Posição do Número do Diapositivo 3"/>
          <p:cNvSpPr>
            <a:spLocks noGrp="1"/>
          </p:cNvSpPr>
          <p:nvPr>
            <p:ph type="sldNum" sz="quarter" idx="5"/>
          </p:nvPr>
        </p:nvSpPr>
        <p:spPr>
          <a:noFill/>
        </p:spPr>
        <p:txBody>
          <a:bodyPr/>
          <a:lstStyle/>
          <a:p>
            <a:fld id="{52EC1B25-B385-428A-995D-70AC499F8DA9}" type="slidenum">
              <a:rPr lang="pt-PT" smtClean="0"/>
              <a:pPr/>
              <a:t>25</a:t>
            </a:fld>
            <a:endParaRPr lang="pt-PT"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Marcador de Posição da Imagem do Diapositivo 1"/>
          <p:cNvSpPr>
            <a:spLocks noGrp="1" noRot="1" noChangeAspect="1" noTextEdit="1"/>
          </p:cNvSpPr>
          <p:nvPr>
            <p:ph type="sldImg"/>
          </p:nvPr>
        </p:nvSpPr>
        <p:spPr>
          <a:ln/>
        </p:spPr>
      </p:sp>
      <p:sp>
        <p:nvSpPr>
          <p:cNvPr id="206850" name="Marcador de Posição de Notas 2"/>
          <p:cNvSpPr>
            <a:spLocks noGrp="1"/>
          </p:cNvSpPr>
          <p:nvPr>
            <p:ph type="body" idx="1"/>
          </p:nvPr>
        </p:nvSpPr>
        <p:spPr>
          <a:noFill/>
          <a:ln/>
        </p:spPr>
        <p:txBody>
          <a:bodyPr/>
          <a:lstStyle/>
          <a:p>
            <a:endParaRPr lang="pt-PT" smtClean="0"/>
          </a:p>
        </p:txBody>
      </p:sp>
      <p:sp>
        <p:nvSpPr>
          <p:cNvPr id="206851" name="Marcador de Posição do Número do Diapositivo 3"/>
          <p:cNvSpPr>
            <a:spLocks noGrp="1"/>
          </p:cNvSpPr>
          <p:nvPr>
            <p:ph type="sldNum" sz="quarter" idx="5"/>
          </p:nvPr>
        </p:nvSpPr>
        <p:spPr>
          <a:noFill/>
        </p:spPr>
        <p:txBody>
          <a:bodyPr/>
          <a:lstStyle/>
          <a:p>
            <a:fld id="{F1390093-24C7-4E90-9913-A28953CFDAA5}" type="slidenum">
              <a:rPr lang="pt-PT" smtClean="0"/>
              <a:pPr/>
              <a:t>26</a:t>
            </a:fld>
            <a:endParaRPr lang="pt-PT"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Marcador de Posição da Imagem do Diapositivo 1"/>
          <p:cNvSpPr>
            <a:spLocks noGrp="1" noRot="1" noChangeAspect="1" noTextEdit="1"/>
          </p:cNvSpPr>
          <p:nvPr>
            <p:ph type="sldImg"/>
          </p:nvPr>
        </p:nvSpPr>
        <p:spPr>
          <a:ln/>
        </p:spPr>
      </p:sp>
      <p:sp>
        <p:nvSpPr>
          <p:cNvPr id="208898" name="Marcador de Posição de Notas 2"/>
          <p:cNvSpPr>
            <a:spLocks noGrp="1"/>
          </p:cNvSpPr>
          <p:nvPr>
            <p:ph type="body" idx="1"/>
          </p:nvPr>
        </p:nvSpPr>
        <p:spPr>
          <a:noFill/>
          <a:ln/>
        </p:spPr>
        <p:txBody>
          <a:bodyPr/>
          <a:lstStyle/>
          <a:p>
            <a:endParaRPr lang="pt-PT" smtClean="0"/>
          </a:p>
        </p:txBody>
      </p:sp>
      <p:sp>
        <p:nvSpPr>
          <p:cNvPr id="208899" name="Marcador de Posição do Número do Diapositivo 3"/>
          <p:cNvSpPr>
            <a:spLocks noGrp="1"/>
          </p:cNvSpPr>
          <p:nvPr>
            <p:ph type="sldNum" sz="quarter" idx="5"/>
          </p:nvPr>
        </p:nvSpPr>
        <p:spPr>
          <a:noFill/>
        </p:spPr>
        <p:txBody>
          <a:bodyPr/>
          <a:lstStyle/>
          <a:p>
            <a:fld id="{7A8D7EB2-5EC8-4927-AF1F-2198F4B80864}" type="slidenum">
              <a:rPr lang="pt-PT" smtClean="0"/>
              <a:pPr/>
              <a:t>27</a:t>
            </a:fld>
            <a:endParaRPr lang="pt-PT"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Marcador de Posição da Imagem do Diapositivo 1"/>
          <p:cNvSpPr>
            <a:spLocks noGrp="1" noRot="1" noChangeAspect="1" noTextEdit="1"/>
          </p:cNvSpPr>
          <p:nvPr>
            <p:ph type="sldImg"/>
          </p:nvPr>
        </p:nvSpPr>
        <p:spPr>
          <a:ln/>
        </p:spPr>
      </p:sp>
      <p:sp>
        <p:nvSpPr>
          <p:cNvPr id="210946" name="Marcador de Posição de Notas 2"/>
          <p:cNvSpPr>
            <a:spLocks noGrp="1"/>
          </p:cNvSpPr>
          <p:nvPr>
            <p:ph type="body" idx="1"/>
          </p:nvPr>
        </p:nvSpPr>
        <p:spPr>
          <a:noFill/>
          <a:ln/>
        </p:spPr>
        <p:txBody>
          <a:bodyPr/>
          <a:lstStyle/>
          <a:p>
            <a:endParaRPr lang="pt-PT" smtClean="0"/>
          </a:p>
        </p:txBody>
      </p:sp>
      <p:sp>
        <p:nvSpPr>
          <p:cNvPr id="210947" name="Marcador de Posição do Número do Diapositivo 3"/>
          <p:cNvSpPr>
            <a:spLocks noGrp="1"/>
          </p:cNvSpPr>
          <p:nvPr>
            <p:ph type="sldNum" sz="quarter" idx="5"/>
          </p:nvPr>
        </p:nvSpPr>
        <p:spPr>
          <a:noFill/>
        </p:spPr>
        <p:txBody>
          <a:bodyPr/>
          <a:lstStyle/>
          <a:p>
            <a:fld id="{1079F027-956D-4374-864A-0B352C47C466}" type="slidenum">
              <a:rPr lang="pt-PT" smtClean="0"/>
              <a:pPr/>
              <a:t>28</a:t>
            </a:fld>
            <a:endParaRPr lang="pt-PT"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Marcador de Posição da Imagem do Diapositivo 1"/>
          <p:cNvSpPr>
            <a:spLocks noGrp="1" noRot="1" noChangeAspect="1" noTextEdit="1"/>
          </p:cNvSpPr>
          <p:nvPr>
            <p:ph type="sldImg"/>
          </p:nvPr>
        </p:nvSpPr>
        <p:spPr>
          <a:ln/>
        </p:spPr>
      </p:sp>
      <p:sp>
        <p:nvSpPr>
          <p:cNvPr id="212994" name="Marcador de Posição de Notas 2"/>
          <p:cNvSpPr>
            <a:spLocks noGrp="1"/>
          </p:cNvSpPr>
          <p:nvPr>
            <p:ph type="body" idx="1"/>
          </p:nvPr>
        </p:nvSpPr>
        <p:spPr>
          <a:noFill/>
          <a:ln/>
        </p:spPr>
        <p:txBody>
          <a:bodyPr/>
          <a:lstStyle/>
          <a:p>
            <a:endParaRPr lang="pt-PT" smtClean="0"/>
          </a:p>
        </p:txBody>
      </p:sp>
      <p:sp>
        <p:nvSpPr>
          <p:cNvPr id="212995" name="Marcador de Posição do Número do Diapositivo 3"/>
          <p:cNvSpPr>
            <a:spLocks noGrp="1"/>
          </p:cNvSpPr>
          <p:nvPr>
            <p:ph type="sldNum" sz="quarter" idx="5"/>
          </p:nvPr>
        </p:nvSpPr>
        <p:spPr>
          <a:noFill/>
        </p:spPr>
        <p:txBody>
          <a:bodyPr/>
          <a:lstStyle/>
          <a:p>
            <a:fld id="{47E11261-5235-4A19-8579-A92439DFC473}" type="slidenum">
              <a:rPr lang="pt-PT" smtClean="0"/>
              <a:pPr/>
              <a:t>29</a:t>
            </a:fld>
            <a:endParaRPr lang="pt-P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Marcador de Posição da Imagem do Diapositivo 1"/>
          <p:cNvSpPr>
            <a:spLocks noGrp="1" noRot="1" noChangeAspect="1" noTextEdit="1"/>
          </p:cNvSpPr>
          <p:nvPr>
            <p:ph type="sldImg"/>
          </p:nvPr>
        </p:nvSpPr>
        <p:spPr>
          <a:ln/>
        </p:spPr>
      </p:sp>
      <p:sp>
        <p:nvSpPr>
          <p:cNvPr id="21506" name="Marcador de Posição de Notas 2"/>
          <p:cNvSpPr>
            <a:spLocks noGrp="1"/>
          </p:cNvSpPr>
          <p:nvPr>
            <p:ph type="body" idx="1"/>
          </p:nvPr>
        </p:nvSpPr>
        <p:spPr>
          <a:noFill/>
          <a:ln/>
        </p:spPr>
        <p:txBody>
          <a:bodyPr/>
          <a:lstStyle/>
          <a:p>
            <a:endParaRPr lang="pt-PT" smtClean="0"/>
          </a:p>
        </p:txBody>
      </p:sp>
      <p:sp>
        <p:nvSpPr>
          <p:cNvPr id="21507" name="Marcador de Posição do Número do Diapositivo 3"/>
          <p:cNvSpPr>
            <a:spLocks noGrp="1"/>
          </p:cNvSpPr>
          <p:nvPr>
            <p:ph type="sldNum" sz="quarter" idx="5"/>
          </p:nvPr>
        </p:nvSpPr>
        <p:spPr>
          <a:noFill/>
        </p:spPr>
        <p:txBody>
          <a:bodyPr/>
          <a:lstStyle/>
          <a:p>
            <a:fld id="{9BA2FFEE-76AE-4452-A5D4-5AC5F59BB98C}" type="slidenum">
              <a:rPr lang="pt-PT" smtClean="0"/>
              <a:pPr/>
              <a:t>3</a:t>
            </a:fld>
            <a:endParaRPr lang="pt-PT"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Marcador de Posição da Imagem do Diapositivo 1"/>
          <p:cNvSpPr>
            <a:spLocks noGrp="1" noRot="1" noChangeAspect="1" noTextEdit="1"/>
          </p:cNvSpPr>
          <p:nvPr>
            <p:ph type="sldImg"/>
          </p:nvPr>
        </p:nvSpPr>
        <p:spPr>
          <a:ln/>
        </p:spPr>
      </p:sp>
      <p:sp>
        <p:nvSpPr>
          <p:cNvPr id="215042" name="Marcador de Posição de Notas 2"/>
          <p:cNvSpPr>
            <a:spLocks noGrp="1"/>
          </p:cNvSpPr>
          <p:nvPr>
            <p:ph type="body" idx="1"/>
          </p:nvPr>
        </p:nvSpPr>
        <p:spPr>
          <a:noFill/>
          <a:ln/>
        </p:spPr>
        <p:txBody>
          <a:bodyPr/>
          <a:lstStyle/>
          <a:p>
            <a:endParaRPr lang="pt-PT" smtClean="0"/>
          </a:p>
        </p:txBody>
      </p:sp>
      <p:sp>
        <p:nvSpPr>
          <p:cNvPr id="215043" name="Marcador de Posição do Número do Diapositivo 3"/>
          <p:cNvSpPr>
            <a:spLocks noGrp="1"/>
          </p:cNvSpPr>
          <p:nvPr>
            <p:ph type="sldNum" sz="quarter" idx="5"/>
          </p:nvPr>
        </p:nvSpPr>
        <p:spPr>
          <a:noFill/>
        </p:spPr>
        <p:txBody>
          <a:bodyPr/>
          <a:lstStyle/>
          <a:p>
            <a:fld id="{BAE5C641-6AA9-4941-AC8F-447861560177}" type="slidenum">
              <a:rPr lang="pt-PT" smtClean="0"/>
              <a:pPr/>
              <a:t>30</a:t>
            </a:fld>
            <a:endParaRPr lang="pt-PT"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Marcador de Posição da Imagem do Diapositivo 1"/>
          <p:cNvSpPr>
            <a:spLocks noGrp="1" noRot="1" noChangeAspect="1" noTextEdit="1"/>
          </p:cNvSpPr>
          <p:nvPr>
            <p:ph type="sldImg"/>
          </p:nvPr>
        </p:nvSpPr>
        <p:spPr>
          <a:ln/>
        </p:spPr>
      </p:sp>
      <p:sp>
        <p:nvSpPr>
          <p:cNvPr id="217090" name="Marcador de Posição de Notas 2"/>
          <p:cNvSpPr>
            <a:spLocks noGrp="1"/>
          </p:cNvSpPr>
          <p:nvPr>
            <p:ph type="body" idx="1"/>
          </p:nvPr>
        </p:nvSpPr>
        <p:spPr>
          <a:noFill/>
          <a:ln/>
        </p:spPr>
        <p:txBody>
          <a:bodyPr/>
          <a:lstStyle/>
          <a:p>
            <a:endParaRPr lang="pt-PT" smtClean="0"/>
          </a:p>
        </p:txBody>
      </p:sp>
      <p:sp>
        <p:nvSpPr>
          <p:cNvPr id="217091" name="Marcador de Posição do Número do Diapositivo 3"/>
          <p:cNvSpPr>
            <a:spLocks noGrp="1"/>
          </p:cNvSpPr>
          <p:nvPr>
            <p:ph type="sldNum" sz="quarter" idx="5"/>
          </p:nvPr>
        </p:nvSpPr>
        <p:spPr>
          <a:noFill/>
        </p:spPr>
        <p:txBody>
          <a:bodyPr/>
          <a:lstStyle/>
          <a:p>
            <a:fld id="{B369FE38-D26F-4126-BB50-A4FAF420AC90}" type="slidenum">
              <a:rPr lang="pt-PT" smtClean="0"/>
              <a:pPr/>
              <a:t>31</a:t>
            </a:fld>
            <a:endParaRPr lang="pt-PT"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Marcador de Posição da Imagem do Diapositivo 1"/>
          <p:cNvSpPr>
            <a:spLocks noGrp="1" noRot="1" noChangeAspect="1" noTextEdit="1"/>
          </p:cNvSpPr>
          <p:nvPr>
            <p:ph type="sldImg"/>
          </p:nvPr>
        </p:nvSpPr>
        <p:spPr>
          <a:ln/>
        </p:spPr>
      </p:sp>
      <p:sp>
        <p:nvSpPr>
          <p:cNvPr id="219138" name="Marcador de Posição de Notas 2"/>
          <p:cNvSpPr>
            <a:spLocks noGrp="1"/>
          </p:cNvSpPr>
          <p:nvPr>
            <p:ph type="body" idx="1"/>
          </p:nvPr>
        </p:nvSpPr>
        <p:spPr>
          <a:noFill/>
          <a:ln/>
        </p:spPr>
        <p:txBody>
          <a:bodyPr/>
          <a:lstStyle/>
          <a:p>
            <a:endParaRPr lang="pt-PT" smtClean="0"/>
          </a:p>
        </p:txBody>
      </p:sp>
      <p:sp>
        <p:nvSpPr>
          <p:cNvPr id="219139" name="Marcador de Posição do Número do Diapositivo 3"/>
          <p:cNvSpPr>
            <a:spLocks noGrp="1"/>
          </p:cNvSpPr>
          <p:nvPr>
            <p:ph type="sldNum" sz="quarter" idx="5"/>
          </p:nvPr>
        </p:nvSpPr>
        <p:spPr>
          <a:noFill/>
        </p:spPr>
        <p:txBody>
          <a:bodyPr/>
          <a:lstStyle/>
          <a:p>
            <a:fld id="{9E060230-58C3-41BE-A92D-78C9776FE7C8}" type="slidenum">
              <a:rPr lang="pt-PT" smtClean="0"/>
              <a:pPr/>
              <a:t>32</a:t>
            </a:fld>
            <a:endParaRPr lang="pt-PT"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Marcador de Posição da Imagem do Diapositivo 1"/>
          <p:cNvSpPr>
            <a:spLocks noGrp="1" noRot="1" noChangeAspect="1" noTextEdit="1"/>
          </p:cNvSpPr>
          <p:nvPr>
            <p:ph type="sldImg"/>
          </p:nvPr>
        </p:nvSpPr>
        <p:spPr>
          <a:ln/>
        </p:spPr>
      </p:sp>
      <p:sp>
        <p:nvSpPr>
          <p:cNvPr id="221186" name="Marcador de Posição de Notas 2"/>
          <p:cNvSpPr>
            <a:spLocks noGrp="1"/>
          </p:cNvSpPr>
          <p:nvPr>
            <p:ph type="body" idx="1"/>
          </p:nvPr>
        </p:nvSpPr>
        <p:spPr>
          <a:noFill/>
          <a:ln/>
        </p:spPr>
        <p:txBody>
          <a:bodyPr/>
          <a:lstStyle/>
          <a:p>
            <a:endParaRPr lang="pt-PT" smtClean="0"/>
          </a:p>
        </p:txBody>
      </p:sp>
      <p:sp>
        <p:nvSpPr>
          <p:cNvPr id="221187" name="Marcador de Posição do Número do Diapositivo 3"/>
          <p:cNvSpPr txBox="1">
            <a:spLocks noGrp="1"/>
          </p:cNvSpPr>
          <p:nvPr/>
        </p:nvSpPr>
        <p:spPr bwMode="auto">
          <a:xfrm>
            <a:off x="4143427" y="9118683"/>
            <a:ext cx="3170138" cy="481028"/>
          </a:xfrm>
          <a:prstGeom prst="rect">
            <a:avLst/>
          </a:prstGeom>
          <a:noFill/>
          <a:ln w="9525">
            <a:noFill/>
            <a:miter lim="800000"/>
            <a:headEnd/>
            <a:tailEnd/>
          </a:ln>
        </p:spPr>
        <p:txBody>
          <a:bodyPr lIns="99025" tIns="49512" rIns="99025" bIns="49512" anchor="b"/>
          <a:lstStyle/>
          <a:p>
            <a:pPr algn="r" defTabSz="989013"/>
            <a:fld id="{B57F025A-0A89-4025-B580-C7D57FA6E1A2}" type="slidenum">
              <a:rPr lang="pt-PT" sz="1300">
                <a:latin typeface="Arial" charset="0"/>
              </a:rPr>
              <a:pPr algn="r" defTabSz="989013"/>
              <a:t>33</a:t>
            </a:fld>
            <a:endParaRPr lang="pt-PT" sz="130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Marcador de Posição da Imagem do Diapositivo 1"/>
          <p:cNvSpPr>
            <a:spLocks noGrp="1" noRot="1" noChangeAspect="1" noTextEdit="1"/>
          </p:cNvSpPr>
          <p:nvPr>
            <p:ph type="sldImg"/>
          </p:nvPr>
        </p:nvSpPr>
        <p:spPr>
          <a:ln/>
        </p:spPr>
      </p:sp>
      <p:sp>
        <p:nvSpPr>
          <p:cNvPr id="23554" name="Marcador de Posição de Notas 2"/>
          <p:cNvSpPr>
            <a:spLocks noGrp="1"/>
          </p:cNvSpPr>
          <p:nvPr>
            <p:ph type="body" idx="1"/>
          </p:nvPr>
        </p:nvSpPr>
        <p:spPr>
          <a:noFill/>
          <a:ln/>
        </p:spPr>
        <p:txBody>
          <a:bodyPr/>
          <a:lstStyle/>
          <a:p>
            <a:endParaRPr lang="pt-PT" smtClean="0"/>
          </a:p>
        </p:txBody>
      </p:sp>
      <p:sp>
        <p:nvSpPr>
          <p:cNvPr id="23555" name="Marcador de Posição do Número do Diapositivo 3"/>
          <p:cNvSpPr>
            <a:spLocks noGrp="1"/>
          </p:cNvSpPr>
          <p:nvPr>
            <p:ph type="sldNum" sz="quarter" idx="5"/>
          </p:nvPr>
        </p:nvSpPr>
        <p:spPr>
          <a:noFill/>
        </p:spPr>
        <p:txBody>
          <a:bodyPr/>
          <a:lstStyle/>
          <a:p>
            <a:fld id="{C8FBDF40-CC88-4C2C-93C5-2DD20E353CCE}" type="slidenum">
              <a:rPr lang="pt-PT" smtClean="0"/>
              <a:pPr/>
              <a:t>4</a:t>
            </a:fld>
            <a:endParaRPr lang="pt-PT"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Marcador de Posição da Imagem do Diapositivo 1"/>
          <p:cNvSpPr>
            <a:spLocks noGrp="1" noRot="1" noChangeAspect="1" noTextEdit="1"/>
          </p:cNvSpPr>
          <p:nvPr>
            <p:ph type="sldImg"/>
          </p:nvPr>
        </p:nvSpPr>
        <p:spPr>
          <a:ln/>
        </p:spPr>
      </p:sp>
      <p:sp>
        <p:nvSpPr>
          <p:cNvPr id="25602" name="Marcador de Posição de Notas 2"/>
          <p:cNvSpPr>
            <a:spLocks noGrp="1"/>
          </p:cNvSpPr>
          <p:nvPr>
            <p:ph type="body" idx="1"/>
          </p:nvPr>
        </p:nvSpPr>
        <p:spPr>
          <a:noFill/>
          <a:ln/>
        </p:spPr>
        <p:txBody>
          <a:bodyPr/>
          <a:lstStyle/>
          <a:p>
            <a:endParaRPr lang="pt-PT" smtClean="0"/>
          </a:p>
        </p:txBody>
      </p:sp>
      <p:sp>
        <p:nvSpPr>
          <p:cNvPr id="25603" name="Marcador de Posição do Número do Diapositivo 3"/>
          <p:cNvSpPr>
            <a:spLocks noGrp="1"/>
          </p:cNvSpPr>
          <p:nvPr>
            <p:ph type="sldNum" sz="quarter" idx="5"/>
          </p:nvPr>
        </p:nvSpPr>
        <p:spPr>
          <a:noFill/>
        </p:spPr>
        <p:txBody>
          <a:bodyPr/>
          <a:lstStyle/>
          <a:p>
            <a:fld id="{B3241A94-A279-4328-BD22-CD6898F73406}" type="slidenum">
              <a:rPr lang="pt-PT" smtClean="0"/>
              <a:pPr/>
              <a:t>5</a:t>
            </a:fld>
            <a:endParaRPr lang="pt-PT"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Marcador de Posição da Imagem do Diapositivo 1"/>
          <p:cNvSpPr>
            <a:spLocks noGrp="1" noRot="1" noChangeAspect="1" noTextEdit="1"/>
          </p:cNvSpPr>
          <p:nvPr>
            <p:ph type="sldImg"/>
          </p:nvPr>
        </p:nvSpPr>
        <p:spPr>
          <a:ln/>
        </p:spPr>
      </p:sp>
      <p:sp>
        <p:nvSpPr>
          <p:cNvPr id="166914" name="Marcador de Posição de Notas 2"/>
          <p:cNvSpPr>
            <a:spLocks noGrp="1"/>
          </p:cNvSpPr>
          <p:nvPr>
            <p:ph type="body" idx="1"/>
          </p:nvPr>
        </p:nvSpPr>
        <p:spPr>
          <a:noFill/>
          <a:ln/>
        </p:spPr>
        <p:txBody>
          <a:bodyPr/>
          <a:lstStyle/>
          <a:p>
            <a:endParaRPr lang="pt-PT" smtClean="0"/>
          </a:p>
        </p:txBody>
      </p:sp>
      <p:sp>
        <p:nvSpPr>
          <p:cNvPr id="166915" name="Marcador de Posição do Número do Diapositivo 3"/>
          <p:cNvSpPr>
            <a:spLocks noGrp="1"/>
          </p:cNvSpPr>
          <p:nvPr>
            <p:ph type="sldNum" sz="quarter" idx="5"/>
          </p:nvPr>
        </p:nvSpPr>
        <p:spPr>
          <a:noFill/>
        </p:spPr>
        <p:txBody>
          <a:bodyPr/>
          <a:lstStyle/>
          <a:p>
            <a:fld id="{D5E10FE1-D7DA-4156-95B2-B0A0301F2A7A}" type="slidenum">
              <a:rPr lang="pt-PT" smtClean="0"/>
              <a:pPr/>
              <a:t>6</a:t>
            </a:fld>
            <a:endParaRPr lang="pt-P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Marcador de Posição da Imagem do Diapositivo 1"/>
          <p:cNvSpPr>
            <a:spLocks noGrp="1" noRot="1" noChangeAspect="1" noTextEdit="1"/>
          </p:cNvSpPr>
          <p:nvPr>
            <p:ph type="sldImg"/>
          </p:nvPr>
        </p:nvSpPr>
        <p:spPr>
          <a:ln/>
        </p:spPr>
      </p:sp>
      <p:sp>
        <p:nvSpPr>
          <p:cNvPr id="167938" name="Marcador de Posição de Notas 2"/>
          <p:cNvSpPr>
            <a:spLocks noGrp="1"/>
          </p:cNvSpPr>
          <p:nvPr>
            <p:ph type="body" idx="1"/>
          </p:nvPr>
        </p:nvSpPr>
        <p:spPr>
          <a:noFill/>
          <a:ln/>
        </p:spPr>
        <p:txBody>
          <a:bodyPr/>
          <a:lstStyle/>
          <a:p>
            <a:endParaRPr lang="pt-PT" smtClean="0"/>
          </a:p>
        </p:txBody>
      </p:sp>
      <p:sp>
        <p:nvSpPr>
          <p:cNvPr id="167939" name="Marcador de Posição do Número do Diapositivo 3"/>
          <p:cNvSpPr>
            <a:spLocks noGrp="1"/>
          </p:cNvSpPr>
          <p:nvPr>
            <p:ph type="sldNum" sz="quarter" idx="5"/>
          </p:nvPr>
        </p:nvSpPr>
        <p:spPr>
          <a:noFill/>
        </p:spPr>
        <p:txBody>
          <a:bodyPr/>
          <a:lstStyle/>
          <a:p>
            <a:fld id="{E54A69E0-65AB-4752-B12B-984E7A0399D3}" type="slidenum">
              <a:rPr lang="pt-PT" smtClean="0"/>
              <a:pPr/>
              <a:t>7</a:t>
            </a:fld>
            <a:endParaRPr lang="pt-P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Marcador de Posição da Imagem do Diapositivo 1"/>
          <p:cNvSpPr>
            <a:spLocks noGrp="1" noRot="1" noChangeAspect="1" noTextEdit="1"/>
          </p:cNvSpPr>
          <p:nvPr>
            <p:ph type="sldImg"/>
          </p:nvPr>
        </p:nvSpPr>
        <p:spPr>
          <a:ln/>
        </p:spPr>
      </p:sp>
      <p:sp>
        <p:nvSpPr>
          <p:cNvPr id="169986" name="Marcador de Posição de Notas 2"/>
          <p:cNvSpPr>
            <a:spLocks noGrp="1"/>
          </p:cNvSpPr>
          <p:nvPr>
            <p:ph type="body" idx="1"/>
          </p:nvPr>
        </p:nvSpPr>
        <p:spPr>
          <a:noFill/>
          <a:ln/>
        </p:spPr>
        <p:txBody>
          <a:bodyPr/>
          <a:lstStyle/>
          <a:p>
            <a:endParaRPr lang="pt-PT" smtClean="0"/>
          </a:p>
        </p:txBody>
      </p:sp>
      <p:sp>
        <p:nvSpPr>
          <p:cNvPr id="169987" name="Marcador de Posição do Número do Diapositivo 3"/>
          <p:cNvSpPr>
            <a:spLocks noGrp="1"/>
          </p:cNvSpPr>
          <p:nvPr>
            <p:ph type="sldNum" sz="quarter" idx="5"/>
          </p:nvPr>
        </p:nvSpPr>
        <p:spPr>
          <a:noFill/>
        </p:spPr>
        <p:txBody>
          <a:bodyPr/>
          <a:lstStyle/>
          <a:p>
            <a:fld id="{65A112AA-FD11-45F4-A5B9-55CA8B7CF02D}" type="slidenum">
              <a:rPr lang="pt-PT" smtClean="0"/>
              <a:pPr/>
              <a:t>8</a:t>
            </a:fld>
            <a:endParaRPr lang="pt-PT"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Marcador de Posição da Imagem do Diapositivo 1"/>
          <p:cNvSpPr>
            <a:spLocks noGrp="1" noRot="1" noChangeAspect="1" noTextEdit="1"/>
          </p:cNvSpPr>
          <p:nvPr>
            <p:ph type="sldImg"/>
          </p:nvPr>
        </p:nvSpPr>
        <p:spPr>
          <a:ln/>
        </p:spPr>
      </p:sp>
      <p:sp>
        <p:nvSpPr>
          <p:cNvPr id="172034" name="Marcador de Posição de Notas 2"/>
          <p:cNvSpPr>
            <a:spLocks noGrp="1"/>
          </p:cNvSpPr>
          <p:nvPr>
            <p:ph type="body" idx="1"/>
          </p:nvPr>
        </p:nvSpPr>
        <p:spPr>
          <a:noFill/>
          <a:ln/>
        </p:spPr>
        <p:txBody>
          <a:bodyPr/>
          <a:lstStyle/>
          <a:p>
            <a:endParaRPr lang="pt-PT" smtClean="0"/>
          </a:p>
        </p:txBody>
      </p:sp>
      <p:sp>
        <p:nvSpPr>
          <p:cNvPr id="172035" name="Marcador de Posição do Número do Diapositivo 3"/>
          <p:cNvSpPr txBox="1">
            <a:spLocks noGrp="1"/>
          </p:cNvSpPr>
          <p:nvPr/>
        </p:nvSpPr>
        <p:spPr bwMode="auto">
          <a:xfrm>
            <a:off x="4143427" y="9118683"/>
            <a:ext cx="3170138" cy="481028"/>
          </a:xfrm>
          <a:prstGeom prst="rect">
            <a:avLst/>
          </a:prstGeom>
          <a:noFill/>
          <a:ln w="9525">
            <a:noFill/>
            <a:miter lim="800000"/>
            <a:headEnd/>
            <a:tailEnd/>
          </a:ln>
        </p:spPr>
        <p:txBody>
          <a:bodyPr lIns="99025" tIns="49512" rIns="99025" bIns="49512" anchor="b"/>
          <a:lstStyle/>
          <a:p>
            <a:pPr algn="r" defTabSz="989013"/>
            <a:fld id="{65B38CEA-9C81-40B1-96FC-F42960BAFF4E}" type="slidenum">
              <a:rPr lang="pt-PT" sz="1300">
                <a:latin typeface="Arial" charset="0"/>
              </a:rPr>
              <a:pPr algn="r" defTabSz="989013"/>
              <a:t>9</a:t>
            </a:fld>
            <a:endParaRPr lang="pt-PT" sz="13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smtClean="0"/>
              <a:t>Faça clique para editar o estilo</a:t>
            </a:r>
            <a:endParaRPr lang="pt-PT"/>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496D4255-16A9-4509-BD47-EB67A8DEFB4C}" type="slidenum">
              <a:rPr lang="pt-PT"/>
              <a:pPr>
                <a:defRPr/>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E7FA52E3-DEF2-4D64-9DE8-E90521217908}" type="slidenum">
              <a:rPr lang="pt-PT"/>
              <a:pPr>
                <a:defRPr/>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37420A95-3A75-4E72-B87D-8C147450975C}" type="slidenum">
              <a:rPr lang="pt-PT"/>
              <a:pPr>
                <a:defRPr/>
              </a:pPr>
              <a:t>‹nº›</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PT" smtClean="0"/>
              <a:t>Clique para editar o estilo</a:t>
            </a:r>
            <a:endParaRPr lang="pt-PT"/>
          </a:p>
        </p:txBody>
      </p:sp>
      <p:sp>
        <p:nvSpPr>
          <p:cNvPr id="3" name="Marcador de Posição do Texto 2"/>
          <p:cNvSpPr>
            <a:spLocks noGrp="1"/>
          </p:cNvSpPr>
          <p:nvPr>
            <p:ph type="body" sz="half" idx="1"/>
          </p:nvPr>
        </p:nvSpPr>
        <p:spPr>
          <a:xfrm>
            <a:off x="457200" y="1600200"/>
            <a:ext cx="4038600" cy="4525963"/>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4264670E-B8BA-476C-90A7-D0B3800DEB4E}" type="slidenum">
              <a:rPr lang="pt-PT"/>
              <a:pPr>
                <a:defRPr/>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dirty="0" smtClean="0"/>
              <a:t>Clique para editar os estilos</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5"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dirty="0"/>
          </a:p>
        </p:txBody>
      </p:sp>
      <p:sp>
        <p:nvSpPr>
          <p:cNvPr id="6" name="Rectangle 6"/>
          <p:cNvSpPr>
            <a:spLocks noGrp="1" noChangeArrowheads="1"/>
          </p:cNvSpPr>
          <p:nvPr>
            <p:ph type="sldNum" sz="quarter" idx="12"/>
          </p:nvPr>
        </p:nvSpPr>
        <p:spPr>
          <a:ln/>
        </p:spPr>
        <p:txBody>
          <a:bodyPr/>
          <a:lstStyle>
            <a:lvl1pPr>
              <a:defRPr/>
            </a:lvl1pPr>
          </a:lstStyle>
          <a:p>
            <a:pPr>
              <a:defRPr/>
            </a:pPr>
            <a:fld id="{0A38D259-F34C-4A09-ABA7-B2E2E965859D}" type="slidenum">
              <a:rPr lang="pt-PT"/>
              <a:pPr>
                <a:defRPr/>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Clique para editar os estilos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5"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A44FE3E7-DDCD-47DC-A2F2-825053A8E0A2}" type="slidenum">
              <a:rPr lang="pt-PT"/>
              <a:pPr>
                <a:defRPr/>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64C16B93-E63A-41E6-A4E4-8B6BB10D4976}" type="slidenum">
              <a:rPr lang="pt-PT"/>
              <a:pPr>
                <a:defRPr/>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8"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9" name="Rectangle 6"/>
          <p:cNvSpPr>
            <a:spLocks noGrp="1" noChangeArrowheads="1"/>
          </p:cNvSpPr>
          <p:nvPr>
            <p:ph type="sldNum" sz="quarter" idx="12"/>
          </p:nvPr>
        </p:nvSpPr>
        <p:spPr>
          <a:ln/>
        </p:spPr>
        <p:txBody>
          <a:bodyPr/>
          <a:lstStyle>
            <a:lvl1pPr>
              <a:defRPr/>
            </a:lvl1pPr>
          </a:lstStyle>
          <a:p>
            <a:pPr>
              <a:defRPr/>
            </a:pPr>
            <a:fld id="{DEFABE2E-1EC2-40F8-9CAB-55BAFCE537D8}" type="slidenum">
              <a:rPr lang="pt-PT"/>
              <a:pPr>
                <a:defRPr/>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4"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5" name="Rectangle 6"/>
          <p:cNvSpPr>
            <a:spLocks noGrp="1" noChangeArrowheads="1"/>
          </p:cNvSpPr>
          <p:nvPr>
            <p:ph type="sldNum" sz="quarter" idx="12"/>
          </p:nvPr>
        </p:nvSpPr>
        <p:spPr>
          <a:ln/>
        </p:spPr>
        <p:txBody>
          <a:bodyPr/>
          <a:lstStyle>
            <a:lvl1pPr>
              <a:defRPr/>
            </a:lvl1pPr>
          </a:lstStyle>
          <a:p>
            <a:pPr>
              <a:defRPr/>
            </a:pPr>
            <a:fld id="{2AFE2DCF-C4C2-43AE-A940-23D03647BC81}" type="slidenum">
              <a:rPr lang="pt-PT"/>
              <a:pPr>
                <a:defRPr/>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8C96D6D2-F357-438F-A674-711DCF06E928}" type="slidenum">
              <a:rPr lang="pt-PT"/>
              <a:pPr>
                <a:defRPr/>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pt-PT"/>
          </a:p>
        </p:txBody>
      </p:sp>
      <p:sp>
        <p:nvSpPr>
          <p:cNvPr id="6" name="Rectangle 5"/>
          <p:cNvSpPr>
            <a:spLocks noGrp="1" noChangeArrowheads="1"/>
          </p:cNvSpPr>
          <p:nvPr>
            <p:ph type="ftr" sz="quarter" idx="11"/>
          </p:nvPr>
        </p:nvSpPr>
        <p:spPr>
          <a:ln/>
        </p:spPr>
        <p:txBody>
          <a:bodyPr/>
          <a:lstStyle>
            <a:lvl1pPr>
              <a:defRPr/>
            </a:lvl1pPr>
          </a:lstStyle>
          <a:p>
            <a:pPr>
              <a:defRPr/>
            </a:pPr>
            <a:r>
              <a:rPr lang="pt-BR" smtClean="0"/>
              <a:t>Introdução à Economia (2º sem)                                                   7.3.Equilíbrio Macroeconómico                                                            Pereira, Robaina &amp; Madaleno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69FAF374-3002-4381-AA6F-F08F2E383B2E}" type="slidenum">
              <a:rPr lang="pt-PT"/>
              <a:pPr>
                <a:defRPr/>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p>
        </p:txBody>
      </p:sp>
      <p:sp>
        <p:nvSpPr>
          <p:cNvPr id="1029" name="Rectangle 5"/>
          <p:cNvSpPr>
            <a:spLocks noGrp="1" noChangeArrowheads="1"/>
          </p:cNvSpPr>
          <p:nvPr>
            <p:ph type="ftr" sz="quarter" idx="3"/>
          </p:nvPr>
        </p:nvSpPr>
        <p:spPr bwMode="auto">
          <a:xfrm>
            <a:off x="468313" y="6373813"/>
            <a:ext cx="79914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solidFill>
                  <a:srgbClr val="969696"/>
                </a:solidFill>
                <a:latin typeface="Arial" charset="0"/>
              </a:defRPr>
            </a:lvl1pPr>
          </a:lstStyle>
          <a:p>
            <a:pPr>
              <a:defRPr/>
            </a:pPr>
            <a:r>
              <a:rPr lang="pt-BR" smtClean="0"/>
              <a:t>Introdução à Economia (2º sem)                                                   7.3.Equilíbrio Macroeconómico                                                            Pereira, Robaina &amp; Madaleno (2014)</a:t>
            </a:r>
            <a:endParaRPr lang="pt-PT"/>
          </a:p>
        </p:txBody>
      </p:sp>
      <p:sp>
        <p:nvSpPr>
          <p:cNvPr id="1030" name="Rectangle 6"/>
          <p:cNvSpPr>
            <a:spLocks noGrp="1" noChangeArrowheads="1"/>
          </p:cNvSpPr>
          <p:nvPr>
            <p:ph type="sldNum" sz="quarter" idx="4"/>
          </p:nvPr>
        </p:nvSpPr>
        <p:spPr bwMode="auto">
          <a:xfrm>
            <a:off x="6553200" y="6237288"/>
            <a:ext cx="2133600" cy="48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39F5203E-BA2B-4C1B-985E-20BA87E25AFD}" type="slidenum">
              <a:rPr lang="pt-PT"/>
              <a:pPr>
                <a:defRPr/>
              </a:pPr>
              <a:t>‹nº›</a:t>
            </a:fld>
            <a:endParaRPr lang="pt-PT"/>
          </a:p>
        </p:txBody>
      </p:sp>
      <p:grpSp>
        <p:nvGrpSpPr>
          <p:cNvPr id="1031" name="Group 7"/>
          <p:cNvGrpSpPr>
            <a:grpSpLocks/>
          </p:cNvGrpSpPr>
          <p:nvPr userDrawn="1"/>
        </p:nvGrpSpPr>
        <p:grpSpPr bwMode="auto">
          <a:xfrm>
            <a:off x="7596188" y="260350"/>
            <a:ext cx="1223962" cy="647700"/>
            <a:chOff x="2589" y="429"/>
            <a:chExt cx="654" cy="318"/>
          </a:xfrm>
        </p:grpSpPr>
        <p:pic>
          <p:nvPicPr>
            <p:cNvPr id="1033" name="Picture 8"/>
            <p:cNvPicPr>
              <a:picLocks noChangeAspect="1" noChangeArrowheads="1"/>
            </p:cNvPicPr>
            <p:nvPr/>
          </p:nvPicPr>
          <p:blipFill>
            <a:blip r:embed="rId14" cstate="print"/>
            <a:srcRect/>
            <a:stretch>
              <a:fillRect/>
            </a:stretch>
          </p:blipFill>
          <p:spPr bwMode="auto">
            <a:xfrm>
              <a:off x="2589" y="429"/>
              <a:ext cx="654" cy="318"/>
            </a:xfrm>
            <a:prstGeom prst="rect">
              <a:avLst/>
            </a:prstGeom>
            <a:noFill/>
            <a:ln w="9525">
              <a:noFill/>
              <a:miter lim="800000"/>
              <a:headEnd/>
              <a:tailEnd/>
            </a:ln>
          </p:spPr>
        </p:pic>
        <p:sp>
          <p:nvSpPr>
            <p:cNvPr id="2" name="Text Box 9"/>
            <p:cNvSpPr txBox="1">
              <a:spLocks noChangeArrowheads="1"/>
            </p:cNvSpPr>
            <p:nvPr/>
          </p:nvSpPr>
          <p:spPr bwMode="auto">
            <a:xfrm>
              <a:off x="2771" y="444"/>
              <a:ext cx="408" cy="97"/>
            </a:xfrm>
            <a:prstGeom prst="rect">
              <a:avLst/>
            </a:prstGeom>
            <a:noFill/>
            <a:ln w="9525">
              <a:noFill/>
              <a:miter lim="800000"/>
              <a:headEnd/>
              <a:tailEnd/>
            </a:ln>
            <a:effectLst/>
          </p:spPr>
          <p:txBody>
            <a:bodyPr>
              <a:spAutoFit/>
            </a:bodyPr>
            <a:lstStyle/>
            <a:p>
              <a:pPr>
                <a:spcBef>
                  <a:spcPct val="50000"/>
                </a:spcBef>
                <a:defRPr/>
              </a:pPr>
              <a:r>
                <a:rPr lang="pt-PT" sz="700" b="1">
                  <a:solidFill>
                    <a:schemeClr val="bg2"/>
                  </a:solidFill>
                  <a:latin typeface="Arial" charset="0"/>
                </a:rPr>
                <a:t>DEGEI</a:t>
              </a:r>
            </a:p>
          </p:txBody>
        </p:sp>
      </p:grpSp>
      <p:sp>
        <p:nvSpPr>
          <p:cNvPr id="1034" name="Line 10"/>
          <p:cNvSpPr>
            <a:spLocks noChangeShapeType="1"/>
          </p:cNvSpPr>
          <p:nvPr userDrawn="1"/>
        </p:nvSpPr>
        <p:spPr bwMode="auto">
          <a:xfrm>
            <a:off x="395288" y="836613"/>
            <a:ext cx="8351837" cy="0"/>
          </a:xfrm>
          <a:prstGeom prst="line">
            <a:avLst/>
          </a:prstGeom>
          <a:noFill/>
          <a:ln w="28575">
            <a:solidFill>
              <a:srgbClr val="006600"/>
            </a:solidFill>
            <a:round/>
            <a:headEnd/>
            <a:tailEnd/>
          </a:ln>
          <a:effectLst/>
        </p:spPr>
        <p:txBody>
          <a:bodyPr/>
          <a:lstStyle/>
          <a:p>
            <a:pPr>
              <a:defRPr/>
            </a:pPr>
            <a:endParaRPr lang="pt-PT">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 Id="rId9"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jpeg"/><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9.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 Id="rId9"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1.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9.jpeg"/></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900113" y="981075"/>
            <a:ext cx="7559675" cy="5145088"/>
          </a:xfrm>
        </p:spPr>
        <p:txBody>
          <a:bodyPr/>
          <a:lstStyle/>
          <a:p>
            <a:pPr marL="0" indent="0" algn="ctr" eaLnBrk="1" hangingPunct="1">
              <a:lnSpc>
                <a:spcPct val="70000"/>
              </a:lnSpc>
              <a:buFont typeface="Wingdings" pitchFamily="2" charset="2"/>
              <a:buNone/>
              <a:defRPr/>
            </a:pPr>
            <a:endParaRPr lang="pt-PT" altLang="pt-PT" sz="1000" b="1" i="1" dirty="0" smtClean="0"/>
          </a:p>
          <a:p>
            <a:pPr marL="0" indent="0" algn="ctr" eaLnBrk="1" hangingPunct="1">
              <a:lnSpc>
                <a:spcPct val="70000"/>
              </a:lnSpc>
              <a:buFont typeface="Wingdings" pitchFamily="2" charset="2"/>
              <a:buNone/>
              <a:defRPr/>
            </a:pPr>
            <a:r>
              <a:rPr lang="pt-PT" altLang="pt-PT" sz="2800" b="1" i="1" dirty="0" smtClean="0"/>
              <a:t>41201-Introdução à Economia</a:t>
            </a:r>
          </a:p>
          <a:p>
            <a:pPr marL="0" indent="0" algn="ctr" eaLnBrk="1" hangingPunct="1">
              <a:lnSpc>
                <a:spcPct val="70000"/>
              </a:lnSpc>
              <a:buFont typeface="Wingdings" pitchFamily="2" charset="2"/>
              <a:buNone/>
              <a:defRPr/>
            </a:pPr>
            <a:r>
              <a:rPr lang="pt-PT" altLang="pt-PT" sz="2000" i="1" dirty="0" smtClean="0"/>
              <a:t>e</a:t>
            </a:r>
          </a:p>
          <a:p>
            <a:pPr marL="0" indent="0" algn="ctr" eaLnBrk="1" hangingPunct="1">
              <a:lnSpc>
                <a:spcPct val="70000"/>
              </a:lnSpc>
              <a:buFont typeface="Wingdings" pitchFamily="2" charset="2"/>
              <a:buNone/>
              <a:defRPr/>
            </a:pPr>
            <a:r>
              <a:rPr lang="pt-PT" altLang="pt-PT" sz="2000" dirty="0" smtClean="0"/>
              <a:t>   </a:t>
            </a:r>
          </a:p>
          <a:p>
            <a:pPr marL="0" indent="0" algn="ctr" eaLnBrk="1" hangingPunct="1">
              <a:lnSpc>
                <a:spcPct val="70000"/>
              </a:lnSpc>
              <a:buFont typeface="Wingdings" pitchFamily="2" charset="2"/>
              <a:buNone/>
              <a:defRPr/>
            </a:pPr>
            <a:r>
              <a:rPr lang="pt-PT" altLang="pt-PT" sz="2000" dirty="0" smtClean="0"/>
              <a:t>  </a:t>
            </a:r>
            <a:r>
              <a:rPr lang="pt-PT" altLang="pt-PT" sz="2000" b="1" dirty="0" smtClean="0"/>
              <a:t>Ano </a:t>
            </a:r>
            <a:r>
              <a:rPr lang="pt-PT" altLang="pt-PT" sz="2000" b="1" dirty="0" err="1" smtClean="0"/>
              <a:t>Letivo</a:t>
            </a:r>
            <a:r>
              <a:rPr lang="pt-PT" altLang="pt-PT" sz="2000" b="1" dirty="0" smtClean="0"/>
              <a:t> 2018/2019 – 2º Semestre</a:t>
            </a:r>
            <a:r>
              <a:rPr lang="pt-PT" altLang="pt-PT" sz="2000" dirty="0" smtClean="0"/>
              <a:t> </a:t>
            </a:r>
          </a:p>
          <a:p>
            <a:pPr marL="0" indent="0" algn="ctr" eaLnBrk="1" hangingPunct="1">
              <a:lnSpc>
                <a:spcPct val="90000"/>
              </a:lnSpc>
              <a:buFontTx/>
              <a:buNone/>
              <a:defRPr/>
            </a:pPr>
            <a:endParaRPr lang="pt-PT" altLang="pt-PT" sz="2000" dirty="0" smtClean="0"/>
          </a:p>
          <a:p>
            <a:pPr marL="0" indent="0" algn="ctr" eaLnBrk="1" hangingPunct="1">
              <a:lnSpc>
                <a:spcPct val="90000"/>
              </a:lnSpc>
              <a:buFontTx/>
              <a:buNone/>
              <a:defRPr/>
            </a:pPr>
            <a:endParaRPr lang="pt-PT" altLang="pt-PT" sz="1500" dirty="0" smtClean="0"/>
          </a:p>
          <a:p>
            <a:pPr marL="0" indent="0" algn="ctr" eaLnBrk="1" hangingPunct="1">
              <a:lnSpc>
                <a:spcPct val="90000"/>
              </a:lnSpc>
              <a:buFont typeface="Wingdings" pitchFamily="2" charset="2"/>
              <a:buNone/>
              <a:defRPr/>
            </a:pPr>
            <a:endParaRPr lang="pt-PT" altLang="pt-PT" sz="2600" dirty="0" smtClean="0">
              <a:solidFill>
                <a:srgbClr val="333333"/>
              </a:solidFill>
            </a:endParaRPr>
          </a:p>
          <a:p>
            <a:pPr algn="ctr">
              <a:lnSpc>
                <a:spcPct val="80000"/>
              </a:lnSpc>
              <a:buNone/>
            </a:pPr>
            <a:r>
              <a:rPr lang="pt-PT" sz="3000" b="1" i="1" dirty="0" smtClean="0"/>
              <a:t>Políticas de Intervenção Estatal</a:t>
            </a:r>
          </a:p>
          <a:p>
            <a:pPr algn="ctr">
              <a:lnSpc>
                <a:spcPct val="80000"/>
              </a:lnSpc>
              <a:buNone/>
            </a:pPr>
            <a:endParaRPr lang="pt-PT" sz="300" b="1" i="1" dirty="0" smtClean="0"/>
          </a:p>
          <a:p>
            <a:pPr algn="ctr">
              <a:spcBef>
                <a:spcPts val="0"/>
              </a:spcBef>
              <a:buNone/>
            </a:pPr>
            <a:r>
              <a:rPr lang="pt-PT" sz="2100" b="1" i="1" smtClean="0">
                <a:cs typeface="Times New Roman" pitchFamily="18" charset="0"/>
              </a:rPr>
              <a:t>Mercado </a:t>
            </a:r>
            <a:r>
              <a:rPr lang="pt-PT" sz="2100" b="1" i="1" dirty="0" smtClean="0">
                <a:cs typeface="Times New Roman" pitchFamily="18" charset="0"/>
              </a:rPr>
              <a:t>Produto – Modelos </a:t>
            </a:r>
            <a:r>
              <a:rPr lang="pt-PT" sz="2100" b="1" i="1" dirty="0" err="1" smtClean="0">
                <a:cs typeface="Times New Roman" pitchFamily="18" charset="0"/>
              </a:rPr>
              <a:t>Keynesianos</a:t>
            </a:r>
            <a:endParaRPr lang="pt-PT" sz="2100" b="1" i="1" dirty="0" smtClean="0">
              <a:cs typeface="Times New Roman" pitchFamily="18" charset="0"/>
            </a:endParaRPr>
          </a:p>
          <a:p>
            <a:pPr algn="ctr">
              <a:spcBef>
                <a:spcPts val="0"/>
              </a:spcBef>
              <a:buNone/>
            </a:pPr>
            <a:r>
              <a:rPr lang="pt-PT" sz="2100" b="1" i="1" dirty="0" smtClean="0">
                <a:cs typeface="Times New Roman" pitchFamily="18" charset="0"/>
              </a:rPr>
              <a:t>Equilíbrio Macroeconómico</a:t>
            </a:r>
            <a:endParaRPr lang="pt-PT" sz="2100" dirty="0" smtClean="0">
              <a:cs typeface="Times New Roman" pitchFamily="18" charset="0"/>
            </a:endParaRPr>
          </a:p>
          <a:p>
            <a:pPr marL="0" indent="0" algn="ctr" eaLnBrk="1" hangingPunct="1">
              <a:lnSpc>
                <a:spcPct val="90000"/>
              </a:lnSpc>
              <a:buFont typeface="Wingdings" pitchFamily="2" charset="2"/>
              <a:buNone/>
              <a:defRPr/>
            </a:pPr>
            <a:endParaRPr lang="pt-PT" altLang="pt-PT" sz="1800" dirty="0" smtClean="0">
              <a:solidFill>
                <a:srgbClr val="333333"/>
              </a:solidFill>
            </a:endParaRPr>
          </a:p>
          <a:p>
            <a:pPr marL="0" indent="0" algn="ctr" eaLnBrk="1" hangingPunct="1">
              <a:lnSpc>
                <a:spcPct val="90000"/>
              </a:lnSpc>
              <a:buFont typeface="Wingdings" pitchFamily="2" charset="2"/>
              <a:buNone/>
              <a:defRPr/>
            </a:pPr>
            <a:endParaRPr lang="pt-PT" altLang="pt-PT" sz="1600" dirty="0" smtClean="0">
              <a:solidFill>
                <a:srgbClr val="333333"/>
              </a:solidFill>
            </a:endParaRPr>
          </a:p>
          <a:p>
            <a:pPr marL="0" indent="0" algn="ctr" eaLnBrk="1" hangingPunct="1">
              <a:lnSpc>
                <a:spcPct val="90000"/>
              </a:lnSpc>
              <a:buFont typeface="Wingdings" pitchFamily="2" charset="2"/>
              <a:buNone/>
              <a:defRPr/>
            </a:pPr>
            <a:endParaRPr lang="pt-PT" altLang="pt-PT" sz="1200" dirty="0" smtClean="0"/>
          </a:p>
          <a:p>
            <a:pPr marL="0" indent="0" algn="ctr" eaLnBrk="1" hangingPunct="1">
              <a:lnSpc>
                <a:spcPct val="80000"/>
              </a:lnSpc>
              <a:buFontTx/>
              <a:buNone/>
              <a:defRPr/>
            </a:pPr>
            <a:endParaRPr lang="pt-PT" altLang="pt-PT" sz="1200" b="1" i="1" dirty="0" smtClean="0"/>
          </a:p>
        </p:txBody>
      </p:sp>
      <p:grpSp>
        <p:nvGrpSpPr>
          <p:cNvPr id="2" name="Group 5"/>
          <p:cNvGrpSpPr>
            <a:grpSpLocks/>
          </p:cNvGrpSpPr>
          <p:nvPr/>
        </p:nvGrpSpPr>
        <p:grpSpPr bwMode="auto">
          <a:xfrm>
            <a:off x="7596188" y="260350"/>
            <a:ext cx="1223962" cy="647700"/>
            <a:chOff x="2589" y="429"/>
            <a:chExt cx="654" cy="318"/>
          </a:xfrm>
        </p:grpSpPr>
        <p:pic>
          <p:nvPicPr>
            <p:cNvPr id="16393" name="Picture 6"/>
            <p:cNvPicPr>
              <a:picLocks noChangeAspect="1" noChangeArrowheads="1"/>
            </p:cNvPicPr>
            <p:nvPr/>
          </p:nvPicPr>
          <p:blipFill>
            <a:blip r:embed="rId3" cstate="print"/>
            <a:srcRect/>
            <a:stretch>
              <a:fillRect/>
            </a:stretch>
          </p:blipFill>
          <p:spPr bwMode="auto">
            <a:xfrm>
              <a:off x="2589" y="429"/>
              <a:ext cx="654" cy="318"/>
            </a:xfrm>
            <a:prstGeom prst="rect">
              <a:avLst/>
            </a:prstGeom>
            <a:noFill/>
            <a:ln w="9525">
              <a:noFill/>
              <a:miter lim="800000"/>
              <a:headEnd/>
              <a:tailEnd/>
            </a:ln>
          </p:spPr>
        </p:pic>
        <p:sp>
          <p:nvSpPr>
            <p:cNvPr id="16394" name="Text Box 7"/>
            <p:cNvSpPr txBox="1">
              <a:spLocks noChangeArrowheads="1"/>
            </p:cNvSpPr>
            <p:nvPr/>
          </p:nvSpPr>
          <p:spPr bwMode="auto">
            <a:xfrm>
              <a:off x="2771" y="444"/>
              <a:ext cx="408" cy="97"/>
            </a:xfrm>
            <a:prstGeom prst="rect">
              <a:avLst/>
            </a:prstGeom>
            <a:noFill/>
            <a:ln w="9525">
              <a:noFill/>
              <a:miter lim="800000"/>
              <a:headEnd/>
              <a:tailEnd/>
            </a:ln>
          </p:spPr>
          <p:txBody>
            <a:bodyPr>
              <a:spAutoFit/>
            </a:bodyPr>
            <a:lstStyle/>
            <a:p>
              <a:pPr>
                <a:spcBef>
                  <a:spcPct val="50000"/>
                </a:spcBef>
              </a:pPr>
              <a:r>
                <a:rPr lang="pt-PT" altLang="pt-PT" sz="700" b="1">
                  <a:solidFill>
                    <a:schemeClr val="bg2"/>
                  </a:solidFill>
                </a:rPr>
                <a:t>DEGEI</a:t>
              </a:r>
            </a:p>
          </p:txBody>
        </p:sp>
      </p:grpSp>
      <p:sp>
        <p:nvSpPr>
          <p:cNvPr id="16388" name="Line 8"/>
          <p:cNvSpPr>
            <a:spLocks noChangeShapeType="1"/>
          </p:cNvSpPr>
          <p:nvPr/>
        </p:nvSpPr>
        <p:spPr bwMode="auto">
          <a:xfrm>
            <a:off x="404813" y="930275"/>
            <a:ext cx="8351837" cy="0"/>
          </a:xfrm>
          <a:prstGeom prst="line">
            <a:avLst/>
          </a:prstGeom>
          <a:noFill/>
          <a:ln w="28575">
            <a:solidFill>
              <a:srgbClr val="006600"/>
            </a:solidFill>
            <a:round/>
            <a:headEnd/>
            <a:tailEnd/>
          </a:ln>
        </p:spPr>
        <p:txBody>
          <a:bodyPr/>
          <a:lstStyle/>
          <a:p>
            <a:endParaRPr lang="en-US"/>
          </a:p>
        </p:txBody>
      </p:sp>
      <p:sp>
        <p:nvSpPr>
          <p:cNvPr id="16389" name="Line 11"/>
          <p:cNvSpPr>
            <a:spLocks noChangeShapeType="1"/>
          </p:cNvSpPr>
          <p:nvPr/>
        </p:nvSpPr>
        <p:spPr bwMode="auto">
          <a:xfrm>
            <a:off x="684213" y="260350"/>
            <a:ext cx="0" cy="4321175"/>
          </a:xfrm>
          <a:prstGeom prst="line">
            <a:avLst/>
          </a:prstGeom>
          <a:noFill/>
          <a:ln w="28575">
            <a:solidFill>
              <a:srgbClr val="008000"/>
            </a:solidFill>
            <a:round/>
            <a:headEnd/>
            <a:tailEnd/>
          </a:ln>
        </p:spPr>
        <p:txBody>
          <a:bodyPr/>
          <a:lstStyle/>
          <a:p>
            <a:endParaRPr lang="en-US"/>
          </a:p>
        </p:txBody>
      </p:sp>
      <p:sp>
        <p:nvSpPr>
          <p:cNvPr id="16390" name="Slide Number Placeholder 11"/>
          <p:cNvSpPr>
            <a:spLocks noGrp="1"/>
          </p:cNvSpPr>
          <p:nvPr>
            <p:ph type="sldNum" sz="quarter" idx="4294967295"/>
          </p:nvPr>
        </p:nvSpPr>
        <p:spPr>
          <a:xfrm>
            <a:off x="457200" y="6245225"/>
            <a:ext cx="2133600" cy="476250"/>
          </a:xfrm>
          <a:prstGeom prst="rect">
            <a:avLst/>
          </a:prstGeom>
          <a:noFill/>
        </p:spPr>
        <p:txBody>
          <a:bodyPr/>
          <a:lstStyle/>
          <a:p>
            <a:pPr algn="l"/>
            <a:fld id="{3473191A-1E9D-4BD9-945B-23D36FA7E337}" type="slidenum">
              <a:rPr lang="pt-PT" smtClean="0">
                <a:cs typeface="Arial" charset="0"/>
              </a:rPr>
              <a:pPr algn="l"/>
              <a:t>1</a:t>
            </a:fld>
            <a:endParaRPr lang="pt-PT" smtClean="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6"/>
          <p:cNvSpPr txBox="1">
            <a:spLocks noGrp="1" noChangeArrowheads="1"/>
          </p:cNvSpPr>
          <p:nvPr/>
        </p:nvSpPr>
        <p:spPr bwMode="auto">
          <a:xfrm>
            <a:off x="6553200" y="6237288"/>
            <a:ext cx="2133600" cy="484187"/>
          </a:xfrm>
          <a:prstGeom prst="rect">
            <a:avLst/>
          </a:prstGeom>
          <a:noFill/>
          <a:ln>
            <a:miter lim="800000"/>
            <a:headEnd/>
            <a:tailEnd/>
          </a:ln>
        </p:spPr>
        <p:txBody>
          <a:bodyPr/>
          <a:lstStyle/>
          <a:p>
            <a:pPr algn="r">
              <a:defRPr/>
            </a:pPr>
            <a:fld id="{14919EBE-8196-4D2C-B81E-5363D6B8AD42}" type="slidenum">
              <a:rPr lang="pt-PT" sz="1400">
                <a:latin typeface="Arial" charset="0"/>
                <a:cs typeface="+mn-cs"/>
              </a:rPr>
              <a:pPr algn="r">
                <a:defRPr/>
              </a:pPr>
              <a:t>10</a:t>
            </a:fld>
            <a:endParaRPr lang="pt-PT" sz="1400">
              <a:latin typeface="Arial" charset="0"/>
              <a:cs typeface="+mn-cs"/>
            </a:endParaRPr>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A99FAC5-69C8-4030-8B2E-16EF074240F2}" type="slidenum">
              <a:rPr lang="pt-BR" sz="1400">
                <a:latin typeface="Arial" charset="0"/>
                <a:cs typeface="+mn-cs"/>
              </a:rPr>
              <a:pPr algn="r">
                <a:defRPr/>
              </a:pPr>
              <a:t>10</a:t>
            </a:fld>
            <a:endParaRPr lang="pt-BR" sz="1400">
              <a:latin typeface="Arial" charset="0"/>
              <a:cs typeface="+mn-cs"/>
            </a:endParaRPr>
          </a:p>
        </p:txBody>
      </p:sp>
      <p:sp>
        <p:nvSpPr>
          <p:cNvPr id="17306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EFsE</a:t>
            </a:r>
          </a:p>
        </p:txBody>
      </p:sp>
      <p:sp>
        <p:nvSpPr>
          <p:cNvPr id="173061" name="CaixaDeTexto 5"/>
          <p:cNvSpPr txBox="1">
            <a:spLocks noChangeArrowheads="1"/>
          </p:cNvSpPr>
          <p:nvPr/>
        </p:nvSpPr>
        <p:spPr bwMode="auto">
          <a:xfrm>
            <a:off x="357188" y="1143000"/>
            <a:ext cx="6429375" cy="584200"/>
          </a:xfrm>
          <a:prstGeom prst="rect">
            <a:avLst/>
          </a:prstGeom>
          <a:noFill/>
          <a:ln w="9525">
            <a:noFill/>
            <a:miter lim="800000"/>
            <a:headEnd/>
            <a:tailEnd/>
          </a:ln>
        </p:spPr>
        <p:txBody>
          <a:bodyPr>
            <a:spAutoFit/>
          </a:bodyPr>
          <a:lstStyle/>
          <a:p>
            <a:r>
              <a:rPr lang="pt-PT"/>
              <a:t>Note que quando C = Y =&gt; S = 0</a:t>
            </a:r>
          </a:p>
        </p:txBody>
      </p:sp>
      <p:sp>
        <p:nvSpPr>
          <p:cNvPr id="17306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sp>
        <p:nvSpPr>
          <p:cNvPr id="173063" name="Line 11"/>
          <p:cNvSpPr>
            <a:spLocks noChangeShapeType="1"/>
          </p:cNvSpPr>
          <p:nvPr/>
        </p:nvSpPr>
        <p:spPr bwMode="auto">
          <a:xfrm flipV="1">
            <a:off x="1835150" y="1989138"/>
            <a:ext cx="0" cy="3816350"/>
          </a:xfrm>
          <a:prstGeom prst="line">
            <a:avLst/>
          </a:prstGeom>
          <a:noFill/>
          <a:ln w="9525">
            <a:solidFill>
              <a:schemeClr val="tx1"/>
            </a:solidFill>
            <a:round/>
            <a:headEnd/>
            <a:tailEnd type="triangle" w="med" len="med"/>
          </a:ln>
        </p:spPr>
        <p:txBody>
          <a:bodyPr/>
          <a:lstStyle/>
          <a:p>
            <a:endParaRPr lang="pt-PT"/>
          </a:p>
        </p:txBody>
      </p:sp>
      <p:sp>
        <p:nvSpPr>
          <p:cNvPr id="173064" name="Line 12"/>
          <p:cNvSpPr>
            <a:spLocks noChangeShapeType="1"/>
          </p:cNvSpPr>
          <p:nvPr/>
        </p:nvSpPr>
        <p:spPr bwMode="auto">
          <a:xfrm>
            <a:off x="1835150" y="4365625"/>
            <a:ext cx="5113338" cy="0"/>
          </a:xfrm>
          <a:prstGeom prst="line">
            <a:avLst/>
          </a:prstGeom>
          <a:noFill/>
          <a:ln w="9525">
            <a:solidFill>
              <a:schemeClr val="tx1"/>
            </a:solidFill>
            <a:round/>
            <a:headEnd/>
            <a:tailEnd type="triangle" w="med" len="med"/>
          </a:ln>
        </p:spPr>
        <p:txBody>
          <a:bodyPr/>
          <a:lstStyle/>
          <a:p>
            <a:endParaRPr lang="pt-PT"/>
          </a:p>
        </p:txBody>
      </p:sp>
      <p:sp>
        <p:nvSpPr>
          <p:cNvPr id="173065" name="Text Box 13"/>
          <p:cNvSpPr txBox="1">
            <a:spLocks noChangeArrowheads="1"/>
          </p:cNvSpPr>
          <p:nvPr/>
        </p:nvSpPr>
        <p:spPr bwMode="auto">
          <a:xfrm>
            <a:off x="7019925" y="4221163"/>
            <a:ext cx="504825" cy="579437"/>
          </a:xfrm>
          <a:prstGeom prst="rect">
            <a:avLst/>
          </a:prstGeom>
          <a:noFill/>
          <a:ln w="9525">
            <a:noFill/>
            <a:miter lim="800000"/>
            <a:headEnd/>
            <a:tailEnd/>
          </a:ln>
        </p:spPr>
        <p:txBody>
          <a:bodyPr>
            <a:spAutoFit/>
          </a:bodyPr>
          <a:lstStyle/>
          <a:p>
            <a:pPr>
              <a:spcBef>
                <a:spcPct val="50000"/>
              </a:spcBef>
            </a:pPr>
            <a:r>
              <a:rPr lang="pt-PT"/>
              <a:t>Y</a:t>
            </a:r>
          </a:p>
        </p:txBody>
      </p:sp>
      <p:sp>
        <p:nvSpPr>
          <p:cNvPr id="173066" name="Text Box 14"/>
          <p:cNvSpPr txBox="1">
            <a:spLocks noChangeArrowheads="1"/>
          </p:cNvSpPr>
          <p:nvPr/>
        </p:nvSpPr>
        <p:spPr bwMode="auto">
          <a:xfrm>
            <a:off x="827088" y="1773238"/>
            <a:ext cx="1295400" cy="366712"/>
          </a:xfrm>
          <a:prstGeom prst="rect">
            <a:avLst/>
          </a:prstGeom>
          <a:noFill/>
          <a:ln w="9525">
            <a:noFill/>
            <a:miter lim="800000"/>
            <a:headEnd/>
            <a:tailEnd/>
          </a:ln>
        </p:spPr>
        <p:txBody>
          <a:bodyPr>
            <a:spAutoFit/>
          </a:bodyPr>
          <a:lstStyle/>
          <a:p>
            <a:pPr>
              <a:spcBef>
                <a:spcPct val="50000"/>
              </a:spcBef>
            </a:pPr>
            <a:r>
              <a:rPr lang="pt-PT" sz="1800"/>
              <a:t>D, C, I, S</a:t>
            </a:r>
          </a:p>
        </p:txBody>
      </p:sp>
      <p:sp>
        <p:nvSpPr>
          <p:cNvPr id="173067" name="Line 15"/>
          <p:cNvSpPr>
            <a:spLocks noChangeShapeType="1"/>
          </p:cNvSpPr>
          <p:nvPr/>
        </p:nvSpPr>
        <p:spPr bwMode="auto">
          <a:xfrm flipV="1">
            <a:off x="1835150" y="2060575"/>
            <a:ext cx="4752975" cy="3168650"/>
          </a:xfrm>
          <a:prstGeom prst="line">
            <a:avLst/>
          </a:prstGeom>
          <a:noFill/>
          <a:ln w="9525">
            <a:solidFill>
              <a:schemeClr val="tx1"/>
            </a:solidFill>
            <a:round/>
            <a:headEnd/>
            <a:tailEnd/>
          </a:ln>
        </p:spPr>
        <p:txBody>
          <a:bodyPr/>
          <a:lstStyle/>
          <a:p>
            <a:endParaRPr lang="pt-PT"/>
          </a:p>
        </p:txBody>
      </p:sp>
      <p:sp>
        <p:nvSpPr>
          <p:cNvPr id="173068" name="Text Box 16"/>
          <p:cNvSpPr txBox="1">
            <a:spLocks noChangeArrowheads="1"/>
          </p:cNvSpPr>
          <p:nvPr/>
        </p:nvSpPr>
        <p:spPr bwMode="auto">
          <a:xfrm>
            <a:off x="6732588" y="1700213"/>
            <a:ext cx="720725" cy="579437"/>
          </a:xfrm>
          <a:prstGeom prst="rect">
            <a:avLst/>
          </a:prstGeom>
          <a:noFill/>
          <a:ln w="9525">
            <a:noFill/>
            <a:miter lim="800000"/>
            <a:headEnd/>
            <a:tailEnd/>
          </a:ln>
        </p:spPr>
        <p:txBody>
          <a:bodyPr>
            <a:spAutoFit/>
          </a:bodyPr>
          <a:lstStyle/>
          <a:p>
            <a:pPr>
              <a:spcBef>
                <a:spcPct val="50000"/>
              </a:spcBef>
            </a:pPr>
            <a:r>
              <a:rPr lang="pt-PT"/>
              <a:t>S</a:t>
            </a:r>
          </a:p>
        </p:txBody>
      </p:sp>
      <p:sp>
        <p:nvSpPr>
          <p:cNvPr id="173069" name="Text Box 17"/>
          <p:cNvSpPr txBox="1">
            <a:spLocks noChangeArrowheads="1"/>
          </p:cNvSpPr>
          <p:nvPr/>
        </p:nvSpPr>
        <p:spPr bwMode="auto">
          <a:xfrm>
            <a:off x="1116013" y="4941888"/>
            <a:ext cx="863600" cy="579437"/>
          </a:xfrm>
          <a:prstGeom prst="rect">
            <a:avLst/>
          </a:prstGeom>
          <a:noFill/>
          <a:ln w="9525">
            <a:noFill/>
            <a:miter lim="800000"/>
            <a:headEnd/>
            <a:tailEnd/>
          </a:ln>
        </p:spPr>
        <p:txBody>
          <a:bodyPr>
            <a:spAutoFit/>
          </a:bodyPr>
          <a:lstStyle/>
          <a:p>
            <a:pPr>
              <a:spcBef>
                <a:spcPct val="50000"/>
              </a:spcBef>
            </a:pPr>
            <a:r>
              <a:rPr lang="pt-PT"/>
              <a:t>-C</a:t>
            </a:r>
            <a:r>
              <a:rPr lang="pt-PT" sz="2000"/>
              <a:t>a</a:t>
            </a:r>
          </a:p>
        </p:txBody>
      </p:sp>
      <p:sp>
        <p:nvSpPr>
          <p:cNvPr id="173070" name="Line 18"/>
          <p:cNvSpPr>
            <a:spLocks noChangeShapeType="1"/>
          </p:cNvSpPr>
          <p:nvPr/>
        </p:nvSpPr>
        <p:spPr bwMode="auto">
          <a:xfrm>
            <a:off x="1835150" y="3500438"/>
            <a:ext cx="5184775" cy="0"/>
          </a:xfrm>
          <a:prstGeom prst="line">
            <a:avLst/>
          </a:prstGeom>
          <a:noFill/>
          <a:ln w="9525">
            <a:solidFill>
              <a:schemeClr val="tx1"/>
            </a:solidFill>
            <a:prstDash val="dash"/>
            <a:round/>
            <a:headEnd/>
            <a:tailEnd/>
          </a:ln>
        </p:spPr>
        <p:txBody>
          <a:bodyPr/>
          <a:lstStyle/>
          <a:p>
            <a:endParaRPr lang="pt-PT"/>
          </a:p>
        </p:txBody>
      </p:sp>
      <p:sp>
        <p:nvSpPr>
          <p:cNvPr id="173071" name="Line 19"/>
          <p:cNvSpPr>
            <a:spLocks noChangeShapeType="1"/>
          </p:cNvSpPr>
          <p:nvPr/>
        </p:nvSpPr>
        <p:spPr bwMode="auto">
          <a:xfrm>
            <a:off x="1835150" y="3933825"/>
            <a:ext cx="5184775" cy="0"/>
          </a:xfrm>
          <a:prstGeom prst="line">
            <a:avLst/>
          </a:prstGeom>
          <a:noFill/>
          <a:ln w="9525">
            <a:solidFill>
              <a:schemeClr val="tx1"/>
            </a:solidFill>
            <a:round/>
            <a:headEnd/>
            <a:tailEnd/>
          </a:ln>
        </p:spPr>
        <p:txBody>
          <a:bodyPr/>
          <a:lstStyle/>
          <a:p>
            <a:endParaRPr lang="pt-PT"/>
          </a:p>
        </p:txBody>
      </p:sp>
      <p:sp>
        <p:nvSpPr>
          <p:cNvPr id="173072" name="Text Box 20"/>
          <p:cNvSpPr txBox="1">
            <a:spLocks noChangeArrowheads="1"/>
          </p:cNvSpPr>
          <p:nvPr/>
        </p:nvSpPr>
        <p:spPr bwMode="auto">
          <a:xfrm>
            <a:off x="7092950" y="3357563"/>
            <a:ext cx="1295400" cy="304800"/>
          </a:xfrm>
          <a:prstGeom prst="rect">
            <a:avLst/>
          </a:prstGeom>
          <a:noFill/>
          <a:ln w="9525">
            <a:noFill/>
            <a:miter lim="800000"/>
            <a:headEnd/>
            <a:tailEnd/>
          </a:ln>
        </p:spPr>
        <p:txBody>
          <a:bodyPr>
            <a:spAutoFit/>
          </a:bodyPr>
          <a:lstStyle/>
          <a:p>
            <a:pPr>
              <a:spcBef>
                <a:spcPct val="50000"/>
              </a:spcBef>
            </a:pPr>
            <a:r>
              <a:rPr lang="pt-PT" sz="1400"/>
              <a:t>Investimento. 1</a:t>
            </a:r>
          </a:p>
        </p:txBody>
      </p:sp>
      <p:sp>
        <p:nvSpPr>
          <p:cNvPr id="173073" name="Text Box 21"/>
          <p:cNvSpPr txBox="1">
            <a:spLocks noChangeArrowheads="1"/>
          </p:cNvSpPr>
          <p:nvPr/>
        </p:nvSpPr>
        <p:spPr bwMode="auto">
          <a:xfrm>
            <a:off x="7092950" y="3789363"/>
            <a:ext cx="1295400" cy="304800"/>
          </a:xfrm>
          <a:prstGeom prst="rect">
            <a:avLst/>
          </a:prstGeom>
          <a:noFill/>
          <a:ln w="9525">
            <a:noFill/>
            <a:miter lim="800000"/>
            <a:headEnd/>
            <a:tailEnd/>
          </a:ln>
        </p:spPr>
        <p:txBody>
          <a:bodyPr>
            <a:spAutoFit/>
          </a:bodyPr>
          <a:lstStyle/>
          <a:p>
            <a:pPr>
              <a:spcBef>
                <a:spcPct val="50000"/>
              </a:spcBef>
            </a:pPr>
            <a:r>
              <a:rPr lang="pt-PT" sz="1400"/>
              <a:t>Investimento. 0</a:t>
            </a:r>
          </a:p>
        </p:txBody>
      </p:sp>
      <p:sp>
        <p:nvSpPr>
          <p:cNvPr id="173074" name="Text Box 22"/>
          <p:cNvSpPr txBox="1">
            <a:spLocks noChangeArrowheads="1"/>
          </p:cNvSpPr>
          <p:nvPr/>
        </p:nvSpPr>
        <p:spPr bwMode="auto">
          <a:xfrm>
            <a:off x="1403350" y="3284538"/>
            <a:ext cx="647700" cy="304800"/>
          </a:xfrm>
          <a:prstGeom prst="rect">
            <a:avLst/>
          </a:prstGeom>
          <a:noFill/>
          <a:ln w="9525">
            <a:noFill/>
            <a:miter lim="800000"/>
            <a:headEnd/>
            <a:tailEnd/>
          </a:ln>
        </p:spPr>
        <p:txBody>
          <a:bodyPr>
            <a:spAutoFit/>
          </a:bodyPr>
          <a:lstStyle/>
          <a:p>
            <a:pPr>
              <a:spcBef>
                <a:spcPct val="50000"/>
              </a:spcBef>
            </a:pPr>
            <a:r>
              <a:rPr lang="pt-PT" sz="1400"/>
              <a:t>I 1</a:t>
            </a:r>
          </a:p>
        </p:txBody>
      </p:sp>
      <p:sp>
        <p:nvSpPr>
          <p:cNvPr id="173075" name="Text Box 23"/>
          <p:cNvSpPr txBox="1">
            <a:spLocks noChangeArrowheads="1"/>
          </p:cNvSpPr>
          <p:nvPr/>
        </p:nvSpPr>
        <p:spPr bwMode="auto">
          <a:xfrm>
            <a:off x="1403350" y="3716338"/>
            <a:ext cx="647700" cy="304800"/>
          </a:xfrm>
          <a:prstGeom prst="rect">
            <a:avLst/>
          </a:prstGeom>
          <a:noFill/>
          <a:ln w="9525">
            <a:noFill/>
            <a:miter lim="800000"/>
            <a:headEnd/>
            <a:tailEnd/>
          </a:ln>
        </p:spPr>
        <p:txBody>
          <a:bodyPr>
            <a:spAutoFit/>
          </a:bodyPr>
          <a:lstStyle/>
          <a:p>
            <a:pPr>
              <a:spcBef>
                <a:spcPct val="50000"/>
              </a:spcBef>
            </a:pPr>
            <a:r>
              <a:rPr lang="pt-PT" sz="1400"/>
              <a:t>I 0</a:t>
            </a:r>
          </a:p>
        </p:txBody>
      </p:sp>
      <p:sp>
        <p:nvSpPr>
          <p:cNvPr id="173076" name="Line 24"/>
          <p:cNvSpPr>
            <a:spLocks noChangeShapeType="1"/>
          </p:cNvSpPr>
          <p:nvPr/>
        </p:nvSpPr>
        <p:spPr bwMode="auto">
          <a:xfrm>
            <a:off x="3779838" y="3933825"/>
            <a:ext cx="0" cy="431800"/>
          </a:xfrm>
          <a:prstGeom prst="line">
            <a:avLst/>
          </a:prstGeom>
          <a:noFill/>
          <a:ln w="9525">
            <a:solidFill>
              <a:schemeClr val="tx1"/>
            </a:solidFill>
            <a:prstDash val="dash"/>
            <a:round/>
            <a:headEnd/>
            <a:tailEnd/>
          </a:ln>
        </p:spPr>
        <p:txBody>
          <a:bodyPr/>
          <a:lstStyle/>
          <a:p>
            <a:endParaRPr lang="pt-PT"/>
          </a:p>
        </p:txBody>
      </p:sp>
      <p:sp>
        <p:nvSpPr>
          <p:cNvPr id="173077" name="Line 25"/>
          <p:cNvSpPr>
            <a:spLocks noChangeShapeType="1"/>
          </p:cNvSpPr>
          <p:nvPr/>
        </p:nvSpPr>
        <p:spPr bwMode="auto">
          <a:xfrm>
            <a:off x="4427538" y="3500438"/>
            <a:ext cx="0" cy="865187"/>
          </a:xfrm>
          <a:prstGeom prst="line">
            <a:avLst/>
          </a:prstGeom>
          <a:noFill/>
          <a:ln w="9525">
            <a:solidFill>
              <a:schemeClr val="tx1"/>
            </a:solidFill>
            <a:prstDash val="dash"/>
            <a:round/>
            <a:headEnd/>
            <a:tailEnd/>
          </a:ln>
        </p:spPr>
        <p:txBody>
          <a:bodyPr/>
          <a:lstStyle/>
          <a:p>
            <a:endParaRPr lang="pt-PT"/>
          </a:p>
        </p:txBody>
      </p:sp>
      <p:sp>
        <p:nvSpPr>
          <p:cNvPr id="173078" name="Text Box 26"/>
          <p:cNvSpPr txBox="1">
            <a:spLocks noChangeArrowheads="1"/>
          </p:cNvSpPr>
          <p:nvPr/>
        </p:nvSpPr>
        <p:spPr bwMode="auto">
          <a:xfrm>
            <a:off x="3492500" y="3644900"/>
            <a:ext cx="431800" cy="304800"/>
          </a:xfrm>
          <a:prstGeom prst="rect">
            <a:avLst/>
          </a:prstGeom>
          <a:noFill/>
          <a:ln w="9525">
            <a:noFill/>
            <a:miter lim="800000"/>
            <a:headEnd/>
            <a:tailEnd/>
          </a:ln>
        </p:spPr>
        <p:txBody>
          <a:bodyPr>
            <a:spAutoFit/>
          </a:bodyPr>
          <a:lstStyle/>
          <a:p>
            <a:pPr>
              <a:spcBef>
                <a:spcPct val="50000"/>
              </a:spcBef>
            </a:pPr>
            <a:r>
              <a:rPr lang="pt-PT" sz="1400"/>
              <a:t>E0</a:t>
            </a:r>
          </a:p>
        </p:txBody>
      </p:sp>
      <p:sp>
        <p:nvSpPr>
          <p:cNvPr id="173079" name="Text Box 27"/>
          <p:cNvSpPr txBox="1">
            <a:spLocks noChangeArrowheads="1"/>
          </p:cNvSpPr>
          <p:nvPr/>
        </p:nvSpPr>
        <p:spPr bwMode="auto">
          <a:xfrm>
            <a:off x="4140200" y="3213100"/>
            <a:ext cx="431800" cy="304800"/>
          </a:xfrm>
          <a:prstGeom prst="rect">
            <a:avLst/>
          </a:prstGeom>
          <a:noFill/>
          <a:ln w="9525">
            <a:noFill/>
            <a:miter lim="800000"/>
            <a:headEnd/>
            <a:tailEnd/>
          </a:ln>
        </p:spPr>
        <p:txBody>
          <a:bodyPr>
            <a:spAutoFit/>
          </a:bodyPr>
          <a:lstStyle/>
          <a:p>
            <a:pPr>
              <a:spcBef>
                <a:spcPct val="50000"/>
              </a:spcBef>
            </a:pPr>
            <a:r>
              <a:rPr lang="pt-PT" sz="1400"/>
              <a:t>E1</a:t>
            </a:r>
          </a:p>
        </p:txBody>
      </p:sp>
      <p:sp>
        <p:nvSpPr>
          <p:cNvPr id="173080" name="Text Box 28"/>
          <p:cNvSpPr txBox="1">
            <a:spLocks noChangeArrowheads="1"/>
          </p:cNvSpPr>
          <p:nvPr/>
        </p:nvSpPr>
        <p:spPr bwMode="auto">
          <a:xfrm>
            <a:off x="3635375" y="4437063"/>
            <a:ext cx="576263" cy="304800"/>
          </a:xfrm>
          <a:prstGeom prst="rect">
            <a:avLst/>
          </a:prstGeom>
          <a:noFill/>
          <a:ln w="9525">
            <a:noFill/>
            <a:miter lim="800000"/>
            <a:headEnd/>
            <a:tailEnd/>
          </a:ln>
        </p:spPr>
        <p:txBody>
          <a:bodyPr>
            <a:spAutoFit/>
          </a:bodyPr>
          <a:lstStyle/>
          <a:p>
            <a:pPr>
              <a:spcBef>
                <a:spcPct val="50000"/>
              </a:spcBef>
            </a:pPr>
            <a:r>
              <a:rPr lang="pt-PT" sz="1400"/>
              <a:t>Y0</a:t>
            </a:r>
          </a:p>
        </p:txBody>
      </p:sp>
      <p:sp>
        <p:nvSpPr>
          <p:cNvPr id="173081" name="Text Box 29"/>
          <p:cNvSpPr txBox="1">
            <a:spLocks noChangeArrowheads="1"/>
          </p:cNvSpPr>
          <p:nvPr/>
        </p:nvSpPr>
        <p:spPr bwMode="auto">
          <a:xfrm>
            <a:off x="4284663" y="4437063"/>
            <a:ext cx="576262" cy="304800"/>
          </a:xfrm>
          <a:prstGeom prst="rect">
            <a:avLst/>
          </a:prstGeom>
          <a:noFill/>
          <a:ln w="9525">
            <a:noFill/>
            <a:miter lim="800000"/>
            <a:headEnd/>
            <a:tailEnd/>
          </a:ln>
        </p:spPr>
        <p:txBody>
          <a:bodyPr>
            <a:spAutoFit/>
          </a:bodyPr>
          <a:lstStyle/>
          <a:p>
            <a:pPr>
              <a:spcBef>
                <a:spcPct val="50000"/>
              </a:spcBef>
            </a:pPr>
            <a:r>
              <a:rPr lang="pt-PT" sz="1400"/>
              <a:t>Y1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243AD064-7DE7-4742-BDFF-F492CBBC8FC8}" type="slidenum">
              <a:rPr lang="pt-BR" sz="1400">
                <a:latin typeface="Arial" charset="0"/>
                <a:cs typeface="+mn-cs"/>
              </a:rPr>
              <a:pPr algn="r">
                <a:defRPr/>
              </a:pPr>
              <a:t>11</a:t>
            </a:fld>
            <a:endParaRPr lang="pt-BR" sz="1400">
              <a:latin typeface="Arial" charset="0"/>
              <a:cs typeface="+mn-cs"/>
            </a:endParaRPr>
          </a:p>
        </p:txBody>
      </p:sp>
      <p:sp>
        <p:nvSpPr>
          <p:cNvPr id="175108"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Fechada com Estado</a:t>
            </a:r>
          </a:p>
        </p:txBody>
      </p:sp>
      <p:sp>
        <p:nvSpPr>
          <p:cNvPr id="175109" name="Rectangle 3"/>
          <p:cNvSpPr txBox="1">
            <a:spLocks noChangeArrowheads="1"/>
          </p:cNvSpPr>
          <p:nvPr/>
        </p:nvSpPr>
        <p:spPr bwMode="auto">
          <a:xfrm>
            <a:off x="457200" y="1143000"/>
            <a:ext cx="8229600" cy="5000625"/>
          </a:xfrm>
          <a:prstGeom prst="rect">
            <a:avLst/>
          </a:prstGeom>
          <a:noFill/>
          <a:ln w="9525">
            <a:noFill/>
            <a:miter lim="800000"/>
            <a:headEnd/>
            <a:tailEnd/>
          </a:ln>
        </p:spPr>
        <p:txBody>
          <a:bodyPr/>
          <a:lstStyle/>
          <a:p>
            <a:pPr marL="342900" indent="-342900" algn="ctr">
              <a:lnSpc>
                <a:spcPct val="90000"/>
              </a:lnSpc>
              <a:spcBef>
                <a:spcPct val="20000"/>
              </a:spcBef>
            </a:pPr>
            <a:r>
              <a:rPr lang="pt-PT" sz="2400" dirty="0">
                <a:latin typeface="Arial" charset="0"/>
              </a:rPr>
              <a:t>Y = C + I </a:t>
            </a:r>
            <a:r>
              <a:rPr lang="pt-PT" sz="2400" dirty="0">
                <a:solidFill>
                  <a:srgbClr val="FF0000"/>
                </a:solidFill>
                <a:latin typeface="Arial" charset="0"/>
              </a:rPr>
              <a:t>+ G</a:t>
            </a:r>
          </a:p>
          <a:p>
            <a:pPr marL="342900" indent="-342900">
              <a:lnSpc>
                <a:spcPct val="90000"/>
              </a:lnSpc>
              <a:spcBef>
                <a:spcPct val="20000"/>
              </a:spcBef>
              <a:buFontTx/>
              <a:buChar char="•"/>
            </a:pPr>
            <a:endParaRPr lang="pt-PT" sz="2400" dirty="0">
              <a:latin typeface="Arial" charset="0"/>
            </a:endParaRPr>
          </a:p>
          <a:p>
            <a:pPr marL="342900" indent="-342900">
              <a:lnSpc>
                <a:spcPct val="90000"/>
              </a:lnSpc>
              <a:spcBef>
                <a:spcPct val="20000"/>
              </a:spcBef>
              <a:buFontTx/>
              <a:buChar char="•"/>
            </a:pPr>
            <a:r>
              <a:rPr lang="pt-PT" sz="2400" dirty="0">
                <a:latin typeface="Arial" charset="0"/>
              </a:rPr>
              <a:t>SO = T – G – TR</a:t>
            </a:r>
          </a:p>
          <a:p>
            <a:pPr marL="342900" indent="-342900">
              <a:lnSpc>
                <a:spcPct val="90000"/>
              </a:lnSpc>
              <a:spcBef>
                <a:spcPct val="20000"/>
              </a:spcBef>
              <a:buFontTx/>
              <a:buChar char="•"/>
            </a:pPr>
            <a:r>
              <a:rPr lang="pt-PT" sz="2200" dirty="0">
                <a:latin typeface="Arial" charset="0"/>
              </a:rPr>
              <a:t>Quando se junta o agregado Estado, temos de considerar o rendimento disponível:</a:t>
            </a:r>
            <a:r>
              <a:rPr lang="pt-PT" sz="2400" dirty="0">
                <a:latin typeface="Arial" charset="0"/>
              </a:rPr>
              <a:t>   </a:t>
            </a:r>
          </a:p>
          <a:p>
            <a:pPr marL="342900" indent="-342900">
              <a:lnSpc>
                <a:spcPct val="90000"/>
              </a:lnSpc>
              <a:spcBef>
                <a:spcPct val="20000"/>
              </a:spcBef>
            </a:pPr>
            <a:r>
              <a:rPr lang="pt-PT" sz="2400" dirty="0">
                <a:latin typeface="Arial" charset="0"/>
              </a:rPr>
              <a:t>		 </a:t>
            </a:r>
            <a:r>
              <a:rPr lang="pt-PT" sz="2400" dirty="0" err="1">
                <a:solidFill>
                  <a:srgbClr val="009900"/>
                </a:solidFill>
                <a:latin typeface="Arial" charset="0"/>
              </a:rPr>
              <a:t>Yd</a:t>
            </a:r>
            <a:r>
              <a:rPr lang="pt-PT" sz="2400" dirty="0">
                <a:solidFill>
                  <a:srgbClr val="009900"/>
                </a:solidFill>
                <a:latin typeface="Arial" charset="0"/>
              </a:rPr>
              <a:t> = Y + TR – T </a:t>
            </a:r>
            <a:r>
              <a:rPr lang="pt-PT" sz="2400" dirty="0">
                <a:latin typeface="Arial" charset="0"/>
              </a:rPr>
              <a:t>onde TR = </a:t>
            </a:r>
            <a:r>
              <a:rPr lang="pt-PT" sz="2400" dirty="0" err="1">
                <a:latin typeface="Arial" charset="0"/>
              </a:rPr>
              <a:t>Trf</a:t>
            </a:r>
            <a:r>
              <a:rPr lang="pt-PT" sz="2400" dirty="0">
                <a:latin typeface="Arial" charset="0"/>
              </a:rPr>
              <a:t> + </a:t>
            </a:r>
            <a:r>
              <a:rPr lang="pt-PT" sz="2400" dirty="0" err="1">
                <a:latin typeface="Arial" charset="0"/>
              </a:rPr>
              <a:t>Trf</a:t>
            </a:r>
            <a:r>
              <a:rPr lang="pt-PT" sz="2400" baseline="-25000" dirty="0" err="1">
                <a:latin typeface="Arial" charset="0"/>
              </a:rPr>
              <a:t>E</a:t>
            </a:r>
            <a:endParaRPr lang="pt-PT" sz="2400" baseline="-25000" dirty="0">
              <a:latin typeface="Arial" charset="0"/>
            </a:endParaRPr>
          </a:p>
          <a:p>
            <a:pPr marL="342900" indent="-342900">
              <a:lnSpc>
                <a:spcPct val="90000"/>
              </a:lnSpc>
              <a:spcBef>
                <a:spcPct val="20000"/>
              </a:spcBef>
            </a:pPr>
            <a:endParaRPr lang="pt-PT" sz="2400" baseline="-25000" dirty="0">
              <a:latin typeface="Arial" charset="0"/>
            </a:endParaRPr>
          </a:p>
          <a:p>
            <a:pPr marL="342900" indent="-342900">
              <a:lnSpc>
                <a:spcPct val="90000"/>
              </a:lnSpc>
              <a:spcBef>
                <a:spcPct val="20000"/>
              </a:spcBef>
              <a:buFontTx/>
              <a:buChar char="•"/>
            </a:pPr>
            <a:r>
              <a:rPr lang="pt-PT" sz="2200" dirty="0">
                <a:latin typeface="Arial" charset="0"/>
              </a:rPr>
              <a:t>A poupança é canalizada pelos mercados financeiros para financiar o investimento das empresas e o défice orçamental</a:t>
            </a:r>
          </a:p>
          <a:p>
            <a:pPr marL="342900" indent="-342900">
              <a:lnSpc>
                <a:spcPct val="90000"/>
              </a:lnSpc>
              <a:spcBef>
                <a:spcPct val="20000"/>
              </a:spcBef>
            </a:pPr>
            <a:r>
              <a:rPr lang="pt-PT" sz="2400" dirty="0">
                <a:latin typeface="Arial" charset="0"/>
              </a:rPr>
              <a:t>	DO = - SO</a:t>
            </a:r>
          </a:p>
          <a:p>
            <a:pPr marL="342900" indent="-342900">
              <a:lnSpc>
                <a:spcPct val="90000"/>
              </a:lnSpc>
              <a:spcBef>
                <a:spcPct val="20000"/>
              </a:spcBef>
              <a:buFontTx/>
              <a:buChar char="•"/>
            </a:pPr>
            <a:endParaRPr lang="pt-PT" sz="2400" dirty="0">
              <a:latin typeface="Arial" charset="0"/>
            </a:endParaRPr>
          </a:p>
          <a:p>
            <a:pPr marL="342900" indent="-342900">
              <a:lnSpc>
                <a:spcPct val="90000"/>
              </a:lnSpc>
              <a:spcBef>
                <a:spcPct val="20000"/>
              </a:spcBef>
              <a:buFontTx/>
              <a:buChar char="•"/>
            </a:pPr>
            <a:r>
              <a:rPr lang="pt-PT" sz="2400" dirty="0">
                <a:solidFill>
                  <a:srgbClr val="009900"/>
                </a:solidFill>
                <a:latin typeface="Arial" charset="0"/>
              </a:rPr>
              <a:t>S = </a:t>
            </a:r>
            <a:r>
              <a:rPr lang="pt-PT" sz="2400" dirty="0" err="1">
                <a:solidFill>
                  <a:srgbClr val="009900"/>
                </a:solidFill>
                <a:latin typeface="Arial" charset="0"/>
              </a:rPr>
              <a:t>Yd</a:t>
            </a:r>
            <a:r>
              <a:rPr lang="pt-PT" sz="2400" dirty="0">
                <a:solidFill>
                  <a:srgbClr val="009900"/>
                </a:solidFill>
                <a:latin typeface="Arial" charset="0"/>
              </a:rPr>
              <a:t> – C = </a:t>
            </a:r>
            <a:r>
              <a:rPr lang="pt-PT" sz="2400" dirty="0">
                <a:solidFill>
                  <a:srgbClr val="1A6808"/>
                </a:solidFill>
                <a:latin typeface="Arial" charset="0"/>
              </a:rPr>
              <a:t>Y + TR – T</a:t>
            </a:r>
            <a:r>
              <a:rPr lang="pt-PT" sz="2400" dirty="0">
                <a:solidFill>
                  <a:srgbClr val="009900"/>
                </a:solidFill>
                <a:latin typeface="Arial" charset="0"/>
              </a:rPr>
              <a:t> – C = C + I + G + TR – T – C = I + G + TR – T = I + DO</a:t>
            </a:r>
          </a:p>
          <a:p>
            <a:pPr marL="342900" indent="-342900">
              <a:lnSpc>
                <a:spcPct val="90000"/>
              </a:lnSpc>
              <a:spcBef>
                <a:spcPct val="20000"/>
              </a:spcBef>
              <a:buFontTx/>
              <a:buChar char="•"/>
            </a:pPr>
            <a:endParaRPr lang="pt-PT" sz="2400" dirty="0">
              <a:latin typeface="Arial" charset="0"/>
            </a:endParaRPr>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11</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109">
                                            <p:txEl>
                                              <p:pRg st="6" end="6"/>
                                            </p:txEl>
                                          </p:spTgt>
                                        </p:tgtEl>
                                        <p:attrNameLst>
                                          <p:attrName>style.visibility</p:attrName>
                                        </p:attrNameLst>
                                      </p:cBhvr>
                                      <p:to>
                                        <p:strVal val="visible"/>
                                      </p:to>
                                    </p:set>
                                    <p:anim calcmode="lin" valueType="num">
                                      <p:cBhvr additive="base">
                                        <p:cTn id="7" dur="500" fill="hold"/>
                                        <p:tgtEl>
                                          <p:spTgt spid="17510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5109">
                                            <p:txEl>
                                              <p:pRg st="7" end="7"/>
                                            </p:txEl>
                                          </p:spTgt>
                                        </p:tgtEl>
                                        <p:attrNameLst>
                                          <p:attrName>style.visibility</p:attrName>
                                        </p:attrNameLst>
                                      </p:cBhvr>
                                      <p:to>
                                        <p:strVal val="visible"/>
                                      </p:to>
                                    </p:set>
                                    <p:anim calcmode="lin" valueType="num">
                                      <p:cBhvr additive="base">
                                        <p:cTn id="11" dur="500" fill="hold"/>
                                        <p:tgtEl>
                                          <p:spTgt spid="17510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10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5109">
                                            <p:txEl>
                                              <p:pRg st="9" end="9"/>
                                            </p:txEl>
                                          </p:spTgt>
                                        </p:tgtEl>
                                        <p:attrNameLst>
                                          <p:attrName>style.visibility</p:attrName>
                                        </p:attrNameLst>
                                      </p:cBhvr>
                                      <p:to>
                                        <p:strVal val="visible"/>
                                      </p:to>
                                    </p:set>
                                    <p:anim calcmode="lin" valueType="num">
                                      <p:cBhvr additive="base">
                                        <p:cTn id="17" dur="500" fill="hold"/>
                                        <p:tgtEl>
                                          <p:spTgt spid="175109">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10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BD0F54F4-447E-48D6-A905-37D0FE23244B}" type="slidenum">
              <a:rPr lang="pt-BR" sz="1400">
                <a:latin typeface="Arial" charset="0"/>
                <a:cs typeface="+mn-cs"/>
              </a:rPr>
              <a:pPr algn="r">
                <a:defRPr/>
              </a:pPr>
              <a:t>12</a:t>
            </a:fld>
            <a:endParaRPr lang="pt-BR" sz="1400">
              <a:latin typeface="Arial" charset="0"/>
              <a:cs typeface="+mn-cs"/>
            </a:endParaRPr>
          </a:p>
        </p:txBody>
      </p:sp>
      <p:sp>
        <p:nvSpPr>
          <p:cNvPr id="17715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Fechada com Estado</a:t>
            </a:r>
          </a:p>
        </p:txBody>
      </p:sp>
      <p:sp>
        <p:nvSpPr>
          <p:cNvPr id="5" name="Text Box 4"/>
          <p:cNvSpPr txBox="1">
            <a:spLocks noChangeArrowheads="1"/>
          </p:cNvSpPr>
          <p:nvPr/>
        </p:nvSpPr>
        <p:spPr bwMode="auto">
          <a:xfrm>
            <a:off x="214313" y="1071563"/>
            <a:ext cx="8929687" cy="5072062"/>
          </a:xfrm>
          <a:prstGeom prst="rect">
            <a:avLst/>
          </a:prstGeom>
          <a:noFill/>
          <a:ln w="9525">
            <a:noFill/>
            <a:miter lim="800000"/>
            <a:headEnd/>
            <a:tailEnd/>
          </a:ln>
        </p:spPr>
        <p:txBody>
          <a:bodyPr/>
          <a:lstStyle/>
          <a:p>
            <a:pPr marL="444500" indent="-444500">
              <a:lnSpc>
                <a:spcPct val="80000"/>
              </a:lnSpc>
              <a:spcBef>
                <a:spcPct val="20000"/>
              </a:spcBef>
              <a:buFontTx/>
              <a:buChar char="•"/>
            </a:pPr>
            <a:r>
              <a:rPr lang="pt-PT" sz="2000">
                <a:solidFill>
                  <a:srgbClr val="FF0000"/>
                </a:solidFill>
                <a:effectLst>
                  <a:outerShdw blurRad="38100" dist="38100" dir="2700000" algn="tl">
                    <a:srgbClr val="C0C0C0"/>
                  </a:outerShdw>
                </a:effectLst>
                <a:cs typeface="Times New Roman" pitchFamily="18" charset="0"/>
              </a:rPr>
              <a:t>Orçamento</a:t>
            </a:r>
          </a:p>
          <a:p>
            <a:pPr marL="444500" indent="-444500">
              <a:lnSpc>
                <a:spcPct val="80000"/>
              </a:lnSpc>
              <a:spcBef>
                <a:spcPct val="20000"/>
              </a:spcBef>
              <a:buFont typeface="Wingdings" pitchFamily="2" charset="2"/>
              <a:buNone/>
            </a:pPr>
            <a:r>
              <a:rPr lang="pt-PT" sz="2000">
                <a:solidFill>
                  <a:srgbClr val="FF0000"/>
                </a:solidFill>
                <a:effectLst>
                  <a:outerShdw blurRad="38100" dist="38100" dir="2700000" algn="tl">
                    <a:srgbClr val="C0C0C0"/>
                  </a:outerShdw>
                </a:effectLst>
                <a:cs typeface="Times New Roman" pitchFamily="18" charset="0"/>
              </a:rPr>
              <a:t>	</a:t>
            </a:r>
            <a:r>
              <a:rPr lang="pt-PT" sz="2000">
                <a:effectLst>
                  <a:outerShdw blurRad="38100" dist="38100" dir="2700000" algn="tl">
                    <a:srgbClr val="C0C0C0"/>
                  </a:outerShdw>
                </a:effectLst>
                <a:cs typeface="Times New Roman" pitchFamily="18" charset="0"/>
              </a:rPr>
              <a:t>Conta das despesas planeadas e das receitas previstas, geralmente para um ano</a:t>
            </a:r>
          </a:p>
          <a:p>
            <a:pPr marL="444500" indent="-444500">
              <a:lnSpc>
                <a:spcPct val="80000"/>
              </a:lnSpc>
              <a:spcBef>
                <a:spcPct val="20000"/>
              </a:spcBef>
              <a:buFont typeface="Wingdings" pitchFamily="2" charset="2"/>
              <a:buNone/>
            </a:pPr>
            <a:endParaRPr lang="pt-PT" sz="2000">
              <a:effectLst>
                <a:outerShdw blurRad="38100" dist="38100" dir="2700000" algn="tl">
                  <a:srgbClr val="C0C0C0"/>
                </a:outerShdw>
              </a:effectLst>
              <a:cs typeface="Times New Roman" pitchFamily="18" charset="0"/>
            </a:endParaRPr>
          </a:p>
          <a:p>
            <a:pPr marL="444500" indent="-444500">
              <a:lnSpc>
                <a:spcPct val="80000"/>
              </a:lnSpc>
              <a:spcBef>
                <a:spcPct val="20000"/>
              </a:spcBef>
              <a:buFontTx/>
              <a:buChar char="•"/>
            </a:pPr>
            <a:r>
              <a:rPr lang="pt-PT" sz="2000">
                <a:solidFill>
                  <a:srgbClr val="FF0000"/>
                </a:solidFill>
                <a:effectLst>
                  <a:outerShdw blurRad="38100" dist="38100" dir="2700000" algn="tl">
                    <a:srgbClr val="C0C0C0"/>
                  </a:outerShdw>
                </a:effectLst>
                <a:cs typeface="Times New Roman" pitchFamily="18" charset="0"/>
              </a:rPr>
              <a:t>Saldo Orçamental (SO)</a:t>
            </a:r>
          </a:p>
          <a:p>
            <a:pPr marL="444500" indent="-444500">
              <a:lnSpc>
                <a:spcPct val="80000"/>
              </a:lnSpc>
              <a:spcBef>
                <a:spcPct val="20000"/>
              </a:spcBef>
              <a:buFont typeface="Wingdings" pitchFamily="2" charset="2"/>
              <a:buNone/>
            </a:pPr>
            <a:r>
              <a:rPr lang="pt-PT" sz="2000">
                <a:solidFill>
                  <a:srgbClr val="FF0000"/>
                </a:solidFill>
                <a:effectLst>
                  <a:outerShdw blurRad="38100" dist="38100" dir="2700000" algn="tl">
                    <a:srgbClr val="C0C0C0"/>
                  </a:outerShdw>
                </a:effectLst>
                <a:cs typeface="Times New Roman" pitchFamily="18" charset="0"/>
              </a:rPr>
              <a:t>	</a:t>
            </a:r>
            <a:r>
              <a:rPr lang="pt-PT" sz="2000">
                <a:effectLst>
                  <a:outerShdw blurRad="38100" dist="38100" dir="2700000" algn="tl">
                    <a:srgbClr val="C0C0C0"/>
                  </a:outerShdw>
                </a:effectLst>
                <a:cs typeface="Times New Roman" pitchFamily="18" charset="0"/>
              </a:rPr>
              <a:t>Diferença entre as receitas totais cobradas pelo Estado e as suas despesas totais</a:t>
            </a:r>
          </a:p>
          <a:p>
            <a:pPr marL="444500" indent="-444500">
              <a:lnSpc>
                <a:spcPct val="80000"/>
              </a:lnSpc>
              <a:spcBef>
                <a:spcPct val="20000"/>
              </a:spcBef>
              <a:buFont typeface="Wingdings" pitchFamily="2" charset="2"/>
              <a:buNone/>
            </a:pPr>
            <a:endParaRPr lang="pt-PT" sz="2000">
              <a:effectLst>
                <a:outerShdw blurRad="38100" dist="38100" dir="2700000" algn="tl">
                  <a:srgbClr val="C0C0C0"/>
                </a:outerShdw>
              </a:effectLst>
              <a:cs typeface="Times New Roman" pitchFamily="18" charset="0"/>
            </a:endParaRPr>
          </a:p>
          <a:p>
            <a:pPr marL="444500" indent="-444500">
              <a:lnSpc>
                <a:spcPct val="80000"/>
              </a:lnSpc>
              <a:spcBef>
                <a:spcPct val="20000"/>
              </a:spcBef>
              <a:buFontTx/>
              <a:buChar char="•"/>
            </a:pPr>
            <a:r>
              <a:rPr lang="pt-PT" sz="2000">
                <a:solidFill>
                  <a:srgbClr val="FF0000"/>
                </a:solidFill>
                <a:effectLst>
                  <a:outerShdw blurRad="38100" dist="38100" dir="2700000" algn="tl">
                    <a:srgbClr val="C0C0C0"/>
                  </a:outerShdw>
                </a:effectLst>
                <a:cs typeface="Times New Roman" pitchFamily="18" charset="0"/>
              </a:rPr>
              <a:t>Excedente ou superávit orçamental</a:t>
            </a:r>
            <a:r>
              <a:rPr lang="pt-PT" sz="2000">
                <a:effectLst>
                  <a:outerShdw blurRad="38100" dist="38100" dir="2700000" algn="tl">
                    <a:srgbClr val="C0C0C0"/>
                  </a:outerShdw>
                </a:effectLst>
                <a:cs typeface="Times New Roman" pitchFamily="18" charset="0"/>
              </a:rPr>
              <a:t> </a:t>
            </a:r>
          </a:p>
          <a:p>
            <a:pPr marL="444500" indent="-444500">
              <a:lnSpc>
                <a:spcPct val="80000"/>
              </a:lnSpc>
              <a:spcBef>
                <a:spcPct val="20000"/>
              </a:spcBef>
              <a:buFont typeface="Wingdings" pitchFamily="2" charset="2"/>
              <a:buNone/>
            </a:pPr>
            <a:r>
              <a:rPr lang="pt-PT" sz="2000">
                <a:cs typeface="Times New Roman" pitchFamily="18" charset="0"/>
              </a:rPr>
              <a:t>	Ocorre um excedente orçamental quando, num ano, o valor de todos os impostos e outras receitas são superiores às despesas do Estado.  </a:t>
            </a:r>
          </a:p>
          <a:p>
            <a:pPr marL="444500" indent="-444500">
              <a:lnSpc>
                <a:spcPct val="80000"/>
              </a:lnSpc>
              <a:spcBef>
                <a:spcPct val="20000"/>
              </a:spcBef>
              <a:buFont typeface="Wingdings" pitchFamily="2" charset="2"/>
              <a:buNone/>
            </a:pPr>
            <a:endParaRPr lang="pt-PT" sz="2000">
              <a:effectLst>
                <a:outerShdw blurRad="38100" dist="38100" dir="2700000" algn="tl">
                  <a:srgbClr val="C0C0C0"/>
                </a:outerShdw>
              </a:effectLst>
              <a:cs typeface="Times New Roman" pitchFamily="18" charset="0"/>
            </a:endParaRPr>
          </a:p>
          <a:p>
            <a:pPr marL="444500" indent="-444500">
              <a:lnSpc>
                <a:spcPct val="80000"/>
              </a:lnSpc>
              <a:spcBef>
                <a:spcPct val="20000"/>
              </a:spcBef>
              <a:buFontTx/>
              <a:buChar char="•"/>
            </a:pPr>
            <a:r>
              <a:rPr lang="pt-PT" sz="2000">
                <a:solidFill>
                  <a:srgbClr val="FF0000"/>
                </a:solidFill>
                <a:effectLst>
                  <a:outerShdw blurRad="38100" dist="38100" dir="2700000" algn="tl">
                    <a:srgbClr val="C0C0C0"/>
                  </a:outerShdw>
                </a:effectLst>
                <a:cs typeface="Times New Roman" pitchFamily="18" charset="0"/>
              </a:rPr>
              <a:t>Défice orçamental</a:t>
            </a:r>
          </a:p>
          <a:p>
            <a:pPr marL="444500" indent="-444500">
              <a:lnSpc>
                <a:spcPct val="80000"/>
              </a:lnSpc>
              <a:spcBef>
                <a:spcPct val="20000"/>
              </a:spcBef>
              <a:buFont typeface="Wingdings" pitchFamily="2" charset="2"/>
              <a:buNone/>
            </a:pPr>
            <a:r>
              <a:rPr lang="pt-PT" sz="2000">
                <a:cs typeface="Times New Roman" pitchFamily="18" charset="0"/>
              </a:rPr>
              <a:t>	Verifica-se um défice orçamental quando, num ano, o valor das despesas ultrapassa o valor das receitas do Estado.</a:t>
            </a:r>
          </a:p>
          <a:p>
            <a:pPr marL="444500" indent="-444500">
              <a:lnSpc>
                <a:spcPct val="80000"/>
              </a:lnSpc>
              <a:spcBef>
                <a:spcPct val="20000"/>
              </a:spcBef>
              <a:buFont typeface="Wingdings" pitchFamily="2" charset="2"/>
              <a:buNone/>
            </a:pPr>
            <a:endParaRPr lang="pt-PT" sz="2000">
              <a:effectLst>
                <a:outerShdw blurRad="38100" dist="38100" dir="2700000" algn="tl">
                  <a:srgbClr val="C0C0C0"/>
                </a:outerShdw>
              </a:effectLst>
              <a:cs typeface="Times New Roman" pitchFamily="18" charset="0"/>
            </a:endParaRPr>
          </a:p>
          <a:p>
            <a:pPr marL="444500" indent="-444500">
              <a:lnSpc>
                <a:spcPct val="80000"/>
              </a:lnSpc>
              <a:spcBef>
                <a:spcPct val="20000"/>
              </a:spcBef>
              <a:buFontTx/>
              <a:buChar char="•"/>
            </a:pPr>
            <a:r>
              <a:rPr lang="pt-PT" sz="2000">
                <a:solidFill>
                  <a:srgbClr val="FF0000"/>
                </a:solidFill>
                <a:effectLst>
                  <a:outerShdw blurRad="38100" dist="38100" dir="2700000" algn="tl">
                    <a:srgbClr val="C0C0C0"/>
                  </a:outerShdw>
                </a:effectLst>
                <a:cs typeface="Times New Roman" pitchFamily="18" charset="0"/>
              </a:rPr>
              <a:t>Equilíbrio orçamental</a:t>
            </a:r>
            <a:r>
              <a:rPr lang="pt-PT" sz="2000">
                <a:effectLst>
                  <a:outerShdw blurRad="38100" dist="38100" dir="2700000" algn="tl">
                    <a:srgbClr val="C0C0C0"/>
                  </a:outerShdw>
                </a:effectLst>
                <a:cs typeface="Times New Roman" pitchFamily="18" charset="0"/>
              </a:rPr>
              <a:t> </a:t>
            </a:r>
          </a:p>
          <a:p>
            <a:pPr marL="444500" indent="-444500">
              <a:lnSpc>
                <a:spcPct val="80000"/>
              </a:lnSpc>
              <a:spcBef>
                <a:spcPct val="20000"/>
              </a:spcBef>
              <a:buFont typeface="Wingdings" pitchFamily="2" charset="2"/>
              <a:buNone/>
            </a:pPr>
            <a:r>
              <a:rPr lang="pt-PT" sz="2000">
                <a:cs typeface="Times New Roman" pitchFamily="18" charset="0"/>
              </a:rPr>
              <a:t>	Quando, num ano, o valor das despesas é igual ao valor das receitas então o Estado tem um equilíbrio orçamental.</a:t>
            </a:r>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12</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fade">
                                      <p:cBhvr>
                                        <p:cTn id="30" dur="500"/>
                                        <p:tgtEl>
                                          <p:spTgt spid="5">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500"/>
                                        <p:tgtEl>
                                          <p:spTgt spid="5">
                                            <p:txEl>
                                              <p:pRg st="10" end="1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fade">
                                      <p:cBhvr>
                                        <p:cTn id="37" dur="500"/>
                                        <p:tgtEl>
                                          <p:spTgt spid="5">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fade">
                                      <p:cBhvr>
                                        <p:cTn id="4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E4ABEB7-5504-4A14-BA5E-864BDB9439DD}" type="slidenum">
              <a:rPr lang="pt-BR" sz="1400">
                <a:latin typeface="Arial" charset="0"/>
                <a:cs typeface="+mn-cs"/>
              </a:rPr>
              <a:pPr algn="r">
                <a:defRPr/>
              </a:pPr>
              <a:t>13</a:t>
            </a:fld>
            <a:endParaRPr lang="pt-BR" sz="1400">
              <a:latin typeface="Arial" charset="0"/>
              <a:cs typeface="+mn-cs"/>
            </a:endParaRPr>
          </a:p>
        </p:txBody>
      </p:sp>
      <p:sp>
        <p:nvSpPr>
          <p:cNvPr id="17920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Fechada com Estado</a:t>
            </a:r>
          </a:p>
        </p:txBody>
      </p:sp>
      <p:sp>
        <p:nvSpPr>
          <p:cNvPr id="5" name="Rectangle 3"/>
          <p:cNvSpPr txBox="1">
            <a:spLocks noChangeArrowheads="1"/>
          </p:cNvSpPr>
          <p:nvPr/>
        </p:nvSpPr>
        <p:spPr bwMode="auto">
          <a:xfrm>
            <a:off x="457200" y="1143000"/>
            <a:ext cx="8229600" cy="4724400"/>
          </a:xfrm>
          <a:prstGeom prst="rect">
            <a:avLst/>
          </a:prstGeom>
          <a:noFill/>
          <a:ln w="9525">
            <a:noFill/>
            <a:miter lim="800000"/>
            <a:headEnd/>
            <a:tailEnd/>
          </a:ln>
        </p:spPr>
        <p:txBody>
          <a:bodyPr/>
          <a:lstStyle/>
          <a:p>
            <a:pPr marL="457200" indent="-457200">
              <a:lnSpc>
                <a:spcPct val="80000"/>
              </a:lnSpc>
              <a:spcBef>
                <a:spcPct val="20000"/>
              </a:spcBef>
              <a:buFont typeface="Wingdings" pitchFamily="2" charset="2"/>
              <a:buNone/>
            </a:pPr>
            <a:r>
              <a:rPr lang="pt-PT" sz="2000" dirty="0">
                <a:solidFill>
                  <a:srgbClr val="FF0000"/>
                </a:solidFill>
                <a:latin typeface="Arial" charset="0"/>
              </a:rPr>
              <a:t>Défice Orçamental:</a:t>
            </a:r>
          </a:p>
          <a:p>
            <a:pPr marL="457200" indent="-457200">
              <a:lnSpc>
                <a:spcPct val="80000"/>
              </a:lnSpc>
              <a:spcBef>
                <a:spcPct val="20000"/>
              </a:spcBef>
            </a:pPr>
            <a:r>
              <a:rPr lang="pt-PT" sz="2000" dirty="0">
                <a:latin typeface="Arial" charset="0"/>
              </a:rPr>
              <a:t>	Quando incorre num défice orçamental, o governo tem de pedir emprestado no mercado para pagar as suas despesas. Para obter este empréstimo, o governo emite obrigações, que são dívidas pelas quais se compromete ao pagamento futuro (com juros que representam o serviço da dívida pública). </a:t>
            </a:r>
          </a:p>
          <a:p>
            <a:pPr marL="457200" indent="-457200">
              <a:lnSpc>
                <a:spcPct val="80000"/>
              </a:lnSpc>
              <a:spcBef>
                <a:spcPct val="20000"/>
              </a:spcBef>
            </a:pPr>
            <a:endParaRPr lang="pt-PT" sz="2000" dirty="0">
              <a:latin typeface="Arial" charset="0"/>
            </a:endParaRPr>
          </a:p>
          <a:p>
            <a:pPr marL="457200" indent="-457200">
              <a:lnSpc>
                <a:spcPct val="80000"/>
              </a:lnSpc>
              <a:spcBef>
                <a:spcPct val="20000"/>
              </a:spcBef>
            </a:pPr>
            <a:endParaRPr lang="pt-PT" sz="2000" dirty="0">
              <a:latin typeface="Arial" charset="0"/>
            </a:endParaRPr>
          </a:p>
          <a:p>
            <a:pPr marL="457200" indent="-457200">
              <a:lnSpc>
                <a:spcPct val="80000"/>
              </a:lnSpc>
              <a:spcBef>
                <a:spcPct val="20000"/>
              </a:spcBef>
              <a:buFontTx/>
              <a:buChar char="-"/>
            </a:pPr>
            <a:endParaRPr lang="pt-PT" sz="2000" dirty="0">
              <a:solidFill>
                <a:srgbClr val="000066"/>
              </a:solidFill>
              <a:latin typeface="Arial" charset="0"/>
            </a:endParaRPr>
          </a:p>
          <a:p>
            <a:pPr marL="457200" indent="-457200">
              <a:lnSpc>
                <a:spcPct val="80000"/>
              </a:lnSpc>
              <a:spcBef>
                <a:spcPct val="20000"/>
              </a:spcBef>
            </a:pPr>
            <a:r>
              <a:rPr lang="pt-PT" sz="2000" dirty="0">
                <a:solidFill>
                  <a:srgbClr val="FF0000"/>
                </a:solidFill>
                <a:latin typeface="Arial" charset="0"/>
              </a:rPr>
              <a:t>Dívida Pública:</a:t>
            </a:r>
          </a:p>
          <a:p>
            <a:pPr marL="457200" indent="-457200">
              <a:lnSpc>
                <a:spcPct val="80000"/>
              </a:lnSpc>
              <a:spcBef>
                <a:spcPct val="20000"/>
              </a:spcBef>
            </a:pPr>
            <a:r>
              <a:rPr lang="pt-PT" sz="2000" dirty="0">
                <a:latin typeface="Arial" charset="0"/>
              </a:rPr>
              <a:t>	A Dívida do Estado, por vezes designada por Dívida Pública, consiste no montante da dívida total e acumulada do Estado, o mesmo é dizer, é o valor total monetário das obrigações emitidas pelo Estado para financiar o défice orçamental acrescido dos juros. A diminuição da dívida pública corresponde à amortização anual da dívida. O valor a pagar, anualmente, corresponde ao somatório entre a amortização anual e os juros da dívida pública - Serviço da Dívida. </a:t>
            </a:r>
          </a:p>
          <a:p>
            <a:pPr marL="457200" indent="-457200">
              <a:lnSpc>
                <a:spcPct val="80000"/>
              </a:lnSpc>
              <a:spcBef>
                <a:spcPct val="20000"/>
              </a:spcBef>
              <a:buFontTx/>
              <a:buChar char="-"/>
            </a:pPr>
            <a:endParaRPr lang="pt-PT" sz="2000" dirty="0">
              <a:latin typeface="Arial" charset="0"/>
            </a:endParaRPr>
          </a:p>
          <a:p>
            <a:pPr marL="457200" indent="-457200">
              <a:lnSpc>
                <a:spcPct val="80000"/>
              </a:lnSpc>
              <a:spcBef>
                <a:spcPct val="20000"/>
              </a:spcBef>
              <a:buFontTx/>
              <a:buChar char="•"/>
            </a:pPr>
            <a:endParaRPr lang="pt-PT" sz="2000" dirty="0">
              <a:latin typeface="Arial" charset="0"/>
            </a:endParaRPr>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13</a:t>
            </a:fld>
            <a:endParaRPr lang="pt-PT"/>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5B5EFF2-B846-41BF-88AC-E05CF7FBAE7E}" type="slidenum">
              <a:rPr lang="pt-BR" sz="1400">
                <a:latin typeface="Arial" charset="0"/>
                <a:cs typeface="+mn-cs"/>
              </a:rPr>
              <a:pPr algn="r">
                <a:defRPr/>
              </a:pPr>
              <a:t>14</a:t>
            </a:fld>
            <a:endParaRPr lang="pt-BR" sz="1400">
              <a:latin typeface="Arial" charset="0"/>
              <a:cs typeface="+mn-cs"/>
            </a:endParaRPr>
          </a:p>
        </p:txBody>
      </p:sp>
      <p:sp>
        <p:nvSpPr>
          <p:cNvPr id="111621"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EFcE</a:t>
            </a:r>
          </a:p>
        </p:txBody>
      </p:sp>
      <p:sp>
        <p:nvSpPr>
          <p:cNvPr id="111622" name="Rectângulo 4"/>
          <p:cNvSpPr>
            <a:spLocks noChangeArrowheads="1"/>
          </p:cNvSpPr>
          <p:nvPr/>
        </p:nvSpPr>
        <p:spPr bwMode="auto">
          <a:xfrm>
            <a:off x="357188" y="928688"/>
            <a:ext cx="8358187" cy="5268912"/>
          </a:xfrm>
          <a:prstGeom prst="rect">
            <a:avLst/>
          </a:prstGeom>
          <a:noFill/>
          <a:ln w="9525">
            <a:noFill/>
            <a:miter lim="800000"/>
            <a:headEnd/>
            <a:tailEnd/>
          </a:ln>
        </p:spPr>
        <p:txBody>
          <a:bodyPr>
            <a:spAutoFit/>
          </a:bodyPr>
          <a:lstStyle/>
          <a:p>
            <a:pPr>
              <a:lnSpc>
                <a:spcPct val="90000"/>
              </a:lnSpc>
              <a:buFont typeface="Wingdings" pitchFamily="2" charset="2"/>
              <a:buNone/>
            </a:pPr>
            <a:r>
              <a:rPr lang="pt-PT" sz="2400" b="1">
                <a:solidFill>
                  <a:srgbClr val="009900"/>
                </a:solidFill>
              </a:rPr>
              <a:t>Com a introdução do Estado (EFcE)….</a:t>
            </a:r>
          </a:p>
          <a:p>
            <a:pPr>
              <a:lnSpc>
                <a:spcPct val="90000"/>
              </a:lnSpc>
              <a:buFont typeface="Wingdings" pitchFamily="2" charset="2"/>
              <a:buNone/>
            </a:pPr>
            <a:endParaRPr lang="pt-PT" sz="2000"/>
          </a:p>
          <a:p>
            <a:pPr>
              <a:lnSpc>
                <a:spcPct val="90000"/>
              </a:lnSpc>
            </a:pPr>
            <a:r>
              <a:rPr lang="pt-PT" sz="2000"/>
              <a:t>Temos de considerar a aquisição de bens e serviços finais por parte do Estado (</a:t>
            </a:r>
            <a:r>
              <a:rPr lang="pt-PT" sz="2000" b="1"/>
              <a:t>G</a:t>
            </a:r>
            <a:r>
              <a:rPr lang="pt-PT" sz="2000"/>
              <a:t>), os impostos que arrecada (</a:t>
            </a:r>
            <a:r>
              <a:rPr lang="pt-PT" sz="2000" b="1"/>
              <a:t>T</a:t>
            </a:r>
            <a:r>
              <a:rPr lang="pt-PT" sz="2000"/>
              <a:t>), bem como o saldo das suas transferências com os particulares (</a:t>
            </a:r>
            <a:r>
              <a:rPr lang="pt-PT" sz="2000" b="1"/>
              <a:t>TR</a:t>
            </a:r>
            <a:r>
              <a:rPr lang="pt-PT" sz="2000"/>
              <a:t>); onde G e TR são exógenos, e admitir que os impostos variam directamente com o nível de rendimento Y, para além de terem uma parte autónoma</a:t>
            </a:r>
          </a:p>
          <a:p>
            <a:pPr>
              <a:lnSpc>
                <a:spcPct val="90000"/>
              </a:lnSpc>
            </a:pPr>
            <a:endParaRPr lang="pt-PT" sz="2000"/>
          </a:p>
          <a:p>
            <a:pPr>
              <a:lnSpc>
                <a:spcPct val="90000"/>
              </a:lnSpc>
            </a:pPr>
            <a:r>
              <a:rPr lang="pt-PT" sz="2000"/>
              <a:t>Nota: T</a:t>
            </a:r>
            <a:r>
              <a:rPr lang="pt-PT" sz="2000" baseline="-25000"/>
              <a:t>a</a:t>
            </a:r>
            <a:r>
              <a:rPr lang="pt-PT" sz="2000"/>
              <a:t> é per capita e T refere-se a impostos directos pois assumiu-se de início Ti = 0 para que pm = cf; Temos ainda que </a:t>
            </a:r>
            <a:r>
              <a:rPr lang="pt-PT" sz="2000" b="1"/>
              <a:t>0 &lt; t &lt; 1</a:t>
            </a:r>
          </a:p>
          <a:p>
            <a:pPr>
              <a:lnSpc>
                <a:spcPct val="90000"/>
              </a:lnSpc>
            </a:pPr>
            <a:endParaRPr lang="pt-PT" sz="2000" b="1"/>
          </a:p>
          <a:p>
            <a:pPr>
              <a:lnSpc>
                <a:spcPct val="90000"/>
              </a:lnSpc>
            </a:pPr>
            <a:r>
              <a:rPr lang="pt-PT" sz="2000" b="1">
                <a:solidFill>
                  <a:srgbClr val="009900"/>
                </a:solidFill>
              </a:rPr>
              <a:t>Taxa marginal de imposto</a:t>
            </a:r>
            <a:r>
              <a:rPr lang="pt-PT" sz="2000">
                <a:solidFill>
                  <a:srgbClr val="009900"/>
                </a:solidFill>
              </a:rPr>
              <a:t> (t) </a:t>
            </a:r>
            <a:r>
              <a:rPr lang="pt-PT" sz="2000"/>
              <a:t>– para um imposto sobre o rendimento, é a percentagem da última unidade monetária do rendimento pago em imposto</a:t>
            </a:r>
          </a:p>
          <a:p>
            <a:pPr>
              <a:lnSpc>
                <a:spcPct val="90000"/>
              </a:lnSpc>
            </a:pPr>
            <a:endParaRPr lang="pt-PT" sz="2000"/>
          </a:p>
          <a:p>
            <a:pPr>
              <a:lnSpc>
                <a:spcPct val="90000"/>
              </a:lnSpc>
            </a:pPr>
            <a:r>
              <a:rPr lang="pt-PT" sz="2000"/>
              <a:t>As decisões de consumir e poupar passam a depender não do rendimento Y mas sim do rendimento disponível dos particulares, </a:t>
            </a:r>
            <a:r>
              <a:rPr lang="pt-PT" sz="2000" b="1"/>
              <a:t>Y</a:t>
            </a:r>
            <a:r>
              <a:rPr lang="pt-PT" sz="2000" b="1" baseline="-25000"/>
              <a:t>d</a:t>
            </a:r>
          </a:p>
          <a:p>
            <a:pPr>
              <a:lnSpc>
                <a:spcPct val="90000"/>
              </a:lnSpc>
            </a:pPr>
            <a:endParaRPr lang="pt-PT" sz="2000" b="1" baseline="-25000"/>
          </a:p>
          <a:p>
            <a:pPr>
              <a:lnSpc>
                <a:spcPct val="90000"/>
              </a:lnSpc>
            </a:pPr>
            <a:r>
              <a:rPr lang="pt-PT" sz="2000"/>
              <a:t>Agora as variáveis endógenas são Y, Y</a:t>
            </a:r>
            <a:r>
              <a:rPr lang="pt-PT" sz="2000" baseline="-25000"/>
              <a:t>d</a:t>
            </a:r>
            <a:r>
              <a:rPr lang="pt-PT" sz="2000"/>
              <a:t>, T e C; O modelo na forma reduzida obtém-se por substituição começando por </a:t>
            </a:r>
            <a:r>
              <a:rPr lang="pt-PT" sz="2000" b="1"/>
              <a:t>Y = C + I + G</a:t>
            </a:r>
          </a:p>
        </p:txBody>
      </p:sp>
      <p:sp>
        <p:nvSpPr>
          <p:cNvPr id="1116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1617" name="Object 1"/>
          <p:cNvGraphicFramePr>
            <a:graphicFrameLocks noChangeAspect="1"/>
          </p:cNvGraphicFramePr>
          <p:nvPr/>
        </p:nvGraphicFramePr>
        <p:xfrm>
          <a:off x="8112125" y="3929063"/>
          <a:ext cx="611188" cy="533400"/>
        </p:xfrm>
        <a:graphic>
          <a:graphicData uri="http://schemas.openxmlformats.org/presentationml/2006/ole">
            <mc:AlternateContent xmlns:mc="http://schemas.openxmlformats.org/markup-compatibility/2006">
              <mc:Choice xmlns:v="urn:schemas-microsoft-com:vml" Requires="v">
                <p:oleObj spid="_x0000_s111623" name="Equação" r:id="rId4" imgW="444307" imgH="393529" progId="Equation.3">
                  <p:embed/>
                </p:oleObj>
              </mc:Choice>
              <mc:Fallback>
                <p:oleObj name="Equação" r:id="rId4" imgW="444307" imgH="393529"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25" y="3929063"/>
                        <a:ext cx="6111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14</a:t>
            </a:fld>
            <a:endParaRPr lang="pt-PT"/>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D7D77B6E-65DB-4B15-9F9D-6D982B08BD94}" type="slidenum">
              <a:rPr lang="pt-BR" sz="1400">
                <a:latin typeface="Arial" charset="0"/>
                <a:cs typeface="+mn-cs"/>
              </a:rPr>
              <a:pPr algn="r">
                <a:defRPr/>
              </a:pPr>
              <a:t>15</a:t>
            </a:fld>
            <a:endParaRPr lang="pt-BR" sz="1400">
              <a:latin typeface="Arial" charset="0"/>
              <a:cs typeface="+mn-cs"/>
            </a:endParaRPr>
          </a:p>
        </p:txBody>
      </p:sp>
      <p:sp>
        <p:nvSpPr>
          <p:cNvPr id="113675"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 EFcE</a:t>
            </a:r>
          </a:p>
        </p:txBody>
      </p:sp>
      <p:sp>
        <p:nvSpPr>
          <p:cNvPr id="113676" name="Rectângulo 4"/>
          <p:cNvSpPr>
            <a:spLocks noChangeArrowheads="1"/>
          </p:cNvSpPr>
          <p:nvPr/>
        </p:nvSpPr>
        <p:spPr bwMode="auto">
          <a:xfrm>
            <a:off x="1214438" y="1214438"/>
            <a:ext cx="6429375" cy="584200"/>
          </a:xfrm>
          <a:prstGeom prst="rect">
            <a:avLst/>
          </a:prstGeom>
          <a:noFill/>
          <a:ln w="9525">
            <a:noFill/>
            <a:miter lim="800000"/>
            <a:headEnd/>
            <a:tailEnd/>
          </a:ln>
        </p:spPr>
        <p:txBody>
          <a:bodyPr>
            <a:spAutoFit/>
          </a:bodyPr>
          <a:lstStyle/>
          <a:p>
            <a:r>
              <a:rPr lang="pt-PT">
                <a:solidFill>
                  <a:srgbClr val="009900"/>
                </a:solidFill>
              </a:rPr>
              <a:t>Modelo na forma estrutural:</a:t>
            </a:r>
          </a:p>
        </p:txBody>
      </p:sp>
      <p:sp>
        <p:nvSpPr>
          <p:cNvPr id="113677" name="Rectângulo 7"/>
          <p:cNvSpPr>
            <a:spLocks noChangeArrowheads="1"/>
          </p:cNvSpPr>
          <p:nvPr/>
        </p:nvSpPr>
        <p:spPr bwMode="auto">
          <a:xfrm>
            <a:off x="0" y="2417398"/>
            <a:ext cx="6000750" cy="584200"/>
          </a:xfrm>
          <a:prstGeom prst="rect">
            <a:avLst/>
          </a:prstGeom>
          <a:noFill/>
          <a:ln w="9525">
            <a:noFill/>
            <a:miter lim="800000"/>
            <a:headEnd/>
            <a:tailEnd/>
          </a:ln>
        </p:spPr>
        <p:txBody>
          <a:bodyPr>
            <a:spAutoFit/>
          </a:bodyPr>
          <a:lstStyle/>
          <a:p>
            <a:r>
              <a:rPr lang="pt-PT" dirty="0" smtClean="0"/>
              <a:t>   </a:t>
            </a:r>
            <a:r>
              <a:rPr lang="pt-PT" dirty="0" smtClean="0">
                <a:solidFill>
                  <a:srgbClr val="C00000"/>
                </a:solidFill>
              </a:rPr>
              <a:t>Modelo </a:t>
            </a:r>
            <a:r>
              <a:rPr lang="pt-PT" dirty="0">
                <a:solidFill>
                  <a:srgbClr val="C00000"/>
                </a:solidFill>
              </a:rPr>
              <a:t>na forma reduzida:</a:t>
            </a:r>
          </a:p>
        </p:txBody>
      </p:sp>
      <p:sp>
        <p:nvSpPr>
          <p:cNvPr id="1136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3665" name="Object 1"/>
          <p:cNvGraphicFramePr>
            <a:graphicFrameLocks noChangeAspect="1"/>
          </p:cNvGraphicFramePr>
          <p:nvPr/>
        </p:nvGraphicFramePr>
        <p:xfrm>
          <a:off x="6500813" y="1214438"/>
          <a:ext cx="1838325" cy="3336925"/>
        </p:xfrm>
        <a:graphic>
          <a:graphicData uri="http://schemas.openxmlformats.org/presentationml/2006/ole">
            <mc:AlternateContent xmlns:mc="http://schemas.openxmlformats.org/markup-compatibility/2006">
              <mc:Choice xmlns:v="urn:schemas-microsoft-com:vml" Requires="v">
                <p:oleObj spid="_x0000_s113711" name="Equação" r:id="rId4" imgW="977900" imgH="1778000" progId="Equation.3">
                  <p:embed/>
                </p:oleObj>
              </mc:Choice>
              <mc:Fallback>
                <p:oleObj name="Equação" r:id="rId4" imgW="977900" imgH="17780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1214438"/>
                        <a:ext cx="1838325" cy="333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3667" name="Object 3"/>
          <p:cNvGraphicFramePr>
            <a:graphicFrameLocks noChangeAspect="1"/>
          </p:cNvGraphicFramePr>
          <p:nvPr/>
        </p:nvGraphicFramePr>
        <p:xfrm>
          <a:off x="296863" y="3071813"/>
          <a:ext cx="4819650" cy="933450"/>
        </p:xfrm>
        <a:graphic>
          <a:graphicData uri="http://schemas.openxmlformats.org/presentationml/2006/ole">
            <mc:AlternateContent xmlns:mc="http://schemas.openxmlformats.org/markup-compatibility/2006">
              <mc:Choice xmlns:v="urn:schemas-microsoft-com:vml" Requires="v">
                <p:oleObj spid="_x0000_s113712" name="Equação" r:id="rId6" imgW="2603160" imgH="507960" progId="Equation.3">
                  <p:embed/>
                </p:oleObj>
              </mc:Choice>
              <mc:Fallback>
                <p:oleObj name="Equação" r:id="rId6" imgW="2603160" imgH="507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863" y="3071813"/>
                        <a:ext cx="48196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3669" name="Object 5"/>
          <p:cNvGraphicFramePr>
            <a:graphicFrameLocks noChangeAspect="1"/>
          </p:cNvGraphicFramePr>
          <p:nvPr/>
        </p:nvGraphicFramePr>
        <p:xfrm>
          <a:off x="428625" y="4143375"/>
          <a:ext cx="306388" cy="393700"/>
        </p:xfrm>
        <a:graphic>
          <a:graphicData uri="http://schemas.openxmlformats.org/presentationml/2006/ole">
            <mc:AlternateContent xmlns:mc="http://schemas.openxmlformats.org/markup-compatibility/2006">
              <mc:Choice xmlns:v="urn:schemas-microsoft-com:vml" Requires="v">
                <p:oleObj spid="_x0000_s113713" name="Equação" r:id="rId8" imgW="152268" imgH="266469" progId="Equation.3">
                  <p:embed/>
                </p:oleObj>
              </mc:Choice>
              <mc:Fallback>
                <p:oleObj name="Equação" r:id="rId8" imgW="152268" imgH="266469"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4143375"/>
                        <a:ext cx="30638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1" name="CaixaDeTexto 14"/>
          <p:cNvSpPr txBox="1">
            <a:spLocks noChangeArrowheads="1"/>
          </p:cNvSpPr>
          <p:nvPr/>
        </p:nvSpPr>
        <p:spPr bwMode="auto">
          <a:xfrm>
            <a:off x="714375" y="4286250"/>
            <a:ext cx="5081588" cy="336550"/>
          </a:xfrm>
          <a:prstGeom prst="rect">
            <a:avLst/>
          </a:prstGeom>
          <a:noFill/>
          <a:ln w="9525">
            <a:noFill/>
            <a:miter lim="800000"/>
            <a:headEnd/>
            <a:tailEnd/>
          </a:ln>
        </p:spPr>
        <p:txBody>
          <a:bodyPr>
            <a:spAutoFit/>
          </a:bodyPr>
          <a:lstStyle/>
          <a:p>
            <a:r>
              <a:rPr lang="pt-PT" sz="1600" dirty="0"/>
              <a:t>- Despesa autónoma =</a:t>
            </a:r>
          </a:p>
        </p:txBody>
      </p:sp>
      <p:sp>
        <p:nvSpPr>
          <p:cNvPr id="113682" name="Rectângulo 15"/>
          <p:cNvSpPr>
            <a:spLocks noChangeArrowheads="1"/>
          </p:cNvSpPr>
          <p:nvPr/>
        </p:nvSpPr>
        <p:spPr bwMode="auto">
          <a:xfrm>
            <a:off x="214313" y="4714875"/>
            <a:ext cx="8215312" cy="1311275"/>
          </a:xfrm>
          <a:prstGeom prst="rect">
            <a:avLst/>
          </a:prstGeom>
          <a:noFill/>
          <a:ln w="9525">
            <a:noFill/>
            <a:miter lim="800000"/>
            <a:headEnd/>
            <a:tailEnd/>
          </a:ln>
        </p:spPr>
        <p:txBody>
          <a:bodyPr>
            <a:spAutoFit/>
          </a:bodyPr>
          <a:lstStyle/>
          <a:p>
            <a:r>
              <a:rPr lang="pt-PT" sz="2000">
                <a:solidFill>
                  <a:srgbClr val="009900"/>
                </a:solidFill>
              </a:rPr>
              <a:t>O </a:t>
            </a:r>
            <a:r>
              <a:rPr lang="pt-PT" sz="2000" b="1">
                <a:solidFill>
                  <a:srgbClr val="009900"/>
                </a:solidFill>
              </a:rPr>
              <a:t>multiplicador do investimento</a:t>
            </a:r>
            <a:r>
              <a:rPr lang="pt-PT" sz="2000">
                <a:solidFill>
                  <a:srgbClr val="009900"/>
                </a:solidFill>
              </a:rPr>
              <a:t> </a:t>
            </a:r>
            <a:r>
              <a:rPr lang="pt-PT" sz="2000" b="1">
                <a:solidFill>
                  <a:srgbClr val="009900"/>
                </a:solidFill>
              </a:rPr>
              <a:t>iguala o dos gastos e o do consumo autónomo</a:t>
            </a:r>
            <a:r>
              <a:rPr lang="pt-PT" sz="2000"/>
              <a:t>. O multiplicador é agora inferior ao obtido no modelo sem Estado. A razão é que existe uma fuga adicional ao rendimento gerado na produção: uma parte vai para os impostos.</a:t>
            </a:r>
          </a:p>
        </p:txBody>
      </p:sp>
      <p:sp>
        <p:nvSpPr>
          <p:cNvPr id="11368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3671" name="Object 7"/>
          <p:cNvGraphicFramePr>
            <a:graphicFrameLocks noChangeAspect="1"/>
          </p:cNvGraphicFramePr>
          <p:nvPr/>
        </p:nvGraphicFramePr>
        <p:xfrm>
          <a:off x="3857625" y="5715000"/>
          <a:ext cx="3306763" cy="587375"/>
        </p:xfrm>
        <a:graphic>
          <a:graphicData uri="http://schemas.openxmlformats.org/presentationml/2006/ole">
            <mc:AlternateContent xmlns:mc="http://schemas.openxmlformats.org/markup-compatibility/2006">
              <mc:Choice xmlns:v="urn:schemas-microsoft-com:vml" Requires="v">
                <p:oleObj spid="_x0000_s113714" name="Equação" r:id="rId10" imgW="1879600" imgH="431800" progId="Equation.3">
                  <p:embed/>
                </p:oleObj>
              </mc:Choice>
              <mc:Fallback>
                <p:oleObj name="Equação" r:id="rId10" imgW="1879600" imgH="4318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7625" y="5715000"/>
                        <a:ext cx="3306763"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5" name="Object 21"/>
          <p:cNvGraphicFramePr>
            <a:graphicFrameLocks noChangeAspect="1"/>
          </p:cNvGraphicFramePr>
          <p:nvPr/>
        </p:nvGraphicFramePr>
        <p:xfrm>
          <a:off x="2674938" y="4333875"/>
          <a:ext cx="2160587" cy="319088"/>
        </p:xfrm>
        <a:graphic>
          <a:graphicData uri="http://schemas.openxmlformats.org/presentationml/2006/ole">
            <mc:AlternateContent xmlns:mc="http://schemas.openxmlformats.org/markup-compatibility/2006">
              <mc:Choice xmlns:v="urn:schemas-microsoft-com:vml" Requires="v">
                <p:oleObj spid="_x0000_s113715" name="Equação" r:id="rId12" imgW="1549080" imgH="228600" progId="Equation.3">
                  <p:embed/>
                </p:oleObj>
              </mc:Choice>
              <mc:Fallback>
                <p:oleObj name="Equação" r:id="rId12" imgW="1549080" imgH="228600" progId="Equation.3">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4938" y="4333875"/>
                        <a:ext cx="21605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ângulo arredondado 18"/>
          <p:cNvSpPr/>
          <p:nvPr/>
        </p:nvSpPr>
        <p:spPr>
          <a:xfrm>
            <a:off x="251520" y="3023990"/>
            <a:ext cx="5040560" cy="172819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pPr>
              <a:defRPr/>
            </a:pPr>
            <a:fld id="{0A38D259-F34C-4A09-ABA7-B2E2E965859D}" type="slidenum">
              <a:rPr lang="pt-PT" smtClean="0"/>
              <a:pPr>
                <a:defRPr/>
              </a:pPr>
              <a:t>15</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77"/>
                                        </p:tgtEl>
                                        <p:attrNameLst>
                                          <p:attrName>style.visibility</p:attrName>
                                        </p:attrNameLst>
                                      </p:cBhvr>
                                      <p:to>
                                        <p:strVal val="visible"/>
                                      </p:to>
                                    </p:set>
                                    <p:anim calcmode="lin" valueType="num">
                                      <p:cBhvr additive="base">
                                        <p:cTn id="7" dur="500" fill="hold"/>
                                        <p:tgtEl>
                                          <p:spTgt spid="113677"/>
                                        </p:tgtEl>
                                        <p:attrNameLst>
                                          <p:attrName>ppt_x</p:attrName>
                                        </p:attrNameLst>
                                      </p:cBhvr>
                                      <p:tavLst>
                                        <p:tav tm="0">
                                          <p:val>
                                            <p:strVal val="#ppt_x"/>
                                          </p:val>
                                        </p:tav>
                                        <p:tav tm="100000">
                                          <p:val>
                                            <p:strVal val="#ppt_x"/>
                                          </p:val>
                                        </p:tav>
                                      </p:tavLst>
                                    </p:anim>
                                    <p:anim calcmode="lin" valueType="num">
                                      <p:cBhvr additive="base">
                                        <p:cTn id="8" dur="500" fill="hold"/>
                                        <p:tgtEl>
                                          <p:spTgt spid="1136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gtEl>
                                        <p:attrNameLst>
                                          <p:attrName>style.visibility</p:attrName>
                                        </p:attrNameLst>
                                      </p:cBhvr>
                                      <p:to>
                                        <p:strVal val="visible"/>
                                      </p:to>
                                    </p:set>
                                    <p:anim calcmode="lin" valueType="num">
                                      <p:cBhvr additive="base">
                                        <p:cTn id="11" dur="500" fill="hold"/>
                                        <p:tgtEl>
                                          <p:spTgt spid="113667"/>
                                        </p:tgtEl>
                                        <p:attrNameLst>
                                          <p:attrName>ppt_x</p:attrName>
                                        </p:attrNameLst>
                                      </p:cBhvr>
                                      <p:tavLst>
                                        <p:tav tm="0">
                                          <p:val>
                                            <p:strVal val="#ppt_x"/>
                                          </p:val>
                                        </p:tav>
                                        <p:tav tm="100000">
                                          <p:val>
                                            <p:strVal val="#ppt_x"/>
                                          </p:val>
                                        </p:tav>
                                      </p:tavLst>
                                    </p:anim>
                                    <p:anim calcmode="lin" valueType="num">
                                      <p:cBhvr additive="base">
                                        <p:cTn id="12" dur="500" fill="hold"/>
                                        <p:tgtEl>
                                          <p:spTgt spid="11366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3669"/>
                                        </p:tgtEl>
                                        <p:attrNameLst>
                                          <p:attrName>style.visibility</p:attrName>
                                        </p:attrNameLst>
                                      </p:cBhvr>
                                      <p:to>
                                        <p:strVal val="visible"/>
                                      </p:to>
                                    </p:set>
                                    <p:anim calcmode="lin" valueType="num">
                                      <p:cBhvr additive="base">
                                        <p:cTn id="15" dur="500" fill="hold"/>
                                        <p:tgtEl>
                                          <p:spTgt spid="113669"/>
                                        </p:tgtEl>
                                        <p:attrNameLst>
                                          <p:attrName>ppt_x</p:attrName>
                                        </p:attrNameLst>
                                      </p:cBhvr>
                                      <p:tavLst>
                                        <p:tav tm="0">
                                          <p:val>
                                            <p:strVal val="#ppt_x"/>
                                          </p:val>
                                        </p:tav>
                                        <p:tav tm="100000">
                                          <p:val>
                                            <p:strVal val="#ppt_x"/>
                                          </p:val>
                                        </p:tav>
                                      </p:tavLst>
                                    </p:anim>
                                    <p:anim calcmode="lin" valueType="num">
                                      <p:cBhvr additive="base">
                                        <p:cTn id="16" dur="500" fill="hold"/>
                                        <p:tgtEl>
                                          <p:spTgt spid="1136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681"/>
                                        </p:tgtEl>
                                        <p:attrNameLst>
                                          <p:attrName>style.visibility</p:attrName>
                                        </p:attrNameLst>
                                      </p:cBhvr>
                                      <p:to>
                                        <p:strVal val="visible"/>
                                      </p:to>
                                    </p:set>
                                    <p:anim calcmode="lin" valueType="num">
                                      <p:cBhvr additive="base">
                                        <p:cTn id="19" dur="500" fill="hold"/>
                                        <p:tgtEl>
                                          <p:spTgt spid="113681"/>
                                        </p:tgtEl>
                                        <p:attrNameLst>
                                          <p:attrName>ppt_x</p:attrName>
                                        </p:attrNameLst>
                                      </p:cBhvr>
                                      <p:tavLst>
                                        <p:tav tm="0">
                                          <p:val>
                                            <p:strVal val="#ppt_x"/>
                                          </p:val>
                                        </p:tav>
                                        <p:tav tm="100000">
                                          <p:val>
                                            <p:strVal val="#ppt_x"/>
                                          </p:val>
                                        </p:tav>
                                      </p:tavLst>
                                    </p:anim>
                                    <p:anim calcmode="lin" valueType="num">
                                      <p:cBhvr additive="base">
                                        <p:cTn id="20" dur="500" fill="hold"/>
                                        <p:tgtEl>
                                          <p:spTgt spid="11368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685"/>
                                        </p:tgtEl>
                                        <p:attrNameLst>
                                          <p:attrName>style.visibility</p:attrName>
                                        </p:attrNameLst>
                                      </p:cBhvr>
                                      <p:to>
                                        <p:strVal val="visible"/>
                                      </p:to>
                                    </p:set>
                                    <p:anim calcmode="lin" valueType="num">
                                      <p:cBhvr additive="base">
                                        <p:cTn id="23" dur="500" fill="hold"/>
                                        <p:tgtEl>
                                          <p:spTgt spid="113685"/>
                                        </p:tgtEl>
                                        <p:attrNameLst>
                                          <p:attrName>ppt_x</p:attrName>
                                        </p:attrNameLst>
                                      </p:cBhvr>
                                      <p:tavLst>
                                        <p:tav tm="0">
                                          <p:val>
                                            <p:strVal val="#ppt_x"/>
                                          </p:val>
                                        </p:tav>
                                        <p:tav tm="100000">
                                          <p:val>
                                            <p:strVal val="#ppt_x"/>
                                          </p:val>
                                        </p:tav>
                                      </p:tavLst>
                                    </p:anim>
                                    <p:anim calcmode="lin" valueType="num">
                                      <p:cBhvr additive="base">
                                        <p:cTn id="24" dur="500" fill="hold"/>
                                        <p:tgtEl>
                                          <p:spTgt spid="1136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3682"/>
                                        </p:tgtEl>
                                        <p:attrNameLst>
                                          <p:attrName>style.visibility</p:attrName>
                                        </p:attrNameLst>
                                      </p:cBhvr>
                                      <p:to>
                                        <p:strVal val="visible"/>
                                      </p:to>
                                    </p:set>
                                    <p:anim calcmode="lin" valueType="num">
                                      <p:cBhvr additive="base">
                                        <p:cTn id="29" dur="500" fill="hold"/>
                                        <p:tgtEl>
                                          <p:spTgt spid="113682"/>
                                        </p:tgtEl>
                                        <p:attrNameLst>
                                          <p:attrName>ppt_x</p:attrName>
                                        </p:attrNameLst>
                                      </p:cBhvr>
                                      <p:tavLst>
                                        <p:tav tm="0">
                                          <p:val>
                                            <p:strVal val="#ppt_x"/>
                                          </p:val>
                                        </p:tav>
                                        <p:tav tm="100000">
                                          <p:val>
                                            <p:strVal val="#ppt_x"/>
                                          </p:val>
                                        </p:tav>
                                      </p:tavLst>
                                    </p:anim>
                                    <p:anim calcmode="lin" valueType="num">
                                      <p:cBhvr additive="base">
                                        <p:cTn id="30" dur="500" fill="hold"/>
                                        <p:tgtEl>
                                          <p:spTgt spid="11368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3671"/>
                                        </p:tgtEl>
                                        <p:attrNameLst>
                                          <p:attrName>style.visibility</p:attrName>
                                        </p:attrNameLst>
                                      </p:cBhvr>
                                      <p:to>
                                        <p:strVal val="visible"/>
                                      </p:to>
                                    </p:set>
                                    <p:anim calcmode="lin" valueType="num">
                                      <p:cBhvr additive="base">
                                        <p:cTn id="33" dur="500" fill="hold"/>
                                        <p:tgtEl>
                                          <p:spTgt spid="113671"/>
                                        </p:tgtEl>
                                        <p:attrNameLst>
                                          <p:attrName>ppt_x</p:attrName>
                                        </p:attrNameLst>
                                      </p:cBhvr>
                                      <p:tavLst>
                                        <p:tav tm="0">
                                          <p:val>
                                            <p:strVal val="#ppt_x"/>
                                          </p:val>
                                        </p:tav>
                                        <p:tav tm="100000">
                                          <p:val>
                                            <p:strVal val="#ppt_x"/>
                                          </p:val>
                                        </p:tav>
                                      </p:tavLst>
                                    </p:anim>
                                    <p:anim calcmode="lin" valueType="num">
                                      <p:cBhvr additive="base">
                                        <p:cTn id="34"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7" grpId="0"/>
      <p:bldP spid="113681" grpId="0"/>
      <p:bldP spid="11368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E3742E4-A569-4515-8D52-EDA81B199E34}" type="slidenum">
              <a:rPr lang="pt-BR" sz="1400">
                <a:latin typeface="Arial" charset="0"/>
                <a:cs typeface="+mn-cs"/>
              </a:rPr>
              <a:pPr algn="r">
                <a:defRPr/>
              </a:pPr>
              <a:t>16</a:t>
            </a:fld>
            <a:endParaRPr lang="pt-BR" sz="1400">
              <a:latin typeface="Arial" charset="0"/>
              <a:cs typeface="+mn-cs"/>
            </a:endParaRPr>
          </a:p>
        </p:txBody>
      </p:sp>
      <p:sp>
        <p:nvSpPr>
          <p:cNvPr id="115721"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 EFcE</a:t>
            </a:r>
          </a:p>
        </p:txBody>
      </p:sp>
      <p:sp>
        <p:nvSpPr>
          <p:cNvPr id="115722" name="Rectângulo 4"/>
          <p:cNvSpPr>
            <a:spLocks noChangeArrowheads="1"/>
          </p:cNvSpPr>
          <p:nvPr/>
        </p:nvSpPr>
        <p:spPr bwMode="auto">
          <a:xfrm>
            <a:off x="285750" y="1000125"/>
            <a:ext cx="8501063" cy="830263"/>
          </a:xfrm>
          <a:prstGeom prst="rect">
            <a:avLst/>
          </a:prstGeom>
          <a:noFill/>
          <a:ln w="9525">
            <a:noFill/>
            <a:miter lim="800000"/>
            <a:headEnd/>
            <a:tailEnd/>
          </a:ln>
        </p:spPr>
        <p:txBody>
          <a:bodyPr>
            <a:spAutoFit/>
          </a:bodyPr>
          <a:lstStyle/>
          <a:p>
            <a:r>
              <a:rPr lang="pt-PT" sz="2400"/>
              <a:t>O </a:t>
            </a:r>
            <a:r>
              <a:rPr lang="pt-PT" sz="2400" b="1"/>
              <a:t>multiplicador dos impostos autónomos e das transferências autónomas</a:t>
            </a:r>
            <a:r>
              <a:rPr lang="pt-PT" sz="2400"/>
              <a:t> são simétricos</a:t>
            </a:r>
          </a:p>
        </p:txBody>
      </p:sp>
      <p:sp>
        <p:nvSpPr>
          <p:cNvPr id="1157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5713" name="Object 1"/>
          <p:cNvGraphicFramePr>
            <a:graphicFrameLocks noChangeAspect="1"/>
          </p:cNvGraphicFramePr>
          <p:nvPr/>
        </p:nvGraphicFramePr>
        <p:xfrm>
          <a:off x="3786188" y="1389063"/>
          <a:ext cx="4357687" cy="1389062"/>
        </p:xfrm>
        <a:graphic>
          <a:graphicData uri="http://schemas.openxmlformats.org/presentationml/2006/ole">
            <mc:AlternateContent xmlns:mc="http://schemas.openxmlformats.org/markup-compatibility/2006">
              <mc:Choice xmlns:v="urn:schemas-microsoft-com:vml" Requires="v">
                <p:oleObj spid="_x0000_s115733" name="Equação" r:id="rId4" imgW="2781300" imgH="889000" progId="Equation.3">
                  <p:embed/>
                </p:oleObj>
              </mc:Choice>
              <mc:Fallback>
                <p:oleObj name="Equação" r:id="rId4" imgW="2781300" imgH="8890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8" y="1389063"/>
                        <a:ext cx="4357687" cy="1389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4" name="Rectangle 3"/>
          <p:cNvSpPr txBox="1">
            <a:spLocks noChangeArrowheads="1"/>
          </p:cNvSpPr>
          <p:nvPr/>
        </p:nvSpPr>
        <p:spPr bwMode="auto">
          <a:xfrm>
            <a:off x="214313" y="3000375"/>
            <a:ext cx="8715375" cy="3529013"/>
          </a:xfrm>
          <a:prstGeom prst="rect">
            <a:avLst/>
          </a:prstGeom>
          <a:noFill/>
          <a:ln w="9525">
            <a:noFill/>
            <a:miter lim="800000"/>
            <a:headEnd/>
            <a:tailEnd/>
          </a:ln>
        </p:spPr>
        <p:txBody>
          <a:bodyPr/>
          <a:lstStyle/>
          <a:p>
            <a:pPr marL="182563">
              <a:lnSpc>
                <a:spcPct val="90000"/>
              </a:lnSpc>
              <a:spcBef>
                <a:spcPct val="20000"/>
              </a:spcBef>
            </a:pPr>
            <a:r>
              <a:rPr lang="pt-PT" sz="1400">
                <a:cs typeface="Times New Roman" pitchFamily="18" charset="0"/>
              </a:rPr>
              <a:t>O </a:t>
            </a:r>
            <a:r>
              <a:rPr lang="pt-PT" sz="1400" b="1">
                <a:cs typeface="Times New Roman" pitchFamily="18" charset="0"/>
              </a:rPr>
              <a:t>multiplicador dos gastos é superior ao multiplicador das transferências</a:t>
            </a:r>
            <a:r>
              <a:rPr lang="pt-PT" sz="1400">
                <a:cs typeface="Times New Roman" pitchFamily="18" charset="0"/>
              </a:rPr>
              <a:t>; A razão deve-se a que, quando o Estado aumenta os seus gastos, a produção, e portanto, o rendimento nacional, aumenta imediatamente. Quando as transferências são aumentadas, existe não um aumento imediato de produção mas sim um aumento de rendimento disponível dos particulares. Esse acréscimo de rendimento disponível só no período seguinte irá dar origem a um aumento do consumo, e portanto, a um aumento de rendimento e de produção</a:t>
            </a:r>
          </a:p>
          <a:p>
            <a:pPr marL="182563">
              <a:lnSpc>
                <a:spcPct val="90000"/>
              </a:lnSpc>
              <a:spcBef>
                <a:spcPct val="20000"/>
              </a:spcBef>
              <a:buFont typeface="Wingdings" pitchFamily="2" charset="2"/>
              <a:buNone/>
            </a:pPr>
            <a:endParaRPr lang="pt-PT" sz="2800">
              <a:cs typeface="Times New Roman" pitchFamily="18" charset="0"/>
            </a:endParaRPr>
          </a:p>
          <a:p>
            <a:pPr marL="182563">
              <a:lnSpc>
                <a:spcPct val="90000"/>
              </a:lnSpc>
              <a:spcBef>
                <a:spcPct val="20000"/>
              </a:spcBef>
              <a:buFontTx/>
              <a:buChar char="•"/>
            </a:pPr>
            <a:endParaRPr lang="pt-PT" sz="1800">
              <a:cs typeface="Times New Roman" pitchFamily="18" charset="0"/>
            </a:endParaRPr>
          </a:p>
          <a:p>
            <a:pPr marL="182563">
              <a:lnSpc>
                <a:spcPct val="90000"/>
              </a:lnSpc>
              <a:spcBef>
                <a:spcPct val="20000"/>
              </a:spcBef>
            </a:pPr>
            <a:r>
              <a:rPr lang="pt-PT" sz="1600">
                <a:cs typeface="Times New Roman" pitchFamily="18" charset="0"/>
              </a:rPr>
              <a:t>O </a:t>
            </a:r>
            <a:r>
              <a:rPr lang="pt-PT" sz="1600" b="1">
                <a:cs typeface="Times New Roman" pitchFamily="18" charset="0"/>
              </a:rPr>
              <a:t>multiplicador da taxa marginal de imposto</a:t>
            </a:r>
            <a:r>
              <a:rPr lang="pt-PT" sz="1600">
                <a:cs typeface="Times New Roman" pitchFamily="18" charset="0"/>
              </a:rPr>
              <a:t> é negativo e dependente do nível de rendimento</a:t>
            </a:r>
          </a:p>
          <a:p>
            <a:pPr marL="182563">
              <a:lnSpc>
                <a:spcPct val="90000"/>
              </a:lnSpc>
              <a:spcBef>
                <a:spcPct val="20000"/>
              </a:spcBef>
              <a:buFontTx/>
              <a:buChar char="•"/>
            </a:pPr>
            <a:endParaRPr lang="pt-PT" sz="1600">
              <a:cs typeface="Times New Roman" pitchFamily="18" charset="0"/>
            </a:endParaRPr>
          </a:p>
          <a:p>
            <a:pPr marL="182563">
              <a:lnSpc>
                <a:spcPct val="90000"/>
              </a:lnSpc>
              <a:spcBef>
                <a:spcPct val="20000"/>
              </a:spcBef>
              <a:buFontTx/>
              <a:buChar char="•"/>
            </a:pPr>
            <a:endParaRPr lang="pt-PT" sz="1600">
              <a:cs typeface="Times New Roman" pitchFamily="18" charset="0"/>
            </a:endParaRPr>
          </a:p>
          <a:p>
            <a:pPr marL="182563">
              <a:lnSpc>
                <a:spcPct val="90000"/>
              </a:lnSpc>
              <a:spcBef>
                <a:spcPct val="20000"/>
              </a:spcBef>
            </a:pPr>
            <a:endParaRPr lang="pt-PT" sz="1800" b="1">
              <a:cs typeface="Times New Roman" pitchFamily="18" charset="0"/>
            </a:endParaRPr>
          </a:p>
          <a:p>
            <a:pPr marL="182563">
              <a:lnSpc>
                <a:spcPct val="90000"/>
              </a:lnSpc>
              <a:spcBef>
                <a:spcPct val="20000"/>
              </a:spcBef>
            </a:pPr>
            <a:r>
              <a:rPr lang="pt-PT" sz="2000" b="1" i="1">
                <a:solidFill>
                  <a:srgbClr val="1A6808"/>
                </a:solidFill>
                <a:effectLst>
                  <a:outerShdw blurRad="38100" dist="38100" dir="2700000" algn="tl">
                    <a:srgbClr val="C0C0C0"/>
                  </a:outerShdw>
                </a:effectLst>
                <a:cs typeface="Times New Roman" pitchFamily="18" charset="0"/>
              </a:rPr>
              <a:t>Objectivo dos multiplicadores: Quantificar as medidas de política orçamental!</a:t>
            </a:r>
          </a:p>
        </p:txBody>
      </p:sp>
      <p:sp>
        <p:nvSpPr>
          <p:cNvPr id="1157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5715" name="Object 3"/>
          <p:cNvGraphicFramePr>
            <a:graphicFrameLocks noChangeAspect="1"/>
          </p:cNvGraphicFramePr>
          <p:nvPr/>
        </p:nvGraphicFramePr>
        <p:xfrm>
          <a:off x="2643188" y="3973513"/>
          <a:ext cx="4071937" cy="812800"/>
        </p:xfrm>
        <a:graphic>
          <a:graphicData uri="http://schemas.openxmlformats.org/presentationml/2006/ole">
            <mc:AlternateContent xmlns:mc="http://schemas.openxmlformats.org/markup-compatibility/2006">
              <mc:Choice xmlns:v="urn:schemas-microsoft-com:vml" Requires="v">
                <p:oleObj spid="_x0000_s115734" name="Equação" r:id="rId6" imgW="2336800" imgH="431800" progId="Equation.3">
                  <p:embed/>
                </p:oleObj>
              </mc:Choice>
              <mc:Fallback>
                <p:oleObj name="Equação" r:id="rId6" imgW="2336800" imgH="431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188" y="3973513"/>
                        <a:ext cx="4071937"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5717" name="Object 5"/>
          <p:cNvGraphicFramePr>
            <a:graphicFrameLocks noChangeAspect="1"/>
          </p:cNvGraphicFramePr>
          <p:nvPr/>
        </p:nvGraphicFramePr>
        <p:xfrm>
          <a:off x="2349500" y="5121275"/>
          <a:ext cx="4446588" cy="644525"/>
        </p:xfrm>
        <a:graphic>
          <a:graphicData uri="http://schemas.openxmlformats.org/presentationml/2006/ole">
            <mc:AlternateContent xmlns:mc="http://schemas.openxmlformats.org/markup-compatibility/2006">
              <mc:Choice xmlns:v="urn:schemas-microsoft-com:vml" Requires="v">
                <p:oleObj spid="_x0000_s115735" name="Equação" r:id="rId8" imgW="3479760" imgH="507960" progId="Equation.3">
                  <p:embed/>
                </p:oleObj>
              </mc:Choice>
              <mc:Fallback>
                <p:oleObj name="Equação" r:id="rId8" imgW="3479760" imgH="50796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9500" y="5121275"/>
                        <a:ext cx="4446588"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pPr>
              <a:defRPr/>
            </a:pPr>
            <a:fld id="{0A38D259-F34C-4A09-ABA7-B2E2E965859D}" type="slidenum">
              <a:rPr lang="pt-PT" smtClean="0"/>
              <a:pPr>
                <a:defRPr/>
              </a:pPr>
              <a:t>16</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24">
                                            <p:txEl>
                                              <p:pRg st="0" end="0"/>
                                            </p:txEl>
                                          </p:spTgt>
                                        </p:tgtEl>
                                        <p:attrNameLst>
                                          <p:attrName>style.visibility</p:attrName>
                                        </p:attrNameLst>
                                      </p:cBhvr>
                                      <p:to>
                                        <p:strVal val="visible"/>
                                      </p:to>
                                    </p:set>
                                    <p:anim calcmode="lin" valueType="num">
                                      <p:cBhvr additive="base">
                                        <p:cTn id="7" dur="500" fill="hold"/>
                                        <p:tgtEl>
                                          <p:spTgt spid="115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15"/>
                                        </p:tgtEl>
                                        <p:attrNameLst>
                                          <p:attrName>style.visibility</p:attrName>
                                        </p:attrNameLst>
                                      </p:cBhvr>
                                      <p:to>
                                        <p:strVal val="visible"/>
                                      </p:to>
                                    </p:set>
                                    <p:anim calcmode="lin" valueType="num">
                                      <p:cBhvr additive="base">
                                        <p:cTn id="11" dur="500" fill="hold"/>
                                        <p:tgtEl>
                                          <p:spTgt spid="115715"/>
                                        </p:tgtEl>
                                        <p:attrNameLst>
                                          <p:attrName>ppt_x</p:attrName>
                                        </p:attrNameLst>
                                      </p:cBhvr>
                                      <p:tavLst>
                                        <p:tav tm="0">
                                          <p:val>
                                            <p:strVal val="#ppt_x"/>
                                          </p:val>
                                        </p:tav>
                                        <p:tav tm="100000">
                                          <p:val>
                                            <p:strVal val="#ppt_x"/>
                                          </p:val>
                                        </p:tav>
                                      </p:tavLst>
                                    </p:anim>
                                    <p:anim calcmode="lin" valueType="num">
                                      <p:cBhvr additive="base">
                                        <p:cTn id="12" dur="500" fill="hold"/>
                                        <p:tgtEl>
                                          <p:spTgt spid="1157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5724">
                                            <p:txEl>
                                              <p:pRg st="3" end="3"/>
                                            </p:txEl>
                                          </p:spTgt>
                                        </p:tgtEl>
                                        <p:attrNameLst>
                                          <p:attrName>style.visibility</p:attrName>
                                        </p:attrNameLst>
                                      </p:cBhvr>
                                      <p:to>
                                        <p:strVal val="visible"/>
                                      </p:to>
                                    </p:set>
                                    <p:animEffect transition="in" filter="strips(downLeft)">
                                      <p:cBhvr>
                                        <p:cTn id="17" dur="500"/>
                                        <p:tgtEl>
                                          <p:spTgt spid="115724">
                                            <p:txEl>
                                              <p:pRg st="3" end="3"/>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115717"/>
                                        </p:tgtEl>
                                        <p:attrNameLst>
                                          <p:attrName>style.visibility</p:attrName>
                                        </p:attrNameLst>
                                      </p:cBhvr>
                                      <p:to>
                                        <p:strVal val="visible"/>
                                      </p:to>
                                    </p:set>
                                    <p:anim calcmode="lin" valueType="num">
                                      <p:cBhvr additive="base">
                                        <p:cTn id="20" dur="500" fill="hold"/>
                                        <p:tgtEl>
                                          <p:spTgt spid="115717"/>
                                        </p:tgtEl>
                                        <p:attrNameLst>
                                          <p:attrName>ppt_x</p:attrName>
                                        </p:attrNameLst>
                                      </p:cBhvr>
                                      <p:tavLst>
                                        <p:tav tm="0">
                                          <p:val>
                                            <p:strVal val="#ppt_x"/>
                                          </p:val>
                                        </p:tav>
                                        <p:tav tm="100000">
                                          <p:val>
                                            <p:strVal val="#ppt_x"/>
                                          </p:val>
                                        </p:tav>
                                      </p:tavLst>
                                    </p:anim>
                                    <p:anim calcmode="lin" valueType="num">
                                      <p:cBhvr additive="base">
                                        <p:cTn id="21" dur="500" fill="hold"/>
                                        <p:tgtEl>
                                          <p:spTgt spid="11571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5724">
                                            <p:txEl>
                                              <p:pRg st="7" end="7"/>
                                            </p:txEl>
                                          </p:spTgt>
                                        </p:tgtEl>
                                        <p:attrNameLst>
                                          <p:attrName>style.visibility</p:attrName>
                                        </p:attrNameLst>
                                      </p:cBhvr>
                                      <p:to>
                                        <p:strVal val="visible"/>
                                      </p:to>
                                    </p:set>
                                    <p:anim calcmode="lin" valueType="num">
                                      <p:cBhvr additive="base">
                                        <p:cTn id="24" dur="500" fill="hold"/>
                                        <p:tgtEl>
                                          <p:spTgt spid="115724">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572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2F635E58-0FF9-489B-8FE0-CE808CBD4934}" type="slidenum">
              <a:rPr lang="pt-BR" sz="1400">
                <a:latin typeface="Arial" charset="0"/>
                <a:cs typeface="+mn-cs"/>
              </a:rPr>
              <a:pPr algn="r">
                <a:defRPr/>
              </a:pPr>
              <a:t>17</a:t>
            </a:fld>
            <a:endParaRPr lang="pt-BR" sz="1400">
              <a:latin typeface="Arial" charset="0"/>
              <a:cs typeface="+mn-cs"/>
            </a:endParaRPr>
          </a:p>
        </p:txBody>
      </p:sp>
      <p:sp>
        <p:nvSpPr>
          <p:cNvPr id="117765"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 EFcE</a:t>
            </a:r>
          </a:p>
        </p:txBody>
      </p:sp>
      <p:pic>
        <p:nvPicPr>
          <p:cNvPr id="117766" name="Picture 11"/>
          <p:cNvPicPr>
            <a:picLocks noChangeAspect="1" noChangeArrowheads="1"/>
          </p:cNvPicPr>
          <p:nvPr/>
        </p:nvPicPr>
        <p:blipFill>
          <a:blip r:embed="rId4" cstate="print"/>
          <a:srcRect/>
          <a:stretch>
            <a:fillRect/>
          </a:stretch>
        </p:blipFill>
        <p:spPr bwMode="auto">
          <a:xfrm>
            <a:off x="1071563" y="3000375"/>
            <a:ext cx="7380287" cy="3303588"/>
          </a:xfrm>
          <a:prstGeom prst="rect">
            <a:avLst/>
          </a:prstGeom>
          <a:noFill/>
          <a:ln w="9525">
            <a:noFill/>
            <a:miter lim="800000"/>
            <a:headEnd/>
            <a:tailEnd/>
          </a:ln>
        </p:spPr>
      </p:pic>
      <p:sp>
        <p:nvSpPr>
          <p:cNvPr id="117767" name="Rectângulo 5"/>
          <p:cNvSpPr>
            <a:spLocks noChangeArrowheads="1"/>
          </p:cNvSpPr>
          <p:nvPr/>
        </p:nvSpPr>
        <p:spPr bwMode="auto">
          <a:xfrm>
            <a:off x="500063" y="1071563"/>
            <a:ext cx="8072437" cy="584200"/>
          </a:xfrm>
          <a:prstGeom prst="rect">
            <a:avLst/>
          </a:prstGeom>
          <a:noFill/>
          <a:ln w="9525">
            <a:noFill/>
            <a:miter lim="800000"/>
            <a:headEnd/>
            <a:tailEnd/>
          </a:ln>
        </p:spPr>
        <p:txBody>
          <a:bodyPr>
            <a:spAutoFit/>
          </a:bodyPr>
          <a:lstStyle/>
          <a:p>
            <a:r>
              <a:rPr lang="pt-PT"/>
              <a:t>O “papel” do </a:t>
            </a:r>
            <a:r>
              <a:rPr lang="pt-PT" b="1"/>
              <a:t>Saldo Orçamental</a:t>
            </a:r>
            <a:r>
              <a:rPr lang="pt-PT"/>
              <a:t> no modelo</a:t>
            </a:r>
          </a:p>
        </p:txBody>
      </p:sp>
      <p:sp>
        <p:nvSpPr>
          <p:cNvPr id="1177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7761" name="Object 1"/>
          <p:cNvGraphicFramePr>
            <a:graphicFrameLocks noChangeAspect="1"/>
          </p:cNvGraphicFramePr>
          <p:nvPr/>
        </p:nvGraphicFramePr>
        <p:xfrm>
          <a:off x="1357313" y="1928813"/>
          <a:ext cx="6643687" cy="673100"/>
        </p:xfrm>
        <a:graphic>
          <a:graphicData uri="http://schemas.openxmlformats.org/presentationml/2006/ole">
            <mc:AlternateContent xmlns:mc="http://schemas.openxmlformats.org/markup-compatibility/2006">
              <mc:Choice xmlns:v="urn:schemas-microsoft-com:vml" Requires="v">
                <p:oleObj spid="_x0000_s117767" name="Equação" r:id="rId5" imgW="2260600" imgH="228600" progId="Equation.3">
                  <p:embed/>
                </p:oleObj>
              </mc:Choice>
              <mc:Fallback>
                <p:oleObj name="Equação" r:id="rId5" imgW="2260600" imgH="2286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1928813"/>
                        <a:ext cx="6643687"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pPr>
              <a:defRPr/>
            </a:pPr>
            <a:fld id="{0A38D259-F34C-4A09-ABA7-B2E2E965859D}" type="slidenum">
              <a:rPr lang="pt-PT" smtClean="0"/>
              <a:pPr>
                <a:defRPr/>
              </a:pPr>
              <a:t>17</a:t>
            </a:fld>
            <a:endParaRPr lang="pt-PT"/>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D7CACFC4-B9DD-4342-AEDA-31A98AD94791}" type="slidenum">
              <a:rPr lang="pt-BR" sz="1400">
                <a:latin typeface="Arial" charset="0"/>
                <a:cs typeface="+mn-cs"/>
              </a:rPr>
              <a:pPr algn="r">
                <a:defRPr/>
              </a:pPr>
              <a:t>18</a:t>
            </a:fld>
            <a:endParaRPr lang="pt-BR" sz="1400">
              <a:latin typeface="Arial" charset="0"/>
              <a:cs typeface="+mn-cs"/>
            </a:endParaRPr>
          </a:p>
        </p:txBody>
      </p:sp>
      <p:sp>
        <p:nvSpPr>
          <p:cNvPr id="119813"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 EFcE</a:t>
            </a:r>
          </a:p>
        </p:txBody>
      </p:sp>
      <p:sp>
        <p:nvSpPr>
          <p:cNvPr id="5" name="Rectangle 3"/>
          <p:cNvSpPr txBox="1">
            <a:spLocks noChangeArrowheads="1"/>
          </p:cNvSpPr>
          <p:nvPr/>
        </p:nvSpPr>
        <p:spPr bwMode="auto">
          <a:xfrm>
            <a:off x="457200" y="1143000"/>
            <a:ext cx="8229600" cy="4724400"/>
          </a:xfrm>
          <a:prstGeom prst="rect">
            <a:avLst/>
          </a:prstGeom>
          <a:noFill/>
          <a:ln w="9525">
            <a:noFill/>
            <a:miter lim="800000"/>
            <a:headEnd/>
            <a:tailEnd/>
          </a:ln>
        </p:spPr>
        <p:txBody>
          <a:bodyPr/>
          <a:lstStyle/>
          <a:p>
            <a:pPr marL="342900" indent="-342900">
              <a:lnSpc>
                <a:spcPct val="80000"/>
              </a:lnSpc>
              <a:spcBef>
                <a:spcPct val="20000"/>
              </a:spcBef>
              <a:buFontTx/>
              <a:buChar char="•"/>
              <a:defRPr/>
            </a:pPr>
            <a:r>
              <a:rPr lang="pt-PT" sz="2000" b="1" kern="0" dirty="0">
                <a:latin typeface="+mn-lt"/>
                <a:cs typeface="+mn-cs"/>
              </a:rPr>
              <a:t>Um aumento dos gastos provoca uma melhoria ou deterioração do Saldo Orçamental?</a:t>
            </a:r>
            <a:r>
              <a:rPr lang="pt-PT" sz="2000" kern="0" dirty="0">
                <a:latin typeface="+mn-lt"/>
                <a:cs typeface="+mn-cs"/>
              </a:rPr>
              <a:t> </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À primeira vista parece que implicaria uma deterioração, visto que o aumento dos gastos representa um aumento das despesas totais do Estado. Mas no modelo em análise, um aumento dos gastos provoca também um aumento do nível de rendimento de equilíbrio Y, e que esse aumento induz um aumento automático dos impostos arrecadados, pelo que não é óbvio qual o efeito global.</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O que queremos é determinar se é positivo ou negativo o multiplicador dos gastos em relação ao saldo orçamental</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Logo há de facto </a:t>
            </a:r>
            <a:r>
              <a:rPr lang="pt-PT" sz="2000" b="1" kern="0" dirty="0">
                <a:latin typeface="+mn-lt"/>
                <a:cs typeface="+mn-cs"/>
              </a:rPr>
              <a:t>diminuição do SO!</a:t>
            </a:r>
            <a:r>
              <a:rPr lang="pt-PT" sz="2000" kern="0" dirty="0">
                <a:latin typeface="+mn-lt"/>
                <a:cs typeface="+mn-cs"/>
              </a:rPr>
              <a:t> </a:t>
            </a:r>
          </a:p>
          <a:p>
            <a:pPr marL="342900" indent="-342900">
              <a:lnSpc>
                <a:spcPct val="80000"/>
              </a:lnSpc>
              <a:spcBef>
                <a:spcPct val="20000"/>
              </a:spcBef>
              <a:buFontTx/>
              <a:buChar char="•"/>
              <a:defRPr/>
            </a:pPr>
            <a:endParaRPr lang="pt-PT" sz="2000" kern="0" dirty="0">
              <a:latin typeface="+mn-lt"/>
              <a:cs typeface="+mn-cs"/>
            </a:endParaRPr>
          </a:p>
        </p:txBody>
      </p:sp>
      <p:sp>
        <p:nvSpPr>
          <p:cNvPr id="1198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19809" name="Object 1"/>
          <p:cNvGraphicFramePr>
            <a:graphicFrameLocks noChangeAspect="1"/>
          </p:cNvGraphicFramePr>
          <p:nvPr/>
        </p:nvGraphicFramePr>
        <p:xfrm>
          <a:off x="1285875" y="4429125"/>
          <a:ext cx="6561138" cy="850900"/>
        </p:xfrm>
        <a:graphic>
          <a:graphicData uri="http://schemas.openxmlformats.org/presentationml/2006/ole">
            <mc:AlternateContent xmlns:mc="http://schemas.openxmlformats.org/markup-compatibility/2006">
              <mc:Choice xmlns:v="urn:schemas-microsoft-com:vml" Requires="v">
                <p:oleObj spid="_x0000_s119815" name="Equação" r:id="rId4" imgW="3302000" imgH="431800" progId="Equation.3">
                  <p:embed/>
                </p:oleObj>
              </mc:Choice>
              <mc:Fallback>
                <p:oleObj name="Equação" r:id="rId4" imgW="3302000" imgH="4318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4429125"/>
                        <a:ext cx="6561138"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18</a:t>
            </a:fld>
            <a:endParaRPr lang="pt-PT"/>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3CD88D2F-45E4-424A-81CB-4B4D76333946}" type="slidenum">
              <a:rPr lang="pt-BR" sz="1400">
                <a:latin typeface="Arial" charset="0"/>
                <a:cs typeface="+mn-cs"/>
              </a:rPr>
              <a:pPr algn="r">
                <a:defRPr/>
              </a:pPr>
              <a:t>19</a:t>
            </a:fld>
            <a:endParaRPr lang="pt-BR" sz="1400">
              <a:latin typeface="Arial" charset="0"/>
              <a:cs typeface="+mn-cs"/>
            </a:endParaRPr>
          </a:p>
        </p:txBody>
      </p:sp>
      <p:sp>
        <p:nvSpPr>
          <p:cNvPr id="19149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Aberta com Estado</a:t>
            </a:r>
          </a:p>
        </p:txBody>
      </p:sp>
      <p:sp>
        <p:nvSpPr>
          <p:cNvPr id="5" name="Rectangle 3"/>
          <p:cNvSpPr txBox="1">
            <a:spLocks noChangeArrowheads="1"/>
          </p:cNvSpPr>
          <p:nvPr/>
        </p:nvSpPr>
        <p:spPr bwMode="auto">
          <a:xfrm>
            <a:off x="457200" y="1214438"/>
            <a:ext cx="8229600" cy="4652962"/>
          </a:xfrm>
          <a:prstGeom prst="rect">
            <a:avLst/>
          </a:prstGeom>
          <a:noFill/>
          <a:ln w="9525">
            <a:noFill/>
            <a:miter lim="800000"/>
            <a:headEnd/>
            <a:tailEnd/>
          </a:ln>
        </p:spPr>
        <p:txBody>
          <a:bodyPr/>
          <a:lstStyle/>
          <a:p>
            <a:pPr marL="342900" indent="-342900">
              <a:lnSpc>
                <a:spcPct val="80000"/>
              </a:lnSpc>
              <a:spcBef>
                <a:spcPct val="20000"/>
              </a:spcBef>
              <a:buFontTx/>
              <a:buChar char="•"/>
            </a:pPr>
            <a:r>
              <a:rPr lang="pt-PT" sz="1800" b="1" dirty="0">
                <a:latin typeface="Arial" charset="0"/>
              </a:rPr>
              <a:t>Com Estado</a:t>
            </a:r>
            <a:r>
              <a:rPr lang="pt-PT" sz="1800" dirty="0">
                <a:latin typeface="Arial" charset="0"/>
              </a:rPr>
              <a:t>: </a:t>
            </a:r>
          </a:p>
          <a:p>
            <a:pPr marL="742950" lvl="1" indent="-285750">
              <a:lnSpc>
                <a:spcPct val="80000"/>
              </a:lnSpc>
              <a:spcBef>
                <a:spcPct val="20000"/>
              </a:spcBef>
            </a:pPr>
            <a:r>
              <a:rPr lang="pt-PT" sz="1600" b="1" dirty="0" smtClean="0">
                <a:latin typeface="Arial" charset="0"/>
              </a:rPr>
              <a:t>   Y </a:t>
            </a:r>
            <a:r>
              <a:rPr lang="pt-PT" sz="1600" b="1" dirty="0">
                <a:latin typeface="Arial" charset="0"/>
              </a:rPr>
              <a:t>= DI = C + G + I + X – M</a:t>
            </a:r>
          </a:p>
          <a:p>
            <a:pPr marL="742950" lvl="1" indent="-285750">
              <a:lnSpc>
                <a:spcPct val="80000"/>
              </a:lnSpc>
              <a:spcBef>
                <a:spcPct val="20000"/>
              </a:spcBef>
            </a:pPr>
            <a:r>
              <a:rPr lang="pt-PT" sz="1600" b="1" dirty="0" smtClean="0">
                <a:latin typeface="Arial" charset="0"/>
              </a:rPr>
              <a:t>   </a:t>
            </a:r>
            <a:r>
              <a:rPr lang="pt-PT" sz="1600" b="1" dirty="0" err="1" smtClean="0">
                <a:latin typeface="Arial" charset="0"/>
              </a:rPr>
              <a:t>Yd</a:t>
            </a:r>
            <a:r>
              <a:rPr lang="pt-PT" sz="1600" b="1" dirty="0" smtClean="0">
                <a:latin typeface="Arial" charset="0"/>
              </a:rPr>
              <a:t> </a:t>
            </a:r>
            <a:r>
              <a:rPr lang="pt-PT" sz="1600" b="1" dirty="0">
                <a:latin typeface="Arial" charset="0"/>
              </a:rPr>
              <a:t>= Y – T + TR + </a:t>
            </a:r>
            <a:r>
              <a:rPr lang="pt-PT" sz="1600" b="1" dirty="0" err="1" smtClean="0">
                <a:latin typeface="Arial" charset="0"/>
              </a:rPr>
              <a:t>Rle</a:t>
            </a:r>
            <a:endParaRPr lang="pt-PT" sz="1600" b="1" dirty="0">
              <a:latin typeface="Arial" charset="0"/>
            </a:endParaRPr>
          </a:p>
          <a:p>
            <a:pPr marL="742950" lvl="1" indent="-285750">
              <a:lnSpc>
                <a:spcPct val="80000"/>
              </a:lnSpc>
              <a:spcBef>
                <a:spcPct val="20000"/>
              </a:spcBef>
            </a:pPr>
            <a:r>
              <a:rPr lang="pt-PT" sz="1600" b="1" dirty="0" smtClean="0">
                <a:latin typeface="Arial" charset="0"/>
              </a:rPr>
              <a:t>           Onde </a:t>
            </a:r>
            <a:r>
              <a:rPr lang="pt-PT" sz="1600" b="1" dirty="0">
                <a:latin typeface="Arial" charset="0"/>
              </a:rPr>
              <a:t>TR = </a:t>
            </a:r>
            <a:r>
              <a:rPr lang="pt-PT" sz="1600" b="1" dirty="0" err="1">
                <a:latin typeface="Arial" charset="0"/>
              </a:rPr>
              <a:t>Trf</a:t>
            </a:r>
            <a:r>
              <a:rPr lang="pt-PT" sz="1600" b="1" dirty="0">
                <a:latin typeface="Arial" charset="0"/>
              </a:rPr>
              <a:t> + </a:t>
            </a:r>
            <a:r>
              <a:rPr lang="pt-PT" sz="1600" b="1" dirty="0" err="1">
                <a:latin typeface="Arial" charset="0"/>
              </a:rPr>
              <a:t>Trf</a:t>
            </a:r>
            <a:r>
              <a:rPr lang="pt-PT" sz="1600" b="1" baseline="-25000" dirty="0" err="1">
                <a:latin typeface="Arial" charset="0"/>
              </a:rPr>
              <a:t>E</a:t>
            </a:r>
            <a:endParaRPr lang="pt-PT" sz="1600" b="1" baseline="-25000" dirty="0">
              <a:latin typeface="Arial" charset="0"/>
            </a:endParaRPr>
          </a:p>
          <a:p>
            <a:pPr marL="742950" lvl="1" indent="-285750">
              <a:lnSpc>
                <a:spcPct val="80000"/>
              </a:lnSpc>
              <a:spcBef>
                <a:spcPct val="20000"/>
              </a:spcBef>
            </a:pPr>
            <a:r>
              <a:rPr lang="pt-PT" sz="1600" b="1" dirty="0" smtClean="0">
                <a:latin typeface="Arial" charset="0"/>
              </a:rPr>
              <a:t>   S </a:t>
            </a:r>
            <a:r>
              <a:rPr lang="pt-PT" sz="1600" b="1" dirty="0">
                <a:latin typeface="Arial" charset="0"/>
              </a:rPr>
              <a:t>= </a:t>
            </a:r>
            <a:r>
              <a:rPr lang="pt-PT" sz="1600" b="1" dirty="0" err="1">
                <a:latin typeface="Arial" charset="0"/>
              </a:rPr>
              <a:t>Yd</a:t>
            </a:r>
            <a:r>
              <a:rPr lang="pt-PT" sz="1600" b="1" dirty="0">
                <a:latin typeface="Arial" charset="0"/>
              </a:rPr>
              <a:t> – </a:t>
            </a:r>
            <a:r>
              <a:rPr lang="pt-PT" sz="1600" b="1" dirty="0" smtClean="0">
                <a:latin typeface="Arial" charset="0"/>
              </a:rPr>
              <a:t>C</a:t>
            </a:r>
          </a:p>
          <a:p>
            <a:pPr marL="742950" lvl="1" indent="-285750">
              <a:lnSpc>
                <a:spcPct val="80000"/>
              </a:lnSpc>
              <a:spcBef>
                <a:spcPct val="20000"/>
              </a:spcBef>
            </a:pPr>
            <a:r>
              <a:rPr lang="pt-PT" sz="1600" b="1" dirty="0" smtClean="0">
                <a:latin typeface="Arial" charset="0"/>
              </a:rPr>
              <a:t>   SO </a:t>
            </a:r>
            <a:r>
              <a:rPr lang="pt-PT" sz="1600" b="1" dirty="0">
                <a:latin typeface="Arial" charset="0"/>
              </a:rPr>
              <a:t>= T – G – </a:t>
            </a:r>
            <a:r>
              <a:rPr lang="pt-PT" sz="1600" b="1" dirty="0" err="1">
                <a:latin typeface="Arial" charset="0"/>
              </a:rPr>
              <a:t>TrfG</a:t>
            </a:r>
            <a:endParaRPr lang="pt-PT" sz="1600" b="1" dirty="0">
              <a:latin typeface="Arial" charset="0"/>
            </a:endParaRPr>
          </a:p>
          <a:p>
            <a:pPr marL="742950" lvl="1" indent="-285750">
              <a:lnSpc>
                <a:spcPct val="80000"/>
              </a:lnSpc>
              <a:spcBef>
                <a:spcPct val="20000"/>
              </a:spcBef>
            </a:pPr>
            <a:r>
              <a:rPr lang="pt-PT" sz="1600" b="1" dirty="0" smtClean="0">
                <a:latin typeface="Arial" charset="0"/>
              </a:rPr>
              <a:t>   BTC </a:t>
            </a:r>
            <a:r>
              <a:rPr lang="pt-PT" sz="1600" b="1" dirty="0">
                <a:latin typeface="Arial" charset="0"/>
              </a:rPr>
              <a:t>= BC + BR + BTU</a:t>
            </a:r>
          </a:p>
          <a:p>
            <a:pPr marL="742950" lvl="1" indent="-285750">
              <a:lnSpc>
                <a:spcPct val="80000"/>
              </a:lnSpc>
              <a:spcBef>
                <a:spcPct val="20000"/>
              </a:spcBef>
            </a:pPr>
            <a:endParaRPr lang="pt-PT" sz="1600" b="1" dirty="0">
              <a:latin typeface="Arial" charset="0"/>
            </a:endParaRPr>
          </a:p>
          <a:p>
            <a:pPr marL="342900" indent="-342900">
              <a:lnSpc>
                <a:spcPct val="80000"/>
              </a:lnSpc>
              <a:spcBef>
                <a:spcPct val="20000"/>
              </a:spcBef>
              <a:buFontTx/>
              <a:buChar char="•"/>
            </a:pPr>
            <a:r>
              <a:rPr lang="pt-PT" sz="1600" dirty="0">
                <a:latin typeface="Arial" charset="0"/>
              </a:rPr>
              <a:t>Onde BTC = Balança de Transacções Correntes; BC = Balança Comercial ou X - M; BR = Balança de rendimentos ou </a:t>
            </a:r>
            <a:r>
              <a:rPr lang="pt-PT" sz="1600" dirty="0" err="1">
                <a:latin typeface="Arial" charset="0"/>
              </a:rPr>
              <a:t>RLe</a:t>
            </a:r>
            <a:r>
              <a:rPr lang="pt-PT" sz="1600" dirty="0">
                <a:latin typeface="Arial" charset="0"/>
              </a:rPr>
              <a:t>; BTU = Balança de Transferências Unilaterais ou </a:t>
            </a:r>
            <a:r>
              <a:rPr lang="pt-PT" sz="1600" dirty="0" err="1">
                <a:latin typeface="Arial" charset="0"/>
              </a:rPr>
              <a:t>Trfe</a:t>
            </a:r>
            <a:endParaRPr lang="pt-PT" sz="1600" dirty="0">
              <a:latin typeface="Arial" charset="0"/>
            </a:endParaRPr>
          </a:p>
          <a:p>
            <a:pPr marL="342900" indent="-342900">
              <a:lnSpc>
                <a:spcPct val="80000"/>
              </a:lnSpc>
              <a:spcBef>
                <a:spcPct val="20000"/>
              </a:spcBef>
              <a:buFontTx/>
              <a:buChar char="•"/>
            </a:pPr>
            <a:endParaRPr lang="pt-PT" sz="1600" dirty="0">
              <a:latin typeface="Arial" charset="0"/>
            </a:endParaRPr>
          </a:p>
          <a:p>
            <a:pPr marL="742950" lvl="1" indent="-285750">
              <a:lnSpc>
                <a:spcPct val="80000"/>
              </a:lnSpc>
              <a:spcBef>
                <a:spcPct val="20000"/>
              </a:spcBef>
            </a:pPr>
            <a:r>
              <a:rPr lang="pt-PT" sz="1600" b="1" dirty="0">
                <a:latin typeface="Arial" charset="0"/>
              </a:rPr>
              <a:t>S = </a:t>
            </a:r>
            <a:r>
              <a:rPr lang="pt-PT" sz="1600" b="1" dirty="0" err="1">
                <a:latin typeface="Arial" charset="0"/>
              </a:rPr>
              <a:t>Yd</a:t>
            </a:r>
            <a:r>
              <a:rPr lang="pt-PT" sz="1600" b="1" dirty="0">
                <a:latin typeface="Arial" charset="0"/>
              </a:rPr>
              <a:t> – C = Y – T + TR + </a:t>
            </a:r>
            <a:r>
              <a:rPr lang="pt-PT" sz="1600" b="1" dirty="0" err="1">
                <a:latin typeface="Arial" charset="0"/>
              </a:rPr>
              <a:t>RLe</a:t>
            </a:r>
            <a:r>
              <a:rPr lang="pt-PT" sz="1600" b="1" dirty="0">
                <a:latin typeface="Arial" charset="0"/>
              </a:rPr>
              <a:t> – C = C + G + I + X – M – T + TR + </a:t>
            </a:r>
            <a:r>
              <a:rPr lang="pt-PT" sz="1600" b="1" dirty="0" err="1">
                <a:latin typeface="Arial" charset="0"/>
              </a:rPr>
              <a:t>RLe</a:t>
            </a:r>
            <a:r>
              <a:rPr lang="pt-PT" sz="1600" b="1" dirty="0">
                <a:latin typeface="Arial" charset="0"/>
              </a:rPr>
              <a:t> – C = </a:t>
            </a:r>
            <a:r>
              <a:rPr lang="pt-PT" sz="1600" b="1" dirty="0" smtClean="0">
                <a:latin typeface="Arial" charset="0"/>
              </a:rPr>
              <a:t>          I </a:t>
            </a:r>
            <a:r>
              <a:rPr lang="pt-PT" sz="1600" b="1" dirty="0">
                <a:latin typeface="Arial" charset="0"/>
              </a:rPr>
              <a:t>+ (G + </a:t>
            </a:r>
            <a:r>
              <a:rPr lang="pt-PT" sz="1600" b="1" dirty="0" err="1">
                <a:latin typeface="Arial" charset="0"/>
              </a:rPr>
              <a:t>TrfE</a:t>
            </a:r>
            <a:r>
              <a:rPr lang="pt-PT" sz="1600" b="1" dirty="0">
                <a:latin typeface="Arial" charset="0"/>
              </a:rPr>
              <a:t> – T) + (Ex – </a:t>
            </a:r>
            <a:r>
              <a:rPr lang="pt-PT" sz="1600" b="1" dirty="0" err="1">
                <a:latin typeface="Arial" charset="0"/>
              </a:rPr>
              <a:t>Im</a:t>
            </a:r>
            <a:r>
              <a:rPr lang="pt-PT" sz="1600" b="1" dirty="0">
                <a:latin typeface="Arial" charset="0"/>
              </a:rPr>
              <a:t> + </a:t>
            </a:r>
            <a:r>
              <a:rPr lang="pt-PT" sz="1600" b="1" dirty="0" err="1">
                <a:latin typeface="Arial" charset="0"/>
              </a:rPr>
              <a:t>RLe</a:t>
            </a:r>
            <a:r>
              <a:rPr lang="pt-PT" sz="1600" b="1" dirty="0">
                <a:latin typeface="Arial" charset="0"/>
              </a:rPr>
              <a:t> + </a:t>
            </a:r>
            <a:r>
              <a:rPr lang="pt-PT" sz="1600" b="1" dirty="0" err="1">
                <a:latin typeface="Arial" charset="0"/>
              </a:rPr>
              <a:t>Trf</a:t>
            </a:r>
            <a:r>
              <a:rPr lang="pt-PT" sz="1600" b="1" dirty="0">
                <a:latin typeface="Arial" charset="0"/>
              </a:rPr>
              <a:t>) = I + DO + BTC</a:t>
            </a:r>
          </a:p>
          <a:p>
            <a:pPr marL="742950" lvl="1" indent="-285750">
              <a:lnSpc>
                <a:spcPct val="80000"/>
              </a:lnSpc>
              <a:spcBef>
                <a:spcPct val="20000"/>
              </a:spcBef>
              <a:buFontTx/>
              <a:buChar char="–"/>
            </a:pPr>
            <a:endParaRPr lang="pt-PT" sz="1600" b="1" dirty="0">
              <a:latin typeface="Arial" charset="0"/>
            </a:endParaRPr>
          </a:p>
          <a:p>
            <a:pPr marL="342900" indent="-342900">
              <a:lnSpc>
                <a:spcPct val="80000"/>
              </a:lnSpc>
              <a:spcBef>
                <a:spcPct val="20000"/>
              </a:spcBef>
              <a:buFontTx/>
              <a:buChar char="•"/>
            </a:pPr>
            <a:r>
              <a:rPr lang="pt-PT" sz="1800" dirty="0">
                <a:latin typeface="Arial" charset="0"/>
              </a:rPr>
              <a:t>Daqui deriva a </a:t>
            </a:r>
            <a:r>
              <a:rPr lang="pt-PT" sz="1800" dirty="0">
                <a:solidFill>
                  <a:srgbClr val="006600"/>
                </a:solidFill>
                <a:effectLst>
                  <a:outerShdw blurRad="38100" dist="38100" dir="2700000" algn="tl">
                    <a:srgbClr val="000000">
                      <a:alpha val="43137"/>
                    </a:srgbClr>
                  </a:outerShdw>
                </a:effectLst>
                <a:latin typeface="Arial" charset="0"/>
              </a:rPr>
              <a:t>Identidade </a:t>
            </a:r>
            <a:r>
              <a:rPr lang="pt-PT" sz="1800" dirty="0" smtClean="0">
                <a:solidFill>
                  <a:srgbClr val="006600"/>
                </a:solidFill>
                <a:effectLst>
                  <a:outerShdw blurRad="38100" dist="38100" dir="2700000" algn="tl">
                    <a:srgbClr val="000000">
                      <a:alpha val="43137"/>
                    </a:srgbClr>
                  </a:outerShdw>
                </a:effectLst>
                <a:latin typeface="Arial" charset="0"/>
              </a:rPr>
              <a:t>Fundamental </a:t>
            </a:r>
            <a:r>
              <a:rPr lang="pt-PT" sz="1800" dirty="0">
                <a:solidFill>
                  <a:srgbClr val="006600"/>
                </a:solidFill>
                <a:effectLst>
                  <a:outerShdw blurRad="38100" dist="38100" dir="2700000" algn="tl">
                    <a:srgbClr val="000000">
                      <a:alpha val="43137"/>
                    </a:srgbClr>
                  </a:outerShdw>
                </a:effectLst>
                <a:latin typeface="Arial" charset="0"/>
              </a:rPr>
              <a:t>da Macroeconomia:</a:t>
            </a:r>
          </a:p>
          <a:p>
            <a:pPr marL="342900" indent="-342900">
              <a:lnSpc>
                <a:spcPct val="80000"/>
              </a:lnSpc>
              <a:spcBef>
                <a:spcPct val="20000"/>
              </a:spcBef>
              <a:buFont typeface="Wingdings" pitchFamily="2" charset="2"/>
              <a:buNone/>
            </a:pPr>
            <a:r>
              <a:rPr lang="pt-PT" sz="1800" dirty="0">
                <a:latin typeface="Arial" charset="0"/>
              </a:rPr>
              <a:t>                        </a:t>
            </a:r>
            <a:r>
              <a:rPr lang="pt-PT" sz="1800" b="1" dirty="0">
                <a:latin typeface="Arial" charset="0"/>
              </a:rPr>
              <a:t>S – BTC = I</a:t>
            </a:r>
            <a:r>
              <a:rPr lang="pt-PT" sz="1800" b="1" baseline="-25000" dirty="0">
                <a:latin typeface="Arial" charset="0"/>
              </a:rPr>
              <a:t>L</a:t>
            </a:r>
            <a:r>
              <a:rPr lang="pt-PT" sz="1800" b="1" dirty="0">
                <a:latin typeface="Arial" charset="0"/>
              </a:rPr>
              <a:t> + DO</a:t>
            </a:r>
          </a:p>
          <a:p>
            <a:pPr marL="342900" indent="-342900">
              <a:lnSpc>
                <a:spcPct val="80000"/>
              </a:lnSpc>
              <a:spcBef>
                <a:spcPct val="20000"/>
              </a:spcBef>
              <a:buFontTx/>
              <a:buChar char="•"/>
            </a:pPr>
            <a:endParaRPr lang="pt-PT" sz="1800" b="1" dirty="0">
              <a:latin typeface="Arial" charset="0"/>
            </a:endParaRPr>
          </a:p>
          <a:p>
            <a:pPr marL="342900" indent="-342900">
              <a:lnSpc>
                <a:spcPct val="80000"/>
              </a:lnSpc>
              <a:spcBef>
                <a:spcPct val="20000"/>
              </a:spcBef>
              <a:buFontTx/>
              <a:buChar char="•"/>
            </a:pPr>
            <a:endParaRPr lang="pt-PT" sz="1800" b="1" dirty="0">
              <a:solidFill>
                <a:schemeClr val="accent4">
                  <a:lumMod val="65000"/>
                  <a:lumOff val="35000"/>
                </a:schemeClr>
              </a:solidFill>
            </a:endParaRPr>
          </a:p>
          <a:p>
            <a:pPr marL="342900" indent="-342900">
              <a:lnSpc>
                <a:spcPct val="80000"/>
              </a:lnSpc>
              <a:spcBef>
                <a:spcPct val="20000"/>
              </a:spcBef>
              <a:buFontTx/>
              <a:buChar char="•"/>
            </a:pPr>
            <a:r>
              <a:rPr lang="pt-PT" sz="1800" b="1" dirty="0">
                <a:solidFill>
                  <a:schemeClr val="accent4">
                    <a:lumMod val="65000"/>
                    <a:lumOff val="35000"/>
                  </a:schemeClr>
                </a:solidFill>
              </a:rPr>
              <a:t>Sem Estado: Y = C + I + X - M</a:t>
            </a:r>
          </a:p>
        </p:txBody>
      </p:sp>
      <p:sp>
        <p:nvSpPr>
          <p:cNvPr id="191494" name="Text Box 6"/>
          <p:cNvSpPr txBox="1">
            <a:spLocks noChangeArrowheads="1"/>
          </p:cNvSpPr>
          <p:nvPr/>
        </p:nvSpPr>
        <p:spPr bwMode="auto">
          <a:xfrm>
            <a:off x="6286500" y="1214438"/>
            <a:ext cx="2592388" cy="1558925"/>
          </a:xfrm>
          <a:prstGeom prst="rect">
            <a:avLst/>
          </a:prstGeom>
          <a:noFill/>
          <a:ln w="9525">
            <a:noFill/>
            <a:miter lim="800000"/>
            <a:headEnd/>
            <a:tailEnd/>
          </a:ln>
        </p:spPr>
        <p:txBody>
          <a:bodyPr>
            <a:spAutoFit/>
          </a:bodyPr>
          <a:lstStyle/>
          <a:p>
            <a:pPr>
              <a:spcBef>
                <a:spcPct val="20000"/>
              </a:spcBef>
              <a:buClr>
                <a:schemeClr val="bg2"/>
              </a:buClr>
              <a:buSzPct val="75000"/>
              <a:buFont typeface="Wingdings" pitchFamily="2" charset="2"/>
              <a:buNone/>
            </a:pPr>
            <a:r>
              <a:rPr lang="pt-PT" sz="1600"/>
              <a:t>Ex: BTC = -3; significa um </a:t>
            </a:r>
            <a:r>
              <a:rPr lang="pt-PT" sz="1600">
                <a:solidFill>
                  <a:srgbClr val="FF0066"/>
                </a:solidFill>
              </a:rPr>
              <a:t>fluxo</a:t>
            </a:r>
            <a:r>
              <a:rPr lang="pt-PT" sz="1600"/>
              <a:t> positivo, no valor de 3, do exterior para os mercados financeiros. Quando a      BTC &lt; 0 é o exterior que financia o nosso país</a:t>
            </a:r>
          </a:p>
        </p:txBody>
      </p:sp>
      <p:sp>
        <p:nvSpPr>
          <p:cNvPr id="191495" name="Text Box 9"/>
          <p:cNvSpPr txBox="1">
            <a:spLocks noChangeArrowheads="1"/>
          </p:cNvSpPr>
          <p:nvPr/>
        </p:nvSpPr>
        <p:spPr bwMode="auto">
          <a:xfrm>
            <a:off x="5796137" y="5072063"/>
            <a:ext cx="3168352" cy="738664"/>
          </a:xfrm>
          <a:prstGeom prst="rect">
            <a:avLst/>
          </a:prstGeom>
          <a:noFill/>
          <a:ln w="9525">
            <a:noFill/>
            <a:miter lim="800000"/>
            <a:headEnd/>
            <a:tailEnd/>
          </a:ln>
        </p:spPr>
        <p:txBody>
          <a:bodyPr wrap="square">
            <a:spAutoFit/>
          </a:bodyPr>
          <a:lstStyle/>
          <a:p>
            <a:pPr>
              <a:spcBef>
                <a:spcPct val="50000"/>
              </a:spcBef>
            </a:pPr>
            <a:r>
              <a:rPr lang="pt-PT" sz="1400" dirty="0">
                <a:solidFill>
                  <a:srgbClr val="FF0066"/>
                </a:solidFill>
              </a:rPr>
              <a:t>Poupança total = Poupança dos particulares (S) + Poupança do Estado </a:t>
            </a:r>
            <a:r>
              <a:rPr lang="pt-PT" sz="1400" dirty="0" smtClean="0">
                <a:solidFill>
                  <a:srgbClr val="FF0066"/>
                </a:solidFill>
              </a:rPr>
              <a:t>(DO = - SO</a:t>
            </a:r>
            <a:r>
              <a:rPr lang="pt-PT" sz="1400" dirty="0">
                <a:solidFill>
                  <a:srgbClr val="FF0066"/>
                </a:solidFill>
              </a:rPr>
              <a:t>) + Poupança Externa </a:t>
            </a:r>
            <a:r>
              <a:rPr lang="pt-PT" sz="1400" dirty="0" smtClean="0">
                <a:solidFill>
                  <a:srgbClr val="FF0066"/>
                </a:solidFill>
              </a:rPr>
              <a:t>(BTC</a:t>
            </a:r>
            <a:r>
              <a:rPr lang="pt-PT" sz="1400" dirty="0">
                <a:solidFill>
                  <a:srgbClr val="FF0066"/>
                </a:solidFill>
              </a:rPr>
              <a:t>)</a:t>
            </a:r>
          </a:p>
        </p:txBody>
      </p:sp>
      <p:sp>
        <p:nvSpPr>
          <p:cNvPr id="191496" name="Text Box 4"/>
          <p:cNvSpPr txBox="1">
            <a:spLocks noChangeArrowheads="1"/>
          </p:cNvSpPr>
          <p:nvPr/>
        </p:nvSpPr>
        <p:spPr bwMode="auto">
          <a:xfrm>
            <a:off x="4357688" y="5214938"/>
            <a:ext cx="1800225" cy="366712"/>
          </a:xfrm>
          <a:prstGeom prst="rect">
            <a:avLst/>
          </a:prstGeom>
          <a:noFill/>
          <a:ln w="9525">
            <a:noFill/>
            <a:miter lim="800000"/>
            <a:headEnd/>
            <a:tailEnd/>
          </a:ln>
        </p:spPr>
        <p:txBody>
          <a:bodyPr>
            <a:spAutoFit/>
          </a:bodyPr>
          <a:lstStyle/>
          <a:p>
            <a:pPr>
              <a:spcBef>
                <a:spcPct val="50000"/>
              </a:spcBef>
            </a:pPr>
            <a:r>
              <a:rPr lang="pt-PT" sz="1800" b="1"/>
              <a:t>DO = - SO</a:t>
            </a:r>
          </a:p>
        </p:txBody>
      </p:sp>
      <p:cxnSp>
        <p:nvCxnSpPr>
          <p:cNvPr id="11" name="Conexão recta unidireccional 10"/>
          <p:cNvCxnSpPr/>
          <p:nvPr/>
        </p:nvCxnSpPr>
        <p:spPr>
          <a:xfrm flipV="1">
            <a:off x="4214813" y="1571625"/>
            <a:ext cx="1857375" cy="1500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xão recta unidireccional 12"/>
          <p:cNvCxnSpPr/>
          <p:nvPr/>
        </p:nvCxnSpPr>
        <p:spPr>
          <a:xfrm>
            <a:off x="4143375" y="5143500"/>
            <a:ext cx="285750" cy="142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xão recta unidireccional 14"/>
          <p:cNvCxnSpPr/>
          <p:nvPr/>
        </p:nvCxnSpPr>
        <p:spPr>
          <a:xfrm>
            <a:off x="4572000" y="5143500"/>
            <a:ext cx="1214438"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pPr>
              <a:defRPr/>
            </a:pPr>
            <a:fld id="{0A38D259-F34C-4A09-ABA7-B2E2E965859D}" type="slidenum">
              <a:rPr lang="pt-PT" smtClean="0"/>
              <a:pPr>
                <a:defRPr/>
              </a:pPr>
              <a:t>19</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anim calcmode="lin" valueType="num">
                                      <p:cBhvr additive="base">
                                        <p:cTn id="1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1494"/>
                                        </p:tgtEl>
                                        <p:attrNameLst>
                                          <p:attrName>style.visibility</p:attrName>
                                        </p:attrNameLst>
                                      </p:cBhvr>
                                      <p:to>
                                        <p:strVal val="visible"/>
                                      </p:to>
                                    </p:set>
                                    <p:anim calcmode="lin" valueType="num">
                                      <p:cBhvr additive="base">
                                        <p:cTn id="21" dur="500" fill="hold"/>
                                        <p:tgtEl>
                                          <p:spTgt spid="191494"/>
                                        </p:tgtEl>
                                        <p:attrNameLst>
                                          <p:attrName>ppt_x</p:attrName>
                                        </p:attrNameLst>
                                      </p:cBhvr>
                                      <p:tavLst>
                                        <p:tav tm="0">
                                          <p:val>
                                            <p:strVal val="#ppt_x"/>
                                          </p:val>
                                        </p:tav>
                                        <p:tav tm="100000">
                                          <p:val>
                                            <p:strVal val="#ppt_x"/>
                                          </p:val>
                                        </p:tav>
                                      </p:tavLst>
                                    </p:anim>
                                    <p:anim calcmode="lin" valueType="num">
                                      <p:cBhvr additive="base">
                                        <p:cTn id="22" dur="500" fill="hold"/>
                                        <p:tgtEl>
                                          <p:spTgt spid="19149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 calcmode="lin" valueType="num">
                                      <p:cBhvr additive="base">
                                        <p:cTn id="2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1495"/>
                                        </p:tgtEl>
                                        <p:attrNameLst>
                                          <p:attrName>style.visibility</p:attrName>
                                        </p:attrNameLst>
                                      </p:cBhvr>
                                      <p:to>
                                        <p:strVal val="visible"/>
                                      </p:to>
                                    </p:set>
                                    <p:anim calcmode="lin" valueType="num">
                                      <p:cBhvr additive="base">
                                        <p:cTn id="35" dur="500" fill="hold"/>
                                        <p:tgtEl>
                                          <p:spTgt spid="191495"/>
                                        </p:tgtEl>
                                        <p:attrNameLst>
                                          <p:attrName>ppt_x</p:attrName>
                                        </p:attrNameLst>
                                      </p:cBhvr>
                                      <p:tavLst>
                                        <p:tav tm="0">
                                          <p:val>
                                            <p:strVal val="#ppt_x"/>
                                          </p:val>
                                        </p:tav>
                                        <p:tav tm="100000">
                                          <p:val>
                                            <p:strVal val="#ppt_x"/>
                                          </p:val>
                                        </p:tav>
                                      </p:tavLst>
                                    </p:anim>
                                    <p:anim calcmode="lin" valueType="num">
                                      <p:cBhvr additive="base">
                                        <p:cTn id="36" dur="500" fill="hold"/>
                                        <p:tgtEl>
                                          <p:spTgt spid="19149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1496"/>
                                        </p:tgtEl>
                                        <p:attrNameLst>
                                          <p:attrName>style.visibility</p:attrName>
                                        </p:attrNameLst>
                                      </p:cBhvr>
                                      <p:to>
                                        <p:strVal val="visible"/>
                                      </p:to>
                                    </p:set>
                                    <p:anim calcmode="lin" valueType="num">
                                      <p:cBhvr additive="base">
                                        <p:cTn id="39" dur="500" fill="hold"/>
                                        <p:tgtEl>
                                          <p:spTgt spid="191496"/>
                                        </p:tgtEl>
                                        <p:attrNameLst>
                                          <p:attrName>ppt_x</p:attrName>
                                        </p:attrNameLst>
                                      </p:cBhvr>
                                      <p:tavLst>
                                        <p:tav tm="0">
                                          <p:val>
                                            <p:strVal val="#ppt_x"/>
                                          </p:val>
                                        </p:tav>
                                        <p:tav tm="100000">
                                          <p:val>
                                            <p:strVal val="#ppt_x"/>
                                          </p:val>
                                        </p:tav>
                                      </p:tavLst>
                                    </p:anim>
                                    <p:anim calcmode="lin" valueType="num">
                                      <p:cBhvr additive="base">
                                        <p:cTn id="40" dur="500" fill="hold"/>
                                        <p:tgtEl>
                                          <p:spTgt spid="19149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P spid="191495" grpId="0"/>
      <p:bldP spid="19149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1E0A992-7C28-470B-B425-E46760A27F87}" type="slidenum">
              <a:rPr lang="pt-BR" sz="1400">
                <a:latin typeface="Arial" charset="0"/>
                <a:cs typeface="+mn-cs"/>
              </a:rPr>
              <a:pPr algn="r">
                <a:defRPr/>
              </a:pPr>
              <a:t>2</a:t>
            </a:fld>
            <a:endParaRPr lang="pt-BR" sz="1400">
              <a:latin typeface="Arial" charset="0"/>
              <a:cs typeface="+mn-cs"/>
            </a:endParaRPr>
          </a:p>
        </p:txBody>
      </p:sp>
      <p:sp>
        <p:nvSpPr>
          <p:cNvPr id="18436" name="Rectangle 8"/>
          <p:cNvSpPr>
            <a:spLocks noGrp="1" noChangeArrowheads="1"/>
          </p:cNvSpPr>
          <p:nvPr>
            <p:ph type="title" idx="4294967295"/>
          </p:nvPr>
        </p:nvSpPr>
        <p:spPr>
          <a:xfrm>
            <a:off x="457200" y="274638"/>
            <a:ext cx="8229600" cy="561975"/>
          </a:xfrm>
        </p:spPr>
        <p:txBody>
          <a:bodyPr/>
          <a:lstStyle/>
          <a:p>
            <a:pPr algn="l"/>
            <a:r>
              <a:rPr lang="pt-PT" sz="4000" dirty="0" smtClean="0">
                <a:latin typeface="Times New Roman" pitchFamily="18" charset="0"/>
              </a:rPr>
              <a:t>Circuito Económico</a:t>
            </a:r>
          </a:p>
        </p:txBody>
      </p:sp>
      <p:sp>
        <p:nvSpPr>
          <p:cNvPr id="2" name="Rectângulo 5"/>
          <p:cNvSpPr>
            <a:spLocks noChangeArrowheads="1"/>
          </p:cNvSpPr>
          <p:nvPr/>
        </p:nvSpPr>
        <p:spPr bwMode="auto">
          <a:xfrm>
            <a:off x="285750" y="1071563"/>
            <a:ext cx="8572500" cy="5407025"/>
          </a:xfrm>
          <a:prstGeom prst="rect">
            <a:avLst/>
          </a:prstGeom>
          <a:noFill/>
          <a:ln w="9525">
            <a:noFill/>
            <a:miter lim="800000"/>
            <a:headEnd/>
            <a:tailEnd/>
          </a:ln>
        </p:spPr>
        <p:txBody>
          <a:bodyPr>
            <a:spAutoFit/>
          </a:bodyPr>
          <a:lstStyle/>
          <a:p>
            <a:pPr marL="609600" indent="-609600">
              <a:lnSpc>
                <a:spcPct val="80000"/>
              </a:lnSpc>
              <a:defRPr/>
            </a:pPr>
            <a:r>
              <a:rPr lang="pt-PT" sz="2400" dirty="0"/>
              <a:t>Os fluxos de rendimento e despesa formam um circuito</a:t>
            </a:r>
          </a:p>
          <a:p>
            <a:pPr marL="609600" indent="-609600">
              <a:lnSpc>
                <a:spcPct val="80000"/>
              </a:lnSpc>
              <a:defRPr/>
            </a:pPr>
            <a:endParaRPr lang="pt-PT" sz="2400" dirty="0"/>
          </a:p>
          <a:p>
            <a:pPr marL="609600" indent="-609600">
              <a:lnSpc>
                <a:spcPct val="80000"/>
              </a:lnSpc>
              <a:defRPr/>
            </a:pPr>
            <a:r>
              <a:rPr lang="pt-PT" sz="2400" i="1" u="sng" dirty="0">
                <a:solidFill>
                  <a:srgbClr val="008080"/>
                </a:solidFill>
              </a:rPr>
              <a:t>Hipóteses simplificadoras:</a:t>
            </a:r>
          </a:p>
          <a:p>
            <a:pPr marL="609600" indent="-609600">
              <a:lnSpc>
                <a:spcPct val="80000"/>
              </a:lnSpc>
              <a:defRPr/>
            </a:pPr>
            <a:endParaRPr lang="pt-PT" sz="2400" i="1" u="sng" dirty="0">
              <a:solidFill>
                <a:srgbClr val="008080"/>
              </a:solidFill>
            </a:endParaRPr>
          </a:p>
          <a:p>
            <a:pPr marL="788988" lvl="1" indent="-331788">
              <a:lnSpc>
                <a:spcPct val="80000"/>
              </a:lnSpc>
              <a:buFontTx/>
              <a:buAutoNum type="arabicParenR"/>
              <a:defRPr/>
            </a:pPr>
            <a:r>
              <a:rPr lang="pt-PT" sz="2200" dirty="0"/>
              <a:t>Não existem impostos indirectos nem subsídios        </a:t>
            </a:r>
            <a:r>
              <a:rPr lang="pt-PT" sz="2200" dirty="0">
                <a:solidFill>
                  <a:srgbClr val="006600"/>
                </a:solidFill>
                <a:effectLst>
                  <a:outerShdw blurRad="38100" dist="38100" dir="2700000" algn="tl">
                    <a:srgbClr val="C0C0C0"/>
                  </a:outerShdw>
                </a:effectLst>
              </a:rPr>
              <a:t>(</a:t>
            </a:r>
            <a:r>
              <a:rPr lang="pt-PT" sz="2200" dirty="0" err="1">
                <a:solidFill>
                  <a:srgbClr val="006600"/>
                </a:solidFill>
                <a:effectLst>
                  <a:outerShdw blurRad="38100" dist="38100" dir="2700000" algn="tl">
                    <a:srgbClr val="C0C0C0"/>
                  </a:outerShdw>
                </a:effectLst>
              </a:rPr>
              <a:t>pm</a:t>
            </a:r>
            <a:r>
              <a:rPr lang="pt-PT" sz="2200" dirty="0">
                <a:solidFill>
                  <a:srgbClr val="006600"/>
                </a:solidFill>
                <a:effectLst>
                  <a:outerShdw blurRad="38100" dist="38100" dir="2700000" algn="tl">
                    <a:srgbClr val="C0C0C0"/>
                  </a:outerShdw>
                </a:effectLst>
              </a:rPr>
              <a:t> </a:t>
            </a:r>
            <a:r>
              <a:rPr lang="pt-PT" sz="2200" dirty="0" err="1">
                <a:solidFill>
                  <a:srgbClr val="006600"/>
                </a:solidFill>
                <a:effectLst>
                  <a:outerShdw blurRad="38100" dist="38100" dir="2700000" algn="tl">
                    <a:srgbClr val="C0C0C0"/>
                  </a:outerShdw>
                </a:effectLst>
              </a:rPr>
              <a:t>=cf</a:t>
            </a:r>
            <a:r>
              <a:rPr lang="pt-PT" sz="2200" dirty="0">
                <a:solidFill>
                  <a:srgbClr val="006600"/>
                </a:solidFill>
                <a:effectLst>
                  <a:outerShdw blurRad="38100" dist="38100" dir="2700000" algn="tl">
                    <a:srgbClr val="C0C0C0"/>
                  </a:outerShdw>
                </a:effectLst>
              </a:rPr>
              <a:t>)</a:t>
            </a:r>
          </a:p>
          <a:p>
            <a:pPr marL="788988" lvl="1" indent="-331788">
              <a:lnSpc>
                <a:spcPct val="80000"/>
              </a:lnSpc>
              <a:defRPr/>
            </a:pPr>
            <a:endParaRPr lang="pt-PT" sz="1600" dirty="0">
              <a:solidFill>
                <a:srgbClr val="006600"/>
              </a:solidFill>
              <a:effectLst>
                <a:outerShdw blurRad="38100" dist="38100" dir="2700000" algn="tl">
                  <a:srgbClr val="C0C0C0"/>
                </a:outerShdw>
              </a:effectLst>
            </a:endParaRPr>
          </a:p>
          <a:p>
            <a:pPr marL="788988" lvl="1" indent="-331788">
              <a:lnSpc>
                <a:spcPct val="80000"/>
              </a:lnSpc>
              <a:defRPr/>
            </a:pPr>
            <a:r>
              <a:rPr lang="pt-PT" sz="2200" dirty="0"/>
              <a:t>2) Amortizações = 0       </a:t>
            </a:r>
            <a:r>
              <a:rPr lang="pt-PT" sz="2200" dirty="0">
                <a:solidFill>
                  <a:srgbClr val="006600"/>
                </a:solidFill>
                <a:effectLst>
                  <a:outerShdw blurRad="38100" dist="38100" dir="2700000" algn="tl">
                    <a:srgbClr val="C0C0C0"/>
                  </a:outerShdw>
                </a:effectLst>
              </a:rPr>
              <a:t>(PL = PB)</a:t>
            </a:r>
          </a:p>
          <a:p>
            <a:pPr marL="788988" lvl="1" indent="-331788">
              <a:lnSpc>
                <a:spcPct val="80000"/>
              </a:lnSpc>
              <a:defRPr/>
            </a:pPr>
            <a:endParaRPr lang="pt-PT" sz="1600" dirty="0">
              <a:solidFill>
                <a:srgbClr val="006600"/>
              </a:solidFill>
              <a:effectLst>
                <a:outerShdw blurRad="38100" dist="38100" dir="2700000" algn="tl">
                  <a:srgbClr val="C0C0C0"/>
                </a:outerShdw>
              </a:effectLst>
            </a:endParaRPr>
          </a:p>
          <a:p>
            <a:pPr marL="788988" lvl="1" indent="-331788">
              <a:lnSpc>
                <a:spcPct val="80000"/>
              </a:lnSpc>
              <a:defRPr/>
            </a:pPr>
            <a:r>
              <a:rPr lang="pt-PT" sz="2200" dirty="0"/>
              <a:t>3) </a:t>
            </a:r>
            <a:r>
              <a:rPr lang="pt-PT" sz="2200" dirty="0" err="1"/>
              <a:t>RLe</a:t>
            </a:r>
            <a:r>
              <a:rPr lang="pt-PT" sz="2200" dirty="0"/>
              <a:t> = 0         </a:t>
            </a:r>
            <a:r>
              <a:rPr lang="pt-PT" sz="2200" dirty="0">
                <a:solidFill>
                  <a:srgbClr val="006600"/>
                </a:solidFill>
                <a:effectLst>
                  <a:outerShdw blurRad="38100" dist="38100" dir="2700000" algn="tl">
                    <a:srgbClr val="C0C0C0"/>
                  </a:outerShdw>
                </a:effectLst>
              </a:rPr>
              <a:t>(PI = PN; RI = RN)</a:t>
            </a:r>
          </a:p>
          <a:p>
            <a:pPr marL="788988" lvl="1" indent="-331788">
              <a:lnSpc>
                <a:spcPct val="80000"/>
              </a:lnSpc>
              <a:defRPr/>
            </a:pPr>
            <a:endParaRPr lang="pt-PT" sz="2200" dirty="0">
              <a:solidFill>
                <a:srgbClr val="006600"/>
              </a:solidFill>
            </a:endParaRPr>
          </a:p>
          <a:p>
            <a:pPr marL="788988" lvl="1" indent="-331788">
              <a:lnSpc>
                <a:spcPct val="80000"/>
              </a:lnSpc>
              <a:defRPr/>
            </a:pPr>
            <a:r>
              <a:rPr lang="pt-PT" sz="2200" dirty="0"/>
              <a:t>4) Toda a produção é realizada pelas empresas, incluindo os serviços destinados ao consumo público</a:t>
            </a:r>
          </a:p>
          <a:p>
            <a:pPr marL="788988" lvl="1" indent="-331788">
              <a:lnSpc>
                <a:spcPct val="80000"/>
              </a:lnSpc>
              <a:defRPr/>
            </a:pPr>
            <a:endParaRPr lang="pt-PT" sz="2200" dirty="0"/>
          </a:p>
          <a:p>
            <a:pPr marL="788988" lvl="1" indent="-331788">
              <a:lnSpc>
                <a:spcPct val="80000"/>
              </a:lnSpc>
              <a:defRPr/>
            </a:pPr>
            <a:r>
              <a:rPr lang="pt-PT" sz="2200" dirty="0"/>
              <a:t>5) Apenas as famílias pagam impostos e as empresas distribuem todos os seus lucros</a:t>
            </a:r>
          </a:p>
          <a:p>
            <a:pPr marL="788988" lvl="1" indent="-331788">
              <a:lnSpc>
                <a:spcPct val="80000"/>
              </a:lnSpc>
              <a:defRPr/>
            </a:pPr>
            <a:endParaRPr lang="pt-PT" sz="2200" dirty="0"/>
          </a:p>
          <a:p>
            <a:pPr marL="788988" lvl="1" indent="-331788">
              <a:lnSpc>
                <a:spcPct val="80000"/>
              </a:lnSpc>
              <a:defRPr/>
            </a:pPr>
            <a:r>
              <a:rPr lang="pt-PT" sz="2200" dirty="0"/>
              <a:t>6) Apenas as empresas realizam exportações ou importações</a:t>
            </a:r>
          </a:p>
          <a:p>
            <a:pPr marL="788988" lvl="1" indent="-331788">
              <a:lnSpc>
                <a:spcPct val="80000"/>
              </a:lnSpc>
              <a:defRPr/>
            </a:pPr>
            <a:endParaRPr lang="pt-PT" sz="2200" dirty="0"/>
          </a:p>
          <a:p>
            <a:pPr marL="788988" lvl="1" indent="-331788">
              <a:lnSpc>
                <a:spcPct val="80000"/>
              </a:lnSpc>
              <a:defRPr/>
            </a:pPr>
            <a:r>
              <a:rPr lang="pt-PT" sz="2200" dirty="0"/>
              <a:t>7) Apenas as famílias recebem do, ou enviam transferências para o, Resto do Mundo</a:t>
            </a:r>
          </a:p>
        </p:txBody>
      </p:sp>
      <p:sp>
        <p:nvSpPr>
          <p:cNvPr id="8" name="Seta para a direita 7"/>
          <p:cNvSpPr/>
          <p:nvPr/>
        </p:nvSpPr>
        <p:spPr>
          <a:xfrm>
            <a:off x="6588125" y="2276475"/>
            <a:ext cx="357188" cy="28575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9" name="Seta para a direita 8"/>
          <p:cNvSpPr/>
          <p:nvPr/>
        </p:nvSpPr>
        <p:spPr>
          <a:xfrm>
            <a:off x="3270250" y="2836863"/>
            <a:ext cx="285750" cy="28575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0" name="Seta para a direita 9"/>
          <p:cNvSpPr/>
          <p:nvPr/>
        </p:nvSpPr>
        <p:spPr>
          <a:xfrm>
            <a:off x="2268538" y="3284538"/>
            <a:ext cx="285750" cy="3571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1" name="Slide Number Placeholder 10"/>
          <p:cNvSpPr>
            <a:spLocks noGrp="1"/>
          </p:cNvSpPr>
          <p:nvPr>
            <p:ph type="sldNum" sz="quarter" idx="12"/>
          </p:nvPr>
        </p:nvSpPr>
        <p:spPr/>
        <p:txBody>
          <a:bodyPr/>
          <a:lstStyle/>
          <a:p>
            <a:pPr>
              <a:defRPr/>
            </a:pPr>
            <a:fld id="{0A38D259-F34C-4A09-ABA7-B2E2E965859D}" type="slidenum">
              <a:rPr lang="pt-PT" smtClean="0"/>
              <a:pPr>
                <a:defRPr/>
              </a:pPr>
              <a:t>2</a:t>
            </a:fld>
            <a:endParaRPr lang="pt-PT"/>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B63A6903-49D3-4363-ACA1-D4A0296F65C7}" type="slidenum">
              <a:rPr lang="pt-BR" sz="1400">
                <a:latin typeface="Arial" charset="0"/>
                <a:cs typeface="+mn-cs"/>
              </a:rPr>
              <a:pPr algn="r">
                <a:defRPr/>
              </a:pPr>
              <a:t>20</a:t>
            </a:fld>
            <a:endParaRPr lang="pt-BR" sz="1400">
              <a:latin typeface="Arial" charset="0"/>
              <a:cs typeface="+mn-cs"/>
            </a:endParaRPr>
          </a:p>
        </p:txBody>
      </p:sp>
      <p:sp>
        <p:nvSpPr>
          <p:cNvPr id="123911"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 EAcE</a:t>
            </a:r>
          </a:p>
        </p:txBody>
      </p:sp>
      <p:sp>
        <p:nvSpPr>
          <p:cNvPr id="123912" name="CaixaDeTexto 4"/>
          <p:cNvSpPr txBox="1">
            <a:spLocks noChangeArrowheads="1"/>
          </p:cNvSpPr>
          <p:nvPr/>
        </p:nvSpPr>
        <p:spPr bwMode="auto">
          <a:xfrm>
            <a:off x="571500" y="1143000"/>
            <a:ext cx="7643813" cy="584200"/>
          </a:xfrm>
          <a:prstGeom prst="rect">
            <a:avLst/>
          </a:prstGeom>
          <a:noFill/>
          <a:ln w="9525">
            <a:noFill/>
            <a:miter lim="800000"/>
            <a:headEnd/>
            <a:tailEnd/>
          </a:ln>
        </p:spPr>
        <p:txBody>
          <a:bodyPr>
            <a:spAutoFit/>
          </a:bodyPr>
          <a:lstStyle/>
          <a:p>
            <a:r>
              <a:rPr lang="pt-PT">
                <a:solidFill>
                  <a:srgbClr val="009900"/>
                </a:solidFill>
              </a:rPr>
              <a:t>Em Economia Aberta com Estado (EAcE)…</a:t>
            </a:r>
          </a:p>
        </p:txBody>
      </p:sp>
      <p:sp>
        <p:nvSpPr>
          <p:cNvPr id="123913" name="Rectângulo 5"/>
          <p:cNvSpPr>
            <a:spLocks noChangeArrowheads="1"/>
          </p:cNvSpPr>
          <p:nvPr/>
        </p:nvSpPr>
        <p:spPr bwMode="auto">
          <a:xfrm>
            <a:off x="285750" y="1857375"/>
            <a:ext cx="6572250" cy="584200"/>
          </a:xfrm>
          <a:prstGeom prst="rect">
            <a:avLst/>
          </a:prstGeom>
          <a:noFill/>
          <a:ln w="9525">
            <a:noFill/>
            <a:miter lim="800000"/>
            <a:headEnd/>
            <a:tailEnd/>
          </a:ln>
        </p:spPr>
        <p:txBody>
          <a:bodyPr>
            <a:spAutoFit/>
          </a:bodyPr>
          <a:lstStyle/>
          <a:p>
            <a:r>
              <a:rPr lang="pt-PT"/>
              <a:t>Modelo na forma estrutural:</a:t>
            </a:r>
          </a:p>
        </p:txBody>
      </p:sp>
      <p:sp>
        <p:nvSpPr>
          <p:cNvPr id="1239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23905" name="Object 1"/>
          <p:cNvGraphicFramePr>
            <a:graphicFrameLocks noChangeAspect="1"/>
          </p:cNvGraphicFramePr>
          <p:nvPr/>
        </p:nvGraphicFramePr>
        <p:xfrm>
          <a:off x="5572125" y="2000250"/>
          <a:ext cx="2444750" cy="3836988"/>
        </p:xfrm>
        <a:graphic>
          <a:graphicData uri="http://schemas.openxmlformats.org/presentationml/2006/ole">
            <mc:AlternateContent xmlns:mc="http://schemas.openxmlformats.org/markup-compatibility/2006">
              <mc:Choice xmlns:v="urn:schemas-microsoft-com:vml" Requires="v">
                <p:oleObj spid="_x0000_s123918" name="Equação" r:id="rId4" imgW="1435100" imgH="2260600" progId="Equation.3">
                  <p:embed/>
                </p:oleObj>
              </mc:Choice>
              <mc:Fallback>
                <p:oleObj name="Equação" r:id="rId4" imgW="1435100" imgH="2260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25" y="2000250"/>
                        <a:ext cx="2444750" cy="383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5" name="Text Box 8"/>
          <p:cNvSpPr txBox="1">
            <a:spLocks noChangeArrowheads="1"/>
          </p:cNvSpPr>
          <p:nvPr/>
        </p:nvSpPr>
        <p:spPr bwMode="auto">
          <a:xfrm>
            <a:off x="6696075" y="3714750"/>
            <a:ext cx="2447925" cy="1200150"/>
          </a:xfrm>
          <a:prstGeom prst="rect">
            <a:avLst/>
          </a:prstGeom>
          <a:noFill/>
          <a:ln w="9525">
            <a:noFill/>
            <a:miter lim="800000"/>
            <a:headEnd/>
            <a:tailEnd/>
          </a:ln>
        </p:spPr>
        <p:txBody>
          <a:bodyPr>
            <a:spAutoFit/>
          </a:bodyPr>
          <a:lstStyle/>
          <a:p>
            <a:pPr>
              <a:spcBef>
                <a:spcPct val="50000"/>
              </a:spcBef>
            </a:pPr>
            <a:r>
              <a:rPr lang="pt-PT" sz="1200" b="1"/>
              <a:t>m</a:t>
            </a:r>
            <a:r>
              <a:rPr lang="pt-PT" sz="1200"/>
              <a:t> -a propensão marginal a importar mede a modificação nas importações resultantes de uma variação no rendimento. Diz-me quanto posso importar a mais por unidade adicional de rendimento.</a:t>
            </a:r>
          </a:p>
        </p:txBody>
      </p:sp>
      <p:sp>
        <p:nvSpPr>
          <p:cNvPr id="123916" name="Rectângulo 9"/>
          <p:cNvSpPr>
            <a:spLocks noChangeArrowheads="1"/>
          </p:cNvSpPr>
          <p:nvPr/>
        </p:nvSpPr>
        <p:spPr bwMode="auto">
          <a:xfrm>
            <a:off x="285750" y="3571875"/>
            <a:ext cx="6143625" cy="579438"/>
          </a:xfrm>
          <a:prstGeom prst="rect">
            <a:avLst/>
          </a:prstGeom>
          <a:noFill/>
          <a:ln w="9525">
            <a:noFill/>
            <a:miter lim="800000"/>
            <a:headEnd/>
            <a:tailEnd/>
          </a:ln>
        </p:spPr>
        <p:txBody>
          <a:bodyPr>
            <a:spAutoFit/>
          </a:bodyPr>
          <a:lstStyle/>
          <a:p>
            <a:r>
              <a:rPr lang="pt-PT">
                <a:solidFill>
                  <a:srgbClr val="FF0000"/>
                </a:solidFill>
              </a:rPr>
              <a:t>Modelo na forma reduzida:</a:t>
            </a:r>
          </a:p>
        </p:txBody>
      </p:sp>
      <p:sp>
        <p:nvSpPr>
          <p:cNvPr id="11" name="Seta para baixo 10"/>
          <p:cNvSpPr/>
          <p:nvPr/>
        </p:nvSpPr>
        <p:spPr>
          <a:xfrm>
            <a:off x="2286000" y="4357688"/>
            <a:ext cx="500063" cy="50006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239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23907" name="Object 3"/>
          <p:cNvGraphicFramePr>
            <a:graphicFrameLocks noChangeAspect="1"/>
          </p:cNvGraphicFramePr>
          <p:nvPr/>
        </p:nvGraphicFramePr>
        <p:xfrm>
          <a:off x="142875" y="4929188"/>
          <a:ext cx="5189538" cy="714375"/>
        </p:xfrm>
        <a:graphic>
          <a:graphicData uri="http://schemas.openxmlformats.org/presentationml/2006/ole">
            <mc:AlternateContent xmlns:mc="http://schemas.openxmlformats.org/markup-compatibility/2006">
              <mc:Choice xmlns:v="urn:schemas-microsoft-com:vml" Requires="v">
                <p:oleObj spid="_x0000_s123919" name="Equação" r:id="rId6" imgW="3670300" imgH="508000" progId="Equation.3">
                  <p:embed/>
                </p:oleObj>
              </mc:Choice>
              <mc:Fallback>
                <p:oleObj name="Equação" r:id="rId6" imgW="3670300" imgH="508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 y="4929188"/>
                        <a:ext cx="51895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9" name="Rectangle 15"/>
          <p:cNvSpPr>
            <a:spLocks noChangeArrowheads="1"/>
          </p:cNvSpPr>
          <p:nvPr/>
        </p:nvSpPr>
        <p:spPr bwMode="auto">
          <a:xfrm>
            <a:off x="95250" y="4941888"/>
            <a:ext cx="5435600" cy="935037"/>
          </a:xfrm>
          <a:prstGeom prst="rect">
            <a:avLst/>
          </a:prstGeom>
          <a:noFill/>
          <a:ln w="9525">
            <a:solidFill>
              <a:srgbClr val="FF0000"/>
            </a:solidFill>
            <a:miter lim="800000"/>
            <a:headEnd/>
            <a:tailEnd/>
          </a:ln>
        </p:spPr>
        <p:txBody>
          <a:bodyPr wrap="none" anchor="ctr"/>
          <a:lstStyle/>
          <a:p>
            <a:endParaRPr lang="pt-PT"/>
          </a:p>
        </p:txBody>
      </p:sp>
      <p:sp>
        <p:nvSpPr>
          <p:cNvPr id="15" name="Slide Number Placeholder 14"/>
          <p:cNvSpPr>
            <a:spLocks noGrp="1"/>
          </p:cNvSpPr>
          <p:nvPr>
            <p:ph type="sldNum" sz="quarter" idx="12"/>
          </p:nvPr>
        </p:nvSpPr>
        <p:spPr/>
        <p:txBody>
          <a:bodyPr/>
          <a:lstStyle/>
          <a:p>
            <a:pPr>
              <a:defRPr/>
            </a:pPr>
            <a:fld id="{0A38D259-F34C-4A09-ABA7-B2E2E965859D}" type="slidenum">
              <a:rPr lang="pt-PT" smtClean="0"/>
              <a:pPr>
                <a:defRPr/>
              </a:pPr>
              <a:t>20</a:t>
            </a:fld>
            <a:endParaRPr lang="pt-PT"/>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5AF63FF-AAE2-47B9-9D41-B93A74D7D23E}" type="slidenum">
              <a:rPr lang="pt-BR" sz="1400">
                <a:latin typeface="Arial" charset="0"/>
                <a:cs typeface="+mn-cs"/>
              </a:rPr>
              <a:pPr algn="r">
                <a:defRPr/>
              </a:pPr>
              <a:t>21</a:t>
            </a:fld>
            <a:endParaRPr lang="pt-BR" sz="1400">
              <a:latin typeface="Arial" charset="0"/>
              <a:cs typeface="+mn-cs"/>
            </a:endParaRPr>
          </a:p>
        </p:txBody>
      </p:sp>
      <p:sp>
        <p:nvSpPr>
          <p:cNvPr id="195588" name="Rectangle 8"/>
          <p:cNvSpPr>
            <a:spLocks noGrp="1" noChangeArrowheads="1"/>
          </p:cNvSpPr>
          <p:nvPr>
            <p:ph type="title" idx="4294967295"/>
          </p:nvPr>
        </p:nvSpPr>
        <p:spPr>
          <a:xfrm>
            <a:off x="357188" y="285750"/>
            <a:ext cx="8229600" cy="561975"/>
          </a:xfrm>
        </p:spPr>
        <p:txBody>
          <a:bodyPr/>
          <a:lstStyle/>
          <a:p>
            <a:pPr algn="l"/>
            <a:r>
              <a:rPr lang="pt-PT" sz="3200" smtClean="0">
                <a:latin typeface="Times New Roman" pitchFamily="18" charset="0"/>
              </a:rPr>
              <a:t>Impacto Política Orçamental – curto prazo</a:t>
            </a:r>
          </a:p>
        </p:txBody>
      </p:sp>
      <p:sp>
        <p:nvSpPr>
          <p:cNvPr id="195589" name="Rectangle 3"/>
          <p:cNvSpPr txBox="1">
            <a:spLocks noChangeArrowheads="1"/>
          </p:cNvSpPr>
          <p:nvPr/>
        </p:nvSpPr>
        <p:spPr bwMode="auto">
          <a:xfrm>
            <a:off x="0" y="1341438"/>
            <a:ext cx="8786813" cy="5357812"/>
          </a:xfrm>
          <a:prstGeom prst="rect">
            <a:avLst/>
          </a:prstGeom>
          <a:noFill/>
          <a:ln w="9525">
            <a:noFill/>
            <a:miter lim="800000"/>
            <a:headEnd/>
            <a:tailEnd/>
          </a:ln>
        </p:spPr>
        <p:txBody>
          <a:bodyPr/>
          <a:lstStyle/>
          <a:p>
            <a:pPr marL="517525" lvl="1" indent="-155575" algn="just">
              <a:lnSpc>
                <a:spcPct val="90000"/>
              </a:lnSpc>
              <a:spcBef>
                <a:spcPct val="20000"/>
              </a:spcBef>
              <a:buFontTx/>
              <a:buChar char="•"/>
            </a:pPr>
            <a:r>
              <a:rPr lang="pt-PT" sz="2100" dirty="0">
                <a:solidFill>
                  <a:srgbClr val="000066"/>
                </a:solidFill>
                <a:latin typeface="Arial" charset="0"/>
              </a:rPr>
              <a:t>No </a:t>
            </a:r>
            <a:r>
              <a:rPr lang="pt-PT" sz="2100" i="1" u="sng" dirty="0">
                <a:solidFill>
                  <a:srgbClr val="000066"/>
                </a:solidFill>
                <a:effectLst>
                  <a:outerShdw blurRad="38100" dist="38100" dir="2700000" algn="tl">
                    <a:srgbClr val="000000">
                      <a:alpha val="43137"/>
                    </a:srgbClr>
                  </a:outerShdw>
                </a:effectLst>
                <a:latin typeface="Arial" charset="0"/>
              </a:rPr>
              <a:t>curto prazo</a:t>
            </a:r>
            <a:r>
              <a:rPr lang="pt-PT" sz="2100" dirty="0">
                <a:solidFill>
                  <a:srgbClr val="000066"/>
                </a:solidFill>
                <a:latin typeface="Arial" charset="0"/>
              </a:rPr>
              <a:t>, maior despesa e menores taxas de impostos tendem a aumentar a procura agregada e assim aumentar o produto e a reduzir o desemprego.</a:t>
            </a:r>
          </a:p>
          <a:p>
            <a:pPr marL="517525" lvl="1" indent="-155575" algn="just">
              <a:lnSpc>
                <a:spcPct val="90000"/>
              </a:lnSpc>
              <a:spcBef>
                <a:spcPct val="20000"/>
              </a:spcBef>
              <a:buFontTx/>
              <a:buChar char="•"/>
            </a:pPr>
            <a:endParaRPr lang="pt-PT" sz="2100" dirty="0">
              <a:solidFill>
                <a:srgbClr val="000066"/>
              </a:solidFill>
              <a:latin typeface="Arial" charset="0"/>
            </a:endParaRPr>
          </a:p>
          <a:p>
            <a:pPr marL="517525" lvl="1" indent="-155575" algn="just">
              <a:lnSpc>
                <a:spcPct val="90000"/>
              </a:lnSpc>
              <a:spcBef>
                <a:spcPct val="20000"/>
              </a:spcBef>
            </a:pPr>
            <a:r>
              <a:rPr lang="pt-PT" sz="2100" dirty="0" smtClean="0">
                <a:solidFill>
                  <a:srgbClr val="000066"/>
                </a:solidFill>
                <a:latin typeface="Arial" charset="0"/>
              </a:rPr>
              <a:t>	Este </a:t>
            </a:r>
            <a:r>
              <a:rPr lang="pt-PT" sz="2100" dirty="0">
                <a:solidFill>
                  <a:srgbClr val="000066"/>
                </a:solidFill>
                <a:latin typeface="Arial" charset="0"/>
              </a:rPr>
              <a:t>é o impacto </a:t>
            </a:r>
            <a:r>
              <a:rPr lang="pt-PT" sz="2100" dirty="0" err="1">
                <a:solidFill>
                  <a:srgbClr val="000066"/>
                </a:solidFill>
                <a:latin typeface="Arial" charset="0"/>
              </a:rPr>
              <a:t>Keynesiano</a:t>
            </a:r>
            <a:r>
              <a:rPr lang="pt-PT" sz="2100" dirty="0">
                <a:solidFill>
                  <a:srgbClr val="000066"/>
                </a:solidFill>
                <a:latin typeface="Arial" charset="0"/>
              </a:rPr>
              <a:t> da política orçamental, que funciona através do aumento do produto efectivo em relação ao produto potencial.</a:t>
            </a:r>
          </a:p>
          <a:p>
            <a:pPr marL="517525" lvl="1" indent="-155575" algn="just">
              <a:lnSpc>
                <a:spcPct val="90000"/>
              </a:lnSpc>
              <a:spcBef>
                <a:spcPct val="20000"/>
              </a:spcBef>
              <a:buFontTx/>
              <a:buChar char="•"/>
            </a:pPr>
            <a:endParaRPr lang="pt-PT" sz="2100" dirty="0">
              <a:solidFill>
                <a:srgbClr val="000066"/>
              </a:solidFill>
              <a:latin typeface="Arial" charset="0"/>
            </a:endParaRPr>
          </a:p>
          <a:p>
            <a:pPr marL="517525" lvl="1" indent="-155575" algn="just">
              <a:lnSpc>
                <a:spcPct val="90000"/>
              </a:lnSpc>
              <a:spcBef>
                <a:spcPct val="20000"/>
              </a:spcBef>
              <a:buFontTx/>
              <a:buChar char="•"/>
            </a:pPr>
            <a:r>
              <a:rPr lang="pt-PT" sz="2100" dirty="0">
                <a:solidFill>
                  <a:srgbClr val="000066"/>
                </a:solidFill>
                <a:latin typeface="Arial" charset="0"/>
              </a:rPr>
              <a:t>O impacto expansionista da política orçamental pode ser anulado por uma política monetária apertada, especialmente se o Banco Central achar que a economia sofre uma “</a:t>
            </a:r>
            <a:r>
              <a:rPr lang="pt-PT" sz="2100" i="1" dirty="0">
                <a:solidFill>
                  <a:srgbClr val="000066"/>
                </a:solidFill>
                <a:latin typeface="Arial" charset="0"/>
              </a:rPr>
              <a:t>pressão inflacionista</a:t>
            </a:r>
            <a:r>
              <a:rPr lang="pt-PT" sz="2100" dirty="0">
                <a:solidFill>
                  <a:srgbClr val="000066"/>
                </a:solidFill>
                <a:latin typeface="Arial" charset="0"/>
              </a:rPr>
              <a:t>”</a:t>
            </a:r>
          </a:p>
          <a:p>
            <a:pPr marL="517525" lvl="1" indent="-155575" algn="just">
              <a:lnSpc>
                <a:spcPct val="90000"/>
              </a:lnSpc>
              <a:spcBef>
                <a:spcPct val="20000"/>
              </a:spcBef>
              <a:buFontTx/>
              <a:buChar char="•"/>
            </a:pPr>
            <a:endParaRPr lang="pt-PT" sz="2100" dirty="0">
              <a:solidFill>
                <a:srgbClr val="000066"/>
              </a:solidFill>
              <a:latin typeface="Arial" charset="0"/>
            </a:endParaRPr>
          </a:p>
          <a:p>
            <a:pPr marL="517525" lvl="1" indent="-155575" algn="just">
              <a:lnSpc>
                <a:spcPct val="90000"/>
              </a:lnSpc>
              <a:spcBef>
                <a:spcPct val="20000"/>
              </a:spcBef>
              <a:buFontTx/>
              <a:buChar char="•"/>
            </a:pPr>
            <a:r>
              <a:rPr lang="pt-PT" sz="2100" dirty="0">
                <a:latin typeface="Arial" charset="0"/>
              </a:rPr>
              <a:t>Pode haver expulsão de investimento se a reacção monetária for forte. </a:t>
            </a:r>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21</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5589">
                                            <p:txEl>
                                              <p:pRg st="4" end="4"/>
                                            </p:txEl>
                                          </p:spTgt>
                                        </p:tgtEl>
                                        <p:attrNameLst>
                                          <p:attrName>style.visibility</p:attrName>
                                        </p:attrNameLst>
                                      </p:cBhvr>
                                      <p:to>
                                        <p:strVal val="visible"/>
                                      </p:to>
                                    </p:set>
                                    <p:anim calcmode="lin" valueType="num">
                                      <p:cBhvr additive="base">
                                        <p:cTn id="7" dur="500" fill="hold"/>
                                        <p:tgtEl>
                                          <p:spTgt spid="19558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58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5589">
                                            <p:txEl>
                                              <p:pRg st="6" end="6"/>
                                            </p:txEl>
                                          </p:spTgt>
                                        </p:tgtEl>
                                        <p:attrNameLst>
                                          <p:attrName>style.visibility</p:attrName>
                                        </p:attrNameLst>
                                      </p:cBhvr>
                                      <p:to>
                                        <p:strVal val="visible"/>
                                      </p:to>
                                    </p:set>
                                    <p:anim calcmode="lin" valueType="num">
                                      <p:cBhvr additive="base">
                                        <p:cTn id="11" dur="500" fill="hold"/>
                                        <p:tgtEl>
                                          <p:spTgt spid="19558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558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E502EED8-B351-4333-9BC7-871DCED43BA2}" type="slidenum">
              <a:rPr lang="pt-BR" sz="1400">
                <a:latin typeface="Arial" charset="0"/>
                <a:cs typeface="+mn-cs"/>
              </a:rPr>
              <a:pPr algn="r">
                <a:defRPr/>
              </a:pPr>
              <a:t>22</a:t>
            </a:fld>
            <a:endParaRPr lang="pt-BR" sz="1400">
              <a:latin typeface="Arial" charset="0"/>
              <a:cs typeface="+mn-cs"/>
            </a:endParaRPr>
          </a:p>
        </p:txBody>
      </p:sp>
      <p:sp>
        <p:nvSpPr>
          <p:cNvPr id="197636" name="Rectangle 8"/>
          <p:cNvSpPr>
            <a:spLocks noGrp="1" noChangeArrowheads="1"/>
          </p:cNvSpPr>
          <p:nvPr>
            <p:ph type="title" idx="4294967295"/>
          </p:nvPr>
        </p:nvSpPr>
        <p:spPr>
          <a:xfrm>
            <a:off x="271463" y="285750"/>
            <a:ext cx="8229600" cy="561975"/>
          </a:xfrm>
        </p:spPr>
        <p:txBody>
          <a:bodyPr/>
          <a:lstStyle/>
          <a:p>
            <a:pPr algn="l"/>
            <a:r>
              <a:rPr lang="pt-PT" sz="3200" smtClean="0">
                <a:latin typeface="Times New Roman" pitchFamily="18" charset="0"/>
              </a:rPr>
              <a:t>Impacto Política Orçamental – longo prazo</a:t>
            </a:r>
          </a:p>
        </p:txBody>
      </p:sp>
      <p:sp>
        <p:nvSpPr>
          <p:cNvPr id="197637" name="Rectângulo 5"/>
          <p:cNvSpPr>
            <a:spLocks noChangeArrowheads="1"/>
          </p:cNvSpPr>
          <p:nvPr/>
        </p:nvSpPr>
        <p:spPr bwMode="auto">
          <a:xfrm>
            <a:off x="285750" y="1214438"/>
            <a:ext cx="8572500" cy="4746625"/>
          </a:xfrm>
          <a:prstGeom prst="rect">
            <a:avLst/>
          </a:prstGeom>
          <a:noFill/>
          <a:ln w="9525">
            <a:noFill/>
            <a:miter lim="800000"/>
            <a:headEnd/>
            <a:tailEnd/>
          </a:ln>
        </p:spPr>
        <p:txBody>
          <a:bodyPr>
            <a:spAutoFit/>
          </a:bodyPr>
          <a:lstStyle/>
          <a:p>
            <a:pPr lvl="1">
              <a:lnSpc>
                <a:spcPct val="90000"/>
              </a:lnSpc>
            </a:pPr>
            <a:r>
              <a:rPr lang="pt-PT" sz="2400" dirty="0">
                <a:solidFill>
                  <a:srgbClr val="A50021"/>
                </a:solidFill>
              </a:rPr>
              <a:t>No </a:t>
            </a:r>
            <a:r>
              <a:rPr lang="pt-PT" sz="2400" i="1" u="sng" dirty="0">
                <a:solidFill>
                  <a:srgbClr val="A50021"/>
                </a:solidFill>
                <a:effectLst>
                  <a:outerShdw blurRad="38100" dist="38100" dir="2700000" algn="tl">
                    <a:srgbClr val="000000">
                      <a:alpha val="43137"/>
                    </a:srgbClr>
                  </a:outerShdw>
                </a:effectLst>
              </a:rPr>
              <a:t>longo prazo</a:t>
            </a:r>
            <a:r>
              <a:rPr lang="pt-PT" sz="2400" dirty="0">
                <a:solidFill>
                  <a:srgbClr val="A50021"/>
                </a:solidFill>
              </a:rPr>
              <a:t>, uma maior despesa e menores taxas de impostos tendem a reduzir a taxa de crescimento da economia. </a:t>
            </a:r>
          </a:p>
          <a:p>
            <a:pPr lvl="1">
              <a:lnSpc>
                <a:spcPct val="90000"/>
              </a:lnSpc>
            </a:pPr>
            <a:endParaRPr lang="pt-PT" sz="2400" dirty="0">
              <a:solidFill>
                <a:srgbClr val="A50021"/>
              </a:solidFill>
            </a:endParaRPr>
          </a:p>
          <a:p>
            <a:pPr lvl="1">
              <a:lnSpc>
                <a:spcPct val="90000"/>
              </a:lnSpc>
            </a:pPr>
            <a:r>
              <a:rPr lang="pt-PT" sz="2400" dirty="0">
                <a:solidFill>
                  <a:srgbClr val="A50021"/>
                </a:solidFill>
              </a:rPr>
              <a:t>O impacto sobre o crescimento diz respeito ao impacto dos défices do Estado sobre a poupança e o investimento nacionais numa economia em pleno emprego.</a:t>
            </a:r>
          </a:p>
          <a:p>
            <a:pPr lvl="1">
              <a:lnSpc>
                <a:spcPct val="90000"/>
              </a:lnSpc>
            </a:pPr>
            <a:endParaRPr lang="pt-PT" sz="2400" dirty="0">
              <a:solidFill>
                <a:srgbClr val="A50021"/>
              </a:solidFill>
            </a:endParaRPr>
          </a:p>
          <a:p>
            <a:pPr lvl="1">
              <a:lnSpc>
                <a:spcPct val="90000"/>
              </a:lnSpc>
            </a:pPr>
            <a:r>
              <a:rPr lang="pt-PT" sz="2400" dirty="0">
                <a:solidFill>
                  <a:srgbClr val="A50021"/>
                </a:solidFill>
              </a:rPr>
              <a:t>Se os impostos forem menores, isto fará diminuir a poupança pública e, porque é improvável que a poupança privada aumente tanto quanto a pública se reduz, a poupança e o investimento nacionais irão diminuir.</a:t>
            </a:r>
          </a:p>
          <a:p>
            <a:pPr lvl="1">
              <a:lnSpc>
                <a:spcPct val="90000"/>
              </a:lnSpc>
            </a:pPr>
            <a:endParaRPr lang="pt-PT" sz="2400" dirty="0">
              <a:solidFill>
                <a:srgbClr val="A50021"/>
              </a:solidFill>
            </a:endParaRPr>
          </a:p>
          <a:p>
            <a:pPr lvl="1">
              <a:lnSpc>
                <a:spcPct val="90000"/>
              </a:lnSpc>
            </a:pPr>
            <a:r>
              <a:rPr lang="pt-PT" sz="2400" dirty="0">
                <a:solidFill>
                  <a:srgbClr val="A50021"/>
                </a:solidFill>
              </a:rPr>
              <a:t>A redução do investimento levará a um crescimento mais lento da massa de capital e portanto do produto potencial.</a:t>
            </a:r>
            <a:endParaRPr lang="pt-PT" sz="2400" dirty="0"/>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22</a:t>
            </a:fld>
            <a:endParaRPr lang="pt-PT"/>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CB28B0A0-5F39-41F8-9412-F529EF0380D3}" type="slidenum">
              <a:rPr lang="pt-BR" sz="1400">
                <a:latin typeface="Arial" charset="0"/>
                <a:cs typeface="+mn-cs"/>
              </a:rPr>
              <a:pPr algn="r">
                <a:defRPr/>
              </a:pPr>
              <a:t>23</a:t>
            </a:fld>
            <a:endParaRPr lang="pt-BR" sz="1400">
              <a:latin typeface="Arial" charset="0"/>
              <a:cs typeface="+mn-cs"/>
            </a:endParaRPr>
          </a:p>
        </p:txBody>
      </p:sp>
      <p:sp>
        <p:nvSpPr>
          <p:cNvPr id="144395" name="Rectangle 8"/>
          <p:cNvSpPr>
            <a:spLocks noGrp="1" noChangeArrowheads="1"/>
          </p:cNvSpPr>
          <p:nvPr>
            <p:ph type="title" idx="4294967295"/>
          </p:nvPr>
        </p:nvSpPr>
        <p:spPr>
          <a:xfrm>
            <a:off x="468313" y="285750"/>
            <a:ext cx="7975600" cy="561975"/>
          </a:xfrm>
        </p:spPr>
        <p:txBody>
          <a:bodyPr/>
          <a:lstStyle/>
          <a:p>
            <a:pPr algn="l"/>
            <a:r>
              <a:rPr lang="pt-PT" sz="3600" smtClean="0">
                <a:latin typeface="Times New Roman" pitchFamily="18" charset="0"/>
              </a:rPr>
              <a:t>Modelo IS/LM – Mercado Produto</a:t>
            </a:r>
          </a:p>
        </p:txBody>
      </p:sp>
      <p:sp>
        <p:nvSpPr>
          <p:cNvPr id="5" name="Rectangle 3"/>
          <p:cNvSpPr txBox="1">
            <a:spLocks noChangeArrowheads="1"/>
          </p:cNvSpPr>
          <p:nvPr/>
        </p:nvSpPr>
        <p:spPr bwMode="auto">
          <a:xfrm>
            <a:off x="457200" y="1071563"/>
            <a:ext cx="8229600" cy="4795837"/>
          </a:xfrm>
          <a:prstGeom prst="rect">
            <a:avLst/>
          </a:prstGeom>
          <a:noFill/>
          <a:ln w="9525">
            <a:noFill/>
            <a:miter lim="800000"/>
            <a:headEnd/>
            <a:tailEnd/>
          </a:ln>
        </p:spPr>
        <p:txBody>
          <a:bodyPr/>
          <a:lstStyle/>
          <a:p>
            <a:pPr marL="342900" indent="-342900" algn="just">
              <a:spcBef>
                <a:spcPct val="20000"/>
              </a:spcBef>
              <a:buFontTx/>
              <a:buChar char="•"/>
              <a:defRPr/>
            </a:pPr>
            <a:r>
              <a:rPr lang="pt-PT" sz="2300" dirty="0">
                <a:solidFill>
                  <a:srgbClr val="996600"/>
                </a:solidFill>
                <a:latin typeface="Arial" charset="0"/>
              </a:rPr>
              <a:t>O </a:t>
            </a:r>
            <a:r>
              <a:rPr lang="pt-PT" sz="2300" i="1" dirty="0">
                <a:solidFill>
                  <a:srgbClr val="009900"/>
                </a:solidFill>
                <a:effectLst>
                  <a:outerShdw blurRad="38100" dist="38100" dir="2700000" algn="tl">
                    <a:srgbClr val="C0C0C0"/>
                  </a:outerShdw>
                </a:effectLst>
                <a:latin typeface="Arial" charset="0"/>
              </a:rPr>
              <a:t>Modelo IS/LM</a:t>
            </a:r>
            <a:r>
              <a:rPr lang="pt-PT" sz="2300" dirty="0">
                <a:solidFill>
                  <a:srgbClr val="996600"/>
                </a:solidFill>
                <a:latin typeface="Arial" charset="0"/>
              </a:rPr>
              <a:t> trata do equilíbrio simultâneo nos </a:t>
            </a:r>
            <a:r>
              <a:rPr lang="pt-PT" sz="2300" i="1" dirty="0">
                <a:solidFill>
                  <a:srgbClr val="996600"/>
                </a:solidFill>
                <a:effectLst>
                  <a:outerShdw blurRad="38100" dist="38100" dir="2700000" algn="tl">
                    <a:srgbClr val="000000">
                      <a:alpha val="43137"/>
                    </a:srgbClr>
                  </a:outerShdw>
                </a:effectLst>
                <a:latin typeface="Arial" charset="0"/>
              </a:rPr>
              <a:t>mercados de </a:t>
            </a:r>
            <a:r>
              <a:rPr lang="pt-PT" sz="2300" i="1" dirty="0" smtClean="0">
                <a:solidFill>
                  <a:srgbClr val="996600"/>
                </a:solidFill>
                <a:effectLst>
                  <a:outerShdw blurRad="38100" dist="38100" dir="2700000" algn="tl">
                    <a:srgbClr val="000000">
                      <a:alpha val="43137"/>
                    </a:srgbClr>
                  </a:outerShdw>
                </a:effectLst>
                <a:latin typeface="Arial" charset="0"/>
              </a:rPr>
              <a:t>produto </a:t>
            </a:r>
            <a:r>
              <a:rPr lang="pt-PT" sz="2300" dirty="0" smtClean="0">
                <a:solidFill>
                  <a:srgbClr val="996600"/>
                </a:solidFill>
                <a:effectLst>
                  <a:outerShdw blurRad="38100" dist="38100" dir="2700000" algn="tl">
                    <a:srgbClr val="000000">
                      <a:alpha val="43137"/>
                    </a:srgbClr>
                  </a:outerShdw>
                </a:effectLst>
                <a:latin typeface="Arial" charset="0"/>
              </a:rPr>
              <a:t>(IS) </a:t>
            </a:r>
            <a:r>
              <a:rPr lang="pt-PT" sz="2300" dirty="0">
                <a:solidFill>
                  <a:srgbClr val="996600"/>
                </a:solidFill>
                <a:latin typeface="Arial" charset="0"/>
              </a:rPr>
              <a:t>e </a:t>
            </a:r>
            <a:r>
              <a:rPr lang="pt-PT" sz="2300" i="1" dirty="0" smtClean="0">
                <a:solidFill>
                  <a:srgbClr val="996600"/>
                </a:solidFill>
                <a:effectLst>
                  <a:outerShdw blurRad="38100" dist="38100" dir="2700000" algn="tl">
                    <a:srgbClr val="000000">
                      <a:alpha val="43137"/>
                    </a:srgbClr>
                  </a:outerShdw>
                </a:effectLst>
                <a:latin typeface="Arial" charset="0"/>
              </a:rPr>
              <a:t>monetário (LM)</a:t>
            </a:r>
            <a:r>
              <a:rPr lang="pt-PT" sz="2300" dirty="0" smtClean="0">
                <a:solidFill>
                  <a:srgbClr val="996600"/>
                </a:solidFill>
                <a:latin typeface="Arial" charset="0"/>
              </a:rPr>
              <a:t>, </a:t>
            </a:r>
            <a:r>
              <a:rPr lang="pt-PT" sz="2300" dirty="0">
                <a:solidFill>
                  <a:srgbClr val="996600"/>
                </a:solidFill>
                <a:latin typeface="Arial" charset="0"/>
              </a:rPr>
              <a:t>ou seja, averigua o Equilíbrio nos mercados que constituem o lado da procura de um modelo macroeconómico</a:t>
            </a:r>
          </a:p>
          <a:p>
            <a:pPr marL="342900" indent="-342900" algn="just">
              <a:spcBef>
                <a:spcPct val="20000"/>
              </a:spcBef>
              <a:defRPr/>
            </a:pPr>
            <a:endParaRPr lang="pt-PT" sz="900" dirty="0">
              <a:solidFill>
                <a:srgbClr val="996600"/>
              </a:solidFill>
              <a:latin typeface="Arial" charset="0"/>
            </a:endParaRPr>
          </a:p>
          <a:p>
            <a:pPr marL="342900" indent="-342900" algn="just">
              <a:spcBef>
                <a:spcPct val="20000"/>
              </a:spcBef>
              <a:buFontTx/>
              <a:buChar char="•"/>
              <a:defRPr/>
            </a:pPr>
            <a:r>
              <a:rPr lang="pt-PT" sz="2300" dirty="0">
                <a:solidFill>
                  <a:srgbClr val="996600"/>
                </a:solidFill>
                <a:latin typeface="Arial" charset="0"/>
              </a:rPr>
              <a:t>A variável que serve de ligação entre os dois mercados é a taxa de juro (</a:t>
            </a:r>
            <a:r>
              <a:rPr lang="pt-PT" sz="2300" dirty="0">
                <a:solidFill>
                  <a:srgbClr val="009900"/>
                </a:solidFill>
                <a:effectLst>
                  <a:outerShdw blurRad="38100" dist="38100" dir="2700000" algn="tl">
                    <a:srgbClr val="C0C0C0"/>
                  </a:outerShdw>
                </a:effectLst>
                <a:latin typeface="Arial" charset="0"/>
              </a:rPr>
              <a:t>i</a:t>
            </a:r>
            <a:r>
              <a:rPr lang="pt-PT" sz="2300" dirty="0">
                <a:solidFill>
                  <a:srgbClr val="996600"/>
                </a:solidFill>
                <a:latin typeface="Arial" charset="0"/>
              </a:rPr>
              <a:t>)</a:t>
            </a:r>
          </a:p>
          <a:p>
            <a:pPr marL="342900" indent="-342900" algn="just">
              <a:spcBef>
                <a:spcPct val="20000"/>
              </a:spcBef>
              <a:defRPr/>
            </a:pPr>
            <a:endParaRPr lang="pt-PT" sz="1000" dirty="0">
              <a:solidFill>
                <a:srgbClr val="996600"/>
              </a:solidFill>
              <a:latin typeface="Arial" charset="0"/>
            </a:endParaRPr>
          </a:p>
          <a:p>
            <a:pPr marL="342900" indent="-342900">
              <a:spcBef>
                <a:spcPct val="20000"/>
              </a:spcBef>
              <a:buFont typeface="Wingdings" pitchFamily="2" charset="2"/>
              <a:buNone/>
              <a:defRPr/>
            </a:pPr>
            <a:r>
              <a:rPr lang="pt-PT" sz="2000" dirty="0">
                <a:latin typeface="Arial" charset="0"/>
              </a:rPr>
              <a:t>Diferença relativamente aos anteriores</a:t>
            </a:r>
            <a:r>
              <a:rPr lang="pt-PT" sz="2400" dirty="0">
                <a:latin typeface="Arial" charset="0"/>
              </a:rPr>
              <a:t>:</a:t>
            </a:r>
          </a:p>
          <a:p>
            <a:pPr marL="342900" indent="-342900">
              <a:spcBef>
                <a:spcPct val="20000"/>
              </a:spcBef>
              <a:buFontTx/>
              <a:buChar char="•"/>
              <a:defRPr/>
            </a:pPr>
            <a:endParaRPr lang="pt-PT" sz="2400" dirty="0">
              <a:latin typeface="Arial" charset="0"/>
            </a:endParaRPr>
          </a:p>
          <a:p>
            <a:pPr marL="342900" indent="-342900">
              <a:spcBef>
                <a:spcPct val="20000"/>
              </a:spcBef>
              <a:buFontTx/>
              <a:buChar char="•"/>
              <a:defRPr/>
            </a:pPr>
            <a:endParaRPr lang="pt-PT" sz="1800" dirty="0">
              <a:latin typeface="Arial" charset="0"/>
            </a:endParaRPr>
          </a:p>
          <a:p>
            <a:pPr marL="342900" indent="-342900">
              <a:spcBef>
                <a:spcPts val="0"/>
              </a:spcBef>
              <a:buFontTx/>
              <a:buChar char="•"/>
              <a:defRPr/>
            </a:pPr>
            <a:r>
              <a:rPr lang="pt-PT" sz="1800" dirty="0">
                <a:latin typeface="Arial" charset="0"/>
              </a:rPr>
              <a:t>Supõe-se que o nível de preços</a:t>
            </a:r>
          </a:p>
          <a:p>
            <a:pPr marL="342900" indent="-342900">
              <a:spcBef>
                <a:spcPts val="0"/>
              </a:spcBef>
              <a:buFont typeface="Wingdings" pitchFamily="2" charset="2"/>
              <a:buNone/>
              <a:defRPr/>
            </a:pPr>
            <a:r>
              <a:rPr lang="pt-PT" sz="1800" dirty="0">
                <a:latin typeface="Arial" charset="0"/>
              </a:rPr>
              <a:t> é constante (ver hipóteses iniciais), logo</a:t>
            </a:r>
            <a:r>
              <a:rPr lang="pt-PT" sz="2400" dirty="0">
                <a:latin typeface="Arial" charset="0"/>
              </a:rPr>
              <a:t> </a:t>
            </a:r>
          </a:p>
        </p:txBody>
      </p:sp>
      <p:sp>
        <p:nvSpPr>
          <p:cNvPr id="14439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4385" name="Object 1"/>
          <p:cNvGraphicFramePr>
            <a:graphicFrameLocks noChangeAspect="1"/>
          </p:cNvGraphicFramePr>
          <p:nvPr/>
        </p:nvGraphicFramePr>
        <p:xfrm>
          <a:off x="6858000" y="3198813"/>
          <a:ext cx="1771650" cy="3216275"/>
        </p:xfrm>
        <a:graphic>
          <a:graphicData uri="http://schemas.openxmlformats.org/presentationml/2006/ole">
            <mc:AlternateContent xmlns:mc="http://schemas.openxmlformats.org/markup-compatibility/2006">
              <mc:Choice xmlns:v="urn:schemas-microsoft-com:vml" Requires="v">
                <p:oleObj spid="_x0000_s144407" name="Equação" r:id="rId4" imgW="977760" imgH="1777680" progId="Equation.3">
                  <p:embed/>
                </p:oleObj>
              </mc:Choice>
              <mc:Fallback>
                <p:oleObj name="Equação" r:id="rId4" imgW="977760" imgH="177768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198813"/>
                        <a:ext cx="1771650" cy="321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sp>
        <p:nvSpPr>
          <p:cNvPr id="14439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4389" name="Object 5"/>
          <p:cNvGraphicFramePr>
            <a:graphicFrameLocks noChangeAspect="1"/>
          </p:cNvGraphicFramePr>
          <p:nvPr/>
        </p:nvGraphicFramePr>
        <p:xfrm>
          <a:off x="1571625" y="5572125"/>
          <a:ext cx="1857375" cy="563563"/>
        </p:xfrm>
        <a:graphic>
          <a:graphicData uri="http://schemas.openxmlformats.org/presentationml/2006/ole">
            <mc:AlternateContent xmlns:mc="http://schemas.openxmlformats.org/markup-compatibility/2006">
              <mc:Choice xmlns:v="urn:schemas-microsoft-com:vml" Requires="v">
                <p:oleObj spid="_x0000_s144408" name="Equação" r:id="rId6" imgW="749300" imgH="228600" progId="Equation.3">
                  <p:embed/>
                </p:oleObj>
              </mc:Choice>
              <mc:Fallback>
                <p:oleObj name="Equação" r:id="rId6" imgW="749300" imgH="228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25" y="5572125"/>
                        <a:ext cx="1857375"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40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4391" name="Object 7"/>
          <p:cNvGraphicFramePr>
            <a:graphicFrameLocks noChangeAspect="1"/>
          </p:cNvGraphicFramePr>
          <p:nvPr/>
        </p:nvGraphicFramePr>
        <p:xfrm>
          <a:off x="571500" y="4056063"/>
          <a:ext cx="5143500" cy="468312"/>
        </p:xfrm>
        <a:graphic>
          <a:graphicData uri="http://schemas.openxmlformats.org/presentationml/2006/ole">
            <mc:AlternateContent xmlns:mc="http://schemas.openxmlformats.org/markup-compatibility/2006">
              <mc:Choice xmlns:v="urn:schemas-microsoft-com:vml" Requires="v">
                <p:oleObj spid="_x0000_s144409" name="Equação" r:id="rId8" imgW="2616200" imgH="241300" progId="Equation.3">
                  <p:embed/>
                </p:oleObj>
              </mc:Choice>
              <mc:Fallback>
                <p:oleObj name="Equação" r:id="rId8" imgW="2616200" imgH="2413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 y="4056063"/>
                        <a:ext cx="514350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p:cNvSpPr>
            <a:spLocks noGrp="1"/>
          </p:cNvSpPr>
          <p:nvPr>
            <p:ph type="sldNum" sz="quarter" idx="12"/>
          </p:nvPr>
        </p:nvSpPr>
        <p:spPr/>
        <p:txBody>
          <a:bodyPr/>
          <a:lstStyle/>
          <a:p>
            <a:pPr>
              <a:defRPr/>
            </a:pPr>
            <a:fld id="{0A38D259-F34C-4A09-ABA7-B2E2E965859D}" type="slidenum">
              <a:rPr lang="pt-PT" smtClean="0"/>
              <a:pPr>
                <a:defRPr/>
              </a:pPr>
              <a:t>23</a:t>
            </a:fld>
            <a:endParaRPr lang="pt-PT"/>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3418351-E53A-4095-A9A3-6B764F1FE822}" type="slidenum">
              <a:rPr lang="pt-BR" sz="1400">
                <a:latin typeface="Arial" charset="0"/>
                <a:cs typeface="+mn-cs"/>
              </a:rPr>
              <a:pPr algn="r">
                <a:defRPr/>
              </a:pPr>
              <a:t>24</a:t>
            </a:fld>
            <a:endParaRPr lang="pt-BR" sz="1400">
              <a:latin typeface="Arial" charset="0"/>
              <a:cs typeface="+mn-cs"/>
            </a:endParaRPr>
          </a:p>
        </p:txBody>
      </p:sp>
      <p:sp>
        <p:nvSpPr>
          <p:cNvPr id="146439"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Mercado do Produto (IS)</a:t>
            </a:r>
          </a:p>
        </p:txBody>
      </p:sp>
      <p:sp>
        <p:nvSpPr>
          <p:cNvPr id="146440" name="Rectangle 3"/>
          <p:cNvSpPr txBox="1">
            <a:spLocks noChangeArrowheads="1"/>
          </p:cNvSpPr>
          <p:nvPr/>
        </p:nvSpPr>
        <p:spPr bwMode="auto">
          <a:xfrm>
            <a:off x="457200" y="1000125"/>
            <a:ext cx="8229600" cy="4867275"/>
          </a:xfrm>
          <a:prstGeom prst="rect">
            <a:avLst/>
          </a:prstGeom>
          <a:noFill/>
          <a:ln w="9525">
            <a:noFill/>
            <a:miter lim="800000"/>
            <a:headEnd/>
            <a:tailEnd/>
          </a:ln>
        </p:spPr>
        <p:txBody>
          <a:bodyPr/>
          <a:lstStyle/>
          <a:p>
            <a:pPr marL="342900" indent="-342900">
              <a:spcBef>
                <a:spcPct val="20000"/>
              </a:spcBef>
            </a:pPr>
            <a:r>
              <a:rPr lang="pt-PT" sz="2400" dirty="0">
                <a:solidFill>
                  <a:srgbClr val="009900"/>
                </a:solidFill>
                <a:latin typeface="Arial" charset="0"/>
              </a:rPr>
              <a:t>Forma reduzida</a:t>
            </a:r>
            <a:r>
              <a:rPr lang="pt-PT" sz="2400" dirty="0">
                <a:latin typeface="Arial" charset="0"/>
              </a:rPr>
              <a:t>:</a:t>
            </a:r>
          </a:p>
          <a:p>
            <a:pPr marL="342900" indent="-342900">
              <a:spcBef>
                <a:spcPct val="20000"/>
              </a:spcBef>
              <a:buFontTx/>
              <a:buChar char="•"/>
            </a:pPr>
            <a:endParaRPr lang="pt-PT" sz="2400" dirty="0">
              <a:latin typeface="Arial" charset="0"/>
            </a:endParaRPr>
          </a:p>
          <a:p>
            <a:pPr marL="342900" indent="-342900" algn="just">
              <a:spcBef>
                <a:spcPct val="20000"/>
              </a:spcBef>
              <a:buFontTx/>
              <a:buChar char="•"/>
            </a:pPr>
            <a:r>
              <a:rPr lang="pt-PT" sz="2400" dirty="0">
                <a:latin typeface="Arial" charset="0"/>
              </a:rPr>
              <a:t>Não existe um único valor de Equilíbrio para o nível de rendimento Y, mas sim uma infinidade de valores, que dependem dos valores atribuídos à taxa de juro i</a:t>
            </a:r>
          </a:p>
          <a:p>
            <a:pPr marL="342900" indent="-342900" algn="just">
              <a:spcBef>
                <a:spcPct val="20000"/>
              </a:spcBef>
              <a:buFontTx/>
              <a:buChar char="•"/>
            </a:pPr>
            <a:endParaRPr lang="pt-PT" sz="2400" dirty="0">
              <a:latin typeface="Arial" charset="0"/>
            </a:endParaRPr>
          </a:p>
          <a:p>
            <a:pPr marL="342900" indent="-342900" algn="just">
              <a:spcBef>
                <a:spcPct val="20000"/>
              </a:spcBef>
              <a:buFontTx/>
              <a:buChar char="•"/>
            </a:pPr>
            <a:r>
              <a:rPr lang="pt-PT" sz="2400" dirty="0">
                <a:latin typeface="Arial" charset="0"/>
              </a:rPr>
              <a:t>À curva que representa os pares de valores (</a:t>
            </a:r>
            <a:r>
              <a:rPr lang="pt-PT" sz="2400" dirty="0" err="1">
                <a:latin typeface="Arial" charset="0"/>
              </a:rPr>
              <a:t>i,Y</a:t>
            </a:r>
            <a:r>
              <a:rPr lang="pt-PT" sz="2400" dirty="0">
                <a:latin typeface="Arial" charset="0"/>
              </a:rPr>
              <a:t>), que fazem com que o mercado de produto esteja em equilíbrio dá-se o nome de </a:t>
            </a:r>
            <a:r>
              <a:rPr lang="pt-PT" sz="2400" dirty="0">
                <a:solidFill>
                  <a:srgbClr val="009900"/>
                </a:solidFill>
                <a:latin typeface="Arial" charset="0"/>
              </a:rPr>
              <a:t>curva IS</a:t>
            </a:r>
          </a:p>
          <a:p>
            <a:pPr marL="342900" indent="-342900">
              <a:spcBef>
                <a:spcPct val="20000"/>
              </a:spcBef>
              <a:buFontTx/>
              <a:buChar char="•"/>
            </a:pPr>
            <a:endParaRPr lang="pt-PT" sz="2400" dirty="0">
              <a:latin typeface="Arial" charset="0"/>
            </a:endParaRPr>
          </a:p>
          <a:p>
            <a:pPr marL="342900" indent="-342900">
              <a:spcBef>
                <a:spcPct val="20000"/>
              </a:spcBef>
              <a:buFontTx/>
              <a:buChar char="•"/>
            </a:pPr>
            <a:r>
              <a:rPr lang="pt-PT" sz="2400" dirty="0">
                <a:latin typeface="Arial" charset="0"/>
              </a:rPr>
              <a:t>Obviamente que terá uma inclinação negativa</a:t>
            </a:r>
          </a:p>
          <a:p>
            <a:pPr marL="342900" indent="-342900">
              <a:spcBef>
                <a:spcPct val="20000"/>
              </a:spcBef>
              <a:buFontTx/>
              <a:buChar char="•"/>
            </a:pPr>
            <a:endParaRPr lang="pt-PT" sz="2400" dirty="0">
              <a:latin typeface="Arial" charset="0"/>
            </a:endParaRPr>
          </a:p>
          <a:p>
            <a:pPr marL="342900" indent="-342900">
              <a:spcBef>
                <a:spcPct val="20000"/>
              </a:spcBef>
              <a:buFontTx/>
              <a:buChar char="•"/>
            </a:pPr>
            <a:endParaRPr lang="pt-PT" sz="2400" dirty="0">
              <a:latin typeface="Arial" charset="0"/>
            </a:endParaRPr>
          </a:p>
        </p:txBody>
      </p:sp>
      <p:sp>
        <p:nvSpPr>
          <p:cNvPr id="1464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6433" name="Object 1"/>
          <p:cNvGraphicFramePr>
            <a:graphicFrameLocks noChangeAspect="1"/>
          </p:cNvGraphicFramePr>
          <p:nvPr/>
        </p:nvGraphicFramePr>
        <p:xfrm>
          <a:off x="3132713" y="1000125"/>
          <a:ext cx="5286375" cy="747713"/>
        </p:xfrm>
        <a:graphic>
          <a:graphicData uri="http://schemas.openxmlformats.org/presentationml/2006/ole">
            <mc:AlternateContent xmlns:mc="http://schemas.openxmlformats.org/markup-compatibility/2006">
              <mc:Choice xmlns:v="urn:schemas-microsoft-com:vml" Requires="v">
                <p:oleObj spid="_x0000_s146446" name="Equação" r:id="rId4" imgW="3568700" imgH="508000" progId="Equation.3">
                  <p:embed/>
                </p:oleObj>
              </mc:Choice>
              <mc:Fallback>
                <p:oleObj name="Equação" r:id="rId4" imgW="3568700" imgH="5080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713" y="1000125"/>
                        <a:ext cx="5286375"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6435" name="Object 3"/>
          <p:cNvGraphicFramePr>
            <a:graphicFrameLocks noChangeAspect="1"/>
          </p:cNvGraphicFramePr>
          <p:nvPr/>
        </p:nvGraphicFramePr>
        <p:xfrm>
          <a:off x="7227888" y="4718050"/>
          <a:ext cx="1460500" cy="1035050"/>
        </p:xfrm>
        <a:graphic>
          <a:graphicData uri="http://schemas.openxmlformats.org/presentationml/2006/ole">
            <mc:AlternateContent xmlns:mc="http://schemas.openxmlformats.org/markup-compatibility/2006">
              <mc:Choice xmlns:v="urn:schemas-microsoft-com:vml" Requires="v">
                <p:oleObj spid="_x0000_s146447" name="Equação" r:id="rId6" imgW="685800" imgH="482600" progId="Equation.3">
                  <p:embed/>
                </p:oleObj>
              </mc:Choice>
              <mc:Fallback>
                <p:oleObj name="Equação" r:id="rId6" imgW="685800" imgH="482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7888" y="4718050"/>
                        <a:ext cx="14605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pPr>
              <a:defRPr/>
            </a:pPr>
            <a:fld id="{0A38D259-F34C-4A09-ABA7-B2E2E965859D}" type="slidenum">
              <a:rPr lang="pt-PT" smtClean="0"/>
              <a:pPr>
                <a:defRPr/>
              </a:pPr>
              <a:t>24</a:t>
            </a:fld>
            <a:endParaRPr lang="pt-PT"/>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EF4A2B8-54B0-40E1-9CEB-9CE5E6C371B9}" type="slidenum">
              <a:rPr lang="pt-BR" sz="1400">
                <a:latin typeface="Arial" charset="0"/>
                <a:cs typeface="+mn-cs"/>
              </a:rPr>
              <a:pPr algn="r">
                <a:defRPr/>
              </a:pPr>
              <a:t>25</a:t>
            </a:fld>
            <a:endParaRPr lang="pt-BR" sz="1400">
              <a:latin typeface="Arial" charset="0"/>
              <a:cs typeface="+mn-cs"/>
            </a:endParaRPr>
          </a:p>
        </p:txBody>
      </p:sp>
      <p:sp>
        <p:nvSpPr>
          <p:cNvPr id="148485"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Mercado do Produto (IS)</a:t>
            </a:r>
          </a:p>
        </p:txBody>
      </p:sp>
      <p:sp>
        <p:nvSpPr>
          <p:cNvPr id="148486" name="Rectangle 6"/>
          <p:cNvSpPr txBox="1">
            <a:spLocks noChangeArrowheads="1"/>
          </p:cNvSpPr>
          <p:nvPr/>
        </p:nvSpPr>
        <p:spPr bwMode="auto">
          <a:xfrm>
            <a:off x="457200" y="1125538"/>
            <a:ext cx="8229600" cy="4741862"/>
          </a:xfrm>
          <a:prstGeom prst="rect">
            <a:avLst/>
          </a:prstGeom>
          <a:noFill/>
          <a:ln w="9525">
            <a:noFill/>
            <a:miter lim="800000"/>
            <a:headEnd/>
            <a:tailEnd/>
          </a:ln>
        </p:spPr>
        <p:txBody>
          <a:bodyPr/>
          <a:lstStyle/>
          <a:p>
            <a:pPr marL="342900" indent="-342900">
              <a:spcBef>
                <a:spcPct val="20000"/>
              </a:spcBef>
              <a:buFontTx/>
              <a:buChar char="•"/>
            </a:pPr>
            <a:r>
              <a:rPr lang="pt-PT" sz="2400">
                <a:latin typeface="Arial" charset="0"/>
              </a:rPr>
              <a:t>Denomina-se </a:t>
            </a:r>
            <a:r>
              <a:rPr lang="pt-PT" sz="2400">
                <a:solidFill>
                  <a:srgbClr val="009900"/>
                </a:solidFill>
                <a:latin typeface="Arial" charset="0"/>
              </a:rPr>
              <a:t>IS </a:t>
            </a:r>
            <a:r>
              <a:rPr lang="pt-PT" sz="2400">
                <a:latin typeface="Arial" charset="0"/>
              </a:rPr>
              <a:t>pois a condição de equilíbrio no mercado de produto no modelo simples era I = S (ou Y = D). Neste modelo a condição de equilíbrio equivalente é I + G = S + T - TR</a:t>
            </a:r>
          </a:p>
        </p:txBody>
      </p:sp>
      <p:sp>
        <p:nvSpPr>
          <p:cNvPr id="1484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48481" name="Object 1"/>
          <p:cNvGraphicFramePr>
            <a:graphicFrameLocks noChangeAspect="1"/>
          </p:cNvGraphicFramePr>
          <p:nvPr/>
        </p:nvGraphicFramePr>
        <p:xfrm>
          <a:off x="285750" y="2928938"/>
          <a:ext cx="4205288" cy="1928812"/>
        </p:xfrm>
        <a:graphic>
          <a:graphicData uri="http://schemas.openxmlformats.org/presentationml/2006/ole">
            <mc:AlternateContent xmlns:mc="http://schemas.openxmlformats.org/markup-compatibility/2006">
              <mc:Choice xmlns:v="urn:schemas-microsoft-com:vml" Requires="v">
                <p:oleObj spid="_x0000_s148487" name="Equação" r:id="rId4" imgW="2882900" imgH="1320800" progId="Equation.3">
                  <p:embed/>
                </p:oleObj>
              </mc:Choice>
              <mc:Fallback>
                <p:oleObj name="Equação" r:id="rId4" imgW="2882900" imgH="13208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2928938"/>
                        <a:ext cx="4205288" cy="192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8488" name="Picture 4" descr="D92D2B6"/>
          <p:cNvPicPr>
            <a:picLocks noChangeAspect="1" noChangeArrowheads="1"/>
          </p:cNvPicPr>
          <p:nvPr/>
        </p:nvPicPr>
        <p:blipFill>
          <a:blip r:embed="rId6" cstate="print"/>
          <a:srcRect/>
          <a:stretch>
            <a:fillRect/>
          </a:stretch>
        </p:blipFill>
        <p:spPr bwMode="auto">
          <a:xfrm>
            <a:off x="4605338" y="2428875"/>
            <a:ext cx="4538662" cy="3565525"/>
          </a:xfrm>
          <a:prstGeom prst="rect">
            <a:avLst/>
          </a:prstGeom>
          <a:noFill/>
          <a:ln w="9525">
            <a:noFill/>
            <a:miter lim="800000"/>
            <a:headEnd/>
            <a:tailEnd/>
          </a:ln>
        </p:spPr>
      </p:pic>
      <p:sp>
        <p:nvSpPr>
          <p:cNvPr id="148489" name="Text Box 8"/>
          <p:cNvSpPr txBox="1">
            <a:spLocks noChangeArrowheads="1"/>
          </p:cNvSpPr>
          <p:nvPr/>
        </p:nvSpPr>
        <p:spPr bwMode="auto">
          <a:xfrm>
            <a:off x="357188" y="5143500"/>
            <a:ext cx="4857750" cy="1016000"/>
          </a:xfrm>
          <a:prstGeom prst="rect">
            <a:avLst/>
          </a:prstGeom>
          <a:noFill/>
          <a:ln w="9525">
            <a:noFill/>
            <a:miter lim="800000"/>
            <a:headEnd/>
            <a:tailEnd/>
          </a:ln>
        </p:spPr>
        <p:txBody>
          <a:bodyPr>
            <a:spAutoFit/>
          </a:bodyPr>
          <a:lstStyle/>
          <a:p>
            <a:r>
              <a:rPr lang="pt-PT" sz="1200"/>
              <a:t>No gráfico temos a dedução gráfica da IS e o efeito de um aumento de G</a:t>
            </a:r>
          </a:p>
          <a:p>
            <a:r>
              <a:rPr lang="pt-PT" sz="1200"/>
              <a:t>No 1º quadrante pretende obter-se a curva IS. O 2º quadrante representa a soma do investimento e dos gastos como função da taxa de juro. O 3º quadrante representa a condição de Eqº (ao longo da linha dos 45º verifica-se I+G=S+T-TR). No 4º quadrante representa-se S+T-TR em função de Y</a:t>
            </a:r>
          </a:p>
        </p:txBody>
      </p:sp>
      <p:cxnSp>
        <p:nvCxnSpPr>
          <p:cNvPr id="13" name="Conexão curva 12"/>
          <p:cNvCxnSpPr/>
          <p:nvPr/>
        </p:nvCxnSpPr>
        <p:spPr>
          <a:xfrm flipV="1">
            <a:off x="4572000" y="4572000"/>
            <a:ext cx="642938" cy="357188"/>
          </a:xfrm>
          <a:prstGeom prst="curvedConnector3">
            <a:avLst>
              <a:gd name="adj1" fmla="val 50000"/>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pPr>
              <a:defRPr/>
            </a:pPr>
            <a:fld id="{0A38D259-F34C-4A09-ABA7-B2E2E965859D}" type="slidenum">
              <a:rPr lang="pt-PT" smtClean="0"/>
              <a:pPr>
                <a:defRPr/>
              </a:pPr>
              <a:t>25</a:t>
            </a:fld>
            <a:endParaRPr lang="pt-PT"/>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53ACB22-E29A-4402-BA73-82D834F279E8}" type="slidenum">
              <a:rPr lang="pt-BR" sz="1400">
                <a:latin typeface="Arial" charset="0"/>
                <a:cs typeface="+mn-cs"/>
              </a:rPr>
              <a:pPr algn="r">
                <a:defRPr/>
              </a:pPr>
              <a:t>26</a:t>
            </a:fld>
            <a:endParaRPr lang="pt-BR" sz="1400">
              <a:latin typeface="Arial" charset="0"/>
              <a:cs typeface="+mn-cs"/>
            </a:endParaRPr>
          </a:p>
        </p:txBody>
      </p:sp>
      <p:sp>
        <p:nvSpPr>
          <p:cNvPr id="150535"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Mercado Monetário (LM)</a:t>
            </a:r>
          </a:p>
        </p:txBody>
      </p:sp>
      <p:sp>
        <p:nvSpPr>
          <p:cNvPr id="150536" name="Rectangle 3"/>
          <p:cNvSpPr txBox="1">
            <a:spLocks noChangeArrowheads="1"/>
          </p:cNvSpPr>
          <p:nvPr/>
        </p:nvSpPr>
        <p:spPr bwMode="auto">
          <a:xfrm>
            <a:off x="142875" y="1000125"/>
            <a:ext cx="8858250" cy="5143500"/>
          </a:xfrm>
          <a:prstGeom prst="rect">
            <a:avLst/>
          </a:prstGeom>
          <a:noFill/>
          <a:ln w="9525">
            <a:noFill/>
            <a:miter lim="800000"/>
            <a:headEnd/>
            <a:tailEnd/>
          </a:ln>
        </p:spPr>
        <p:txBody>
          <a:bodyPr/>
          <a:lstStyle/>
          <a:p>
            <a:pPr marL="342900" indent="-342900">
              <a:spcBef>
                <a:spcPct val="20000"/>
              </a:spcBef>
              <a:buFontTx/>
              <a:buChar char="•"/>
            </a:pPr>
            <a:r>
              <a:rPr lang="pt-PT" sz="2000">
                <a:latin typeface="Arial" charset="0"/>
              </a:rPr>
              <a:t>Para analisar o Equilíbrio no mercado monetário é necessário examinar a procura e a oferta de moeda, que terão de ser iguais para que esse Equilíbrio exista</a:t>
            </a:r>
          </a:p>
          <a:p>
            <a:pPr marL="342900" indent="-342900">
              <a:spcBef>
                <a:spcPct val="20000"/>
              </a:spcBef>
              <a:buFontTx/>
              <a:buChar char="•"/>
            </a:pPr>
            <a:r>
              <a:rPr lang="pt-PT" sz="2000">
                <a:latin typeface="Arial" charset="0"/>
              </a:rPr>
              <a:t>A teoria clássica concorda que esta procura varia com o rendimento; a keynesiana concorda que varia com o nível de rendimento e inversamente com a taxa de juro</a:t>
            </a:r>
          </a:p>
          <a:p>
            <a:pPr marL="342900" indent="-342900">
              <a:spcBef>
                <a:spcPct val="20000"/>
              </a:spcBef>
              <a:buFontTx/>
              <a:buChar char="•"/>
            </a:pPr>
            <a:endParaRPr lang="pt-PT" sz="2000">
              <a:latin typeface="Arial" charset="0"/>
            </a:endParaRPr>
          </a:p>
          <a:p>
            <a:pPr marL="342900" indent="-342900">
              <a:spcBef>
                <a:spcPct val="20000"/>
              </a:spcBef>
              <a:buFontTx/>
              <a:buChar char="•"/>
            </a:pPr>
            <a:r>
              <a:rPr lang="pt-PT" sz="2000">
                <a:solidFill>
                  <a:srgbClr val="009900"/>
                </a:solidFill>
                <a:latin typeface="Arial" charset="0"/>
              </a:rPr>
              <a:t>Curva LM </a:t>
            </a:r>
            <a:r>
              <a:rPr lang="pt-PT" sz="2000">
                <a:latin typeface="Arial" charset="0"/>
              </a:rPr>
              <a:t>é o lugar geométrico dos pares de valores (i,Y) que fazem com que o mercado monetário esteja equilibrado</a:t>
            </a:r>
          </a:p>
          <a:p>
            <a:pPr marL="342900" indent="-342900">
              <a:spcBef>
                <a:spcPct val="20000"/>
              </a:spcBef>
              <a:buFontTx/>
              <a:buChar char="•"/>
            </a:pPr>
            <a:endParaRPr lang="pt-PT" sz="2000">
              <a:latin typeface="Arial" charset="0"/>
            </a:endParaRPr>
          </a:p>
        </p:txBody>
      </p:sp>
      <p:sp>
        <p:nvSpPr>
          <p:cNvPr id="1505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0529" name="Object 1"/>
          <p:cNvGraphicFramePr>
            <a:graphicFrameLocks noChangeAspect="1"/>
          </p:cNvGraphicFramePr>
          <p:nvPr/>
        </p:nvGraphicFramePr>
        <p:xfrm>
          <a:off x="7500938" y="3929063"/>
          <a:ext cx="1428750" cy="2271712"/>
        </p:xfrm>
        <a:graphic>
          <a:graphicData uri="http://schemas.openxmlformats.org/presentationml/2006/ole">
            <mc:AlternateContent xmlns:mc="http://schemas.openxmlformats.org/markup-compatibility/2006">
              <mc:Choice xmlns:v="urn:schemas-microsoft-com:vml" Requires="v">
                <p:oleObj spid="_x0000_s150542" name="Equação" r:id="rId4" imgW="787400" imgH="1257300" progId="Equation.3">
                  <p:embed/>
                </p:oleObj>
              </mc:Choice>
              <mc:Fallback>
                <p:oleObj name="Equação" r:id="rId4" imgW="787400" imgH="12573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0938" y="3929063"/>
                        <a:ext cx="1428750" cy="227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p:cNvSpPr txBox="1"/>
          <p:nvPr/>
        </p:nvSpPr>
        <p:spPr>
          <a:xfrm>
            <a:off x="857250" y="4143375"/>
            <a:ext cx="6500813" cy="1016000"/>
          </a:xfrm>
          <a:prstGeom prst="rect">
            <a:avLst/>
          </a:prstGeom>
          <a:noFill/>
        </p:spPr>
        <p:txBody>
          <a:bodyPr>
            <a:spAutoFit/>
          </a:bodyPr>
          <a:lstStyle/>
          <a:p>
            <a:pPr marL="342900" indent="-342900">
              <a:spcBef>
                <a:spcPct val="20000"/>
              </a:spcBef>
              <a:defRPr/>
            </a:pPr>
            <a:r>
              <a:rPr lang="pt-PT" sz="2000" kern="0" dirty="0"/>
              <a:t>A função procura real de moeda L = </a:t>
            </a:r>
            <a:r>
              <a:rPr lang="pt-PT" sz="2000" kern="0" dirty="0" err="1"/>
              <a:t>kY</a:t>
            </a:r>
            <a:r>
              <a:rPr lang="pt-PT" sz="2000" kern="0" dirty="0"/>
              <a:t> – </a:t>
            </a:r>
            <a:r>
              <a:rPr lang="pt-PT" sz="2000" kern="0" dirty="0" err="1"/>
              <a:t>hi</a:t>
            </a:r>
            <a:r>
              <a:rPr lang="pt-PT" sz="2000" kern="0" dirty="0"/>
              <a:t>; em que </a:t>
            </a:r>
            <a:r>
              <a:rPr lang="pt-PT" sz="2000" kern="0" dirty="0" err="1"/>
              <a:t>kY</a:t>
            </a:r>
            <a:r>
              <a:rPr lang="pt-PT" sz="2000" kern="0" dirty="0"/>
              <a:t> representa a procura de moeda para transacções e </a:t>
            </a:r>
            <a:r>
              <a:rPr lang="pt-PT" sz="2000" kern="0" dirty="0" err="1"/>
              <a:t>–hi</a:t>
            </a:r>
            <a:r>
              <a:rPr lang="pt-PT" sz="2000" kern="0" dirty="0"/>
              <a:t> está relacionada com a procura de moeda para especulação</a:t>
            </a:r>
          </a:p>
        </p:txBody>
      </p:sp>
      <p:sp>
        <p:nvSpPr>
          <p:cNvPr id="150539" name="CaixaDeTexto 8"/>
          <p:cNvSpPr txBox="1">
            <a:spLocks noChangeArrowheads="1"/>
          </p:cNvSpPr>
          <p:nvPr/>
        </p:nvSpPr>
        <p:spPr bwMode="auto">
          <a:xfrm>
            <a:off x="285750" y="5429250"/>
            <a:ext cx="3500438" cy="584200"/>
          </a:xfrm>
          <a:prstGeom prst="rect">
            <a:avLst/>
          </a:prstGeom>
          <a:noFill/>
          <a:ln w="9525">
            <a:noFill/>
            <a:miter lim="800000"/>
            <a:headEnd/>
            <a:tailEnd/>
          </a:ln>
        </p:spPr>
        <p:txBody>
          <a:bodyPr>
            <a:spAutoFit/>
          </a:bodyPr>
          <a:lstStyle/>
          <a:p>
            <a:r>
              <a:rPr lang="pt-PT">
                <a:solidFill>
                  <a:srgbClr val="009900"/>
                </a:solidFill>
              </a:rPr>
              <a:t>Forma reduzida</a:t>
            </a:r>
          </a:p>
        </p:txBody>
      </p:sp>
      <p:sp>
        <p:nvSpPr>
          <p:cNvPr id="1505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0531" name="Object 3"/>
          <p:cNvGraphicFramePr>
            <a:graphicFrameLocks noChangeAspect="1"/>
          </p:cNvGraphicFramePr>
          <p:nvPr/>
        </p:nvGraphicFramePr>
        <p:xfrm>
          <a:off x="3214688" y="5284788"/>
          <a:ext cx="3286125" cy="950912"/>
        </p:xfrm>
        <a:graphic>
          <a:graphicData uri="http://schemas.openxmlformats.org/presentationml/2006/ole">
            <mc:AlternateContent xmlns:mc="http://schemas.openxmlformats.org/markup-compatibility/2006">
              <mc:Choice xmlns:v="urn:schemas-microsoft-com:vml" Requires="v">
                <p:oleObj spid="_x0000_s150543" name="Equação" r:id="rId6" imgW="1879600" imgH="546100" progId="Equation.3">
                  <p:embed/>
                </p:oleObj>
              </mc:Choice>
              <mc:Fallback>
                <p:oleObj name="Equação" r:id="rId6" imgW="1879600" imgH="5461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5284788"/>
                        <a:ext cx="3286125"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0A38D259-F34C-4A09-ABA7-B2E2E965859D}" type="slidenum">
              <a:rPr lang="pt-PT" smtClean="0"/>
              <a:pPr>
                <a:defRPr/>
              </a:pPr>
              <a:t>26</a:t>
            </a:fld>
            <a:endParaRPr lang="pt-PT"/>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0D8D04A2-61F9-4EC3-BB8D-90850B1CC36D}" type="slidenum">
              <a:rPr lang="pt-BR" sz="1400">
                <a:latin typeface="Arial" charset="0"/>
                <a:cs typeface="+mn-cs"/>
              </a:rPr>
              <a:pPr algn="r">
                <a:defRPr/>
              </a:pPr>
              <a:t>27</a:t>
            </a:fld>
            <a:endParaRPr lang="pt-BR" sz="1400">
              <a:latin typeface="Arial" charset="0"/>
              <a:cs typeface="+mn-cs"/>
            </a:endParaRPr>
          </a:p>
        </p:txBody>
      </p:sp>
      <p:sp>
        <p:nvSpPr>
          <p:cNvPr id="20787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Mercado Monetário (LM)</a:t>
            </a:r>
          </a:p>
        </p:txBody>
      </p:sp>
      <p:sp>
        <p:nvSpPr>
          <p:cNvPr id="5" name="Rectangle 3"/>
          <p:cNvSpPr txBox="1">
            <a:spLocks noChangeArrowheads="1"/>
          </p:cNvSpPr>
          <p:nvPr/>
        </p:nvSpPr>
        <p:spPr bwMode="auto">
          <a:xfrm>
            <a:off x="457200" y="1125538"/>
            <a:ext cx="8229600" cy="4741862"/>
          </a:xfrm>
          <a:prstGeom prst="rect">
            <a:avLst/>
          </a:prstGeom>
          <a:noFill/>
          <a:ln w="9525">
            <a:noFill/>
            <a:miter lim="800000"/>
            <a:headEnd/>
            <a:tailEnd/>
          </a:ln>
        </p:spPr>
        <p:txBody>
          <a:bodyPr/>
          <a:lstStyle/>
          <a:p>
            <a:pPr marL="342900" indent="-342900">
              <a:spcBef>
                <a:spcPct val="20000"/>
              </a:spcBef>
              <a:buFontTx/>
              <a:buChar char="•"/>
              <a:defRPr/>
            </a:pPr>
            <a:r>
              <a:rPr lang="pt-PT" sz="1800" kern="0" dirty="0">
                <a:solidFill>
                  <a:srgbClr val="009900"/>
                </a:solidFill>
                <a:latin typeface="+mn-lt"/>
                <a:cs typeface="+mn-cs"/>
              </a:rPr>
              <a:t>A inclinação da LM, dada por k/h, é positiva</a:t>
            </a:r>
          </a:p>
          <a:p>
            <a:pPr marL="342900" indent="-342900">
              <a:spcBef>
                <a:spcPct val="20000"/>
              </a:spcBef>
              <a:buFontTx/>
              <a:buChar char="•"/>
              <a:defRPr/>
            </a:pPr>
            <a:r>
              <a:rPr lang="pt-PT" sz="1800" kern="0" dirty="0">
                <a:latin typeface="+mn-lt"/>
                <a:cs typeface="+mn-cs"/>
              </a:rPr>
              <a:t>A oferta de moeda, ou oferta de saldos monetários nominais é normalmente considerada como sendo controlada pelo Banco Central e determinada exogenamente ao modelo; daí ser </a:t>
            </a:r>
          </a:p>
          <a:p>
            <a:pPr marL="342900" indent="-342900">
              <a:spcBef>
                <a:spcPct val="20000"/>
              </a:spcBef>
              <a:buFontTx/>
              <a:buChar char="•"/>
              <a:defRPr/>
            </a:pPr>
            <a:endParaRPr lang="pt-PT" kern="0" dirty="0">
              <a:latin typeface="+mn-lt"/>
              <a:cs typeface="+mn-cs"/>
            </a:endParaRPr>
          </a:p>
        </p:txBody>
      </p:sp>
      <p:pic>
        <p:nvPicPr>
          <p:cNvPr id="207878" name="Picture 6"/>
          <p:cNvPicPr>
            <a:picLocks noChangeAspect="1" noChangeArrowheads="1"/>
          </p:cNvPicPr>
          <p:nvPr/>
        </p:nvPicPr>
        <p:blipFill>
          <a:blip r:embed="rId3" cstate="print"/>
          <a:srcRect/>
          <a:stretch>
            <a:fillRect/>
          </a:stretch>
        </p:blipFill>
        <p:spPr bwMode="auto">
          <a:xfrm>
            <a:off x="5867400" y="1989138"/>
            <a:ext cx="314325" cy="576262"/>
          </a:xfrm>
          <a:prstGeom prst="rect">
            <a:avLst/>
          </a:prstGeom>
          <a:noFill/>
          <a:ln w="9525">
            <a:noFill/>
            <a:miter lim="800000"/>
            <a:headEnd/>
            <a:tailEnd/>
          </a:ln>
        </p:spPr>
      </p:pic>
      <p:pic>
        <p:nvPicPr>
          <p:cNvPr id="207879" name="Picture 4" descr="2B8FE834"/>
          <p:cNvPicPr>
            <a:picLocks noChangeAspect="1" noChangeArrowheads="1"/>
          </p:cNvPicPr>
          <p:nvPr/>
        </p:nvPicPr>
        <p:blipFill>
          <a:blip r:embed="rId4" cstate="print"/>
          <a:srcRect/>
          <a:stretch>
            <a:fillRect/>
          </a:stretch>
        </p:blipFill>
        <p:spPr bwMode="auto">
          <a:xfrm>
            <a:off x="4714875" y="2571750"/>
            <a:ext cx="4108450" cy="3629025"/>
          </a:xfrm>
          <a:prstGeom prst="rect">
            <a:avLst/>
          </a:prstGeom>
          <a:noFill/>
          <a:ln w="9525">
            <a:noFill/>
            <a:miter lim="800000"/>
            <a:headEnd/>
            <a:tailEnd/>
          </a:ln>
        </p:spPr>
      </p:pic>
      <p:sp>
        <p:nvSpPr>
          <p:cNvPr id="207880" name="Text Box 5"/>
          <p:cNvSpPr txBox="1">
            <a:spLocks noChangeArrowheads="1"/>
          </p:cNvSpPr>
          <p:nvPr/>
        </p:nvSpPr>
        <p:spPr bwMode="auto">
          <a:xfrm>
            <a:off x="214313" y="2571750"/>
            <a:ext cx="4537075" cy="3754438"/>
          </a:xfrm>
          <a:prstGeom prst="rect">
            <a:avLst/>
          </a:prstGeom>
          <a:noFill/>
          <a:ln w="9525">
            <a:noFill/>
            <a:miter lim="800000"/>
            <a:headEnd/>
            <a:tailEnd/>
          </a:ln>
        </p:spPr>
        <p:txBody>
          <a:bodyPr>
            <a:spAutoFit/>
          </a:bodyPr>
          <a:lstStyle/>
          <a:p>
            <a:r>
              <a:rPr lang="pt-PT" sz="1400"/>
              <a:t>No gráfico temos a dedução da LM e efeitos de um aumento da massa monetária</a:t>
            </a:r>
          </a:p>
          <a:p>
            <a:r>
              <a:rPr lang="pt-PT" sz="1400"/>
              <a:t>Pretende obter-se a curva LM no 1º quadrante. No 2º está representada a procura de moeda por especulação, e optou-se por utilizar uma relação não linear. A procura de moeda por transacções está representada no 4º quadrante é linear, e tem inclinação k. O 3º quadrante representa o Eqº no mercado monetário: se só existisse procura de moeda por especulação então essa procura teria de ser igual à oferta exógena de moeda para existir Eqº, e a economia estaria situada no ponto e. Se só existisse procura de moeda para transacções, então, pelas mesmas razão a economia encontrar-se-ia no ponto f. A recta que une os pontos e e f dá-nos todas as combinações possíveis de procura de moeda para transacções e para especulação, de tal maneira que a soma das duas é igual à oferta de moeda M/P, ou seja, representa o eqº no mercado monetário</a:t>
            </a:r>
          </a:p>
        </p:txBody>
      </p:sp>
      <p:sp>
        <p:nvSpPr>
          <p:cNvPr id="9" name="Slide Number Placeholder 8"/>
          <p:cNvSpPr>
            <a:spLocks noGrp="1"/>
          </p:cNvSpPr>
          <p:nvPr>
            <p:ph type="sldNum" sz="quarter" idx="12"/>
          </p:nvPr>
        </p:nvSpPr>
        <p:spPr/>
        <p:txBody>
          <a:bodyPr/>
          <a:lstStyle/>
          <a:p>
            <a:pPr>
              <a:defRPr/>
            </a:pPr>
            <a:fld id="{0A38D259-F34C-4A09-ABA7-B2E2E965859D}" type="slidenum">
              <a:rPr lang="pt-PT" smtClean="0"/>
              <a:pPr>
                <a:defRPr/>
              </a:pPr>
              <a:t>27</a:t>
            </a:fld>
            <a:endParaRPr lang="pt-PT"/>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0C309CE5-E1AB-4250-9985-0CE80B1FBE79}" type="slidenum">
              <a:rPr lang="pt-BR" sz="1400">
                <a:latin typeface="Arial" charset="0"/>
                <a:cs typeface="+mn-cs"/>
              </a:rPr>
              <a:pPr algn="r">
                <a:defRPr/>
              </a:pPr>
              <a:t>28</a:t>
            </a:fld>
            <a:endParaRPr lang="pt-BR" sz="1400">
              <a:latin typeface="Arial" charset="0"/>
              <a:cs typeface="+mn-cs"/>
            </a:endParaRPr>
          </a:p>
        </p:txBody>
      </p:sp>
      <p:sp>
        <p:nvSpPr>
          <p:cNvPr id="154629" name="Rectangle 8"/>
          <p:cNvSpPr>
            <a:spLocks noGrp="1" noChangeArrowheads="1"/>
          </p:cNvSpPr>
          <p:nvPr>
            <p:ph type="title" idx="4294967295"/>
          </p:nvPr>
        </p:nvSpPr>
        <p:spPr>
          <a:xfrm>
            <a:off x="142875" y="285750"/>
            <a:ext cx="8229600" cy="561975"/>
          </a:xfrm>
        </p:spPr>
        <p:txBody>
          <a:bodyPr/>
          <a:lstStyle/>
          <a:p>
            <a:pPr algn="l"/>
            <a:r>
              <a:rPr lang="pt-PT" sz="3600" smtClean="0">
                <a:latin typeface="Times New Roman" pitchFamily="18" charset="0"/>
              </a:rPr>
              <a:t>Equilíbrio Mercado Produto e Monetário</a:t>
            </a:r>
          </a:p>
        </p:txBody>
      </p:sp>
      <p:sp>
        <p:nvSpPr>
          <p:cNvPr id="5" name="Rectangle 4"/>
          <p:cNvSpPr txBox="1">
            <a:spLocks noChangeArrowheads="1"/>
          </p:cNvSpPr>
          <p:nvPr/>
        </p:nvSpPr>
        <p:spPr bwMode="auto">
          <a:xfrm>
            <a:off x="214313" y="1143000"/>
            <a:ext cx="8715375" cy="5000625"/>
          </a:xfrm>
          <a:prstGeom prst="rect">
            <a:avLst/>
          </a:prstGeom>
          <a:noFill/>
          <a:ln w="9525">
            <a:noFill/>
            <a:miter lim="800000"/>
            <a:headEnd/>
            <a:tailEnd/>
          </a:ln>
        </p:spPr>
        <p:txBody>
          <a:bodyPr/>
          <a:lstStyle/>
          <a:p>
            <a:pPr marL="342900" indent="-342900">
              <a:spcBef>
                <a:spcPct val="20000"/>
              </a:spcBef>
              <a:buFontTx/>
              <a:buChar char="•"/>
              <a:defRPr/>
            </a:pPr>
            <a:r>
              <a:rPr lang="pt-PT" sz="2400" kern="0" dirty="0">
                <a:cs typeface="Times New Roman" pitchFamily="18" charset="0"/>
              </a:rPr>
              <a:t>Forma reduzida do modelo com as curvas IS e LM:</a:t>
            </a: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endParaRPr lang="pt-PT" sz="2400" kern="0" dirty="0">
              <a:cs typeface="Times New Roman" pitchFamily="18" charset="0"/>
            </a:endParaRPr>
          </a:p>
          <a:p>
            <a:pPr marL="342900" indent="-342900">
              <a:spcBef>
                <a:spcPct val="20000"/>
              </a:spcBef>
              <a:buFontTx/>
              <a:buChar char="•"/>
              <a:defRPr/>
            </a:pPr>
            <a:r>
              <a:rPr lang="pt-PT" sz="2400" kern="0" dirty="0">
                <a:cs typeface="Times New Roman" pitchFamily="18" charset="0"/>
              </a:rPr>
              <a:t>Como em IS/LM se admite a hipótese do nível de preços permanecer constante, podemos fazer a normalização de que P=1</a:t>
            </a:r>
            <a:endParaRPr lang="pt-PT" kern="0" dirty="0">
              <a:cs typeface="Times New Roman" pitchFamily="18" charset="0"/>
            </a:endParaRPr>
          </a:p>
        </p:txBody>
      </p:sp>
      <p:sp>
        <p:nvSpPr>
          <p:cNvPr id="1546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4625" name="Object 1"/>
          <p:cNvGraphicFramePr>
            <a:graphicFrameLocks noChangeAspect="1"/>
          </p:cNvGraphicFramePr>
          <p:nvPr/>
        </p:nvGraphicFramePr>
        <p:xfrm>
          <a:off x="1147763" y="1736725"/>
          <a:ext cx="6726237" cy="3454400"/>
        </p:xfrm>
        <a:graphic>
          <a:graphicData uri="http://schemas.openxmlformats.org/presentationml/2006/ole">
            <mc:AlternateContent xmlns:mc="http://schemas.openxmlformats.org/markup-compatibility/2006">
              <mc:Choice xmlns:v="urn:schemas-microsoft-com:vml" Requires="v">
                <p:oleObj spid="_x0000_s154631" name="Equação" r:id="rId4" imgW="2552400" imgH="1917360" progId="Equation.3">
                  <p:embed/>
                </p:oleObj>
              </mc:Choice>
              <mc:Fallback>
                <p:oleObj name="Equação" r:id="rId4" imgW="2552400" imgH="191736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763" y="1736725"/>
                        <a:ext cx="6726237" cy="345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28</a:t>
            </a:fld>
            <a:endParaRPr lang="pt-PT"/>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A51F832-3193-490A-BC1A-FEBFBA8B5646}" type="slidenum">
              <a:rPr lang="pt-BR" sz="1400">
                <a:latin typeface="Arial" charset="0"/>
                <a:cs typeface="+mn-cs"/>
              </a:rPr>
              <a:pPr algn="r">
                <a:defRPr/>
              </a:pPr>
              <a:t>29</a:t>
            </a:fld>
            <a:endParaRPr lang="pt-BR" sz="1400">
              <a:latin typeface="Arial" charset="0"/>
              <a:cs typeface="+mn-cs"/>
            </a:endParaRPr>
          </a:p>
        </p:txBody>
      </p:sp>
      <p:sp>
        <p:nvSpPr>
          <p:cNvPr id="156681" name="Rectangle 8"/>
          <p:cNvSpPr>
            <a:spLocks noGrp="1" noChangeArrowheads="1"/>
          </p:cNvSpPr>
          <p:nvPr>
            <p:ph type="title" idx="4294967295"/>
          </p:nvPr>
        </p:nvSpPr>
        <p:spPr>
          <a:xfrm>
            <a:off x="214313" y="285750"/>
            <a:ext cx="8229600" cy="561975"/>
          </a:xfrm>
        </p:spPr>
        <p:txBody>
          <a:bodyPr/>
          <a:lstStyle/>
          <a:p>
            <a:pPr algn="l"/>
            <a:r>
              <a:rPr lang="pt-PT" sz="3600" smtClean="0">
                <a:latin typeface="Times New Roman" pitchFamily="18" charset="0"/>
              </a:rPr>
              <a:t>Equilíbrio Mercado Produto e Monetário</a:t>
            </a:r>
          </a:p>
        </p:txBody>
      </p:sp>
      <p:sp>
        <p:nvSpPr>
          <p:cNvPr id="156682" name="CaixaDeTexto 4"/>
          <p:cNvSpPr txBox="1">
            <a:spLocks noChangeArrowheads="1"/>
          </p:cNvSpPr>
          <p:nvPr/>
        </p:nvSpPr>
        <p:spPr bwMode="auto">
          <a:xfrm>
            <a:off x="428625" y="1214438"/>
            <a:ext cx="7429500" cy="584200"/>
          </a:xfrm>
          <a:prstGeom prst="rect">
            <a:avLst/>
          </a:prstGeom>
          <a:noFill/>
          <a:ln w="9525">
            <a:noFill/>
            <a:miter lim="800000"/>
            <a:headEnd/>
            <a:tailEnd/>
          </a:ln>
        </p:spPr>
        <p:txBody>
          <a:bodyPr>
            <a:spAutoFit/>
          </a:bodyPr>
          <a:lstStyle/>
          <a:p>
            <a:r>
              <a:rPr lang="pt-PT"/>
              <a:t>Multiplicadores: com adição do monetário</a:t>
            </a:r>
          </a:p>
        </p:txBody>
      </p:sp>
      <p:sp>
        <p:nvSpPr>
          <p:cNvPr id="1566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6673" name="Object 1"/>
          <p:cNvGraphicFramePr>
            <a:graphicFrameLocks noChangeAspect="1"/>
          </p:cNvGraphicFramePr>
          <p:nvPr/>
        </p:nvGraphicFramePr>
        <p:xfrm>
          <a:off x="4643438" y="1714500"/>
          <a:ext cx="3714750" cy="976313"/>
        </p:xfrm>
        <a:graphic>
          <a:graphicData uri="http://schemas.openxmlformats.org/presentationml/2006/ole">
            <mc:AlternateContent xmlns:mc="http://schemas.openxmlformats.org/markup-compatibility/2006">
              <mc:Choice xmlns:v="urn:schemas-microsoft-com:vml" Requires="v">
                <p:oleObj spid="_x0000_s156693" name="Equação" r:id="rId4" imgW="2209800" imgH="584200" progId="Equation.3">
                  <p:embed/>
                </p:oleObj>
              </mc:Choice>
              <mc:Fallback>
                <p:oleObj name="Equação" r:id="rId4" imgW="2209800" imgH="584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1714500"/>
                        <a:ext cx="371475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6675" name="Object 3"/>
          <p:cNvGraphicFramePr>
            <a:graphicFrameLocks noChangeAspect="1"/>
          </p:cNvGraphicFramePr>
          <p:nvPr/>
        </p:nvGraphicFramePr>
        <p:xfrm>
          <a:off x="357188" y="1785938"/>
          <a:ext cx="4714875" cy="1631950"/>
        </p:xfrm>
        <a:graphic>
          <a:graphicData uri="http://schemas.openxmlformats.org/presentationml/2006/ole">
            <mc:AlternateContent xmlns:mc="http://schemas.openxmlformats.org/markup-compatibility/2006">
              <mc:Choice xmlns:v="urn:schemas-microsoft-com:vml" Requires="v">
                <p:oleObj spid="_x0000_s156694" name="Equação" r:id="rId6" imgW="3441700" imgH="1193800" progId="Equation.3">
                  <p:embed/>
                </p:oleObj>
              </mc:Choice>
              <mc:Fallback>
                <p:oleObj name="Equação" r:id="rId6" imgW="3441700" imgH="1193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1785938"/>
                        <a:ext cx="4714875" cy="163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56677" name="Object 5"/>
          <p:cNvGraphicFramePr>
            <a:graphicFrameLocks noChangeAspect="1"/>
          </p:cNvGraphicFramePr>
          <p:nvPr/>
        </p:nvGraphicFramePr>
        <p:xfrm>
          <a:off x="1357313" y="3500438"/>
          <a:ext cx="6429375" cy="2860675"/>
        </p:xfrm>
        <a:graphic>
          <a:graphicData uri="http://schemas.openxmlformats.org/presentationml/2006/ole">
            <mc:AlternateContent xmlns:mc="http://schemas.openxmlformats.org/markup-compatibility/2006">
              <mc:Choice xmlns:v="urn:schemas-microsoft-com:vml" Requires="v">
                <p:oleObj spid="_x0000_s156695" name="Equação" r:id="rId8" imgW="2755900" imgH="1803400" progId="Equation.3">
                  <p:embed/>
                </p:oleObj>
              </mc:Choice>
              <mc:Fallback>
                <p:oleObj name="Equação" r:id="rId8" imgW="2755900" imgH="18034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3" y="3500438"/>
                        <a:ext cx="6429375" cy="286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0A38D259-F34C-4A09-ABA7-B2E2E965859D}" type="slidenum">
              <a:rPr lang="pt-PT" smtClean="0"/>
              <a:pPr>
                <a:defRPr/>
              </a:pPr>
              <a:t>29</a:t>
            </a:fld>
            <a:endParaRPr lang="pt-PT"/>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EB24E7B4-2D74-4726-A165-A8AF324951B5}" type="slidenum">
              <a:rPr lang="pt-BR" sz="1400">
                <a:latin typeface="Arial" charset="0"/>
                <a:cs typeface="+mn-cs"/>
              </a:rPr>
              <a:pPr algn="r">
                <a:defRPr/>
              </a:pPr>
              <a:t>3</a:t>
            </a:fld>
            <a:endParaRPr lang="pt-BR" sz="1400">
              <a:latin typeface="Arial" charset="0"/>
              <a:cs typeface="+mn-cs"/>
            </a:endParaRPr>
          </a:p>
        </p:txBody>
      </p:sp>
      <p:sp>
        <p:nvSpPr>
          <p:cNvPr id="2048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Circuito Económico</a:t>
            </a:r>
          </a:p>
        </p:txBody>
      </p:sp>
      <p:sp>
        <p:nvSpPr>
          <p:cNvPr id="20485" name="Rectangle 3"/>
          <p:cNvSpPr txBox="1">
            <a:spLocks noChangeArrowheads="1"/>
          </p:cNvSpPr>
          <p:nvPr/>
        </p:nvSpPr>
        <p:spPr bwMode="auto">
          <a:xfrm>
            <a:off x="428625" y="1571625"/>
            <a:ext cx="8229600" cy="4367213"/>
          </a:xfrm>
          <a:prstGeom prst="rect">
            <a:avLst/>
          </a:prstGeom>
          <a:noFill/>
          <a:ln w="9525">
            <a:noFill/>
            <a:miter lim="800000"/>
            <a:headEnd/>
            <a:tailEnd/>
          </a:ln>
        </p:spPr>
        <p:txBody>
          <a:bodyPr/>
          <a:lstStyle/>
          <a:p>
            <a:pPr marL="342900" indent="-342900">
              <a:spcBef>
                <a:spcPct val="20000"/>
              </a:spcBef>
              <a:buFontTx/>
              <a:buChar char="•"/>
            </a:pPr>
            <a:r>
              <a:rPr lang="pt-PT">
                <a:latin typeface="Arial" charset="0"/>
              </a:rPr>
              <a:t>Daqui resulta que:</a:t>
            </a:r>
          </a:p>
          <a:p>
            <a:pPr marL="342900" indent="-342900">
              <a:spcBef>
                <a:spcPct val="20000"/>
              </a:spcBef>
              <a:buFontTx/>
              <a:buChar char="•"/>
            </a:pPr>
            <a:endParaRPr lang="pt-PT">
              <a:latin typeface="Arial" charset="0"/>
            </a:endParaRPr>
          </a:p>
          <a:p>
            <a:pPr marL="342900" indent="-342900">
              <a:spcBef>
                <a:spcPct val="20000"/>
              </a:spcBef>
              <a:buFontTx/>
              <a:buChar char="•"/>
            </a:pPr>
            <a:endParaRPr lang="pt-PT">
              <a:latin typeface="Arial" charset="0"/>
            </a:endParaRPr>
          </a:p>
          <a:p>
            <a:pPr marL="342900" indent="-342900">
              <a:spcBef>
                <a:spcPct val="20000"/>
              </a:spcBef>
              <a:buFontTx/>
              <a:buChar char="•"/>
            </a:pPr>
            <a:endParaRPr lang="pt-PT">
              <a:latin typeface="Arial" charset="0"/>
            </a:endParaRPr>
          </a:p>
          <a:p>
            <a:pPr marL="342900" indent="-342900">
              <a:spcBef>
                <a:spcPct val="20000"/>
              </a:spcBef>
              <a:buFontTx/>
              <a:buChar char="•"/>
            </a:pPr>
            <a:endParaRPr lang="pt-PT">
              <a:latin typeface="Arial" charset="0"/>
            </a:endParaRPr>
          </a:p>
        </p:txBody>
      </p:sp>
      <p:sp>
        <p:nvSpPr>
          <p:cNvPr id="20486" name="Text Box 5"/>
          <p:cNvSpPr txBox="1">
            <a:spLocks noChangeArrowheads="1"/>
          </p:cNvSpPr>
          <p:nvPr/>
        </p:nvSpPr>
        <p:spPr bwMode="auto">
          <a:xfrm>
            <a:off x="714375" y="2714625"/>
            <a:ext cx="7777163" cy="822325"/>
          </a:xfrm>
          <a:prstGeom prst="rect">
            <a:avLst/>
          </a:prstGeom>
          <a:noFill/>
          <a:ln w="9525">
            <a:noFill/>
            <a:miter lim="800000"/>
            <a:headEnd/>
            <a:tailEnd/>
          </a:ln>
        </p:spPr>
        <p:txBody>
          <a:bodyPr>
            <a:spAutoFit/>
          </a:bodyPr>
          <a:lstStyle/>
          <a:p>
            <a:pPr>
              <a:spcBef>
                <a:spcPct val="50000"/>
              </a:spcBef>
            </a:pPr>
            <a:r>
              <a:rPr lang="pt-PT" sz="2400">
                <a:solidFill>
                  <a:srgbClr val="33CC33"/>
                </a:solidFill>
              </a:rPr>
              <a:t>PIBcf = PIBpm = PNBcf = PNBpm = PILcf = PILpm = PNLcf = PNLpm = DI = DN = RN = Y</a:t>
            </a:r>
          </a:p>
        </p:txBody>
      </p:sp>
      <p:sp>
        <p:nvSpPr>
          <p:cNvPr id="20487" name="Text Box 7"/>
          <p:cNvSpPr txBox="1">
            <a:spLocks noChangeArrowheads="1"/>
          </p:cNvSpPr>
          <p:nvPr/>
        </p:nvSpPr>
        <p:spPr bwMode="auto">
          <a:xfrm>
            <a:off x="1500188" y="3929063"/>
            <a:ext cx="6264275" cy="457200"/>
          </a:xfrm>
          <a:prstGeom prst="rect">
            <a:avLst/>
          </a:prstGeom>
          <a:noFill/>
          <a:ln w="9525">
            <a:noFill/>
            <a:miter lim="800000"/>
            <a:headEnd/>
            <a:tailEnd/>
          </a:ln>
        </p:spPr>
        <p:txBody>
          <a:bodyPr>
            <a:spAutoFit/>
          </a:bodyPr>
          <a:lstStyle/>
          <a:p>
            <a:pPr>
              <a:spcBef>
                <a:spcPct val="50000"/>
              </a:spcBef>
            </a:pPr>
            <a:r>
              <a:rPr lang="pt-PT" sz="2400">
                <a:solidFill>
                  <a:srgbClr val="FF0066"/>
                </a:solidFill>
              </a:rPr>
              <a:t>Y = C + G + I + X – M = C + G + I + NX</a:t>
            </a:r>
          </a:p>
        </p:txBody>
      </p:sp>
      <p:sp>
        <p:nvSpPr>
          <p:cNvPr id="20488" name="Text Box 8"/>
          <p:cNvSpPr txBox="1">
            <a:spLocks noChangeArrowheads="1"/>
          </p:cNvSpPr>
          <p:nvPr/>
        </p:nvSpPr>
        <p:spPr bwMode="auto">
          <a:xfrm>
            <a:off x="2143125" y="4643438"/>
            <a:ext cx="4556125" cy="461962"/>
          </a:xfrm>
          <a:prstGeom prst="rect">
            <a:avLst/>
          </a:prstGeom>
          <a:noFill/>
          <a:ln w="9525">
            <a:noFill/>
            <a:miter lim="800000"/>
            <a:headEnd/>
            <a:tailEnd/>
          </a:ln>
        </p:spPr>
        <p:txBody>
          <a:bodyPr wrap="none">
            <a:spAutoFit/>
          </a:bodyPr>
          <a:lstStyle/>
          <a:p>
            <a:r>
              <a:rPr lang="pt-PT" sz="2400">
                <a:solidFill>
                  <a:srgbClr val="33CC33"/>
                </a:solidFill>
              </a:rPr>
              <a:t>De 5) e 7) : Y</a:t>
            </a:r>
            <a:r>
              <a:rPr lang="pt-PT" sz="2400" baseline="-25000">
                <a:solidFill>
                  <a:srgbClr val="33CC33"/>
                </a:solidFill>
              </a:rPr>
              <a:t>d </a:t>
            </a:r>
            <a:r>
              <a:rPr lang="pt-PT" sz="2400">
                <a:solidFill>
                  <a:srgbClr val="33CC33"/>
                </a:solidFill>
              </a:rPr>
              <a:t>= Y – T + Trf + Trf</a:t>
            </a:r>
            <a:r>
              <a:rPr lang="pt-PT" sz="2400" baseline="-25000">
                <a:solidFill>
                  <a:srgbClr val="33CC33"/>
                </a:solidFill>
              </a:rPr>
              <a:t>E</a:t>
            </a:r>
          </a:p>
        </p:txBody>
      </p:sp>
      <p:sp>
        <p:nvSpPr>
          <p:cNvPr id="20489" name="Text Box 9"/>
          <p:cNvSpPr txBox="1">
            <a:spLocks noChangeArrowheads="1"/>
          </p:cNvSpPr>
          <p:nvPr/>
        </p:nvSpPr>
        <p:spPr bwMode="auto">
          <a:xfrm>
            <a:off x="857250" y="5572125"/>
            <a:ext cx="7000875" cy="457200"/>
          </a:xfrm>
          <a:prstGeom prst="rect">
            <a:avLst/>
          </a:prstGeom>
          <a:noFill/>
          <a:ln w="9525">
            <a:noFill/>
            <a:miter lim="800000"/>
            <a:headEnd/>
            <a:tailEnd/>
          </a:ln>
        </p:spPr>
        <p:txBody>
          <a:bodyPr>
            <a:spAutoFit/>
          </a:bodyPr>
          <a:lstStyle/>
          <a:p>
            <a:pPr algn="ctr">
              <a:spcBef>
                <a:spcPct val="20000"/>
              </a:spcBef>
              <a:buClr>
                <a:schemeClr val="bg2"/>
              </a:buClr>
              <a:buSzPct val="75000"/>
              <a:buFont typeface="Wingdings" pitchFamily="2" charset="2"/>
              <a:buNone/>
            </a:pPr>
            <a:r>
              <a:rPr lang="pt-PT" sz="2400">
                <a:solidFill>
                  <a:srgbClr val="FF0066"/>
                </a:solidFill>
              </a:rPr>
              <a:t>S = Yd – C; porque o que não é consumido é poupado</a:t>
            </a:r>
          </a:p>
        </p:txBody>
      </p:sp>
      <p:sp>
        <p:nvSpPr>
          <p:cNvPr id="10" name="Slide Number Placeholder 9"/>
          <p:cNvSpPr>
            <a:spLocks noGrp="1"/>
          </p:cNvSpPr>
          <p:nvPr>
            <p:ph type="sldNum" sz="quarter" idx="12"/>
          </p:nvPr>
        </p:nvSpPr>
        <p:spPr/>
        <p:txBody>
          <a:bodyPr/>
          <a:lstStyle/>
          <a:p>
            <a:pPr>
              <a:defRPr/>
            </a:pPr>
            <a:fld id="{0A38D259-F34C-4A09-ABA7-B2E2E965859D}" type="slidenum">
              <a:rPr lang="pt-PT" smtClean="0"/>
              <a:pPr>
                <a:defRPr/>
              </a:pPr>
              <a:t>3</a:t>
            </a:fld>
            <a:endParaRPr lang="pt-PT"/>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7522D231-770C-416D-ADD0-E71574D97204}" type="slidenum">
              <a:rPr lang="pt-BR" sz="1400">
                <a:latin typeface="Arial" charset="0"/>
                <a:cs typeface="+mn-cs"/>
              </a:rPr>
              <a:pPr algn="r">
                <a:defRPr/>
              </a:pPr>
              <a:t>30</a:t>
            </a:fld>
            <a:endParaRPr lang="pt-BR" sz="1400">
              <a:latin typeface="Arial" charset="0"/>
              <a:cs typeface="+mn-cs"/>
            </a:endParaRPr>
          </a:p>
        </p:txBody>
      </p:sp>
      <p:sp>
        <p:nvSpPr>
          <p:cNvPr id="21402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Políticas Orçamentais e Monetárias</a:t>
            </a:r>
          </a:p>
        </p:txBody>
      </p:sp>
      <p:sp>
        <p:nvSpPr>
          <p:cNvPr id="5" name="Rectangle 3"/>
          <p:cNvSpPr txBox="1">
            <a:spLocks noChangeArrowheads="1"/>
          </p:cNvSpPr>
          <p:nvPr/>
        </p:nvSpPr>
        <p:spPr bwMode="auto">
          <a:xfrm>
            <a:off x="395288" y="4149725"/>
            <a:ext cx="7786687" cy="2222500"/>
          </a:xfrm>
          <a:prstGeom prst="rect">
            <a:avLst/>
          </a:prstGeom>
          <a:noFill/>
          <a:ln w="9525">
            <a:noFill/>
            <a:miter lim="800000"/>
            <a:headEnd/>
            <a:tailEnd/>
          </a:ln>
        </p:spPr>
        <p:txBody>
          <a:bodyPr/>
          <a:lstStyle/>
          <a:p>
            <a:pPr marL="342900" indent="-342900">
              <a:spcBef>
                <a:spcPct val="20000"/>
              </a:spcBef>
              <a:buFontTx/>
              <a:buChar char="•"/>
              <a:defRPr/>
            </a:pPr>
            <a:r>
              <a:rPr lang="pt-PT" sz="1400" b="1" kern="0">
                <a:latin typeface="+mn-lt"/>
                <a:cs typeface="+mn-cs"/>
              </a:rPr>
              <a:t>Crowding-out</a:t>
            </a:r>
            <a:r>
              <a:rPr lang="pt-PT" sz="1400" kern="0">
                <a:latin typeface="+mn-lt"/>
                <a:cs typeface="+mn-cs"/>
              </a:rPr>
              <a:t> – Quando os gastos aumentaram, deslocando-se a IS de IS</a:t>
            </a:r>
            <a:r>
              <a:rPr lang="pt-PT" sz="1400" kern="0" baseline="-25000">
                <a:latin typeface="+mn-lt"/>
                <a:cs typeface="+mn-cs"/>
              </a:rPr>
              <a:t>0</a:t>
            </a:r>
            <a:r>
              <a:rPr lang="pt-PT" sz="1400" kern="0">
                <a:latin typeface="+mn-lt"/>
                <a:cs typeface="+mn-cs"/>
              </a:rPr>
              <a:t> para IS</a:t>
            </a:r>
            <a:r>
              <a:rPr lang="pt-PT" sz="1400" kern="0" baseline="-25000">
                <a:latin typeface="+mn-lt"/>
                <a:cs typeface="+mn-cs"/>
              </a:rPr>
              <a:t>1</a:t>
            </a:r>
            <a:r>
              <a:rPr lang="pt-PT" sz="1400" kern="0">
                <a:latin typeface="+mn-lt"/>
                <a:cs typeface="+mn-cs"/>
              </a:rPr>
              <a:t>, a taxa de juro de equilíbrio passou de i0 para i1, dando origem a que o investimento desça: parece que o aumento da actividade do Estado se faz à custa do sector privado. Contudo, como o nível de rendimento de Eqº aumentou de Y0 para Y1, verifica-se que, embora o investimento tenha diminuído, o consumo privado aumentou. O crowding-out foi assim parcial. Com uma LM vertical, o crowding out é total, já que nessa situação o rendimento de Eqº mantém-se constante, pelo que o aumento dos gastos vai provocar, através do aumento da taxa de juro, uma diminuição do mesmo montante no nível de investimento</a:t>
            </a:r>
          </a:p>
          <a:p>
            <a:pPr marL="342900" indent="-342900">
              <a:spcBef>
                <a:spcPct val="20000"/>
              </a:spcBef>
              <a:buFontTx/>
              <a:buChar char="•"/>
              <a:defRPr/>
            </a:pPr>
            <a:r>
              <a:rPr lang="pt-PT" sz="1400" b="1" i="1" kern="0">
                <a:latin typeface="+mn-lt"/>
                <a:cs typeface="+mn-cs"/>
              </a:rPr>
              <a:t>“O aumento dos gastos faz-se às custas do investimento privado!”</a:t>
            </a:r>
            <a:endParaRPr lang="pt-PT" sz="1400" b="1" i="1" kern="0" dirty="0">
              <a:latin typeface="+mn-lt"/>
              <a:cs typeface="+mn-cs"/>
            </a:endParaRPr>
          </a:p>
        </p:txBody>
      </p:sp>
      <p:pic>
        <p:nvPicPr>
          <p:cNvPr id="214022" name="Picture 4" descr="F0EC6062"/>
          <p:cNvPicPr>
            <a:picLocks noChangeAspect="1" noChangeArrowheads="1"/>
          </p:cNvPicPr>
          <p:nvPr/>
        </p:nvPicPr>
        <p:blipFill>
          <a:blip r:embed="rId3" cstate="print"/>
          <a:srcRect/>
          <a:stretch>
            <a:fillRect/>
          </a:stretch>
        </p:blipFill>
        <p:spPr bwMode="auto">
          <a:xfrm>
            <a:off x="1571625" y="1071563"/>
            <a:ext cx="5786438" cy="2900362"/>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30</a:t>
            </a:fld>
            <a:endParaRPr lang="pt-PT"/>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a:xfrm>
            <a:off x="214313" y="0"/>
            <a:ext cx="8229600" cy="928688"/>
          </a:xfrm>
        </p:spPr>
        <p:txBody>
          <a:bodyPr/>
          <a:lstStyle/>
          <a:p>
            <a:pPr algn="l"/>
            <a:r>
              <a:rPr lang="pt-PT" sz="4000" smtClean="0">
                <a:latin typeface="Times New Roman" pitchFamily="18" charset="0"/>
              </a:rPr>
              <a:t>Oferta e Procura Agregadas</a:t>
            </a:r>
          </a:p>
        </p:txBody>
      </p:sp>
      <p:sp>
        <p:nvSpPr>
          <p:cNvPr id="160777" name="Marcador de Posição de Conteúdo 7"/>
          <p:cNvSpPr>
            <a:spLocks noGrp="1"/>
          </p:cNvSpPr>
          <p:nvPr>
            <p:ph sz="half" idx="1"/>
          </p:nvPr>
        </p:nvSpPr>
        <p:spPr>
          <a:xfrm>
            <a:off x="214313" y="1071563"/>
            <a:ext cx="4281487" cy="5054600"/>
          </a:xfrm>
        </p:spPr>
        <p:txBody>
          <a:bodyPr/>
          <a:lstStyle/>
          <a:p>
            <a:pPr eaLnBrk="1" hangingPunct="1"/>
            <a:r>
              <a:rPr lang="pt-PT" sz="1800" smtClean="0">
                <a:latin typeface="Times New Roman" pitchFamily="18" charset="0"/>
                <a:cs typeface="Times New Roman" pitchFamily="18" charset="0"/>
              </a:rPr>
              <a:t>Os mercados de produto e monetário constituem o lado da procura agregada da economia</a:t>
            </a:r>
          </a:p>
          <a:p>
            <a:pPr eaLnBrk="1" hangingPunct="1"/>
            <a:endParaRPr lang="pt-PT" sz="1800" smtClean="0">
              <a:latin typeface="Times New Roman" pitchFamily="18" charset="0"/>
              <a:cs typeface="Times New Roman" pitchFamily="18" charset="0"/>
            </a:endParaRPr>
          </a:p>
          <a:p>
            <a:pPr eaLnBrk="1" hangingPunct="1"/>
            <a:r>
              <a:rPr lang="pt-PT" sz="1800" smtClean="0">
                <a:latin typeface="Times New Roman" pitchFamily="18" charset="0"/>
                <a:cs typeface="Times New Roman" pitchFamily="18" charset="0"/>
              </a:rPr>
              <a:t>A partir do diagrama IS/LM podemos deduzir a </a:t>
            </a:r>
            <a:r>
              <a:rPr lang="pt-PT" sz="1800" b="1" smtClean="0">
                <a:latin typeface="Times New Roman" pitchFamily="18" charset="0"/>
                <a:cs typeface="Times New Roman" pitchFamily="18" charset="0"/>
              </a:rPr>
              <a:t>curva de procura agregada (AD)</a:t>
            </a:r>
            <a:r>
              <a:rPr lang="pt-PT" sz="1800" smtClean="0">
                <a:latin typeface="Times New Roman" pitchFamily="18" charset="0"/>
                <a:cs typeface="Times New Roman" pitchFamily="18" charset="0"/>
              </a:rPr>
              <a:t> da economia, que é definida como sendo a curva que representa os pares de valores do índice de preços e do rendimento (P,Y) que fazem com que os mercados de produto e monetário estejam simultaneamente em Equilíbrio</a:t>
            </a:r>
          </a:p>
          <a:p>
            <a:pPr eaLnBrk="1" hangingPunct="1"/>
            <a:endParaRPr lang="pt-PT" sz="1800" smtClean="0">
              <a:latin typeface="Times New Roman" pitchFamily="18" charset="0"/>
              <a:cs typeface="Times New Roman" pitchFamily="18" charset="0"/>
            </a:endParaRPr>
          </a:p>
          <a:p>
            <a:pPr eaLnBrk="1" hangingPunct="1"/>
            <a:r>
              <a:rPr lang="pt-PT" sz="1800" smtClean="0">
                <a:latin typeface="Times New Roman" pitchFamily="18" charset="0"/>
                <a:cs typeface="Times New Roman" pitchFamily="18" charset="0"/>
              </a:rPr>
              <a:t>Expressão algébrica:</a:t>
            </a:r>
          </a:p>
          <a:p>
            <a:endParaRPr lang="pt-PT" sz="1800" smtClean="0">
              <a:latin typeface="Times New Roman" pitchFamily="18" charset="0"/>
              <a:cs typeface="Times New Roman" pitchFamily="18" charset="0"/>
            </a:endParaRPr>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37DD54C1-E1B1-484A-81BC-3891A6CF4444}" type="slidenum">
              <a:rPr lang="pt-BR" sz="1400">
                <a:latin typeface="Arial" charset="0"/>
                <a:cs typeface="+mn-cs"/>
              </a:rPr>
              <a:pPr algn="r">
                <a:defRPr/>
              </a:pPr>
              <a:t>31</a:t>
            </a:fld>
            <a:endParaRPr lang="pt-BR" sz="1400">
              <a:latin typeface="Arial" charset="0"/>
              <a:cs typeface="+mn-cs"/>
            </a:endParaRPr>
          </a:p>
        </p:txBody>
      </p:sp>
      <p:pic>
        <p:nvPicPr>
          <p:cNvPr id="160779" name="Picture 5" descr="2DCA6132"/>
          <p:cNvPicPr>
            <a:picLocks noChangeAspect="1" noChangeArrowheads="1"/>
          </p:cNvPicPr>
          <p:nvPr/>
        </p:nvPicPr>
        <p:blipFill>
          <a:blip r:embed="rId4" cstate="print"/>
          <a:srcRect/>
          <a:stretch>
            <a:fillRect/>
          </a:stretch>
        </p:blipFill>
        <p:spPr bwMode="auto">
          <a:xfrm>
            <a:off x="5429250" y="1071563"/>
            <a:ext cx="3429000" cy="4791075"/>
          </a:xfrm>
          <a:prstGeom prst="rect">
            <a:avLst/>
          </a:prstGeom>
          <a:noFill/>
          <a:ln w="9525">
            <a:noFill/>
            <a:miter lim="800000"/>
            <a:headEnd/>
            <a:tailEnd/>
          </a:ln>
        </p:spPr>
      </p:pic>
      <p:sp>
        <p:nvSpPr>
          <p:cNvPr id="1607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0769" name="Object 1"/>
          <p:cNvGraphicFramePr>
            <a:graphicFrameLocks noChangeAspect="1"/>
          </p:cNvGraphicFramePr>
          <p:nvPr/>
        </p:nvGraphicFramePr>
        <p:xfrm>
          <a:off x="1846263" y="5000625"/>
          <a:ext cx="3236912" cy="1182688"/>
        </p:xfrm>
        <a:graphic>
          <a:graphicData uri="http://schemas.openxmlformats.org/presentationml/2006/ole">
            <mc:AlternateContent xmlns:mc="http://schemas.openxmlformats.org/markup-compatibility/2006">
              <mc:Choice xmlns:v="urn:schemas-microsoft-com:vml" Requires="v">
                <p:oleObj spid="_x0000_s160784" name="Equação" r:id="rId5" imgW="1854000" imgH="672840" progId="Equation.3">
                  <p:embed/>
                </p:oleObj>
              </mc:Choice>
              <mc:Fallback>
                <p:oleObj name="Equação" r:id="rId5" imgW="1854000" imgH="6728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263" y="5000625"/>
                        <a:ext cx="3236912"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1" name="CaixaDeTexto 10"/>
          <p:cNvSpPr txBox="1">
            <a:spLocks noChangeArrowheads="1"/>
          </p:cNvSpPr>
          <p:nvPr/>
        </p:nvSpPr>
        <p:spPr bwMode="auto">
          <a:xfrm>
            <a:off x="928688" y="6000750"/>
            <a:ext cx="1857375" cy="276225"/>
          </a:xfrm>
          <a:prstGeom prst="rect">
            <a:avLst/>
          </a:prstGeom>
          <a:noFill/>
          <a:ln w="9525">
            <a:noFill/>
            <a:miter lim="800000"/>
            <a:headEnd/>
            <a:tailEnd/>
          </a:ln>
        </p:spPr>
        <p:txBody>
          <a:bodyPr>
            <a:spAutoFit/>
          </a:bodyPr>
          <a:lstStyle/>
          <a:p>
            <a:r>
              <a:rPr lang="pt-PT" sz="1200"/>
              <a:t>= Despesa autónoma</a:t>
            </a:r>
          </a:p>
        </p:txBody>
      </p:sp>
      <p:sp>
        <p:nvSpPr>
          <p:cNvPr id="16078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0773" name="Object 5"/>
          <p:cNvGraphicFramePr>
            <a:graphicFrameLocks noChangeAspect="1"/>
          </p:cNvGraphicFramePr>
          <p:nvPr/>
        </p:nvGraphicFramePr>
        <p:xfrm>
          <a:off x="642938" y="5857875"/>
          <a:ext cx="438150" cy="409575"/>
        </p:xfrm>
        <a:graphic>
          <a:graphicData uri="http://schemas.openxmlformats.org/presentationml/2006/ole">
            <mc:AlternateContent xmlns:mc="http://schemas.openxmlformats.org/markup-compatibility/2006">
              <mc:Choice xmlns:v="urn:schemas-microsoft-com:vml" Requires="v">
                <p:oleObj spid="_x0000_s160785" name="Equação" r:id="rId7" imgW="152268" imgH="266469" progId="Equation.3">
                  <p:embed/>
                </p:oleObj>
              </mc:Choice>
              <mc:Fallback>
                <p:oleObj name="Equação" r:id="rId7" imgW="152268" imgH="266469"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5857875"/>
                        <a:ext cx="4381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64C16B93-E63A-41E6-A4E4-8B6BB10D4976}" type="slidenum">
              <a:rPr lang="pt-PT" smtClean="0"/>
              <a:pPr>
                <a:defRPr/>
              </a:pPr>
              <a:t>31</a:t>
            </a:fld>
            <a:endParaRPr lang="pt-PT"/>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09F47B09-B25C-4D6C-8650-E9D1B11C84B7}" type="slidenum">
              <a:rPr lang="pt-BR" sz="1400">
                <a:latin typeface="Arial" charset="0"/>
                <a:cs typeface="+mn-cs"/>
              </a:rPr>
              <a:pPr algn="r">
                <a:defRPr/>
              </a:pPr>
              <a:t>32</a:t>
            </a:fld>
            <a:endParaRPr lang="pt-BR" sz="1400">
              <a:latin typeface="Arial" charset="0"/>
              <a:cs typeface="+mn-cs"/>
            </a:endParaRPr>
          </a:p>
        </p:txBody>
      </p:sp>
      <p:sp>
        <p:nvSpPr>
          <p:cNvPr id="21811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Oferta e Procura Agregada</a:t>
            </a:r>
          </a:p>
        </p:txBody>
      </p:sp>
      <p:sp>
        <p:nvSpPr>
          <p:cNvPr id="5" name="Rectangle 3"/>
          <p:cNvSpPr txBox="1">
            <a:spLocks noChangeArrowheads="1"/>
          </p:cNvSpPr>
          <p:nvPr/>
        </p:nvSpPr>
        <p:spPr bwMode="auto">
          <a:xfrm>
            <a:off x="214313" y="1000125"/>
            <a:ext cx="8472487" cy="4867275"/>
          </a:xfrm>
          <a:prstGeom prst="rect">
            <a:avLst/>
          </a:prstGeom>
          <a:noFill/>
          <a:ln w="9525">
            <a:noFill/>
            <a:miter lim="800000"/>
            <a:headEnd/>
            <a:tailEnd/>
          </a:ln>
        </p:spPr>
        <p:txBody>
          <a:bodyPr/>
          <a:lstStyle/>
          <a:p>
            <a:pPr marL="342900" indent="-342900">
              <a:spcBef>
                <a:spcPct val="20000"/>
              </a:spcBef>
              <a:buFontTx/>
              <a:buChar char="•"/>
              <a:defRPr/>
            </a:pPr>
            <a:r>
              <a:rPr lang="pt-PT" sz="1800" b="1" kern="0">
                <a:latin typeface="+mn-lt"/>
                <a:cs typeface="+mn-cs"/>
              </a:rPr>
              <a:t>A curva de oferta agregada (AS)</a:t>
            </a:r>
            <a:r>
              <a:rPr lang="pt-PT" sz="1800" kern="0">
                <a:latin typeface="+mn-lt"/>
                <a:cs typeface="+mn-cs"/>
              </a:rPr>
              <a:t> representa os pares de valores (P,Y) do índice de preços P e do nível de rendimento Y, tais que a esses preços P, os produtores estão dispostos a produzir a quantidade Y de produto</a:t>
            </a:r>
          </a:p>
          <a:p>
            <a:pPr marL="342900" indent="-342900">
              <a:spcBef>
                <a:spcPct val="20000"/>
              </a:spcBef>
              <a:buFontTx/>
              <a:buChar char="•"/>
              <a:defRPr/>
            </a:pPr>
            <a:r>
              <a:rPr lang="pt-PT" sz="1800" kern="0">
                <a:latin typeface="+mn-lt"/>
                <a:cs typeface="+mn-cs"/>
              </a:rPr>
              <a:t>Deduzida a partir do mercado de trabalho e de uma função de produção neoclássica</a:t>
            </a:r>
          </a:p>
          <a:p>
            <a:pPr marL="342900" indent="-342900">
              <a:spcBef>
                <a:spcPct val="20000"/>
              </a:spcBef>
              <a:buFontTx/>
              <a:buChar char="•"/>
              <a:defRPr/>
            </a:pPr>
            <a:r>
              <a:rPr lang="pt-PT" sz="1400" kern="0">
                <a:latin typeface="+mn-lt"/>
                <a:cs typeface="+mn-cs"/>
              </a:rPr>
              <a:t>Os efeitos de uma deslocação para a direita da curva de procura agregada (aumento de G), em diferentes hipóteses sobre a inclinação da curva da curva de oferta agregada:</a:t>
            </a:r>
            <a:endParaRPr lang="pt-PT" sz="1400" kern="0" dirty="0">
              <a:latin typeface="+mn-lt"/>
              <a:cs typeface="+mn-cs"/>
            </a:endParaRPr>
          </a:p>
        </p:txBody>
      </p:sp>
      <p:pic>
        <p:nvPicPr>
          <p:cNvPr id="218118" name="Picture 1" descr="4E9D0449"/>
          <p:cNvPicPr>
            <a:picLocks noChangeAspect="1" noChangeArrowheads="1"/>
          </p:cNvPicPr>
          <p:nvPr/>
        </p:nvPicPr>
        <p:blipFill>
          <a:blip r:embed="rId3" cstate="print"/>
          <a:srcRect/>
          <a:stretch>
            <a:fillRect/>
          </a:stretch>
        </p:blipFill>
        <p:spPr bwMode="auto">
          <a:xfrm>
            <a:off x="214313" y="3000375"/>
            <a:ext cx="8358187" cy="32512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32</a:t>
            </a:fld>
            <a:endParaRPr lang="pt-PT"/>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B90D6450-9F9F-47F0-B82A-50DE95558CF3}" type="slidenum">
              <a:rPr lang="pt-BR" sz="1400">
                <a:latin typeface="Arial" charset="0"/>
                <a:cs typeface="+mn-cs"/>
              </a:rPr>
              <a:pPr algn="r">
                <a:defRPr/>
              </a:pPr>
              <a:t>33</a:t>
            </a:fld>
            <a:endParaRPr lang="pt-BR" sz="1400">
              <a:latin typeface="Arial" charset="0"/>
              <a:cs typeface="+mn-cs"/>
            </a:endParaRPr>
          </a:p>
        </p:txBody>
      </p:sp>
      <p:sp>
        <p:nvSpPr>
          <p:cNvPr id="220164" name="Rectangle 2"/>
          <p:cNvSpPr>
            <a:spLocks noChangeArrowheads="1"/>
          </p:cNvSpPr>
          <p:nvPr/>
        </p:nvSpPr>
        <p:spPr bwMode="auto">
          <a:xfrm>
            <a:off x="250825" y="0"/>
            <a:ext cx="8229600" cy="1143000"/>
          </a:xfrm>
          <a:prstGeom prst="rect">
            <a:avLst/>
          </a:prstGeom>
          <a:noFill/>
          <a:ln w="9525">
            <a:noFill/>
            <a:miter lim="800000"/>
            <a:headEnd/>
            <a:tailEnd/>
          </a:ln>
        </p:spPr>
        <p:txBody>
          <a:bodyPr anchor="ctr"/>
          <a:lstStyle/>
          <a:p>
            <a:pPr eaLnBrk="0" hangingPunct="0"/>
            <a:r>
              <a:rPr lang="pt-PT" sz="3600">
                <a:solidFill>
                  <a:schemeClr val="tx2"/>
                </a:solidFill>
                <a:cs typeface="Times New Roman" pitchFamily="18" charset="0"/>
              </a:rPr>
              <a:t>Bibliografia</a:t>
            </a:r>
          </a:p>
        </p:txBody>
      </p:sp>
      <p:sp>
        <p:nvSpPr>
          <p:cNvPr id="220165" name="Rectangle 8"/>
          <p:cNvSpPr>
            <a:spLocks noGrp="1" noChangeArrowheads="1"/>
          </p:cNvSpPr>
          <p:nvPr>
            <p:ph type="body" idx="1"/>
          </p:nvPr>
        </p:nvSpPr>
        <p:spPr/>
        <p:txBody>
          <a:bodyPr/>
          <a:lstStyle/>
          <a:p>
            <a:pPr marL="0" indent="0">
              <a:buNone/>
            </a:pPr>
            <a:endParaRPr lang="pt-PT" sz="2000" dirty="0"/>
          </a:p>
          <a:p>
            <a:pPr marL="0" indent="0">
              <a:buNone/>
            </a:pPr>
            <a:r>
              <a:rPr lang="pt-PT" sz="2000" dirty="0"/>
              <a:t>Fernandes, António J.; Pereira, Elisabeth T.; Bento, João P.C.; Madaleno, Mara &amp; </a:t>
            </a:r>
            <a:r>
              <a:rPr lang="pt-PT" sz="2000" dirty="0" err="1"/>
              <a:t>Robaina</a:t>
            </a:r>
            <a:r>
              <a:rPr lang="pt-PT" sz="2000" dirty="0"/>
              <a:t>, Margarita (2019), Introdução à Economia: Teoria e Prática, Edições Silabo.</a:t>
            </a:r>
          </a:p>
          <a:p>
            <a:pPr algn="just">
              <a:lnSpc>
                <a:spcPct val="80000"/>
              </a:lnSpc>
              <a:spcBef>
                <a:spcPct val="100000"/>
              </a:spcBef>
            </a:pPr>
            <a:endParaRPr lang="pt-PT"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0A38D259-F34C-4A09-ABA7-B2E2E965859D}" type="slidenum">
              <a:rPr lang="pt-PT" smtClean="0"/>
              <a:pPr>
                <a:defRPr/>
              </a:pPr>
              <a:t>33</a:t>
            </a:fld>
            <a:endParaRPr lang="pt-PT"/>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3A08E1BA-D2D4-48E9-B55C-18ADB1B9B6E1}" type="slidenum">
              <a:rPr lang="pt-BR" sz="1400">
                <a:latin typeface="Arial" charset="0"/>
                <a:cs typeface="+mn-cs"/>
              </a:rPr>
              <a:pPr algn="r">
                <a:defRPr/>
              </a:pPr>
              <a:t>4</a:t>
            </a:fld>
            <a:endParaRPr lang="pt-BR" sz="1400">
              <a:latin typeface="Arial" charset="0"/>
              <a:cs typeface="+mn-cs"/>
            </a:endParaRPr>
          </a:p>
        </p:txBody>
      </p:sp>
      <p:sp>
        <p:nvSpPr>
          <p:cNvPr id="2253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Fechada sem Estado</a:t>
            </a:r>
          </a:p>
        </p:txBody>
      </p:sp>
      <p:sp>
        <p:nvSpPr>
          <p:cNvPr id="2" name="Rectângulo 4"/>
          <p:cNvSpPr>
            <a:spLocks noChangeArrowheads="1"/>
          </p:cNvSpPr>
          <p:nvPr/>
        </p:nvSpPr>
        <p:spPr bwMode="auto">
          <a:xfrm>
            <a:off x="357188" y="1104900"/>
            <a:ext cx="8358187" cy="4789488"/>
          </a:xfrm>
          <a:prstGeom prst="rect">
            <a:avLst/>
          </a:prstGeom>
          <a:noFill/>
          <a:ln w="9525">
            <a:noFill/>
            <a:miter lim="800000"/>
            <a:headEnd/>
            <a:tailEnd/>
          </a:ln>
        </p:spPr>
        <p:txBody>
          <a:bodyPr>
            <a:spAutoFit/>
          </a:bodyPr>
          <a:lstStyle/>
          <a:p>
            <a:pPr>
              <a:defRPr/>
            </a:pPr>
            <a:r>
              <a:rPr lang="pt-PT" sz="2800"/>
              <a:t>O modelo será descrito por:</a:t>
            </a:r>
          </a:p>
          <a:p>
            <a:pPr>
              <a:defRPr/>
            </a:pPr>
            <a:endParaRPr lang="pt-PT" sz="2800"/>
          </a:p>
          <a:p>
            <a:pPr>
              <a:defRPr/>
            </a:pPr>
            <a:endParaRPr lang="pt-PT" sz="2800"/>
          </a:p>
          <a:p>
            <a:pPr>
              <a:defRPr/>
            </a:pPr>
            <a:endParaRPr lang="pt-PT" sz="2800"/>
          </a:p>
          <a:p>
            <a:pPr>
              <a:defRPr/>
            </a:pPr>
            <a:endParaRPr lang="pt-PT" sz="2800"/>
          </a:p>
          <a:p>
            <a:pPr>
              <a:defRPr/>
            </a:pPr>
            <a:r>
              <a:rPr lang="pt-PT" sz="2800"/>
              <a:t>Em economia fechada, o que não é consumido é poupado e essa poupança é sempre canalizada para o investimento</a:t>
            </a:r>
          </a:p>
          <a:p>
            <a:pPr>
              <a:defRPr/>
            </a:pPr>
            <a:endParaRPr lang="pt-PT" sz="2800"/>
          </a:p>
          <a:p>
            <a:pPr>
              <a:defRPr/>
            </a:pPr>
            <a:endParaRPr lang="pt-PT" sz="2800"/>
          </a:p>
          <a:p>
            <a:pPr lvl="1">
              <a:defRPr/>
            </a:pPr>
            <a:r>
              <a:rPr lang="pt-PT" sz="2800" b="1"/>
              <a:t>É sempre verdade que </a:t>
            </a:r>
            <a:r>
              <a:rPr lang="pt-PT" sz="2800" b="1">
                <a:solidFill>
                  <a:srgbClr val="009900"/>
                </a:solidFill>
                <a:effectLst>
                  <a:outerShdw blurRad="38100" dist="38100" dir="2700000" algn="tl">
                    <a:srgbClr val="C0C0C0"/>
                  </a:outerShdw>
                </a:effectLst>
              </a:rPr>
              <a:t>I = S </a:t>
            </a:r>
          </a:p>
          <a:p>
            <a:pPr lvl="1">
              <a:defRPr/>
            </a:pPr>
            <a:r>
              <a:rPr lang="pt-PT" sz="2800" b="1"/>
              <a:t>                         em Economia Fechada sem Estado!</a:t>
            </a:r>
          </a:p>
        </p:txBody>
      </p:sp>
      <p:sp>
        <p:nvSpPr>
          <p:cNvPr id="22534" name="Text Box 4"/>
          <p:cNvSpPr txBox="1">
            <a:spLocks noChangeArrowheads="1"/>
          </p:cNvSpPr>
          <p:nvPr/>
        </p:nvSpPr>
        <p:spPr bwMode="auto">
          <a:xfrm>
            <a:off x="2500313" y="1714500"/>
            <a:ext cx="3382962" cy="2124075"/>
          </a:xfrm>
          <a:prstGeom prst="rect">
            <a:avLst/>
          </a:prstGeom>
          <a:noFill/>
          <a:ln w="9525">
            <a:noFill/>
            <a:miter lim="800000"/>
            <a:headEnd/>
            <a:tailEnd/>
          </a:ln>
        </p:spPr>
        <p:txBody>
          <a:bodyPr>
            <a:spAutoFit/>
          </a:bodyPr>
          <a:lstStyle/>
          <a:p>
            <a:pPr algn="ctr"/>
            <a:r>
              <a:rPr lang="pt-PT" sz="2400">
                <a:solidFill>
                  <a:srgbClr val="FF0000"/>
                </a:solidFill>
              </a:rPr>
              <a:t>Y = C + I</a:t>
            </a:r>
          </a:p>
          <a:p>
            <a:pPr algn="ctr"/>
            <a:r>
              <a:rPr lang="pt-PT" sz="2400">
                <a:solidFill>
                  <a:srgbClr val="FF0000"/>
                </a:solidFill>
              </a:rPr>
              <a:t>I = Y – C</a:t>
            </a:r>
          </a:p>
          <a:p>
            <a:pPr algn="ctr"/>
            <a:r>
              <a:rPr lang="pt-PT" sz="2400">
                <a:solidFill>
                  <a:srgbClr val="FF0000"/>
                </a:solidFill>
              </a:rPr>
              <a:t>S = Y</a:t>
            </a:r>
            <a:r>
              <a:rPr lang="pt-PT" sz="2400" baseline="-25000">
                <a:solidFill>
                  <a:srgbClr val="FF0000"/>
                </a:solidFill>
              </a:rPr>
              <a:t>d</a:t>
            </a:r>
            <a:r>
              <a:rPr lang="pt-PT" sz="2400">
                <a:solidFill>
                  <a:srgbClr val="FF0000"/>
                </a:solidFill>
              </a:rPr>
              <a:t> – C = Y – C</a:t>
            </a:r>
          </a:p>
          <a:p>
            <a:pPr algn="ctr"/>
            <a:r>
              <a:rPr lang="pt-PT" sz="2400">
                <a:solidFill>
                  <a:srgbClr val="FF0000"/>
                </a:solidFill>
              </a:rPr>
              <a:t>I = S</a:t>
            </a:r>
          </a:p>
          <a:p>
            <a:pPr algn="ctr">
              <a:spcBef>
                <a:spcPct val="50000"/>
              </a:spcBef>
            </a:pPr>
            <a:endParaRPr lang="pt-PT" sz="2400">
              <a:solidFill>
                <a:srgbClr val="FF0000"/>
              </a:solidFill>
            </a:endParaRPr>
          </a:p>
        </p:txBody>
      </p:sp>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4</a:t>
            </a:fld>
            <a:endParaRPr lang="pt-PT"/>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F83CC90F-D6E0-41EF-88C4-65DF65F5A004}" type="slidenum">
              <a:rPr lang="pt-BR" sz="1400">
                <a:latin typeface="Arial" charset="0"/>
                <a:cs typeface="+mn-cs"/>
              </a:rPr>
              <a:pPr algn="r">
                <a:defRPr/>
              </a:pPr>
              <a:t>5</a:t>
            </a:fld>
            <a:endParaRPr lang="pt-BR" sz="1400">
              <a:latin typeface="Arial" charset="0"/>
              <a:cs typeface="+mn-cs"/>
            </a:endParaRPr>
          </a:p>
        </p:txBody>
      </p:sp>
      <p:sp>
        <p:nvSpPr>
          <p:cNvPr id="2458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Economia Fechada sem Estado</a:t>
            </a:r>
          </a:p>
        </p:txBody>
      </p:sp>
      <p:sp>
        <p:nvSpPr>
          <p:cNvPr id="24581" name="Rectângulo 4"/>
          <p:cNvSpPr>
            <a:spLocks noChangeArrowheads="1"/>
          </p:cNvSpPr>
          <p:nvPr/>
        </p:nvSpPr>
        <p:spPr bwMode="auto">
          <a:xfrm>
            <a:off x="571500" y="1071563"/>
            <a:ext cx="8072438" cy="1311275"/>
          </a:xfrm>
          <a:prstGeom prst="rect">
            <a:avLst/>
          </a:prstGeom>
          <a:noFill/>
          <a:ln w="9525">
            <a:noFill/>
            <a:miter lim="800000"/>
            <a:headEnd/>
            <a:tailEnd/>
          </a:ln>
        </p:spPr>
        <p:txBody>
          <a:bodyPr>
            <a:spAutoFit/>
          </a:bodyPr>
          <a:lstStyle/>
          <a:p>
            <a:r>
              <a:rPr lang="pt-PT" sz="2000" dirty="0"/>
              <a:t>As empresas produzem bens e serviços de consumo no valor de 100 </a:t>
            </a:r>
            <a:r>
              <a:rPr lang="pt-PT" sz="2000" dirty="0" err="1"/>
              <a:t>u.m</a:t>
            </a:r>
            <a:r>
              <a:rPr lang="pt-PT" sz="2000" dirty="0"/>
              <a:t>. utilizando trabalho e capital fornecido pelas famílias. Por estes factores de produção as empresas pagam salários, </a:t>
            </a:r>
            <a:r>
              <a:rPr lang="pt-PT" sz="2000" dirty="0" smtClean="0"/>
              <a:t> juros </a:t>
            </a:r>
            <a:r>
              <a:rPr lang="pt-PT" sz="2000" dirty="0"/>
              <a:t>e rendas no valor de 100 </a:t>
            </a:r>
            <a:r>
              <a:rPr lang="pt-PT" sz="2000" dirty="0" err="1"/>
              <a:t>u.m</a:t>
            </a:r>
            <a:r>
              <a:rPr lang="pt-PT" sz="2000" dirty="0"/>
              <a:t>.. Este rendimento é utilizado para comprar a produção das empresas.</a:t>
            </a:r>
          </a:p>
        </p:txBody>
      </p:sp>
      <p:sp>
        <p:nvSpPr>
          <p:cNvPr id="24582" name="Rectângulo 5"/>
          <p:cNvSpPr>
            <a:spLocks noChangeArrowheads="1"/>
          </p:cNvSpPr>
          <p:nvPr/>
        </p:nvSpPr>
        <p:spPr bwMode="auto">
          <a:xfrm>
            <a:off x="357188" y="2500313"/>
            <a:ext cx="8572500" cy="1323975"/>
          </a:xfrm>
          <a:prstGeom prst="rect">
            <a:avLst/>
          </a:prstGeom>
          <a:noFill/>
          <a:ln w="9525">
            <a:noFill/>
            <a:miter lim="800000"/>
            <a:headEnd/>
            <a:tailEnd/>
          </a:ln>
        </p:spPr>
        <p:txBody>
          <a:bodyPr>
            <a:spAutoFit/>
          </a:bodyPr>
          <a:lstStyle/>
          <a:p>
            <a:pPr lvl="1"/>
            <a:r>
              <a:rPr lang="pt-PT" sz="2000" dirty="0">
                <a:solidFill>
                  <a:srgbClr val="009900"/>
                </a:solidFill>
              </a:rPr>
              <a:t>Considerando que esta economia também produz bens de investimento. </a:t>
            </a:r>
            <a:r>
              <a:rPr lang="pt-PT" sz="2000" dirty="0" smtClean="0">
                <a:solidFill>
                  <a:srgbClr val="009900"/>
                </a:solidFill>
              </a:rPr>
              <a:t>…</a:t>
            </a:r>
          </a:p>
          <a:p>
            <a:pPr lvl="1"/>
            <a:r>
              <a:rPr lang="pt-PT" sz="2000" dirty="0" smtClean="0">
                <a:solidFill>
                  <a:srgbClr val="009900"/>
                </a:solidFill>
              </a:rPr>
              <a:t>O </a:t>
            </a:r>
            <a:r>
              <a:rPr lang="pt-PT" sz="2000" dirty="0">
                <a:solidFill>
                  <a:srgbClr val="009900"/>
                </a:solidFill>
              </a:rPr>
              <a:t>rendimento Y=Y1+Y2=100. Deste, 20 são poupados e canalizados através dos mercados financeiros para as empresas que, com eles, financiam o seu investimento. S=I</a:t>
            </a:r>
          </a:p>
        </p:txBody>
      </p:sp>
      <p:grpSp>
        <p:nvGrpSpPr>
          <p:cNvPr id="8" name="Group 5"/>
          <p:cNvGrpSpPr>
            <a:grpSpLocks/>
          </p:cNvGrpSpPr>
          <p:nvPr/>
        </p:nvGrpSpPr>
        <p:grpSpPr bwMode="auto">
          <a:xfrm>
            <a:off x="1643063" y="3929063"/>
            <a:ext cx="6538912" cy="2371725"/>
            <a:chOff x="508" y="2411"/>
            <a:chExt cx="4754" cy="2050"/>
          </a:xfrm>
        </p:grpSpPr>
        <p:sp>
          <p:nvSpPr>
            <p:cNvPr id="24584" name="AutoShape 6"/>
            <p:cNvSpPr>
              <a:spLocks noChangeArrowheads="1"/>
            </p:cNvSpPr>
            <p:nvPr/>
          </p:nvSpPr>
          <p:spPr bwMode="auto">
            <a:xfrm>
              <a:off x="508" y="3128"/>
              <a:ext cx="815" cy="385"/>
            </a:xfrm>
            <a:prstGeom prst="roundRect">
              <a:avLst>
                <a:gd name="adj" fmla="val 16667"/>
              </a:avLst>
            </a:prstGeom>
            <a:solidFill>
              <a:schemeClr val="accent1">
                <a:alpha val="41176"/>
              </a:schemeClr>
            </a:solidFill>
            <a:ln w="9525" algn="ctr">
              <a:solidFill>
                <a:schemeClr val="tx1"/>
              </a:solidFill>
              <a:round/>
              <a:headEnd/>
              <a:tailEnd/>
            </a:ln>
          </p:spPr>
          <p:txBody>
            <a:bodyPr wrap="none" lIns="90000" tIns="46800" rIns="90000" bIns="46800" anchor="ctr">
              <a:spAutoFit/>
            </a:bodyPr>
            <a:lstStyle/>
            <a:p>
              <a:pPr algn="ctr"/>
              <a:r>
                <a:rPr lang="pt-PT" sz="2000">
                  <a:latin typeface="Tahoma" pitchFamily="34" charset="0"/>
                </a:rPr>
                <a:t>Famílias</a:t>
              </a:r>
            </a:p>
          </p:txBody>
        </p:sp>
        <p:sp>
          <p:nvSpPr>
            <p:cNvPr id="24585" name="AutoShape 7"/>
            <p:cNvSpPr>
              <a:spLocks noChangeArrowheads="1"/>
            </p:cNvSpPr>
            <p:nvPr/>
          </p:nvSpPr>
          <p:spPr bwMode="auto">
            <a:xfrm>
              <a:off x="2560" y="3128"/>
              <a:ext cx="1019" cy="355"/>
            </a:xfrm>
            <a:prstGeom prst="roundRect">
              <a:avLst>
                <a:gd name="adj" fmla="val 16667"/>
              </a:avLst>
            </a:prstGeom>
            <a:solidFill>
              <a:schemeClr val="accent1">
                <a:alpha val="41176"/>
              </a:schemeClr>
            </a:solidFill>
            <a:ln w="9525" algn="ctr">
              <a:solidFill>
                <a:schemeClr val="tx1"/>
              </a:solidFill>
              <a:round/>
              <a:headEnd/>
              <a:tailEnd/>
            </a:ln>
          </p:spPr>
          <p:txBody>
            <a:bodyPr wrap="none" lIns="90000" tIns="46800" rIns="90000" bIns="46800" anchor="ctr">
              <a:spAutoFit/>
            </a:bodyPr>
            <a:lstStyle/>
            <a:p>
              <a:pPr algn="ctr"/>
              <a:r>
                <a:rPr lang="pt-PT" sz="1800">
                  <a:latin typeface="Tahoma" pitchFamily="34" charset="0"/>
                </a:rPr>
                <a:t>Empresas C</a:t>
              </a:r>
            </a:p>
          </p:txBody>
        </p:sp>
        <p:grpSp>
          <p:nvGrpSpPr>
            <p:cNvPr id="24586" name="Group 8"/>
            <p:cNvGrpSpPr>
              <a:grpSpLocks/>
            </p:cNvGrpSpPr>
            <p:nvPr/>
          </p:nvGrpSpPr>
          <p:grpSpPr bwMode="auto">
            <a:xfrm>
              <a:off x="976" y="3392"/>
              <a:ext cx="1760" cy="144"/>
              <a:chOff x="1152" y="3552"/>
              <a:chExt cx="1760" cy="144"/>
            </a:xfrm>
          </p:grpSpPr>
          <p:sp>
            <p:nvSpPr>
              <p:cNvPr id="24626" name="Line 9"/>
              <p:cNvSpPr>
                <a:spLocks noChangeShapeType="1"/>
              </p:cNvSpPr>
              <p:nvPr/>
            </p:nvSpPr>
            <p:spPr bwMode="auto">
              <a:xfrm flipH="1">
                <a:off x="1152" y="3560"/>
                <a:ext cx="8" cy="128"/>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27" name="Line 10"/>
              <p:cNvSpPr>
                <a:spLocks noChangeShapeType="1"/>
              </p:cNvSpPr>
              <p:nvPr/>
            </p:nvSpPr>
            <p:spPr bwMode="auto">
              <a:xfrm>
                <a:off x="1152" y="3696"/>
                <a:ext cx="1760" cy="0"/>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28" name="Line 11"/>
              <p:cNvSpPr>
                <a:spLocks noChangeShapeType="1"/>
              </p:cNvSpPr>
              <p:nvPr/>
            </p:nvSpPr>
            <p:spPr bwMode="auto">
              <a:xfrm flipV="1">
                <a:off x="2912" y="3552"/>
                <a:ext cx="0" cy="144"/>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grpSp>
        <p:sp>
          <p:nvSpPr>
            <p:cNvPr id="24587" name="Text Box 12"/>
            <p:cNvSpPr txBox="1">
              <a:spLocks noChangeArrowheads="1"/>
            </p:cNvSpPr>
            <p:nvPr/>
          </p:nvSpPr>
          <p:spPr bwMode="auto">
            <a:xfrm>
              <a:off x="1651" y="2720"/>
              <a:ext cx="469" cy="215"/>
            </a:xfrm>
            <a:prstGeom prst="rect">
              <a:avLst/>
            </a:prstGeom>
            <a:noFill/>
            <a:ln w="9525" algn="ctr">
              <a:noFill/>
              <a:miter lim="800000"/>
              <a:headEnd/>
              <a:tailEnd/>
            </a:ln>
          </p:spPr>
          <p:txBody>
            <a:bodyPr wrap="none" lIns="90000" tIns="46800" rIns="90000" bIns="46800">
              <a:spAutoFit/>
            </a:bodyPr>
            <a:lstStyle/>
            <a:p>
              <a:r>
                <a:rPr lang="pt-PT" sz="1600">
                  <a:solidFill>
                    <a:srgbClr val="0C0B0D"/>
                  </a:solidFill>
                  <a:latin typeface="Tahoma" pitchFamily="34" charset="0"/>
                </a:rPr>
                <a:t>Y</a:t>
              </a:r>
              <a:r>
                <a:rPr lang="pt-PT" sz="1600" baseline="-25000">
                  <a:solidFill>
                    <a:srgbClr val="0C0B0D"/>
                  </a:solidFill>
                  <a:latin typeface="Tahoma" pitchFamily="34" charset="0"/>
                </a:rPr>
                <a:t>1</a:t>
              </a:r>
              <a:r>
                <a:rPr lang="pt-PT" sz="1600">
                  <a:solidFill>
                    <a:srgbClr val="0C0B0D"/>
                  </a:solidFill>
                  <a:latin typeface="Tahoma" pitchFamily="34" charset="0"/>
                </a:rPr>
                <a:t>=80</a:t>
              </a:r>
            </a:p>
          </p:txBody>
        </p:sp>
        <p:grpSp>
          <p:nvGrpSpPr>
            <p:cNvPr id="24588" name="Group 13"/>
            <p:cNvGrpSpPr>
              <a:grpSpLocks/>
            </p:cNvGrpSpPr>
            <p:nvPr/>
          </p:nvGrpSpPr>
          <p:grpSpPr bwMode="auto">
            <a:xfrm flipH="1" flipV="1">
              <a:off x="968" y="2968"/>
              <a:ext cx="1760" cy="144"/>
              <a:chOff x="1152" y="3552"/>
              <a:chExt cx="1760" cy="144"/>
            </a:xfrm>
          </p:grpSpPr>
          <p:sp>
            <p:nvSpPr>
              <p:cNvPr id="24623" name="Line 14"/>
              <p:cNvSpPr>
                <a:spLocks noChangeShapeType="1"/>
              </p:cNvSpPr>
              <p:nvPr/>
            </p:nvSpPr>
            <p:spPr bwMode="auto">
              <a:xfrm flipH="1">
                <a:off x="1152" y="3560"/>
                <a:ext cx="8" cy="128"/>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24" name="Line 15"/>
              <p:cNvSpPr>
                <a:spLocks noChangeShapeType="1"/>
              </p:cNvSpPr>
              <p:nvPr/>
            </p:nvSpPr>
            <p:spPr bwMode="auto">
              <a:xfrm>
                <a:off x="1152" y="3696"/>
                <a:ext cx="1760" cy="0"/>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25" name="Line 16"/>
              <p:cNvSpPr>
                <a:spLocks noChangeShapeType="1"/>
              </p:cNvSpPr>
              <p:nvPr/>
            </p:nvSpPr>
            <p:spPr bwMode="auto">
              <a:xfrm flipV="1">
                <a:off x="2912" y="3552"/>
                <a:ext cx="0" cy="144"/>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grpSp>
        <p:sp>
          <p:nvSpPr>
            <p:cNvPr id="24589" name="Text Box 17"/>
            <p:cNvSpPr txBox="1">
              <a:spLocks noChangeArrowheads="1"/>
            </p:cNvSpPr>
            <p:nvPr/>
          </p:nvSpPr>
          <p:spPr bwMode="auto">
            <a:xfrm>
              <a:off x="1651" y="3275"/>
              <a:ext cx="424" cy="214"/>
            </a:xfrm>
            <a:prstGeom prst="rect">
              <a:avLst/>
            </a:prstGeom>
            <a:noFill/>
            <a:ln w="9525" algn="ctr">
              <a:noFill/>
              <a:miter lim="800000"/>
              <a:headEnd/>
              <a:tailEnd/>
            </a:ln>
          </p:spPr>
          <p:txBody>
            <a:bodyPr wrap="none" lIns="90000" tIns="46800" rIns="90000" bIns="46800">
              <a:spAutoFit/>
            </a:bodyPr>
            <a:lstStyle/>
            <a:p>
              <a:r>
                <a:rPr lang="pt-PT" sz="1600">
                  <a:latin typeface="Tahoma" pitchFamily="34" charset="0"/>
                </a:rPr>
                <a:t>C=80</a:t>
              </a:r>
            </a:p>
          </p:txBody>
        </p:sp>
        <p:grpSp>
          <p:nvGrpSpPr>
            <p:cNvPr id="24590" name="Group 18"/>
            <p:cNvGrpSpPr>
              <a:grpSpLocks/>
            </p:cNvGrpSpPr>
            <p:nvPr/>
          </p:nvGrpSpPr>
          <p:grpSpPr bwMode="auto">
            <a:xfrm flipH="1">
              <a:off x="976" y="3384"/>
              <a:ext cx="1980" cy="272"/>
              <a:chOff x="1152" y="3552"/>
              <a:chExt cx="1760" cy="144"/>
            </a:xfrm>
          </p:grpSpPr>
          <p:sp>
            <p:nvSpPr>
              <p:cNvPr id="24620" name="Line 19"/>
              <p:cNvSpPr>
                <a:spLocks noChangeShapeType="1"/>
              </p:cNvSpPr>
              <p:nvPr/>
            </p:nvSpPr>
            <p:spPr bwMode="auto">
              <a:xfrm flipH="1">
                <a:off x="1152" y="3560"/>
                <a:ext cx="8" cy="128"/>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621" name="Line 20"/>
              <p:cNvSpPr>
                <a:spLocks noChangeShapeType="1"/>
              </p:cNvSpPr>
              <p:nvPr/>
            </p:nvSpPr>
            <p:spPr bwMode="auto">
              <a:xfrm>
                <a:off x="1152" y="3696"/>
                <a:ext cx="1760" cy="0"/>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622" name="Line 21"/>
              <p:cNvSpPr>
                <a:spLocks noChangeShapeType="1"/>
              </p:cNvSpPr>
              <p:nvPr/>
            </p:nvSpPr>
            <p:spPr bwMode="auto">
              <a:xfrm flipV="1">
                <a:off x="2912" y="3552"/>
                <a:ext cx="0" cy="144"/>
              </a:xfrm>
              <a:prstGeom prst="line">
                <a:avLst/>
              </a:prstGeom>
              <a:noFill/>
              <a:ln w="9525">
                <a:solidFill>
                  <a:srgbClr val="990000"/>
                </a:solidFill>
                <a:round/>
                <a:headEnd/>
                <a:tailEnd type="triangle" w="med" len="med"/>
              </a:ln>
            </p:spPr>
            <p:txBody>
              <a:bodyPr lIns="90000" tIns="46800" rIns="90000" bIns="46800" anchor="ctr">
                <a:spAutoFit/>
              </a:bodyPr>
              <a:lstStyle/>
              <a:p>
                <a:endParaRPr lang="pt-PT"/>
              </a:p>
            </p:txBody>
          </p:sp>
        </p:grpSp>
        <p:sp>
          <p:nvSpPr>
            <p:cNvPr id="24591" name="Line 22"/>
            <p:cNvSpPr>
              <a:spLocks noChangeShapeType="1"/>
            </p:cNvSpPr>
            <p:nvPr/>
          </p:nvSpPr>
          <p:spPr bwMode="auto">
            <a:xfrm flipH="1" flipV="1">
              <a:off x="832" y="2795"/>
              <a:ext cx="2" cy="322"/>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592" name="Line 23"/>
            <p:cNvSpPr>
              <a:spLocks noChangeShapeType="1"/>
            </p:cNvSpPr>
            <p:nvPr/>
          </p:nvSpPr>
          <p:spPr bwMode="auto">
            <a:xfrm flipV="1">
              <a:off x="824" y="2784"/>
              <a:ext cx="2176" cy="0"/>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593" name="Line 24"/>
            <p:cNvSpPr>
              <a:spLocks noChangeShapeType="1"/>
            </p:cNvSpPr>
            <p:nvPr/>
          </p:nvSpPr>
          <p:spPr bwMode="auto">
            <a:xfrm>
              <a:off x="3000" y="2784"/>
              <a:ext cx="0" cy="344"/>
            </a:xfrm>
            <a:prstGeom prst="line">
              <a:avLst/>
            </a:prstGeom>
            <a:noFill/>
            <a:ln w="9525">
              <a:solidFill>
                <a:srgbClr val="990000"/>
              </a:solidFill>
              <a:round/>
              <a:headEnd/>
              <a:tailEnd type="triangle" w="med" len="med"/>
            </a:ln>
          </p:spPr>
          <p:txBody>
            <a:bodyPr lIns="90000" tIns="46800" rIns="90000" bIns="46800" anchor="ctr">
              <a:spAutoFit/>
            </a:bodyPr>
            <a:lstStyle/>
            <a:p>
              <a:endParaRPr lang="pt-PT"/>
            </a:p>
          </p:txBody>
        </p:sp>
        <p:sp>
          <p:nvSpPr>
            <p:cNvPr id="24594" name="Text Box 25"/>
            <p:cNvSpPr txBox="1">
              <a:spLocks noChangeArrowheads="1"/>
            </p:cNvSpPr>
            <p:nvPr/>
          </p:nvSpPr>
          <p:spPr bwMode="auto">
            <a:xfrm>
              <a:off x="1962" y="2473"/>
              <a:ext cx="1422" cy="295"/>
            </a:xfrm>
            <a:prstGeom prst="rect">
              <a:avLst/>
            </a:prstGeom>
            <a:noFill/>
            <a:ln w="9525" algn="ctr">
              <a:noFill/>
              <a:miter lim="800000"/>
              <a:headEnd/>
              <a:tailEnd/>
            </a:ln>
          </p:spPr>
          <p:txBody>
            <a:bodyPr lIns="90000" tIns="46800" rIns="90000" bIns="46800">
              <a:spAutoFit/>
            </a:bodyPr>
            <a:lstStyle/>
            <a:p>
              <a:r>
                <a:rPr lang="pt-PT" sz="1600">
                  <a:solidFill>
                    <a:srgbClr val="990000"/>
                  </a:solidFill>
                  <a:latin typeface="Tahoma" pitchFamily="34" charset="0"/>
                </a:rPr>
                <a:t>Trabalho,capital</a:t>
              </a:r>
            </a:p>
          </p:txBody>
        </p:sp>
        <p:sp>
          <p:nvSpPr>
            <p:cNvPr id="24595" name="Text Box 26"/>
            <p:cNvSpPr txBox="1">
              <a:spLocks noChangeArrowheads="1"/>
            </p:cNvSpPr>
            <p:nvPr/>
          </p:nvSpPr>
          <p:spPr bwMode="auto">
            <a:xfrm>
              <a:off x="1031" y="3643"/>
              <a:ext cx="1704" cy="215"/>
            </a:xfrm>
            <a:prstGeom prst="rect">
              <a:avLst/>
            </a:prstGeom>
            <a:noFill/>
            <a:ln w="9525" algn="ctr">
              <a:noFill/>
              <a:miter lim="800000"/>
              <a:headEnd/>
              <a:tailEnd/>
            </a:ln>
          </p:spPr>
          <p:txBody>
            <a:bodyPr wrap="none" lIns="90000" tIns="46800" rIns="90000" bIns="46800">
              <a:spAutoFit/>
            </a:bodyPr>
            <a:lstStyle/>
            <a:p>
              <a:r>
                <a:rPr lang="pt-PT" sz="1600">
                  <a:solidFill>
                    <a:srgbClr val="990000"/>
                  </a:solidFill>
                  <a:latin typeface="Tahoma" pitchFamily="34" charset="0"/>
                </a:rPr>
                <a:t>Bens e serviços de consumo</a:t>
              </a:r>
            </a:p>
          </p:txBody>
        </p:sp>
        <p:sp>
          <p:nvSpPr>
            <p:cNvPr id="24596" name="AutoShape 27"/>
            <p:cNvSpPr>
              <a:spLocks noChangeArrowheads="1"/>
            </p:cNvSpPr>
            <p:nvPr/>
          </p:nvSpPr>
          <p:spPr bwMode="auto">
            <a:xfrm>
              <a:off x="4272" y="3143"/>
              <a:ext cx="990" cy="355"/>
            </a:xfrm>
            <a:prstGeom prst="roundRect">
              <a:avLst>
                <a:gd name="adj" fmla="val 16667"/>
              </a:avLst>
            </a:prstGeom>
            <a:solidFill>
              <a:schemeClr val="accent1">
                <a:alpha val="41176"/>
              </a:schemeClr>
            </a:solidFill>
            <a:ln w="9525" algn="ctr">
              <a:solidFill>
                <a:schemeClr val="tx1"/>
              </a:solidFill>
              <a:round/>
              <a:headEnd/>
              <a:tailEnd/>
            </a:ln>
          </p:spPr>
          <p:txBody>
            <a:bodyPr wrap="none" lIns="90000" tIns="46800" rIns="90000" bIns="46800" anchor="ctr">
              <a:spAutoFit/>
            </a:bodyPr>
            <a:lstStyle/>
            <a:p>
              <a:pPr algn="ctr"/>
              <a:r>
                <a:rPr lang="pt-PT" sz="1800">
                  <a:latin typeface="Tahoma" pitchFamily="34" charset="0"/>
                </a:rPr>
                <a:t>Empresas I</a:t>
              </a:r>
            </a:p>
          </p:txBody>
        </p:sp>
        <p:sp>
          <p:nvSpPr>
            <p:cNvPr id="24597" name="Oval 28"/>
            <p:cNvSpPr>
              <a:spLocks noChangeArrowheads="1"/>
            </p:cNvSpPr>
            <p:nvPr/>
          </p:nvSpPr>
          <p:spPr bwMode="auto">
            <a:xfrm>
              <a:off x="1604" y="4009"/>
              <a:ext cx="2364" cy="452"/>
            </a:xfrm>
            <a:prstGeom prst="ellipse">
              <a:avLst/>
            </a:prstGeom>
            <a:solidFill>
              <a:schemeClr val="accent1">
                <a:alpha val="41176"/>
              </a:schemeClr>
            </a:solidFill>
            <a:ln w="9525" algn="ctr">
              <a:solidFill>
                <a:schemeClr val="tx1"/>
              </a:solidFill>
              <a:round/>
              <a:headEnd/>
              <a:tailEnd/>
            </a:ln>
          </p:spPr>
          <p:txBody>
            <a:bodyPr lIns="90000" tIns="46800" rIns="90000" bIns="46800" anchor="ctr">
              <a:spAutoFit/>
            </a:bodyPr>
            <a:lstStyle/>
            <a:p>
              <a:pPr algn="ctr"/>
              <a:r>
                <a:rPr lang="pt-PT" sz="1800">
                  <a:latin typeface="Tahoma" pitchFamily="34" charset="0"/>
                </a:rPr>
                <a:t>Mercados financeiros</a:t>
              </a:r>
            </a:p>
          </p:txBody>
        </p:sp>
        <p:grpSp>
          <p:nvGrpSpPr>
            <p:cNvPr id="24598" name="Group 29"/>
            <p:cNvGrpSpPr>
              <a:grpSpLocks/>
            </p:cNvGrpSpPr>
            <p:nvPr/>
          </p:nvGrpSpPr>
          <p:grpSpPr bwMode="auto">
            <a:xfrm>
              <a:off x="632" y="3384"/>
              <a:ext cx="976" cy="752"/>
              <a:chOff x="816" y="3384"/>
              <a:chExt cx="976" cy="752"/>
            </a:xfrm>
          </p:grpSpPr>
          <p:sp>
            <p:nvSpPr>
              <p:cNvPr id="24618" name="Line 30"/>
              <p:cNvSpPr>
                <a:spLocks noChangeShapeType="1"/>
              </p:cNvSpPr>
              <p:nvPr/>
            </p:nvSpPr>
            <p:spPr bwMode="auto">
              <a:xfrm>
                <a:off x="816" y="3384"/>
                <a:ext cx="0" cy="736"/>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19" name="Line 31"/>
              <p:cNvSpPr>
                <a:spLocks noChangeShapeType="1"/>
              </p:cNvSpPr>
              <p:nvPr/>
            </p:nvSpPr>
            <p:spPr bwMode="auto">
              <a:xfrm>
                <a:off x="816" y="4136"/>
                <a:ext cx="976" cy="0"/>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grpSp>
        <p:sp>
          <p:nvSpPr>
            <p:cNvPr id="24599" name="Text Box 32"/>
            <p:cNvSpPr txBox="1">
              <a:spLocks noChangeArrowheads="1"/>
            </p:cNvSpPr>
            <p:nvPr/>
          </p:nvSpPr>
          <p:spPr bwMode="auto">
            <a:xfrm>
              <a:off x="716" y="3893"/>
              <a:ext cx="418" cy="215"/>
            </a:xfrm>
            <a:prstGeom prst="rect">
              <a:avLst/>
            </a:prstGeom>
            <a:noFill/>
            <a:ln w="9525" algn="ctr">
              <a:noFill/>
              <a:miter lim="800000"/>
              <a:headEnd/>
              <a:tailEnd/>
            </a:ln>
          </p:spPr>
          <p:txBody>
            <a:bodyPr wrap="none" lIns="90000" tIns="46800" rIns="90000" bIns="46800">
              <a:spAutoFit/>
            </a:bodyPr>
            <a:lstStyle/>
            <a:p>
              <a:r>
                <a:rPr lang="pt-PT" sz="1600">
                  <a:solidFill>
                    <a:srgbClr val="0C0B0D"/>
                  </a:solidFill>
                  <a:latin typeface="Tahoma" pitchFamily="34" charset="0"/>
                </a:rPr>
                <a:t>S=20</a:t>
              </a:r>
            </a:p>
          </p:txBody>
        </p:sp>
        <p:sp>
          <p:nvSpPr>
            <p:cNvPr id="24600" name="Line 33"/>
            <p:cNvSpPr>
              <a:spLocks noChangeShapeType="1"/>
            </p:cNvSpPr>
            <p:nvPr/>
          </p:nvSpPr>
          <p:spPr bwMode="auto">
            <a:xfrm flipV="1">
              <a:off x="3032" y="3368"/>
              <a:ext cx="0" cy="648"/>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sp>
          <p:nvSpPr>
            <p:cNvPr id="24601" name="Text Box 34"/>
            <p:cNvSpPr txBox="1">
              <a:spLocks noChangeArrowheads="1"/>
            </p:cNvSpPr>
            <p:nvPr/>
          </p:nvSpPr>
          <p:spPr bwMode="auto">
            <a:xfrm>
              <a:off x="3015" y="3715"/>
              <a:ext cx="414" cy="215"/>
            </a:xfrm>
            <a:prstGeom prst="rect">
              <a:avLst/>
            </a:prstGeom>
            <a:noFill/>
            <a:ln w="9525" algn="ctr">
              <a:noFill/>
              <a:miter lim="800000"/>
              <a:headEnd/>
              <a:tailEnd/>
            </a:ln>
          </p:spPr>
          <p:txBody>
            <a:bodyPr wrap="none" lIns="90000" tIns="46800" rIns="90000" bIns="46800">
              <a:spAutoFit/>
            </a:bodyPr>
            <a:lstStyle/>
            <a:p>
              <a:r>
                <a:rPr lang="pt-PT" sz="1600">
                  <a:solidFill>
                    <a:srgbClr val="0C0B0D"/>
                  </a:solidFill>
                  <a:latin typeface="Tahoma" pitchFamily="34" charset="0"/>
                </a:rPr>
                <a:t>F=20</a:t>
              </a:r>
            </a:p>
          </p:txBody>
        </p:sp>
        <p:grpSp>
          <p:nvGrpSpPr>
            <p:cNvPr id="24602" name="Group 35"/>
            <p:cNvGrpSpPr>
              <a:grpSpLocks/>
            </p:cNvGrpSpPr>
            <p:nvPr/>
          </p:nvGrpSpPr>
          <p:grpSpPr bwMode="auto">
            <a:xfrm flipH="1">
              <a:off x="3313" y="3384"/>
              <a:ext cx="1329" cy="272"/>
              <a:chOff x="1152" y="3552"/>
              <a:chExt cx="1772" cy="144"/>
            </a:xfrm>
          </p:grpSpPr>
          <p:sp>
            <p:nvSpPr>
              <p:cNvPr id="24615" name="Line 36"/>
              <p:cNvSpPr>
                <a:spLocks noChangeShapeType="1"/>
              </p:cNvSpPr>
              <p:nvPr/>
            </p:nvSpPr>
            <p:spPr bwMode="auto">
              <a:xfrm flipH="1">
                <a:off x="1152" y="3560"/>
                <a:ext cx="8" cy="128"/>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616" name="Line 37"/>
              <p:cNvSpPr>
                <a:spLocks noChangeShapeType="1"/>
              </p:cNvSpPr>
              <p:nvPr/>
            </p:nvSpPr>
            <p:spPr bwMode="auto">
              <a:xfrm>
                <a:off x="1164" y="3691"/>
                <a:ext cx="1760" cy="0"/>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617" name="Line 38"/>
              <p:cNvSpPr>
                <a:spLocks noChangeShapeType="1"/>
              </p:cNvSpPr>
              <p:nvPr/>
            </p:nvSpPr>
            <p:spPr bwMode="auto">
              <a:xfrm flipV="1">
                <a:off x="2912" y="3552"/>
                <a:ext cx="0" cy="144"/>
              </a:xfrm>
              <a:prstGeom prst="line">
                <a:avLst/>
              </a:prstGeom>
              <a:noFill/>
              <a:ln w="9525">
                <a:solidFill>
                  <a:srgbClr val="990000"/>
                </a:solidFill>
                <a:round/>
                <a:headEnd/>
                <a:tailEnd type="triangle" w="med" len="med"/>
              </a:ln>
            </p:spPr>
            <p:txBody>
              <a:bodyPr lIns="90000" tIns="46800" rIns="90000" bIns="46800" anchor="ctr">
                <a:spAutoFit/>
              </a:bodyPr>
              <a:lstStyle/>
              <a:p>
                <a:endParaRPr lang="pt-PT"/>
              </a:p>
            </p:txBody>
          </p:sp>
        </p:grpSp>
        <p:sp>
          <p:nvSpPr>
            <p:cNvPr id="24603" name="Text Box 39"/>
            <p:cNvSpPr txBox="1">
              <a:spLocks noChangeArrowheads="1"/>
            </p:cNvSpPr>
            <p:nvPr/>
          </p:nvSpPr>
          <p:spPr bwMode="auto">
            <a:xfrm>
              <a:off x="3677" y="3769"/>
              <a:ext cx="1321" cy="214"/>
            </a:xfrm>
            <a:prstGeom prst="rect">
              <a:avLst/>
            </a:prstGeom>
            <a:noFill/>
            <a:ln w="9525" algn="ctr">
              <a:noFill/>
              <a:miter lim="800000"/>
              <a:headEnd/>
              <a:tailEnd/>
            </a:ln>
          </p:spPr>
          <p:txBody>
            <a:bodyPr wrap="none" lIns="90000" tIns="46800" rIns="90000" bIns="46800">
              <a:spAutoFit/>
            </a:bodyPr>
            <a:lstStyle/>
            <a:p>
              <a:r>
                <a:rPr lang="pt-PT" sz="1600">
                  <a:solidFill>
                    <a:srgbClr val="990000"/>
                  </a:solidFill>
                  <a:latin typeface="Tahoma" pitchFamily="34" charset="0"/>
                </a:rPr>
                <a:t>Bens de investimento</a:t>
              </a:r>
            </a:p>
          </p:txBody>
        </p:sp>
        <p:sp>
          <p:nvSpPr>
            <p:cNvPr id="24604" name="Line 40"/>
            <p:cNvSpPr>
              <a:spLocks noChangeShapeType="1"/>
            </p:cNvSpPr>
            <p:nvPr/>
          </p:nvSpPr>
          <p:spPr bwMode="auto">
            <a:xfrm>
              <a:off x="3000" y="2784"/>
              <a:ext cx="1632" cy="0"/>
            </a:xfrm>
            <a:prstGeom prst="line">
              <a:avLst/>
            </a:prstGeom>
            <a:noFill/>
            <a:ln w="9525">
              <a:solidFill>
                <a:srgbClr val="990000"/>
              </a:solidFill>
              <a:round/>
              <a:headEnd/>
              <a:tailEnd/>
            </a:ln>
          </p:spPr>
          <p:txBody>
            <a:bodyPr lIns="90000" tIns="46800" rIns="90000" bIns="46800" anchor="ctr">
              <a:spAutoFit/>
            </a:bodyPr>
            <a:lstStyle/>
            <a:p>
              <a:endParaRPr lang="pt-PT"/>
            </a:p>
          </p:txBody>
        </p:sp>
        <p:sp>
          <p:nvSpPr>
            <p:cNvPr id="24605" name="Line 41"/>
            <p:cNvSpPr>
              <a:spLocks noChangeShapeType="1"/>
            </p:cNvSpPr>
            <p:nvPr/>
          </p:nvSpPr>
          <p:spPr bwMode="auto">
            <a:xfrm>
              <a:off x="4640" y="2784"/>
              <a:ext cx="0" cy="360"/>
            </a:xfrm>
            <a:prstGeom prst="line">
              <a:avLst/>
            </a:prstGeom>
            <a:noFill/>
            <a:ln w="9525">
              <a:solidFill>
                <a:srgbClr val="990000"/>
              </a:solidFill>
              <a:round/>
              <a:headEnd/>
              <a:tailEnd type="triangle" w="med" len="med"/>
            </a:ln>
          </p:spPr>
          <p:txBody>
            <a:bodyPr lIns="90000" tIns="46800" rIns="90000" bIns="46800" anchor="ctr">
              <a:spAutoFit/>
            </a:bodyPr>
            <a:lstStyle/>
            <a:p>
              <a:endParaRPr lang="pt-PT"/>
            </a:p>
          </p:txBody>
        </p:sp>
        <p:grpSp>
          <p:nvGrpSpPr>
            <p:cNvPr id="24606" name="Group 42"/>
            <p:cNvGrpSpPr>
              <a:grpSpLocks/>
            </p:cNvGrpSpPr>
            <p:nvPr/>
          </p:nvGrpSpPr>
          <p:grpSpPr bwMode="auto">
            <a:xfrm>
              <a:off x="3315" y="3408"/>
              <a:ext cx="1100" cy="144"/>
              <a:chOff x="1152" y="3552"/>
              <a:chExt cx="1760" cy="144"/>
            </a:xfrm>
          </p:grpSpPr>
          <p:sp>
            <p:nvSpPr>
              <p:cNvPr id="24612" name="Line 43"/>
              <p:cNvSpPr>
                <a:spLocks noChangeShapeType="1"/>
              </p:cNvSpPr>
              <p:nvPr/>
            </p:nvSpPr>
            <p:spPr bwMode="auto">
              <a:xfrm flipH="1">
                <a:off x="1152" y="3560"/>
                <a:ext cx="8" cy="128"/>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13" name="Line 44"/>
              <p:cNvSpPr>
                <a:spLocks noChangeShapeType="1"/>
              </p:cNvSpPr>
              <p:nvPr/>
            </p:nvSpPr>
            <p:spPr bwMode="auto">
              <a:xfrm>
                <a:off x="1152" y="3696"/>
                <a:ext cx="1760" cy="0"/>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14" name="Line 45"/>
              <p:cNvSpPr>
                <a:spLocks noChangeShapeType="1"/>
              </p:cNvSpPr>
              <p:nvPr/>
            </p:nvSpPr>
            <p:spPr bwMode="auto">
              <a:xfrm flipV="1">
                <a:off x="2912" y="3552"/>
                <a:ext cx="0" cy="144"/>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grpSp>
        <p:sp>
          <p:nvSpPr>
            <p:cNvPr id="24607" name="Text Box 46"/>
            <p:cNvSpPr txBox="1">
              <a:spLocks noChangeArrowheads="1"/>
            </p:cNvSpPr>
            <p:nvPr/>
          </p:nvSpPr>
          <p:spPr bwMode="auto">
            <a:xfrm>
              <a:off x="3780" y="3337"/>
              <a:ext cx="395" cy="215"/>
            </a:xfrm>
            <a:prstGeom prst="rect">
              <a:avLst/>
            </a:prstGeom>
            <a:noFill/>
            <a:ln w="9525" algn="ctr">
              <a:noFill/>
              <a:miter lim="800000"/>
              <a:headEnd/>
              <a:tailEnd/>
            </a:ln>
          </p:spPr>
          <p:txBody>
            <a:bodyPr wrap="none" lIns="90000" tIns="46800" rIns="90000" bIns="46800">
              <a:spAutoFit/>
            </a:bodyPr>
            <a:lstStyle/>
            <a:p>
              <a:r>
                <a:rPr lang="pt-PT" sz="1600">
                  <a:solidFill>
                    <a:srgbClr val="0C0B0D"/>
                  </a:solidFill>
                  <a:latin typeface="Tahoma" pitchFamily="34" charset="0"/>
                </a:rPr>
                <a:t>I=20</a:t>
              </a:r>
            </a:p>
          </p:txBody>
        </p:sp>
        <p:sp>
          <p:nvSpPr>
            <p:cNvPr id="24608" name="Text Box 47"/>
            <p:cNvSpPr txBox="1">
              <a:spLocks noChangeArrowheads="1"/>
            </p:cNvSpPr>
            <p:nvPr/>
          </p:nvSpPr>
          <p:spPr bwMode="auto">
            <a:xfrm>
              <a:off x="791" y="2411"/>
              <a:ext cx="469" cy="215"/>
            </a:xfrm>
            <a:prstGeom prst="rect">
              <a:avLst/>
            </a:prstGeom>
            <a:noFill/>
            <a:ln w="9525" algn="ctr">
              <a:noFill/>
              <a:miter lim="800000"/>
              <a:headEnd/>
              <a:tailEnd/>
            </a:ln>
          </p:spPr>
          <p:txBody>
            <a:bodyPr wrap="none" lIns="90000" tIns="46800" rIns="90000" bIns="46800">
              <a:spAutoFit/>
            </a:bodyPr>
            <a:lstStyle/>
            <a:p>
              <a:r>
                <a:rPr lang="pt-PT" sz="1600">
                  <a:solidFill>
                    <a:srgbClr val="0C0B0D"/>
                  </a:solidFill>
                  <a:latin typeface="Tahoma" pitchFamily="34" charset="0"/>
                </a:rPr>
                <a:t>Y</a:t>
              </a:r>
              <a:r>
                <a:rPr lang="pt-PT" sz="1600" baseline="-25000">
                  <a:solidFill>
                    <a:srgbClr val="0C0B0D"/>
                  </a:solidFill>
                  <a:latin typeface="Tahoma" pitchFamily="34" charset="0"/>
                </a:rPr>
                <a:t>2</a:t>
              </a:r>
              <a:r>
                <a:rPr lang="pt-PT" sz="1600">
                  <a:solidFill>
                    <a:srgbClr val="0C0B0D"/>
                  </a:solidFill>
                  <a:latin typeface="Tahoma" pitchFamily="34" charset="0"/>
                </a:rPr>
                <a:t>=20</a:t>
              </a:r>
            </a:p>
          </p:txBody>
        </p:sp>
        <p:sp>
          <p:nvSpPr>
            <p:cNvPr id="24609" name="Line 48"/>
            <p:cNvSpPr>
              <a:spLocks noChangeShapeType="1"/>
            </p:cNvSpPr>
            <p:nvPr/>
          </p:nvSpPr>
          <p:spPr bwMode="auto">
            <a:xfrm flipV="1">
              <a:off x="4872" y="2448"/>
              <a:ext cx="0" cy="704"/>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10" name="Line 49"/>
            <p:cNvSpPr>
              <a:spLocks noChangeShapeType="1"/>
            </p:cNvSpPr>
            <p:nvPr/>
          </p:nvSpPr>
          <p:spPr bwMode="auto">
            <a:xfrm flipH="1">
              <a:off x="704" y="2456"/>
              <a:ext cx="4168" cy="0"/>
            </a:xfrm>
            <a:prstGeom prst="line">
              <a:avLst/>
            </a:prstGeom>
            <a:noFill/>
            <a:ln w="9525">
              <a:solidFill>
                <a:schemeClr val="tx1"/>
              </a:solidFill>
              <a:round/>
              <a:headEnd/>
              <a:tailEnd/>
            </a:ln>
          </p:spPr>
          <p:txBody>
            <a:bodyPr lIns="90000" tIns="46800" rIns="90000" bIns="46800" anchor="ctr">
              <a:spAutoFit/>
            </a:bodyPr>
            <a:lstStyle/>
            <a:p>
              <a:endParaRPr lang="pt-PT"/>
            </a:p>
          </p:txBody>
        </p:sp>
        <p:sp>
          <p:nvSpPr>
            <p:cNvPr id="24611" name="Line 50"/>
            <p:cNvSpPr>
              <a:spLocks noChangeShapeType="1"/>
            </p:cNvSpPr>
            <p:nvPr/>
          </p:nvSpPr>
          <p:spPr bwMode="auto">
            <a:xfrm>
              <a:off x="704" y="2472"/>
              <a:ext cx="0" cy="664"/>
            </a:xfrm>
            <a:prstGeom prst="line">
              <a:avLst/>
            </a:prstGeom>
            <a:noFill/>
            <a:ln w="9525">
              <a:solidFill>
                <a:schemeClr val="tx1"/>
              </a:solidFill>
              <a:round/>
              <a:headEnd/>
              <a:tailEnd type="triangle" w="med" len="med"/>
            </a:ln>
          </p:spPr>
          <p:txBody>
            <a:bodyPr lIns="90000" tIns="46800" rIns="90000" bIns="46800" anchor="ctr">
              <a:spAutoFit/>
            </a:bodyPr>
            <a:lstStyle/>
            <a:p>
              <a:endParaRPr lang="pt-PT"/>
            </a:p>
          </p:txBody>
        </p:sp>
      </p:grpSp>
      <p:sp>
        <p:nvSpPr>
          <p:cNvPr id="53" name="Slide Number Placeholder 52"/>
          <p:cNvSpPr>
            <a:spLocks noGrp="1"/>
          </p:cNvSpPr>
          <p:nvPr>
            <p:ph type="sldNum" sz="quarter" idx="12"/>
          </p:nvPr>
        </p:nvSpPr>
        <p:spPr/>
        <p:txBody>
          <a:bodyPr/>
          <a:lstStyle/>
          <a:p>
            <a:pPr>
              <a:defRPr/>
            </a:pPr>
            <a:fld id="{0A38D259-F34C-4A09-ABA7-B2E2E965859D}" type="slidenum">
              <a:rPr lang="pt-PT" smtClean="0"/>
              <a:pPr>
                <a:defRPr/>
              </a:pPr>
              <a:t>5</a:t>
            </a:fld>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8BC21C71-CB0E-4649-900C-79F5FD48B544}" type="slidenum">
              <a:rPr lang="pt-BR" sz="1400">
                <a:latin typeface="Arial" charset="0"/>
                <a:cs typeface="+mn-cs"/>
              </a:rPr>
              <a:pPr algn="r">
                <a:defRPr/>
              </a:pPr>
              <a:t>6</a:t>
            </a:fld>
            <a:endParaRPr lang="pt-BR" sz="1400">
              <a:latin typeface="Arial" charset="0"/>
              <a:cs typeface="+mn-cs"/>
            </a:endParaRPr>
          </a:p>
        </p:txBody>
      </p:sp>
      <p:sp>
        <p:nvSpPr>
          <p:cNvPr id="163847"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EFsE</a:t>
            </a:r>
          </a:p>
        </p:txBody>
      </p:sp>
      <p:sp>
        <p:nvSpPr>
          <p:cNvPr id="163848" name="Rectângulo 4"/>
          <p:cNvSpPr>
            <a:spLocks noChangeArrowheads="1"/>
          </p:cNvSpPr>
          <p:nvPr/>
        </p:nvSpPr>
        <p:spPr bwMode="auto">
          <a:xfrm>
            <a:off x="428625" y="1166813"/>
            <a:ext cx="8463855" cy="2508379"/>
          </a:xfrm>
          <a:prstGeom prst="rect">
            <a:avLst/>
          </a:prstGeom>
          <a:noFill/>
          <a:ln w="9525">
            <a:noFill/>
            <a:miter lim="800000"/>
            <a:headEnd/>
            <a:tailEnd/>
          </a:ln>
        </p:spPr>
        <p:txBody>
          <a:bodyPr wrap="square">
            <a:spAutoFit/>
          </a:bodyPr>
          <a:lstStyle/>
          <a:p>
            <a:r>
              <a:rPr lang="pt-PT" sz="2800" u="sng" dirty="0"/>
              <a:t>Modelo </a:t>
            </a:r>
            <a:r>
              <a:rPr lang="pt-PT" sz="2800" u="sng" dirty="0" smtClean="0"/>
              <a:t>simples</a:t>
            </a:r>
            <a:r>
              <a:rPr lang="pt-PT" sz="2800" dirty="0" smtClean="0"/>
              <a:t>: </a:t>
            </a:r>
            <a:r>
              <a:rPr lang="pt-PT" sz="2700" b="1" dirty="0" smtClean="0"/>
              <a:t>Economia </a:t>
            </a:r>
            <a:r>
              <a:rPr lang="pt-PT" sz="2700" b="1" dirty="0"/>
              <a:t>F</a:t>
            </a:r>
            <a:r>
              <a:rPr lang="pt-PT" sz="2700" b="1" dirty="0" smtClean="0"/>
              <a:t>echada </a:t>
            </a:r>
            <a:r>
              <a:rPr lang="pt-PT" sz="2700" b="1" dirty="0"/>
              <a:t>sem Estado </a:t>
            </a:r>
            <a:r>
              <a:rPr lang="pt-PT" sz="2700" b="1" dirty="0" smtClean="0"/>
              <a:t>– </a:t>
            </a:r>
            <a:r>
              <a:rPr lang="pt-PT" sz="2700" b="1" dirty="0" err="1" smtClean="0"/>
              <a:t>EFsE</a:t>
            </a:r>
            <a:endParaRPr lang="pt-PT" sz="2700" b="1" dirty="0" smtClean="0"/>
          </a:p>
          <a:p>
            <a:endParaRPr lang="pt-PT" sz="900" dirty="0"/>
          </a:p>
          <a:p>
            <a:r>
              <a:rPr lang="pt-PT" sz="2800" dirty="0" smtClean="0"/>
              <a:t>a </a:t>
            </a:r>
            <a:r>
              <a:rPr lang="pt-PT" sz="2800" dirty="0"/>
              <a:t>procura total </a:t>
            </a:r>
            <a:r>
              <a:rPr lang="pt-PT" sz="2800" dirty="0" smtClean="0"/>
              <a:t>nesta </a:t>
            </a:r>
            <a:r>
              <a:rPr lang="pt-PT" sz="2800" dirty="0"/>
              <a:t>economia é igual à soma das despesas de </a:t>
            </a:r>
            <a:r>
              <a:rPr lang="pt-PT" sz="2800" dirty="0" smtClean="0"/>
              <a:t>consumo (C) </a:t>
            </a:r>
            <a:r>
              <a:rPr lang="pt-PT" sz="2800" dirty="0"/>
              <a:t>e de </a:t>
            </a:r>
            <a:r>
              <a:rPr lang="pt-PT" sz="2800" dirty="0" smtClean="0"/>
              <a:t>investimento (I)</a:t>
            </a:r>
            <a:endParaRPr lang="pt-PT" sz="2800" dirty="0"/>
          </a:p>
          <a:p>
            <a:endParaRPr lang="pt-PT" dirty="0"/>
          </a:p>
          <a:p>
            <a:r>
              <a:rPr lang="pt-PT" dirty="0"/>
              <a:t>Modelo na </a:t>
            </a:r>
            <a:r>
              <a:rPr lang="pt-PT" b="1" dirty="0">
                <a:solidFill>
                  <a:srgbClr val="009900"/>
                </a:solidFill>
              </a:rPr>
              <a:t>forma estrutural</a:t>
            </a:r>
            <a:r>
              <a:rPr lang="pt-PT" dirty="0"/>
              <a:t>:</a:t>
            </a:r>
          </a:p>
        </p:txBody>
      </p:sp>
      <p:sp>
        <p:nvSpPr>
          <p:cNvPr id="163849" name="Text Box 7"/>
          <p:cNvSpPr txBox="1">
            <a:spLocks noChangeArrowheads="1"/>
          </p:cNvSpPr>
          <p:nvPr/>
        </p:nvSpPr>
        <p:spPr bwMode="auto">
          <a:xfrm>
            <a:off x="1143000" y="4500563"/>
            <a:ext cx="4968875" cy="1169987"/>
          </a:xfrm>
          <a:prstGeom prst="rect">
            <a:avLst/>
          </a:prstGeom>
          <a:noFill/>
          <a:ln w="9525">
            <a:noFill/>
            <a:miter lim="800000"/>
            <a:headEnd/>
            <a:tailEnd/>
          </a:ln>
        </p:spPr>
        <p:txBody>
          <a:bodyPr>
            <a:spAutoFit/>
          </a:bodyPr>
          <a:lstStyle/>
          <a:p>
            <a:pPr>
              <a:spcBef>
                <a:spcPct val="20000"/>
              </a:spcBef>
              <a:buClr>
                <a:schemeClr val="bg2"/>
              </a:buClr>
              <a:buSzPct val="75000"/>
              <a:buFont typeface="Wingdings" pitchFamily="2" charset="2"/>
              <a:buNone/>
            </a:pPr>
            <a:r>
              <a:rPr lang="pt-PT" sz="1400" b="1">
                <a:solidFill>
                  <a:srgbClr val="009900"/>
                </a:solidFill>
              </a:rPr>
              <a:t>ç</a:t>
            </a:r>
            <a:r>
              <a:rPr lang="pt-PT" sz="1400">
                <a:solidFill>
                  <a:srgbClr val="009900"/>
                </a:solidFill>
              </a:rPr>
              <a:t> – </a:t>
            </a:r>
            <a:r>
              <a:rPr lang="pt-PT" sz="1400" b="1">
                <a:solidFill>
                  <a:srgbClr val="009900"/>
                </a:solidFill>
              </a:rPr>
              <a:t>propensão marginal a consumir</a:t>
            </a:r>
            <a:r>
              <a:rPr lang="pt-PT" sz="1400"/>
              <a:t>, ou o consumo adicional resultante do acréscimo de uma unidade monetária no rendimento disponível. Quando o rendimento aumenta o consumo aumenta, mas cada vez menos (lei psicológica fundamental); aqui o investimento é exógeno;   </a:t>
            </a:r>
            <a:r>
              <a:rPr lang="pt-PT" sz="1400" b="1"/>
              <a:t>0 &lt; ç &lt; 1; </a:t>
            </a:r>
          </a:p>
        </p:txBody>
      </p:sp>
      <p:sp>
        <p:nvSpPr>
          <p:cNvPr id="163850" name="CaixaDeTexto 10"/>
          <p:cNvSpPr txBox="1">
            <a:spLocks noChangeArrowheads="1"/>
          </p:cNvSpPr>
          <p:nvPr/>
        </p:nvSpPr>
        <p:spPr bwMode="auto">
          <a:xfrm>
            <a:off x="6143625" y="5286375"/>
            <a:ext cx="2857500" cy="942975"/>
          </a:xfrm>
          <a:prstGeom prst="rect">
            <a:avLst/>
          </a:prstGeom>
          <a:noFill/>
          <a:ln w="9525">
            <a:noFill/>
            <a:miter lim="800000"/>
            <a:headEnd/>
            <a:tailEnd/>
          </a:ln>
        </p:spPr>
        <p:txBody>
          <a:bodyPr>
            <a:spAutoFit/>
          </a:bodyPr>
          <a:lstStyle/>
          <a:p>
            <a:r>
              <a:rPr lang="pt-PT" sz="1400"/>
              <a:t>1ª equação definição; 2ª e 3ª equações de comportamento; 4ª equação de equilíbrio</a:t>
            </a:r>
          </a:p>
          <a:p>
            <a:endParaRPr lang="pt-PT" sz="1400"/>
          </a:p>
        </p:txBody>
      </p:sp>
      <p:sp>
        <p:nvSpPr>
          <p:cNvPr id="1638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3842" name="Object 2"/>
          <p:cNvGraphicFramePr>
            <a:graphicFrameLocks noChangeAspect="1"/>
          </p:cNvGraphicFramePr>
          <p:nvPr/>
        </p:nvGraphicFramePr>
        <p:xfrm>
          <a:off x="3929063" y="5500688"/>
          <a:ext cx="1285875" cy="742950"/>
        </p:xfrm>
        <a:graphic>
          <a:graphicData uri="http://schemas.openxmlformats.org/presentationml/2006/ole">
            <mc:AlternateContent xmlns:mc="http://schemas.openxmlformats.org/markup-compatibility/2006">
              <mc:Choice xmlns:v="urn:schemas-microsoft-com:vml" Requires="v">
                <p:oleObj spid="_x0000_s163854" name="Equação" r:id="rId4" imgW="672808" imgH="393529" progId="Equation.3">
                  <p:embed/>
                </p:oleObj>
              </mc:Choice>
              <mc:Fallback>
                <p:oleObj name="Equação" r:id="rId4" imgW="672808" imgH="393529"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5500688"/>
                        <a:ext cx="12858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3843" name="Object 3"/>
          <p:cNvGraphicFramePr>
            <a:graphicFrameLocks noChangeAspect="1"/>
          </p:cNvGraphicFramePr>
          <p:nvPr/>
        </p:nvGraphicFramePr>
        <p:xfrm>
          <a:off x="6399395" y="3206723"/>
          <a:ext cx="1746250" cy="1962150"/>
        </p:xfrm>
        <a:graphic>
          <a:graphicData uri="http://schemas.openxmlformats.org/presentationml/2006/ole">
            <mc:AlternateContent xmlns:mc="http://schemas.openxmlformats.org/markup-compatibility/2006">
              <mc:Choice xmlns:v="urn:schemas-microsoft-com:vml" Requires="v">
                <p:oleObj spid="_x0000_s163855" name="Equação" r:id="rId6" imgW="774364" imgH="863225" progId="Equation.3">
                  <p:embed/>
                </p:oleObj>
              </mc:Choice>
              <mc:Fallback>
                <p:oleObj name="Equação" r:id="rId6" imgW="774364" imgH="863225"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9395" y="3206723"/>
                        <a:ext cx="1746250" cy="196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0A38D259-F34C-4A09-ABA7-B2E2E965859D}" type="slidenum">
              <a:rPr lang="pt-PT" smtClean="0"/>
              <a:pPr>
                <a:defRPr/>
              </a:pPr>
              <a:t>6</a:t>
            </a:fld>
            <a:endParaRPr lang="pt-PT"/>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03C83E72-2FEE-4A66-96A3-5312E16FD2DE}" type="slidenum">
              <a:rPr lang="pt-BR" sz="1400">
                <a:latin typeface="Arial" charset="0"/>
                <a:cs typeface="+mn-cs"/>
              </a:rPr>
              <a:pPr algn="r">
                <a:defRPr/>
              </a:pPr>
              <a:t>7</a:t>
            </a:fld>
            <a:endParaRPr lang="pt-BR" sz="1400">
              <a:latin typeface="Arial" charset="0"/>
              <a:cs typeface="+mn-cs"/>
            </a:endParaRPr>
          </a:p>
        </p:txBody>
      </p:sp>
      <p:sp>
        <p:nvSpPr>
          <p:cNvPr id="164871"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EFsE</a:t>
            </a:r>
          </a:p>
        </p:txBody>
      </p:sp>
      <p:sp>
        <p:nvSpPr>
          <p:cNvPr id="5" name="Rectangle 3"/>
          <p:cNvSpPr txBox="1">
            <a:spLocks noChangeArrowheads="1"/>
          </p:cNvSpPr>
          <p:nvPr/>
        </p:nvSpPr>
        <p:spPr bwMode="auto">
          <a:xfrm>
            <a:off x="457200" y="1000125"/>
            <a:ext cx="8229600" cy="4867275"/>
          </a:xfrm>
          <a:prstGeom prst="rect">
            <a:avLst/>
          </a:prstGeom>
          <a:noFill/>
          <a:ln w="9525">
            <a:noFill/>
            <a:miter lim="800000"/>
            <a:headEnd/>
            <a:tailEnd/>
          </a:ln>
        </p:spPr>
        <p:txBody>
          <a:bodyPr/>
          <a:lstStyle/>
          <a:p>
            <a:pPr marL="342900" indent="-342900">
              <a:lnSpc>
                <a:spcPct val="80000"/>
              </a:lnSpc>
              <a:spcBef>
                <a:spcPct val="20000"/>
              </a:spcBef>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Da função consumo retira-se que a propensão média a consumir (C/Y) é sempre superior à propensão marginal a consumir (ç), embora tenda para este valor à medida que o rendimento aumenta:</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Propensão média a consumir – diz-me em média quanto consigo consumir com o rendimento de que disponho</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Variáveis endógenas: C e Y</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kern="0" dirty="0">
                <a:latin typeface="+mn-lt"/>
                <a:cs typeface="+mn-cs"/>
              </a:rPr>
              <a:t>Modelo na </a:t>
            </a:r>
            <a:r>
              <a:rPr lang="pt-PT" sz="2000" b="1" kern="0" dirty="0">
                <a:solidFill>
                  <a:srgbClr val="009900"/>
                </a:solidFill>
                <a:latin typeface="+mn-lt"/>
                <a:cs typeface="+mn-cs"/>
              </a:rPr>
              <a:t>forma reduzida</a:t>
            </a:r>
            <a:r>
              <a:rPr lang="pt-PT" sz="2000" kern="0" dirty="0">
                <a:latin typeface="+mn-lt"/>
                <a:cs typeface="+mn-cs"/>
              </a:rPr>
              <a:t>:</a:t>
            </a:r>
          </a:p>
          <a:p>
            <a:pPr marL="342900" indent="-342900">
              <a:lnSpc>
                <a:spcPct val="80000"/>
              </a:lnSpc>
              <a:spcBef>
                <a:spcPct val="20000"/>
              </a:spcBef>
              <a:buFontTx/>
              <a:buChar char="•"/>
              <a:defRPr/>
            </a:pPr>
            <a:endParaRPr lang="pt-PT" sz="2000" kern="0" dirty="0">
              <a:latin typeface="+mn-lt"/>
              <a:cs typeface="+mn-cs"/>
            </a:endParaRPr>
          </a:p>
          <a:p>
            <a:pPr marL="342900" indent="-342900">
              <a:lnSpc>
                <a:spcPct val="80000"/>
              </a:lnSpc>
              <a:spcBef>
                <a:spcPct val="20000"/>
              </a:spcBef>
              <a:buFontTx/>
              <a:buChar char="•"/>
              <a:defRPr/>
            </a:pPr>
            <a:r>
              <a:rPr lang="pt-PT" sz="2000" dirty="0"/>
              <a:t>A forma reduzida do modelo é útil porque nos permite calcular com muita facilidade qual é o efeito sobre o valor de equilíbrio da variável endógena se existir uma variação em qualquer variável exógena, ou parâmetro</a:t>
            </a:r>
          </a:p>
          <a:p>
            <a:pPr marL="342900" indent="-342900">
              <a:lnSpc>
                <a:spcPct val="80000"/>
              </a:lnSpc>
              <a:spcBef>
                <a:spcPct val="20000"/>
              </a:spcBef>
              <a:defRPr/>
            </a:pPr>
            <a:endParaRPr lang="pt-PT" sz="2000" kern="0" dirty="0">
              <a:latin typeface="+mn-lt"/>
              <a:cs typeface="+mn-cs"/>
            </a:endParaRPr>
          </a:p>
        </p:txBody>
      </p:sp>
      <p:sp>
        <p:nvSpPr>
          <p:cNvPr id="1648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4866" name="Object 2"/>
          <p:cNvGraphicFramePr>
            <a:graphicFrameLocks noChangeAspect="1"/>
          </p:cNvGraphicFramePr>
          <p:nvPr/>
        </p:nvGraphicFramePr>
        <p:xfrm>
          <a:off x="3429000" y="2143125"/>
          <a:ext cx="2143125" cy="606425"/>
        </p:xfrm>
        <a:graphic>
          <a:graphicData uri="http://schemas.openxmlformats.org/presentationml/2006/ole">
            <mc:AlternateContent xmlns:mc="http://schemas.openxmlformats.org/markup-compatibility/2006">
              <mc:Choice xmlns:v="urn:schemas-microsoft-com:vml" Requires="v">
                <p:oleObj spid="_x0000_s164878" name="Equação" r:id="rId4" imgW="1384300" imgH="393700" progId="Equation.3">
                  <p:embed/>
                </p:oleObj>
              </mc:Choice>
              <mc:Fallback>
                <p:oleObj name="Equação" r:id="rId4" imgW="13843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143125"/>
                        <a:ext cx="2143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4867" name="Object 3"/>
          <p:cNvGraphicFramePr>
            <a:graphicFrameLocks noChangeAspect="1"/>
          </p:cNvGraphicFramePr>
          <p:nvPr/>
        </p:nvGraphicFramePr>
        <p:xfrm>
          <a:off x="5572125" y="3714750"/>
          <a:ext cx="1500188" cy="825500"/>
        </p:xfrm>
        <a:graphic>
          <a:graphicData uri="http://schemas.openxmlformats.org/presentationml/2006/ole">
            <mc:AlternateContent xmlns:mc="http://schemas.openxmlformats.org/markup-compatibility/2006">
              <mc:Choice xmlns:v="urn:schemas-microsoft-com:vml" Requires="v">
                <p:oleObj spid="_x0000_s164879" name="Equação" r:id="rId6" imgW="761669" imgH="418918" progId="Equation.3">
                  <p:embed/>
                </p:oleObj>
              </mc:Choice>
              <mc:Fallback>
                <p:oleObj name="Equação" r:id="rId6" imgW="761669" imgH="418918"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2125" y="3714750"/>
                        <a:ext cx="1500188"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pPr>
              <a:defRPr/>
            </a:pPr>
            <a:fld id="{0A38D259-F34C-4A09-ABA7-B2E2E965859D}" type="slidenum">
              <a:rPr lang="pt-PT" smtClean="0"/>
              <a:pPr>
                <a:defRPr/>
              </a:pPr>
              <a:t>7</a:t>
            </a:fld>
            <a:endParaRPr lang="pt-PT"/>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9A81659-CB96-4FF2-ABF3-36573105DB8C}" type="slidenum">
              <a:rPr lang="pt-BR" sz="1400">
                <a:latin typeface="Arial" charset="0"/>
                <a:cs typeface="+mn-cs"/>
              </a:rPr>
              <a:pPr algn="r">
                <a:defRPr/>
              </a:pPr>
              <a:t>8</a:t>
            </a:fld>
            <a:endParaRPr lang="pt-BR" sz="1400">
              <a:latin typeface="Arial" charset="0"/>
              <a:cs typeface="+mn-cs"/>
            </a:endParaRPr>
          </a:p>
        </p:txBody>
      </p:sp>
      <p:sp>
        <p:nvSpPr>
          <p:cNvPr id="16589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EFsE</a:t>
            </a:r>
          </a:p>
        </p:txBody>
      </p:sp>
      <p:sp>
        <p:nvSpPr>
          <p:cNvPr id="165895" name="Rectângulo 4"/>
          <p:cNvSpPr>
            <a:spLocks noChangeArrowheads="1"/>
          </p:cNvSpPr>
          <p:nvPr/>
        </p:nvSpPr>
        <p:spPr bwMode="auto">
          <a:xfrm>
            <a:off x="142875" y="1000125"/>
            <a:ext cx="8786813" cy="5343525"/>
          </a:xfrm>
          <a:prstGeom prst="rect">
            <a:avLst/>
          </a:prstGeom>
          <a:noFill/>
          <a:ln w="9525">
            <a:noFill/>
            <a:miter lim="800000"/>
            <a:headEnd/>
            <a:tailEnd/>
          </a:ln>
        </p:spPr>
        <p:txBody>
          <a:bodyPr>
            <a:spAutoFit/>
          </a:bodyPr>
          <a:lstStyle/>
          <a:p>
            <a:pPr>
              <a:lnSpc>
                <a:spcPct val="80000"/>
              </a:lnSpc>
            </a:pPr>
            <a:r>
              <a:rPr lang="pt-PT" sz="2000" b="1">
                <a:solidFill>
                  <a:srgbClr val="009900"/>
                </a:solidFill>
              </a:rPr>
              <a:t>Multiplicadores (ou derivadas parciais) </a:t>
            </a:r>
            <a:r>
              <a:rPr lang="pt-PT" sz="2000" b="1"/>
              <a:t>– indicam qual a variação do valor de equilíbrio de uma variável endógena quando existe uma variação unitária de uma variável exógena, ou parâmetro, considerando constantes todas as outras variáveis exógenas ou parâmetros (ceteris paribus)</a:t>
            </a:r>
          </a:p>
          <a:p>
            <a:pPr>
              <a:lnSpc>
                <a:spcPct val="80000"/>
              </a:lnSpc>
            </a:pPr>
            <a:r>
              <a:rPr lang="pt-PT" sz="2000"/>
              <a:t>Exemplo: Multiplicador do investimento em relação ao rendimento é igual ao inverso da propensão mg a poupar (s): </a:t>
            </a:r>
          </a:p>
          <a:p>
            <a:pPr>
              <a:lnSpc>
                <a:spcPct val="80000"/>
              </a:lnSpc>
            </a:pPr>
            <a:endParaRPr lang="pt-PT" sz="2000"/>
          </a:p>
          <a:p>
            <a:pPr>
              <a:lnSpc>
                <a:spcPct val="80000"/>
              </a:lnSpc>
            </a:pPr>
            <a:endParaRPr lang="pt-PT" sz="2000"/>
          </a:p>
          <a:p>
            <a:pPr>
              <a:lnSpc>
                <a:spcPct val="80000"/>
              </a:lnSpc>
            </a:pPr>
            <a:endParaRPr lang="pt-PT" sz="2000" b="1"/>
          </a:p>
          <a:p>
            <a:pPr>
              <a:lnSpc>
                <a:spcPct val="80000"/>
              </a:lnSpc>
            </a:pPr>
            <a:r>
              <a:rPr lang="pt-PT" sz="2000" b="1">
                <a:solidFill>
                  <a:srgbClr val="009900"/>
                </a:solidFill>
              </a:rPr>
              <a:t>Propensão marginal a poupar (s)</a:t>
            </a:r>
            <a:r>
              <a:rPr lang="pt-PT" sz="2000"/>
              <a:t> – mede a modificação na poupança resultante de uma variação no rendimento</a:t>
            </a:r>
          </a:p>
          <a:p>
            <a:pPr>
              <a:lnSpc>
                <a:spcPct val="80000"/>
              </a:lnSpc>
            </a:pPr>
            <a:r>
              <a:rPr lang="pt-PT" sz="2000"/>
              <a:t>Como as famílias usam o seu rendimento para consumir ou poupar, a propensão marginal a poupar é igual a </a:t>
            </a:r>
            <a:r>
              <a:rPr lang="pt-PT" sz="2000" b="1"/>
              <a:t>(1 – ç)</a:t>
            </a:r>
            <a:r>
              <a:rPr lang="pt-PT" sz="2000"/>
              <a:t> e por definição: </a:t>
            </a:r>
            <a:r>
              <a:rPr lang="pt-PT" sz="2000" b="1"/>
              <a:t>s + ç = 1</a:t>
            </a:r>
          </a:p>
          <a:p>
            <a:pPr>
              <a:lnSpc>
                <a:spcPct val="80000"/>
              </a:lnSpc>
            </a:pPr>
            <a:endParaRPr lang="pt-PT" sz="2000" b="1"/>
          </a:p>
          <a:p>
            <a:pPr algn="ctr">
              <a:lnSpc>
                <a:spcPct val="80000"/>
              </a:lnSpc>
            </a:pPr>
            <a:r>
              <a:rPr lang="pt-PT" sz="2000" b="1">
                <a:solidFill>
                  <a:srgbClr val="009900"/>
                </a:solidFill>
              </a:rPr>
              <a:t>Neste modelo Y=D = S=I porque Y = C + I e I = Y – C mas Y-C= S, logo é uma condição de equilíbrio ex-ante</a:t>
            </a:r>
          </a:p>
          <a:p>
            <a:pPr>
              <a:lnSpc>
                <a:spcPct val="80000"/>
              </a:lnSpc>
            </a:pPr>
            <a:endParaRPr lang="pt-PT" sz="2000" b="1"/>
          </a:p>
          <a:p>
            <a:pPr>
              <a:lnSpc>
                <a:spcPct val="80000"/>
              </a:lnSpc>
            </a:pPr>
            <a:r>
              <a:rPr lang="pt-PT" sz="1800" b="1"/>
              <a:t>Ex-post também</a:t>
            </a:r>
            <a:r>
              <a:rPr lang="pt-PT" sz="1800"/>
              <a:t>. Porquê? Se nesta economia é produzida uma determinada qtdd. de bens e serviços finais de valor Y, então o rendimento gerado na produção é também igual a Y. Deste rendimento, uma parte é consumida e a outra poupada, pelo que existe falta de procura de produto no montante de S. É esta a razão porque se os planos de investimento forem iguais aos planos de poupança, a economia estará em equilíbrio</a:t>
            </a:r>
            <a:endParaRPr lang="pt-PT" sz="2000" b="1"/>
          </a:p>
        </p:txBody>
      </p:sp>
      <p:sp>
        <p:nvSpPr>
          <p:cNvPr id="1658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65890" name="Object 2"/>
          <p:cNvGraphicFramePr>
            <a:graphicFrameLocks noChangeAspect="1"/>
          </p:cNvGraphicFramePr>
          <p:nvPr/>
        </p:nvGraphicFramePr>
        <p:xfrm>
          <a:off x="4429125" y="2357438"/>
          <a:ext cx="1714500" cy="785812"/>
        </p:xfrm>
        <a:graphic>
          <a:graphicData uri="http://schemas.openxmlformats.org/presentationml/2006/ole">
            <mc:AlternateContent xmlns:mc="http://schemas.openxmlformats.org/markup-compatibility/2006">
              <mc:Choice xmlns:v="urn:schemas-microsoft-com:vml" Requires="v">
                <p:oleObj spid="_x0000_s165896" name="Equação" r:id="rId4" imgW="914400" imgH="419100" progId="Equation.3">
                  <p:embed/>
                </p:oleObj>
              </mc:Choice>
              <mc:Fallback>
                <p:oleObj name="Equação" r:id="rId4" imgW="914400" imgH="419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2357438"/>
                        <a:ext cx="17145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0A38D259-F34C-4A09-ABA7-B2E2E965859D}" type="slidenum">
              <a:rPr lang="pt-PT" smtClean="0"/>
              <a:pPr>
                <a:defRPr/>
              </a:pPr>
              <a:t>8</a:t>
            </a:fld>
            <a:endParaRPr lang="pt-PT"/>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txBox="1">
            <a:spLocks noGrp="1" noChangeArrowheads="1"/>
          </p:cNvSpPr>
          <p:nvPr/>
        </p:nvSpPr>
        <p:spPr bwMode="auto">
          <a:xfrm>
            <a:off x="6553200" y="6237288"/>
            <a:ext cx="2133600" cy="484187"/>
          </a:xfrm>
          <a:prstGeom prst="rect">
            <a:avLst/>
          </a:prstGeom>
          <a:noFill/>
          <a:ln>
            <a:miter lim="800000"/>
            <a:headEnd/>
            <a:tailEnd/>
          </a:ln>
        </p:spPr>
        <p:txBody>
          <a:bodyPr/>
          <a:lstStyle/>
          <a:p>
            <a:pPr algn="r">
              <a:defRPr/>
            </a:pPr>
            <a:fld id="{E3FDC461-8631-4431-8626-2FC4AD83DD03}" type="slidenum">
              <a:rPr lang="pt-PT" sz="1400">
                <a:latin typeface="Arial" charset="0"/>
                <a:cs typeface="+mn-cs"/>
              </a:rPr>
              <a:pPr algn="r">
                <a:defRPr/>
              </a:pPr>
              <a:t>9</a:t>
            </a:fld>
            <a:endParaRPr lang="pt-PT" sz="1400">
              <a:latin typeface="Arial" charset="0"/>
              <a:cs typeface="+mn-cs"/>
            </a:endParaRPr>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37F4B967-6DC4-4C9D-B3A3-4E6B744025AA}" type="slidenum">
              <a:rPr lang="pt-BR" sz="1400">
                <a:latin typeface="Arial" charset="0"/>
                <a:cs typeface="+mn-cs"/>
              </a:rPr>
              <a:pPr algn="r">
                <a:defRPr/>
              </a:pPr>
              <a:t>9</a:t>
            </a:fld>
            <a:endParaRPr lang="pt-BR" sz="1400">
              <a:latin typeface="Arial" charset="0"/>
              <a:cs typeface="+mn-cs"/>
            </a:endParaRPr>
          </a:p>
        </p:txBody>
      </p:sp>
      <p:sp>
        <p:nvSpPr>
          <p:cNvPr id="17101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Modelos Keynesianos- EFsE</a:t>
            </a:r>
          </a:p>
        </p:txBody>
      </p:sp>
      <p:sp>
        <p:nvSpPr>
          <p:cNvPr id="171013" name="Rectângulo 4"/>
          <p:cNvSpPr>
            <a:spLocks noChangeArrowheads="1"/>
          </p:cNvSpPr>
          <p:nvPr/>
        </p:nvSpPr>
        <p:spPr bwMode="auto">
          <a:xfrm>
            <a:off x="642938" y="1071563"/>
            <a:ext cx="8001000" cy="1803400"/>
          </a:xfrm>
          <a:prstGeom prst="rect">
            <a:avLst/>
          </a:prstGeom>
          <a:noFill/>
          <a:ln w="9525">
            <a:noFill/>
            <a:miter lim="800000"/>
            <a:headEnd/>
            <a:tailEnd/>
          </a:ln>
        </p:spPr>
        <p:txBody>
          <a:bodyPr>
            <a:spAutoFit/>
          </a:bodyPr>
          <a:lstStyle/>
          <a:p>
            <a:pPr>
              <a:lnSpc>
                <a:spcPct val="80000"/>
              </a:lnSpc>
            </a:pPr>
            <a:r>
              <a:rPr lang="pt-PT" sz="2000"/>
              <a:t>Na figura consegue-se verificar as </a:t>
            </a:r>
            <a:r>
              <a:rPr lang="pt-PT" sz="2000" b="1">
                <a:solidFill>
                  <a:srgbClr val="009900"/>
                </a:solidFill>
              </a:rPr>
              <a:t>condições de equilíbrio Y = D e S=I.</a:t>
            </a:r>
            <a:r>
              <a:rPr lang="pt-PT" sz="2000">
                <a:solidFill>
                  <a:srgbClr val="009900"/>
                </a:solidFill>
              </a:rPr>
              <a:t> </a:t>
            </a:r>
            <a:r>
              <a:rPr lang="pt-PT" sz="2000"/>
              <a:t>Pode também verificar-se o efeito do multiplicador do investimento ( o rendimento aumenta de Y</a:t>
            </a:r>
            <a:r>
              <a:rPr lang="pt-PT" sz="2000" baseline="-25000"/>
              <a:t>0</a:t>
            </a:r>
            <a:r>
              <a:rPr lang="pt-PT" sz="2000"/>
              <a:t> para Y</a:t>
            </a:r>
            <a:r>
              <a:rPr lang="pt-PT" sz="2000" baseline="-25000"/>
              <a:t>1</a:t>
            </a:r>
            <a:r>
              <a:rPr lang="pt-PT" sz="2000"/>
              <a:t>), que é um aumento bastante superior à diferença I</a:t>
            </a:r>
            <a:r>
              <a:rPr lang="pt-PT" sz="2000" baseline="-25000"/>
              <a:t>1</a:t>
            </a:r>
            <a:r>
              <a:rPr lang="pt-PT" sz="2000"/>
              <a:t>-I</a:t>
            </a:r>
            <a:r>
              <a:rPr lang="pt-PT" sz="2000" baseline="-25000"/>
              <a:t>0</a:t>
            </a:r>
          </a:p>
          <a:p>
            <a:pPr>
              <a:lnSpc>
                <a:spcPct val="80000"/>
              </a:lnSpc>
            </a:pPr>
            <a:r>
              <a:rPr lang="pt-PT" sz="2000"/>
              <a:t>O </a:t>
            </a:r>
            <a:r>
              <a:rPr lang="pt-PT" sz="2000">
                <a:solidFill>
                  <a:srgbClr val="009900"/>
                </a:solidFill>
              </a:rPr>
              <a:t>rendimento de pleno emprego Yp está sempre à direita do rendimento de equilíbrio</a:t>
            </a:r>
            <a:r>
              <a:rPr lang="pt-PT" sz="2000"/>
              <a:t>. Isto serve para salientar uma das mensagens de Keynes: a economia pode estar em equilíbrio abaixo do pleno emprego</a:t>
            </a:r>
          </a:p>
        </p:txBody>
      </p:sp>
      <p:sp>
        <p:nvSpPr>
          <p:cNvPr id="171014" name="Line 9"/>
          <p:cNvSpPr>
            <a:spLocks noChangeShapeType="1"/>
          </p:cNvSpPr>
          <p:nvPr/>
        </p:nvSpPr>
        <p:spPr bwMode="auto">
          <a:xfrm flipV="1">
            <a:off x="1547813" y="3357563"/>
            <a:ext cx="0" cy="2735262"/>
          </a:xfrm>
          <a:prstGeom prst="line">
            <a:avLst/>
          </a:prstGeom>
          <a:noFill/>
          <a:ln w="9525">
            <a:solidFill>
              <a:schemeClr val="tx1"/>
            </a:solidFill>
            <a:round/>
            <a:headEnd/>
            <a:tailEnd type="triangle" w="med" len="med"/>
          </a:ln>
        </p:spPr>
        <p:txBody>
          <a:bodyPr/>
          <a:lstStyle/>
          <a:p>
            <a:endParaRPr lang="pt-PT"/>
          </a:p>
        </p:txBody>
      </p:sp>
      <p:sp>
        <p:nvSpPr>
          <p:cNvPr id="171015" name="Line 10"/>
          <p:cNvSpPr>
            <a:spLocks noChangeShapeType="1"/>
          </p:cNvSpPr>
          <p:nvPr/>
        </p:nvSpPr>
        <p:spPr bwMode="auto">
          <a:xfrm>
            <a:off x="1547813" y="6092825"/>
            <a:ext cx="4968875" cy="0"/>
          </a:xfrm>
          <a:prstGeom prst="line">
            <a:avLst/>
          </a:prstGeom>
          <a:noFill/>
          <a:ln w="9525">
            <a:solidFill>
              <a:schemeClr val="tx1"/>
            </a:solidFill>
            <a:round/>
            <a:headEnd/>
            <a:tailEnd type="triangle" w="med" len="med"/>
          </a:ln>
        </p:spPr>
        <p:txBody>
          <a:bodyPr/>
          <a:lstStyle/>
          <a:p>
            <a:endParaRPr lang="pt-PT"/>
          </a:p>
        </p:txBody>
      </p:sp>
      <p:sp>
        <p:nvSpPr>
          <p:cNvPr id="171016" name="Line 11"/>
          <p:cNvSpPr>
            <a:spLocks noChangeShapeType="1"/>
          </p:cNvSpPr>
          <p:nvPr/>
        </p:nvSpPr>
        <p:spPr bwMode="auto">
          <a:xfrm>
            <a:off x="1547813" y="5734050"/>
            <a:ext cx="4537075" cy="0"/>
          </a:xfrm>
          <a:prstGeom prst="line">
            <a:avLst/>
          </a:prstGeom>
          <a:noFill/>
          <a:ln w="9525">
            <a:solidFill>
              <a:schemeClr val="tx1"/>
            </a:solidFill>
            <a:round/>
            <a:headEnd/>
            <a:tailEnd/>
          </a:ln>
        </p:spPr>
        <p:txBody>
          <a:bodyPr/>
          <a:lstStyle/>
          <a:p>
            <a:endParaRPr lang="pt-PT"/>
          </a:p>
        </p:txBody>
      </p:sp>
      <p:sp>
        <p:nvSpPr>
          <p:cNvPr id="171017" name="Line 12"/>
          <p:cNvSpPr>
            <a:spLocks noChangeShapeType="1"/>
          </p:cNvSpPr>
          <p:nvPr/>
        </p:nvSpPr>
        <p:spPr bwMode="auto">
          <a:xfrm>
            <a:off x="1547813" y="5445125"/>
            <a:ext cx="4537075" cy="0"/>
          </a:xfrm>
          <a:prstGeom prst="line">
            <a:avLst/>
          </a:prstGeom>
          <a:noFill/>
          <a:ln w="9525">
            <a:solidFill>
              <a:schemeClr val="tx1"/>
            </a:solidFill>
            <a:prstDash val="dash"/>
            <a:round/>
            <a:headEnd/>
            <a:tailEnd/>
          </a:ln>
        </p:spPr>
        <p:txBody>
          <a:bodyPr/>
          <a:lstStyle/>
          <a:p>
            <a:endParaRPr lang="pt-PT"/>
          </a:p>
        </p:txBody>
      </p:sp>
      <p:sp>
        <p:nvSpPr>
          <p:cNvPr id="171018" name="Text Box 13"/>
          <p:cNvSpPr txBox="1">
            <a:spLocks noChangeArrowheads="1"/>
          </p:cNvSpPr>
          <p:nvPr/>
        </p:nvSpPr>
        <p:spPr bwMode="auto">
          <a:xfrm>
            <a:off x="6443663" y="5949950"/>
            <a:ext cx="504825" cy="579438"/>
          </a:xfrm>
          <a:prstGeom prst="rect">
            <a:avLst/>
          </a:prstGeom>
          <a:noFill/>
          <a:ln w="9525">
            <a:noFill/>
            <a:miter lim="800000"/>
            <a:headEnd/>
            <a:tailEnd/>
          </a:ln>
        </p:spPr>
        <p:txBody>
          <a:bodyPr>
            <a:spAutoFit/>
          </a:bodyPr>
          <a:lstStyle/>
          <a:p>
            <a:pPr>
              <a:spcBef>
                <a:spcPct val="50000"/>
              </a:spcBef>
            </a:pPr>
            <a:r>
              <a:rPr lang="pt-PT"/>
              <a:t>Y</a:t>
            </a:r>
          </a:p>
        </p:txBody>
      </p:sp>
      <p:sp>
        <p:nvSpPr>
          <p:cNvPr id="171019" name="Text Box 14"/>
          <p:cNvSpPr txBox="1">
            <a:spLocks noChangeArrowheads="1"/>
          </p:cNvSpPr>
          <p:nvPr/>
        </p:nvSpPr>
        <p:spPr bwMode="auto">
          <a:xfrm>
            <a:off x="468313" y="2997200"/>
            <a:ext cx="1366837" cy="579438"/>
          </a:xfrm>
          <a:prstGeom prst="rect">
            <a:avLst/>
          </a:prstGeom>
          <a:noFill/>
          <a:ln w="9525">
            <a:noFill/>
            <a:miter lim="800000"/>
            <a:headEnd/>
            <a:tailEnd/>
          </a:ln>
        </p:spPr>
        <p:txBody>
          <a:bodyPr>
            <a:spAutoFit/>
          </a:bodyPr>
          <a:lstStyle/>
          <a:p>
            <a:pPr>
              <a:spcBef>
                <a:spcPct val="50000"/>
              </a:spcBef>
            </a:pPr>
            <a:r>
              <a:rPr lang="pt-PT"/>
              <a:t>D,C,I</a:t>
            </a:r>
          </a:p>
        </p:txBody>
      </p:sp>
      <p:sp>
        <p:nvSpPr>
          <p:cNvPr id="171020" name="Text Box 15"/>
          <p:cNvSpPr txBox="1">
            <a:spLocks noChangeArrowheads="1"/>
          </p:cNvSpPr>
          <p:nvPr/>
        </p:nvSpPr>
        <p:spPr bwMode="auto">
          <a:xfrm>
            <a:off x="6300788" y="5300663"/>
            <a:ext cx="1655762" cy="304800"/>
          </a:xfrm>
          <a:prstGeom prst="rect">
            <a:avLst/>
          </a:prstGeom>
          <a:noFill/>
          <a:ln w="9525">
            <a:noFill/>
            <a:miter lim="800000"/>
            <a:headEnd/>
            <a:tailEnd/>
          </a:ln>
        </p:spPr>
        <p:txBody>
          <a:bodyPr>
            <a:spAutoFit/>
          </a:bodyPr>
          <a:lstStyle/>
          <a:p>
            <a:pPr>
              <a:spcBef>
                <a:spcPct val="50000"/>
              </a:spcBef>
            </a:pPr>
            <a:r>
              <a:rPr lang="pt-PT" sz="1400"/>
              <a:t>Investimento 1</a:t>
            </a:r>
          </a:p>
        </p:txBody>
      </p:sp>
      <p:sp>
        <p:nvSpPr>
          <p:cNvPr id="171021" name="Text Box 16"/>
          <p:cNvSpPr txBox="1">
            <a:spLocks noChangeArrowheads="1"/>
          </p:cNvSpPr>
          <p:nvPr/>
        </p:nvSpPr>
        <p:spPr bwMode="auto">
          <a:xfrm>
            <a:off x="6300788" y="5661025"/>
            <a:ext cx="1871662" cy="304800"/>
          </a:xfrm>
          <a:prstGeom prst="rect">
            <a:avLst/>
          </a:prstGeom>
          <a:noFill/>
          <a:ln w="9525">
            <a:noFill/>
            <a:miter lim="800000"/>
            <a:headEnd/>
            <a:tailEnd/>
          </a:ln>
        </p:spPr>
        <p:txBody>
          <a:bodyPr>
            <a:spAutoFit/>
          </a:bodyPr>
          <a:lstStyle/>
          <a:p>
            <a:pPr>
              <a:spcBef>
                <a:spcPct val="50000"/>
              </a:spcBef>
            </a:pPr>
            <a:r>
              <a:rPr lang="pt-PT" sz="1400"/>
              <a:t>Investimento 0</a:t>
            </a:r>
          </a:p>
        </p:txBody>
      </p:sp>
      <p:sp>
        <p:nvSpPr>
          <p:cNvPr id="171022" name="Text Box 17"/>
          <p:cNvSpPr txBox="1">
            <a:spLocks noChangeArrowheads="1"/>
          </p:cNvSpPr>
          <p:nvPr/>
        </p:nvSpPr>
        <p:spPr bwMode="auto">
          <a:xfrm>
            <a:off x="1258888" y="5300663"/>
            <a:ext cx="647700" cy="304800"/>
          </a:xfrm>
          <a:prstGeom prst="rect">
            <a:avLst/>
          </a:prstGeom>
          <a:noFill/>
          <a:ln w="9525">
            <a:noFill/>
            <a:miter lim="800000"/>
            <a:headEnd/>
            <a:tailEnd/>
          </a:ln>
        </p:spPr>
        <p:txBody>
          <a:bodyPr>
            <a:spAutoFit/>
          </a:bodyPr>
          <a:lstStyle/>
          <a:p>
            <a:pPr>
              <a:spcBef>
                <a:spcPct val="50000"/>
              </a:spcBef>
            </a:pPr>
            <a:r>
              <a:rPr lang="pt-PT" sz="1400"/>
              <a:t>I 1</a:t>
            </a:r>
          </a:p>
        </p:txBody>
      </p:sp>
      <p:sp>
        <p:nvSpPr>
          <p:cNvPr id="171023" name="Text Box 18"/>
          <p:cNvSpPr txBox="1">
            <a:spLocks noChangeArrowheads="1"/>
          </p:cNvSpPr>
          <p:nvPr/>
        </p:nvSpPr>
        <p:spPr bwMode="auto">
          <a:xfrm>
            <a:off x="1258888" y="5589588"/>
            <a:ext cx="647700" cy="304800"/>
          </a:xfrm>
          <a:prstGeom prst="rect">
            <a:avLst/>
          </a:prstGeom>
          <a:noFill/>
          <a:ln w="9525">
            <a:noFill/>
            <a:miter lim="800000"/>
            <a:headEnd/>
            <a:tailEnd/>
          </a:ln>
        </p:spPr>
        <p:txBody>
          <a:bodyPr>
            <a:spAutoFit/>
          </a:bodyPr>
          <a:lstStyle/>
          <a:p>
            <a:pPr>
              <a:spcBef>
                <a:spcPct val="50000"/>
              </a:spcBef>
            </a:pPr>
            <a:r>
              <a:rPr lang="pt-PT" sz="1400"/>
              <a:t>I 0</a:t>
            </a:r>
          </a:p>
        </p:txBody>
      </p:sp>
      <p:sp>
        <p:nvSpPr>
          <p:cNvPr id="171024" name="Line 19"/>
          <p:cNvSpPr>
            <a:spLocks noChangeShapeType="1"/>
          </p:cNvSpPr>
          <p:nvPr/>
        </p:nvSpPr>
        <p:spPr bwMode="auto">
          <a:xfrm flipV="1">
            <a:off x="1547813" y="2924175"/>
            <a:ext cx="4248150" cy="3168650"/>
          </a:xfrm>
          <a:prstGeom prst="line">
            <a:avLst/>
          </a:prstGeom>
          <a:noFill/>
          <a:ln w="9525">
            <a:solidFill>
              <a:schemeClr val="tx1"/>
            </a:solidFill>
            <a:round/>
            <a:headEnd/>
            <a:tailEnd/>
          </a:ln>
        </p:spPr>
        <p:txBody>
          <a:bodyPr/>
          <a:lstStyle/>
          <a:p>
            <a:endParaRPr lang="pt-PT"/>
          </a:p>
        </p:txBody>
      </p:sp>
      <p:sp>
        <p:nvSpPr>
          <p:cNvPr id="171025" name="Text Box 20"/>
          <p:cNvSpPr txBox="1">
            <a:spLocks noChangeArrowheads="1"/>
          </p:cNvSpPr>
          <p:nvPr/>
        </p:nvSpPr>
        <p:spPr bwMode="auto">
          <a:xfrm>
            <a:off x="5364163" y="3141663"/>
            <a:ext cx="431800" cy="274637"/>
          </a:xfrm>
          <a:prstGeom prst="rect">
            <a:avLst/>
          </a:prstGeom>
          <a:noFill/>
          <a:ln w="9525">
            <a:noFill/>
            <a:miter lim="800000"/>
            <a:headEnd/>
            <a:tailEnd/>
          </a:ln>
        </p:spPr>
        <p:txBody>
          <a:bodyPr>
            <a:spAutoFit/>
          </a:bodyPr>
          <a:lstStyle/>
          <a:p>
            <a:pPr>
              <a:spcBef>
                <a:spcPct val="50000"/>
              </a:spcBef>
            </a:pPr>
            <a:r>
              <a:rPr lang="pt-PT" sz="1200"/>
              <a:t>45º</a:t>
            </a:r>
          </a:p>
        </p:txBody>
      </p:sp>
      <p:sp>
        <p:nvSpPr>
          <p:cNvPr id="171026" name="Line 21"/>
          <p:cNvSpPr>
            <a:spLocks noChangeShapeType="1"/>
          </p:cNvSpPr>
          <p:nvPr/>
        </p:nvSpPr>
        <p:spPr bwMode="auto">
          <a:xfrm flipV="1">
            <a:off x="1547813" y="4076700"/>
            <a:ext cx="4464050" cy="1008063"/>
          </a:xfrm>
          <a:prstGeom prst="line">
            <a:avLst/>
          </a:prstGeom>
          <a:noFill/>
          <a:ln w="9525">
            <a:solidFill>
              <a:schemeClr val="tx1"/>
            </a:solidFill>
            <a:round/>
            <a:headEnd/>
            <a:tailEnd/>
          </a:ln>
        </p:spPr>
        <p:txBody>
          <a:bodyPr/>
          <a:lstStyle/>
          <a:p>
            <a:endParaRPr lang="pt-PT"/>
          </a:p>
        </p:txBody>
      </p:sp>
      <p:sp>
        <p:nvSpPr>
          <p:cNvPr id="171027" name="Text Box 22"/>
          <p:cNvSpPr txBox="1">
            <a:spLocks noChangeArrowheads="1"/>
          </p:cNvSpPr>
          <p:nvPr/>
        </p:nvSpPr>
        <p:spPr bwMode="auto">
          <a:xfrm>
            <a:off x="6227763" y="3933825"/>
            <a:ext cx="1223962" cy="304800"/>
          </a:xfrm>
          <a:prstGeom prst="rect">
            <a:avLst/>
          </a:prstGeom>
          <a:noFill/>
          <a:ln w="9525">
            <a:noFill/>
            <a:miter lim="800000"/>
            <a:headEnd/>
            <a:tailEnd/>
          </a:ln>
        </p:spPr>
        <p:txBody>
          <a:bodyPr>
            <a:spAutoFit/>
          </a:bodyPr>
          <a:lstStyle/>
          <a:p>
            <a:pPr>
              <a:spcBef>
                <a:spcPct val="50000"/>
              </a:spcBef>
            </a:pPr>
            <a:r>
              <a:rPr lang="pt-PT" sz="1400"/>
              <a:t>Consumo</a:t>
            </a:r>
          </a:p>
        </p:txBody>
      </p:sp>
      <p:sp>
        <p:nvSpPr>
          <p:cNvPr id="171028" name="Text Box 23"/>
          <p:cNvSpPr txBox="1">
            <a:spLocks noChangeArrowheads="1"/>
          </p:cNvSpPr>
          <p:nvPr/>
        </p:nvSpPr>
        <p:spPr bwMode="auto">
          <a:xfrm>
            <a:off x="1187450" y="4868863"/>
            <a:ext cx="431800" cy="304800"/>
          </a:xfrm>
          <a:prstGeom prst="rect">
            <a:avLst/>
          </a:prstGeom>
          <a:noFill/>
          <a:ln w="9525">
            <a:noFill/>
            <a:miter lim="800000"/>
            <a:headEnd/>
            <a:tailEnd/>
          </a:ln>
        </p:spPr>
        <p:txBody>
          <a:bodyPr>
            <a:spAutoFit/>
          </a:bodyPr>
          <a:lstStyle/>
          <a:p>
            <a:pPr>
              <a:spcBef>
                <a:spcPct val="50000"/>
              </a:spcBef>
            </a:pPr>
            <a:r>
              <a:rPr lang="pt-PT" sz="1400"/>
              <a:t>Ca</a:t>
            </a:r>
          </a:p>
        </p:txBody>
      </p:sp>
      <p:sp>
        <p:nvSpPr>
          <p:cNvPr id="171029" name="Line 24"/>
          <p:cNvSpPr>
            <a:spLocks noChangeShapeType="1"/>
          </p:cNvSpPr>
          <p:nvPr/>
        </p:nvSpPr>
        <p:spPr bwMode="auto">
          <a:xfrm flipV="1">
            <a:off x="1547813" y="3573463"/>
            <a:ext cx="4464050" cy="1008062"/>
          </a:xfrm>
          <a:prstGeom prst="line">
            <a:avLst/>
          </a:prstGeom>
          <a:noFill/>
          <a:ln w="9525">
            <a:solidFill>
              <a:schemeClr val="tx1"/>
            </a:solidFill>
            <a:round/>
            <a:headEnd/>
            <a:tailEnd/>
          </a:ln>
        </p:spPr>
        <p:txBody>
          <a:bodyPr/>
          <a:lstStyle/>
          <a:p>
            <a:endParaRPr lang="pt-PT"/>
          </a:p>
        </p:txBody>
      </p:sp>
      <p:sp>
        <p:nvSpPr>
          <p:cNvPr id="171030" name="Text Box 25"/>
          <p:cNvSpPr txBox="1">
            <a:spLocks noChangeArrowheads="1"/>
          </p:cNvSpPr>
          <p:nvPr/>
        </p:nvSpPr>
        <p:spPr bwMode="auto">
          <a:xfrm>
            <a:off x="6227763" y="3429000"/>
            <a:ext cx="936625" cy="304800"/>
          </a:xfrm>
          <a:prstGeom prst="rect">
            <a:avLst/>
          </a:prstGeom>
          <a:noFill/>
          <a:ln w="9525">
            <a:noFill/>
            <a:miter lim="800000"/>
            <a:headEnd/>
            <a:tailEnd/>
          </a:ln>
        </p:spPr>
        <p:txBody>
          <a:bodyPr>
            <a:spAutoFit/>
          </a:bodyPr>
          <a:lstStyle/>
          <a:p>
            <a:pPr>
              <a:spcBef>
                <a:spcPct val="50000"/>
              </a:spcBef>
            </a:pPr>
            <a:r>
              <a:rPr lang="pt-PT" sz="1400"/>
              <a:t>D=C+I0</a:t>
            </a:r>
          </a:p>
        </p:txBody>
      </p:sp>
      <p:sp>
        <p:nvSpPr>
          <p:cNvPr id="171031" name="Line 26"/>
          <p:cNvSpPr>
            <a:spLocks noChangeShapeType="1"/>
          </p:cNvSpPr>
          <p:nvPr/>
        </p:nvSpPr>
        <p:spPr bwMode="auto">
          <a:xfrm flipV="1">
            <a:off x="1547813" y="3213100"/>
            <a:ext cx="4464050" cy="1008063"/>
          </a:xfrm>
          <a:prstGeom prst="line">
            <a:avLst/>
          </a:prstGeom>
          <a:noFill/>
          <a:ln w="9525">
            <a:solidFill>
              <a:schemeClr val="tx1"/>
            </a:solidFill>
            <a:prstDash val="dash"/>
            <a:round/>
            <a:headEnd/>
            <a:tailEnd/>
          </a:ln>
        </p:spPr>
        <p:txBody>
          <a:bodyPr/>
          <a:lstStyle/>
          <a:p>
            <a:endParaRPr lang="pt-PT"/>
          </a:p>
        </p:txBody>
      </p:sp>
      <p:sp>
        <p:nvSpPr>
          <p:cNvPr id="171032" name="Text Box 27"/>
          <p:cNvSpPr txBox="1">
            <a:spLocks noChangeArrowheads="1"/>
          </p:cNvSpPr>
          <p:nvPr/>
        </p:nvSpPr>
        <p:spPr bwMode="auto">
          <a:xfrm>
            <a:off x="6156325" y="3068638"/>
            <a:ext cx="1008063" cy="304800"/>
          </a:xfrm>
          <a:prstGeom prst="rect">
            <a:avLst/>
          </a:prstGeom>
          <a:noFill/>
          <a:ln w="9525">
            <a:noFill/>
            <a:miter lim="800000"/>
            <a:headEnd/>
            <a:tailEnd/>
          </a:ln>
        </p:spPr>
        <p:txBody>
          <a:bodyPr>
            <a:spAutoFit/>
          </a:bodyPr>
          <a:lstStyle/>
          <a:p>
            <a:pPr>
              <a:spcBef>
                <a:spcPct val="50000"/>
              </a:spcBef>
            </a:pPr>
            <a:r>
              <a:rPr lang="pt-PT" sz="1400"/>
              <a:t>D=C+I1</a:t>
            </a:r>
          </a:p>
        </p:txBody>
      </p:sp>
      <p:sp>
        <p:nvSpPr>
          <p:cNvPr id="171033" name="Text Box 28"/>
          <p:cNvSpPr txBox="1">
            <a:spLocks noChangeArrowheads="1"/>
          </p:cNvSpPr>
          <p:nvPr/>
        </p:nvSpPr>
        <p:spPr bwMode="auto">
          <a:xfrm>
            <a:off x="4067175" y="3644900"/>
            <a:ext cx="576263" cy="304800"/>
          </a:xfrm>
          <a:prstGeom prst="rect">
            <a:avLst/>
          </a:prstGeom>
          <a:noFill/>
          <a:ln w="9525">
            <a:noFill/>
            <a:miter lim="800000"/>
            <a:headEnd/>
            <a:tailEnd/>
          </a:ln>
        </p:spPr>
        <p:txBody>
          <a:bodyPr>
            <a:spAutoFit/>
          </a:bodyPr>
          <a:lstStyle/>
          <a:p>
            <a:pPr>
              <a:spcBef>
                <a:spcPct val="50000"/>
              </a:spcBef>
            </a:pPr>
            <a:r>
              <a:rPr lang="pt-PT" sz="1400" b="1"/>
              <a:t>E </a:t>
            </a:r>
            <a:r>
              <a:rPr lang="pt-PT" sz="1000" b="1"/>
              <a:t>0</a:t>
            </a:r>
          </a:p>
        </p:txBody>
      </p:sp>
      <p:sp>
        <p:nvSpPr>
          <p:cNvPr id="171034" name="Text Box 29"/>
          <p:cNvSpPr txBox="1">
            <a:spLocks noChangeArrowheads="1"/>
          </p:cNvSpPr>
          <p:nvPr/>
        </p:nvSpPr>
        <p:spPr bwMode="auto">
          <a:xfrm>
            <a:off x="4859338" y="3141663"/>
            <a:ext cx="504825" cy="304800"/>
          </a:xfrm>
          <a:prstGeom prst="rect">
            <a:avLst/>
          </a:prstGeom>
          <a:noFill/>
          <a:ln w="9525">
            <a:noFill/>
            <a:miter lim="800000"/>
            <a:headEnd/>
            <a:tailEnd/>
          </a:ln>
        </p:spPr>
        <p:txBody>
          <a:bodyPr>
            <a:spAutoFit/>
          </a:bodyPr>
          <a:lstStyle/>
          <a:p>
            <a:pPr>
              <a:spcBef>
                <a:spcPct val="50000"/>
              </a:spcBef>
            </a:pPr>
            <a:r>
              <a:rPr lang="pt-PT" sz="1400" b="1"/>
              <a:t>E </a:t>
            </a:r>
            <a:r>
              <a:rPr lang="pt-PT" sz="1000" b="1"/>
              <a:t>1</a:t>
            </a:r>
          </a:p>
        </p:txBody>
      </p:sp>
      <p:sp>
        <p:nvSpPr>
          <p:cNvPr id="171035" name="Line 30"/>
          <p:cNvSpPr>
            <a:spLocks noChangeShapeType="1"/>
          </p:cNvSpPr>
          <p:nvPr/>
        </p:nvSpPr>
        <p:spPr bwMode="auto">
          <a:xfrm>
            <a:off x="4427538" y="3933825"/>
            <a:ext cx="0" cy="2159000"/>
          </a:xfrm>
          <a:prstGeom prst="line">
            <a:avLst/>
          </a:prstGeom>
          <a:noFill/>
          <a:ln w="9525">
            <a:solidFill>
              <a:schemeClr val="tx1"/>
            </a:solidFill>
            <a:prstDash val="dash"/>
            <a:round/>
            <a:headEnd/>
            <a:tailEnd/>
          </a:ln>
        </p:spPr>
        <p:txBody>
          <a:bodyPr/>
          <a:lstStyle/>
          <a:p>
            <a:endParaRPr lang="pt-PT"/>
          </a:p>
        </p:txBody>
      </p:sp>
      <p:sp>
        <p:nvSpPr>
          <p:cNvPr id="171036" name="Line 31"/>
          <p:cNvSpPr>
            <a:spLocks noChangeShapeType="1"/>
          </p:cNvSpPr>
          <p:nvPr/>
        </p:nvSpPr>
        <p:spPr bwMode="auto">
          <a:xfrm>
            <a:off x="5148263" y="3429000"/>
            <a:ext cx="0" cy="2663825"/>
          </a:xfrm>
          <a:prstGeom prst="line">
            <a:avLst/>
          </a:prstGeom>
          <a:noFill/>
          <a:ln w="9525">
            <a:solidFill>
              <a:schemeClr val="tx1"/>
            </a:solidFill>
            <a:prstDash val="dash"/>
            <a:round/>
            <a:headEnd/>
            <a:tailEnd/>
          </a:ln>
        </p:spPr>
        <p:txBody>
          <a:bodyPr/>
          <a:lstStyle/>
          <a:p>
            <a:endParaRPr lang="pt-PT"/>
          </a:p>
        </p:txBody>
      </p:sp>
      <p:sp>
        <p:nvSpPr>
          <p:cNvPr id="171037" name="Text Box 32"/>
          <p:cNvSpPr txBox="1">
            <a:spLocks noChangeArrowheads="1"/>
          </p:cNvSpPr>
          <p:nvPr/>
        </p:nvSpPr>
        <p:spPr bwMode="auto">
          <a:xfrm>
            <a:off x="4211638" y="6092825"/>
            <a:ext cx="576262" cy="304800"/>
          </a:xfrm>
          <a:prstGeom prst="rect">
            <a:avLst/>
          </a:prstGeom>
          <a:noFill/>
          <a:ln w="9525">
            <a:noFill/>
            <a:miter lim="800000"/>
            <a:headEnd/>
            <a:tailEnd/>
          </a:ln>
        </p:spPr>
        <p:txBody>
          <a:bodyPr>
            <a:spAutoFit/>
          </a:bodyPr>
          <a:lstStyle/>
          <a:p>
            <a:pPr>
              <a:spcBef>
                <a:spcPct val="50000"/>
              </a:spcBef>
            </a:pPr>
            <a:r>
              <a:rPr lang="pt-PT" sz="1400"/>
              <a:t>Y0</a:t>
            </a:r>
          </a:p>
        </p:txBody>
      </p:sp>
      <p:sp>
        <p:nvSpPr>
          <p:cNvPr id="171038" name="Text Box 33"/>
          <p:cNvSpPr txBox="1">
            <a:spLocks noChangeArrowheads="1"/>
          </p:cNvSpPr>
          <p:nvPr/>
        </p:nvSpPr>
        <p:spPr bwMode="auto">
          <a:xfrm>
            <a:off x="4932363" y="6092825"/>
            <a:ext cx="576262" cy="304800"/>
          </a:xfrm>
          <a:prstGeom prst="rect">
            <a:avLst/>
          </a:prstGeom>
          <a:noFill/>
          <a:ln w="9525">
            <a:noFill/>
            <a:miter lim="800000"/>
            <a:headEnd/>
            <a:tailEnd/>
          </a:ln>
        </p:spPr>
        <p:txBody>
          <a:bodyPr>
            <a:spAutoFit/>
          </a:bodyPr>
          <a:lstStyle/>
          <a:p>
            <a:pPr>
              <a:spcBef>
                <a:spcPct val="50000"/>
              </a:spcBef>
            </a:pPr>
            <a:r>
              <a:rPr lang="pt-PT" sz="1400"/>
              <a:t>Y1</a:t>
            </a:r>
          </a:p>
        </p:txBody>
      </p:sp>
      <p:sp>
        <p:nvSpPr>
          <p:cNvPr id="171039" name="Text Box 34"/>
          <p:cNvSpPr txBox="1">
            <a:spLocks noChangeArrowheads="1"/>
          </p:cNvSpPr>
          <p:nvPr/>
        </p:nvSpPr>
        <p:spPr bwMode="auto">
          <a:xfrm>
            <a:off x="5508625" y="6092825"/>
            <a:ext cx="576263" cy="304800"/>
          </a:xfrm>
          <a:prstGeom prst="rect">
            <a:avLst/>
          </a:prstGeom>
          <a:noFill/>
          <a:ln w="9525">
            <a:noFill/>
            <a:miter lim="800000"/>
            <a:headEnd/>
            <a:tailEnd/>
          </a:ln>
        </p:spPr>
        <p:txBody>
          <a:bodyPr>
            <a:spAutoFit/>
          </a:bodyPr>
          <a:lstStyle/>
          <a:p>
            <a:pPr>
              <a:spcBef>
                <a:spcPct val="50000"/>
              </a:spcBef>
            </a:pPr>
            <a:r>
              <a:rPr lang="pt-PT" sz="1400"/>
              <a:t>Yp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4076</TotalTime>
  <Words>3094</Words>
  <Application>Microsoft Office PowerPoint</Application>
  <PresentationFormat>Apresentação no Ecrã (4:3)</PresentationFormat>
  <Paragraphs>418</Paragraphs>
  <Slides>33</Slides>
  <Notes>33</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dos diapositivos</vt:lpstr>
      </vt:variant>
      <vt:variant>
        <vt:i4>33</vt:i4>
      </vt:variant>
    </vt:vector>
  </HeadingPairs>
  <TitlesOfParts>
    <vt:vector size="35" baseType="lpstr">
      <vt:lpstr>Default Design</vt:lpstr>
      <vt:lpstr>Equação</vt:lpstr>
      <vt:lpstr>Apresentação do PowerPoint</vt:lpstr>
      <vt:lpstr>Circuito Económico</vt:lpstr>
      <vt:lpstr>Circuito Económico</vt:lpstr>
      <vt:lpstr>Economia Fechada sem Estado</vt:lpstr>
      <vt:lpstr>Economia Fechada sem Estado</vt:lpstr>
      <vt:lpstr>Modelos Keynesianos- EFsE</vt:lpstr>
      <vt:lpstr>Modelos Keynesianos- EFsE</vt:lpstr>
      <vt:lpstr>Modelos Keynesianos- EFsE</vt:lpstr>
      <vt:lpstr>Modelos Keynesianos- EFsE</vt:lpstr>
      <vt:lpstr>Modelos Keynesianos- EFsE</vt:lpstr>
      <vt:lpstr>Economia Fechada com Estado</vt:lpstr>
      <vt:lpstr>Economia Fechada com Estado</vt:lpstr>
      <vt:lpstr>Economia Fechada com Estado</vt:lpstr>
      <vt:lpstr>Modelos Keynesianos- EFcE</vt:lpstr>
      <vt:lpstr>Modelos Keynesianos - EFcE</vt:lpstr>
      <vt:lpstr>Modelos Keynesianos - EFcE</vt:lpstr>
      <vt:lpstr>Modelos Keynesianos - EFcE</vt:lpstr>
      <vt:lpstr>Modelos Keynesianos - EFcE</vt:lpstr>
      <vt:lpstr>Economia Aberta com Estado</vt:lpstr>
      <vt:lpstr>Modelos Keynesianos - EAcE</vt:lpstr>
      <vt:lpstr>Impacto Política Orçamental – curto prazo</vt:lpstr>
      <vt:lpstr>Impacto Política Orçamental – longo prazo</vt:lpstr>
      <vt:lpstr>Modelo IS/LM – Mercado Produto</vt:lpstr>
      <vt:lpstr>Mercado do Produto (IS)</vt:lpstr>
      <vt:lpstr>Mercado do Produto (IS)</vt:lpstr>
      <vt:lpstr>Mercado Monetário (LM)</vt:lpstr>
      <vt:lpstr>Mercado Monetário (LM)</vt:lpstr>
      <vt:lpstr>Equilíbrio Mercado Produto e Monetário</vt:lpstr>
      <vt:lpstr>Equilíbrio Mercado Produto e Monetário</vt:lpstr>
      <vt:lpstr>Políticas Orçamentais e Monetárias</vt:lpstr>
      <vt:lpstr>Oferta e Procura Agregadas</vt:lpstr>
      <vt:lpstr>Oferta e Procura Agregada</vt:lpstr>
      <vt:lpstr>Apresentação do PowerPoint</vt:lpstr>
    </vt:vector>
  </TitlesOfParts>
  <Company>Universidade de Aveiro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equilibrio macroeconómico</dc:title>
  <dc:subject>introdução à economia</dc:subject>
  <dc:creator>elisabeth pereira</dc:creator>
  <cp:lastModifiedBy>user</cp:lastModifiedBy>
  <cp:revision>339</cp:revision>
  <dcterms:created xsi:type="dcterms:W3CDTF">2009-02-12T15:40:16Z</dcterms:created>
  <dcterms:modified xsi:type="dcterms:W3CDTF">2019-04-01T14:41:25Z</dcterms:modified>
</cp:coreProperties>
</file>