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614" r:id="rId2"/>
    <p:sldId id="592" r:id="rId3"/>
    <p:sldId id="609" r:id="rId4"/>
    <p:sldId id="608" r:id="rId5"/>
    <p:sldId id="607" r:id="rId6"/>
    <p:sldId id="606" r:id="rId7"/>
    <p:sldId id="605" r:id="rId8"/>
    <p:sldId id="604" r:id="rId9"/>
    <p:sldId id="603" r:id="rId10"/>
    <p:sldId id="602" r:id="rId11"/>
    <p:sldId id="601" r:id="rId12"/>
    <p:sldId id="600" r:id="rId13"/>
    <p:sldId id="599" r:id="rId14"/>
    <p:sldId id="598" r:id="rId15"/>
    <p:sldId id="597" r:id="rId16"/>
    <p:sldId id="596" r:id="rId17"/>
    <p:sldId id="595" r:id="rId18"/>
    <p:sldId id="610" r:id="rId19"/>
    <p:sldId id="594" r:id="rId20"/>
    <p:sldId id="593" r:id="rId21"/>
    <p:sldId id="611" r:id="rId22"/>
    <p:sldId id="612" r:id="rId23"/>
    <p:sldId id="615" r:id="rId24"/>
  </p:sldIdLst>
  <p:sldSz cx="9144000" cy="6858000" type="screen4x3"/>
  <p:notesSz cx="7315200" cy="9601200"/>
  <p:defaultTextStyle>
    <a:defPPr>
      <a:defRPr lang="pt-PT"/>
    </a:defPPr>
    <a:lvl1pPr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  <a:srgbClr val="1A6808"/>
    <a:srgbClr val="0066CC"/>
    <a:srgbClr val="FF0000"/>
    <a:srgbClr val="008000"/>
    <a:srgbClr val="BBE0E3"/>
    <a:srgbClr val="FF9900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Estilo Claro 2 - Destaqu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E25E649-3F16-4E02-A733-19D2CDBF48F0}" styleName="Estilo Médio 3 - Destaque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9631B5-78F2-41C9-869B-9F39066F8104}" styleName="Estilo Médio 3 - Destaque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Estilo Médio 3 - Destaque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Estilo Médio 3 - Destaque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72" autoAdjust="0"/>
    <p:restoredTop sz="94660"/>
  </p:normalViewPr>
  <p:slideViewPr>
    <p:cSldViewPr>
      <p:cViewPr>
        <p:scale>
          <a:sx n="95" d="100"/>
          <a:sy n="95" d="100"/>
        </p:scale>
        <p:origin x="-978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168503" cy="4810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25" tIns="49512" rIns="99025" bIns="49512" numCol="1" anchor="t" anchorCtr="0" compatLnSpc="1">
            <a:prstTxWarp prst="textNoShape">
              <a:avLst/>
            </a:prstTxWarp>
          </a:bodyPr>
          <a:lstStyle>
            <a:lvl1pPr defTabSz="989013" eaLnBrk="0" hangingPunct="0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427" y="1"/>
            <a:ext cx="3170138" cy="4810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25" tIns="49512" rIns="99025" bIns="49512" numCol="1" anchor="t" anchorCtr="0" compatLnSpc="1">
            <a:prstTxWarp prst="textNoShape">
              <a:avLst/>
            </a:prstTxWarp>
          </a:bodyPr>
          <a:lstStyle>
            <a:lvl1pPr algn="r" defTabSz="989013" eaLnBrk="0" hangingPunct="0">
              <a:defRPr sz="1300">
                <a:latin typeface="Arial" charset="0"/>
              </a:defRPr>
            </a:lvl1pPr>
          </a:lstStyle>
          <a:p>
            <a:pPr>
              <a:defRPr/>
            </a:pPr>
            <a:fld id="{598C4C1D-C816-4FCC-A86D-1888EC8C399E}" type="datetimeFigureOut">
              <a:rPr lang="pt-PT"/>
              <a:pPr>
                <a:defRPr/>
              </a:pPr>
              <a:t>01-04-2019</a:t>
            </a:fld>
            <a:endParaRPr lang="pt-PT"/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18683"/>
            <a:ext cx="3168503" cy="4810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25" tIns="49512" rIns="99025" bIns="49512" numCol="1" anchor="b" anchorCtr="0" compatLnSpc="1">
            <a:prstTxWarp prst="textNoShape">
              <a:avLst/>
            </a:prstTxWarp>
          </a:bodyPr>
          <a:lstStyle>
            <a:lvl1pPr defTabSz="989013" eaLnBrk="0" hangingPunct="0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12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427" y="9118683"/>
            <a:ext cx="3170138" cy="4810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25" tIns="49512" rIns="99025" bIns="49512" numCol="1" anchor="b" anchorCtr="0" compatLnSpc="1">
            <a:prstTxWarp prst="textNoShape">
              <a:avLst/>
            </a:prstTxWarp>
          </a:bodyPr>
          <a:lstStyle>
            <a:lvl1pPr algn="r" defTabSz="989013" eaLnBrk="0" hangingPunct="0">
              <a:defRPr sz="1300">
                <a:latin typeface="Arial" charset="0"/>
              </a:defRPr>
            </a:lvl1pPr>
          </a:lstStyle>
          <a:p>
            <a:pPr>
              <a:defRPr/>
            </a:pPr>
            <a:fld id="{E58FEBE9-AF32-4059-BE90-67019105FFD8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118755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168503" cy="4810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25" tIns="49512" rIns="99025" bIns="49512" numCol="1" anchor="t" anchorCtr="0" compatLnSpc="1">
            <a:prstTxWarp prst="textNoShape">
              <a:avLst/>
            </a:prstTxWarp>
          </a:bodyPr>
          <a:lstStyle>
            <a:lvl1pPr defTabSz="989013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427" y="1"/>
            <a:ext cx="3170138" cy="4810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25" tIns="49512" rIns="99025" bIns="49512" numCol="1" anchor="t" anchorCtr="0" compatLnSpc="1">
            <a:prstTxWarp prst="textNoShape">
              <a:avLst/>
            </a:prstTxWarp>
          </a:bodyPr>
          <a:lstStyle>
            <a:lvl1pPr algn="r" defTabSz="989013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2829" y="4561576"/>
            <a:ext cx="5849543" cy="43203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25" tIns="49512" rIns="99025" bIns="4951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PT" noProof="0" smtClean="0"/>
              <a:t>Click to edit Master text styles</a:t>
            </a:r>
          </a:p>
          <a:p>
            <a:pPr lvl="1"/>
            <a:r>
              <a:rPr lang="pt-PT" noProof="0" smtClean="0"/>
              <a:t>Second level</a:t>
            </a:r>
          </a:p>
          <a:p>
            <a:pPr lvl="2"/>
            <a:r>
              <a:rPr lang="pt-PT" noProof="0" smtClean="0"/>
              <a:t>Third level</a:t>
            </a:r>
          </a:p>
          <a:p>
            <a:pPr lvl="3"/>
            <a:r>
              <a:rPr lang="pt-PT" noProof="0" smtClean="0"/>
              <a:t>Fourth level</a:t>
            </a:r>
          </a:p>
          <a:p>
            <a:pPr lvl="4"/>
            <a:r>
              <a:rPr lang="pt-PT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8683"/>
            <a:ext cx="3168503" cy="4810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25" tIns="49512" rIns="99025" bIns="49512" numCol="1" anchor="b" anchorCtr="0" compatLnSpc="1">
            <a:prstTxWarp prst="textNoShape">
              <a:avLst/>
            </a:prstTxWarp>
          </a:bodyPr>
          <a:lstStyle>
            <a:lvl1pPr defTabSz="989013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427" y="9118683"/>
            <a:ext cx="3170138" cy="4810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25" tIns="49512" rIns="99025" bIns="49512" numCol="1" anchor="b" anchorCtr="0" compatLnSpc="1">
            <a:prstTxWarp prst="textNoShape">
              <a:avLst/>
            </a:prstTxWarp>
          </a:bodyPr>
          <a:lstStyle>
            <a:lvl1pPr algn="r" defTabSz="989013">
              <a:defRPr sz="1300">
                <a:latin typeface="Arial" charset="0"/>
              </a:defRPr>
            </a:lvl1pPr>
          </a:lstStyle>
          <a:p>
            <a:pPr>
              <a:defRPr/>
            </a:pPr>
            <a:fld id="{9676E4AD-17C3-45E9-821D-E40B87AC70F2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5434236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90600"/>
            <a:fld id="{6FFB7FC9-323D-4A26-8A86-971C611073C2}" type="slidenum">
              <a:rPr lang="en-US" altLang="pt-PT" smtClean="0"/>
              <a:pPr defTabSz="990600"/>
              <a:t>1</a:t>
            </a:fld>
            <a:endParaRPr lang="en-US" altLang="pt-PT" smtClean="0"/>
          </a:p>
        </p:txBody>
      </p:sp>
      <p:sp>
        <p:nvSpPr>
          <p:cNvPr id="59395" name="Rectangle 7"/>
          <p:cNvSpPr txBox="1">
            <a:spLocks noGrp="1"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48" tIns="49524" rIns="99048" bIns="49524" anchor="b"/>
          <a:lstStyle/>
          <a:p>
            <a:pPr algn="r" defTabSz="990600"/>
            <a:fld id="{87F58BD8-78EB-4CA0-A3D2-C42DE14445F5}" type="slidenum">
              <a:rPr lang="pt-PT" altLang="pt-PT" sz="1300"/>
              <a:pPr algn="r" defTabSz="990600"/>
              <a:t>1</a:t>
            </a:fld>
            <a:endParaRPr lang="pt-PT" altLang="pt-PT" sz="1300"/>
          </a:p>
        </p:txBody>
      </p:sp>
      <p:sp>
        <p:nvSpPr>
          <p:cNvPr id="5939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5939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pt-PT" altLang="pt-PT" smtClean="0"/>
              <a:t>44150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Marcador de Posição da Imagem do Diapositivo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2" name="Marcador de Posição de Nota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PT" smtClean="0"/>
          </a:p>
        </p:txBody>
      </p:sp>
      <p:sp>
        <p:nvSpPr>
          <p:cNvPr id="35843" name="Marcador de Posição do Número do Diapositivo 3"/>
          <p:cNvSpPr txBox="1">
            <a:spLocks noGrp="1"/>
          </p:cNvSpPr>
          <p:nvPr/>
        </p:nvSpPr>
        <p:spPr bwMode="auto">
          <a:xfrm>
            <a:off x="4143427" y="9118683"/>
            <a:ext cx="3170138" cy="4810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25" tIns="49512" rIns="99025" bIns="49512" anchor="b"/>
          <a:lstStyle/>
          <a:p>
            <a:pPr algn="r" defTabSz="989013"/>
            <a:fld id="{E6A99EB1-B801-4130-A985-3C3CA66CB4D3}" type="slidenum">
              <a:rPr lang="pt-PT" sz="1300">
                <a:latin typeface="Arial" charset="0"/>
              </a:rPr>
              <a:pPr algn="r" defTabSz="989013"/>
              <a:t>10</a:t>
            </a:fld>
            <a:endParaRPr lang="pt-PT" sz="130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Marcador de Posição da Imagem do Diapositivo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0" name="Marcador de Posição de Nota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PT" smtClean="0"/>
          </a:p>
        </p:txBody>
      </p:sp>
      <p:sp>
        <p:nvSpPr>
          <p:cNvPr id="37891" name="Marcador de Posição do Número do Diapositivo 3"/>
          <p:cNvSpPr txBox="1">
            <a:spLocks noGrp="1"/>
          </p:cNvSpPr>
          <p:nvPr/>
        </p:nvSpPr>
        <p:spPr bwMode="auto">
          <a:xfrm>
            <a:off x="4143427" y="9118683"/>
            <a:ext cx="3170138" cy="4810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25" tIns="49512" rIns="99025" bIns="49512" anchor="b"/>
          <a:lstStyle/>
          <a:p>
            <a:pPr algn="r" defTabSz="989013"/>
            <a:fld id="{AF47533F-BD77-4026-8221-6DE883AB81B1}" type="slidenum">
              <a:rPr lang="pt-PT" sz="1300">
                <a:latin typeface="Arial" charset="0"/>
              </a:rPr>
              <a:pPr algn="r" defTabSz="989013"/>
              <a:t>11</a:t>
            </a:fld>
            <a:endParaRPr lang="pt-PT" sz="130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Marcador de Posição da Imagem do Diapositivo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8" name="Marcador de Posição de Nota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PT" smtClean="0"/>
          </a:p>
        </p:txBody>
      </p:sp>
      <p:sp>
        <p:nvSpPr>
          <p:cNvPr id="39939" name="Marcador de Posição do Número do Diapositivo 3"/>
          <p:cNvSpPr txBox="1">
            <a:spLocks noGrp="1"/>
          </p:cNvSpPr>
          <p:nvPr/>
        </p:nvSpPr>
        <p:spPr bwMode="auto">
          <a:xfrm>
            <a:off x="4143427" y="9118683"/>
            <a:ext cx="3170138" cy="4810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25" tIns="49512" rIns="99025" bIns="49512" anchor="b"/>
          <a:lstStyle/>
          <a:p>
            <a:pPr algn="r" defTabSz="989013"/>
            <a:fld id="{30C76602-1829-4F2B-8A57-7B832CAF0D22}" type="slidenum">
              <a:rPr lang="pt-PT" sz="1300">
                <a:latin typeface="Arial" charset="0"/>
              </a:rPr>
              <a:pPr algn="r" defTabSz="989013"/>
              <a:t>12</a:t>
            </a:fld>
            <a:endParaRPr lang="pt-PT" sz="130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7" name="Marcador de Posição da Imagem do Diapositivo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0578" name="Marcador de Posição de Nota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PT" smtClean="0"/>
          </a:p>
        </p:txBody>
      </p:sp>
      <p:sp>
        <p:nvSpPr>
          <p:cNvPr id="280579" name="Marcador de Posição do Número do Diapositivo 3"/>
          <p:cNvSpPr txBox="1">
            <a:spLocks noGrp="1"/>
          </p:cNvSpPr>
          <p:nvPr/>
        </p:nvSpPr>
        <p:spPr bwMode="auto">
          <a:xfrm>
            <a:off x="4143427" y="9118683"/>
            <a:ext cx="3170138" cy="4810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25" tIns="49512" rIns="99025" bIns="49512" anchor="b"/>
          <a:lstStyle/>
          <a:p>
            <a:pPr algn="r" defTabSz="989013"/>
            <a:fld id="{71526BD4-FDAF-4A9C-95FC-CC2D6181DA96}" type="slidenum">
              <a:rPr lang="pt-PT" sz="1300">
                <a:latin typeface="Arial" charset="0"/>
              </a:rPr>
              <a:pPr algn="r" defTabSz="989013"/>
              <a:t>13</a:t>
            </a:fld>
            <a:endParaRPr lang="pt-PT" sz="130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5" name="Marcador de Posição da Imagem do Diapositivo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2626" name="Marcador de Posição de Nota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PT" smtClean="0"/>
          </a:p>
        </p:txBody>
      </p:sp>
      <p:sp>
        <p:nvSpPr>
          <p:cNvPr id="282627" name="Marcador de Posição do Número do Diapositivo 3"/>
          <p:cNvSpPr txBox="1">
            <a:spLocks noGrp="1"/>
          </p:cNvSpPr>
          <p:nvPr/>
        </p:nvSpPr>
        <p:spPr bwMode="auto">
          <a:xfrm>
            <a:off x="4143427" y="9118683"/>
            <a:ext cx="3170138" cy="4810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25" tIns="49512" rIns="99025" bIns="49512" anchor="b"/>
          <a:lstStyle/>
          <a:p>
            <a:pPr algn="r" defTabSz="989013"/>
            <a:fld id="{7D45164A-1D08-4872-8515-EA53AA1C6197}" type="slidenum">
              <a:rPr lang="pt-PT" sz="1300">
                <a:latin typeface="Arial" charset="0"/>
              </a:rPr>
              <a:pPr algn="r" defTabSz="989013"/>
              <a:t>14</a:t>
            </a:fld>
            <a:endParaRPr lang="pt-PT" sz="130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3" name="Marcador de Posição da Imagem do Diapositivo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4674" name="Marcador de Posição de Nota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PT" smtClean="0"/>
          </a:p>
        </p:txBody>
      </p:sp>
      <p:sp>
        <p:nvSpPr>
          <p:cNvPr id="284675" name="Marcador de Posição do Número do Diapositivo 3"/>
          <p:cNvSpPr txBox="1">
            <a:spLocks noGrp="1"/>
          </p:cNvSpPr>
          <p:nvPr/>
        </p:nvSpPr>
        <p:spPr bwMode="auto">
          <a:xfrm>
            <a:off x="4143427" y="9118683"/>
            <a:ext cx="3170138" cy="4810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25" tIns="49512" rIns="99025" bIns="49512" anchor="b"/>
          <a:lstStyle/>
          <a:p>
            <a:pPr algn="r" defTabSz="989013"/>
            <a:fld id="{9E0105F9-AD8A-46F1-B289-DFCB7690360E}" type="slidenum">
              <a:rPr lang="pt-PT" sz="1300">
                <a:latin typeface="Arial" charset="0"/>
              </a:rPr>
              <a:pPr algn="r" defTabSz="989013"/>
              <a:t>15</a:t>
            </a:fld>
            <a:endParaRPr lang="pt-PT" sz="130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1" name="Marcador de Posição da Imagem do Diapositivo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22" name="Marcador de Posição de Nota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PT" smtClean="0"/>
          </a:p>
        </p:txBody>
      </p:sp>
      <p:sp>
        <p:nvSpPr>
          <p:cNvPr id="286723" name="Marcador de Posição do Número do Diapositivo 3"/>
          <p:cNvSpPr txBox="1">
            <a:spLocks noGrp="1"/>
          </p:cNvSpPr>
          <p:nvPr/>
        </p:nvSpPr>
        <p:spPr bwMode="auto">
          <a:xfrm>
            <a:off x="4143427" y="9118683"/>
            <a:ext cx="3170138" cy="4810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25" tIns="49512" rIns="99025" bIns="49512" anchor="b"/>
          <a:lstStyle/>
          <a:p>
            <a:pPr algn="r" defTabSz="989013"/>
            <a:fld id="{4AC7C039-0F5F-4B68-A487-DC8B05B80E82}" type="slidenum">
              <a:rPr lang="pt-PT" sz="1300">
                <a:latin typeface="Arial" charset="0"/>
              </a:rPr>
              <a:pPr algn="r" defTabSz="989013"/>
              <a:t>16</a:t>
            </a:fld>
            <a:endParaRPr lang="pt-PT" sz="130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69" name="Marcador de Posição da Imagem do Diapositivo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8770" name="Marcador de Posição de Nota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PT" smtClean="0"/>
          </a:p>
        </p:txBody>
      </p:sp>
      <p:sp>
        <p:nvSpPr>
          <p:cNvPr id="288771" name="Marcador de Posição do Número do Diapositivo 3"/>
          <p:cNvSpPr txBox="1">
            <a:spLocks noGrp="1"/>
          </p:cNvSpPr>
          <p:nvPr/>
        </p:nvSpPr>
        <p:spPr bwMode="auto">
          <a:xfrm>
            <a:off x="4143427" y="9118683"/>
            <a:ext cx="3170138" cy="4810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25" tIns="49512" rIns="99025" bIns="49512" anchor="b"/>
          <a:lstStyle/>
          <a:p>
            <a:pPr algn="r" defTabSz="989013"/>
            <a:fld id="{CC59C9DF-BFAF-4250-98E9-6873F7B3986C}" type="slidenum">
              <a:rPr lang="pt-PT" sz="1300">
                <a:latin typeface="Arial" charset="0"/>
              </a:rPr>
              <a:pPr algn="r" defTabSz="989013"/>
              <a:t>17</a:t>
            </a:fld>
            <a:endParaRPr lang="pt-PT" sz="130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7" name="Marcador de Posição da Imagem do Diapositivo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0818" name="Marcador de Posição de Nota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PT" smtClean="0"/>
          </a:p>
        </p:txBody>
      </p:sp>
      <p:sp>
        <p:nvSpPr>
          <p:cNvPr id="290819" name="Marcador de Posição do Número do Diapositivo 3"/>
          <p:cNvSpPr txBox="1">
            <a:spLocks noGrp="1"/>
          </p:cNvSpPr>
          <p:nvPr/>
        </p:nvSpPr>
        <p:spPr bwMode="auto">
          <a:xfrm>
            <a:off x="4143427" y="9118683"/>
            <a:ext cx="3170138" cy="4810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25" tIns="49512" rIns="99025" bIns="49512" anchor="b"/>
          <a:lstStyle/>
          <a:p>
            <a:pPr algn="r" defTabSz="989013"/>
            <a:fld id="{8BD2F610-6D8F-447E-9E48-6FAD34CF0290}" type="slidenum">
              <a:rPr lang="pt-PT" sz="1300">
                <a:latin typeface="Arial" charset="0"/>
              </a:rPr>
              <a:pPr algn="r" defTabSz="989013"/>
              <a:t>18</a:t>
            </a:fld>
            <a:endParaRPr lang="pt-PT" sz="130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5" name="Marcador de Posição da Imagem do Diapositivo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2866" name="Marcador de Posição de Nota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PT" smtClean="0"/>
          </a:p>
        </p:txBody>
      </p:sp>
      <p:sp>
        <p:nvSpPr>
          <p:cNvPr id="292867" name="Marcador de Posição do Número do Diapositivo 3"/>
          <p:cNvSpPr txBox="1">
            <a:spLocks noGrp="1"/>
          </p:cNvSpPr>
          <p:nvPr/>
        </p:nvSpPr>
        <p:spPr bwMode="auto">
          <a:xfrm>
            <a:off x="4143427" y="9118683"/>
            <a:ext cx="3170138" cy="4810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25" tIns="49512" rIns="99025" bIns="49512" anchor="b"/>
          <a:lstStyle/>
          <a:p>
            <a:pPr algn="r" defTabSz="989013"/>
            <a:fld id="{312E2DEE-621C-4C90-94E1-6734E09A81B9}" type="slidenum">
              <a:rPr lang="pt-PT" sz="1300">
                <a:latin typeface="Arial" charset="0"/>
              </a:rPr>
              <a:pPr algn="r" defTabSz="989013"/>
              <a:t>19</a:t>
            </a:fld>
            <a:endParaRPr lang="pt-PT" sz="130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Marcador de Posição da Imagem do Diapositivo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8" name="Marcador de Posição de Nota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PT" smtClean="0"/>
          </a:p>
        </p:txBody>
      </p:sp>
      <p:sp>
        <p:nvSpPr>
          <p:cNvPr id="19459" name="Marcador de Posição do Número do Diapositivo 3"/>
          <p:cNvSpPr txBox="1">
            <a:spLocks noGrp="1"/>
          </p:cNvSpPr>
          <p:nvPr/>
        </p:nvSpPr>
        <p:spPr bwMode="auto">
          <a:xfrm>
            <a:off x="4143427" y="9118683"/>
            <a:ext cx="3170138" cy="4810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25" tIns="49512" rIns="99025" bIns="49512" anchor="b"/>
          <a:lstStyle/>
          <a:p>
            <a:pPr algn="r" defTabSz="989013"/>
            <a:fld id="{04C2A7B5-7B66-45A4-963E-6B51635BFF75}" type="slidenum">
              <a:rPr lang="pt-PT" sz="1300">
                <a:latin typeface="Arial" charset="0"/>
              </a:rPr>
              <a:pPr algn="r" defTabSz="989013"/>
              <a:t>2</a:t>
            </a:fld>
            <a:endParaRPr lang="pt-PT" sz="130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3" name="Marcador de Posição da Imagem do Diapositivo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4914" name="Marcador de Posição de Nota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PT" smtClean="0"/>
          </a:p>
        </p:txBody>
      </p:sp>
      <p:sp>
        <p:nvSpPr>
          <p:cNvPr id="294915" name="Marcador de Posição do Número do Diapositivo 3"/>
          <p:cNvSpPr txBox="1">
            <a:spLocks noGrp="1"/>
          </p:cNvSpPr>
          <p:nvPr/>
        </p:nvSpPr>
        <p:spPr bwMode="auto">
          <a:xfrm>
            <a:off x="4143427" y="9118683"/>
            <a:ext cx="3170138" cy="4810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25" tIns="49512" rIns="99025" bIns="49512" anchor="b"/>
          <a:lstStyle/>
          <a:p>
            <a:pPr algn="r" defTabSz="989013"/>
            <a:fld id="{7A924216-7ACF-4267-A748-068CF3BE7593}" type="slidenum">
              <a:rPr lang="pt-PT" sz="1300">
                <a:latin typeface="Arial" charset="0"/>
              </a:rPr>
              <a:pPr algn="r" defTabSz="989013"/>
              <a:t>20</a:t>
            </a:fld>
            <a:endParaRPr lang="pt-PT" sz="130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1" name="Marcador de Posição da Imagem do Diapositivo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62" name="Marcador de Posição de Nota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PT" smtClean="0"/>
          </a:p>
        </p:txBody>
      </p:sp>
      <p:sp>
        <p:nvSpPr>
          <p:cNvPr id="296963" name="Marcador de Posição do Número do Diapositivo 3"/>
          <p:cNvSpPr txBox="1">
            <a:spLocks noGrp="1"/>
          </p:cNvSpPr>
          <p:nvPr/>
        </p:nvSpPr>
        <p:spPr bwMode="auto">
          <a:xfrm>
            <a:off x="4143427" y="9118683"/>
            <a:ext cx="3170138" cy="4810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25" tIns="49512" rIns="99025" bIns="49512" anchor="b"/>
          <a:lstStyle/>
          <a:p>
            <a:pPr algn="r" defTabSz="989013"/>
            <a:fld id="{04ABDDBF-7DDD-48DD-8327-7099E7B2889E}" type="slidenum">
              <a:rPr lang="pt-PT" sz="1300">
                <a:latin typeface="Arial" charset="0"/>
              </a:rPr>
              <a:pPr algn="r" defTabSz="989013"/>
              <a:t>21</a:t>
            </a:fld>
            <a:endParaRPr lang="pt-PT" sz="130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09" name="Marcador de Posição da Imagem do Diapositivo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9010" name="Marcador de Posição de Nota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PT" smtClean="0"/>
          </a:p>
        </p:txBody>
      </p:sp>
      <p:sp>
        <p:nvSpPr>
          <p:cNvPr id="299011" name="Marcador de Posição do Número do Diapositivo 3"/>
          <p:cNvSpPr txBox="1">
            <a:spLocks noGrp="1"/>
          </p:cNvSpPr>
          <p:nvPr/>
        </p:nvSpPr>
        <p:spPr bwMode="auto">
          <a:xfrm>
            <a:off x="4143427" y="9118683"/>
            <a:ext cx="3170138" cy="4810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25" tIns="49512" rIns="99025" bIns="49512" anchor="b"/>
          <a:lstStyle/>
          <a:p>
            <a:pPr algn="r" defTabSz="989013"/>
            <a:fld id="{F99A9643-D417-468C-BFFD-5FE0ACF11DAB}" type="slidenum">
              <a:rPr lang="pt-PT" sz="1300">
                <a:latin typeface="Arial" charset="0"/>
              </a:rPr>
              <a:pPr algn="r" defTabSz="989013"/>
              <a:t>22</a:t>
            </a:fld>
            <a:endParaRPr lang="pt-PT" sz="130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Marcador de Posição da Imagem do Diapositivo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6" name="Marcador de Posição de Nota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PT" smtClean="0"/>
          </a:p>
        </p:txBody>
      </p:sp>
      <p:sp>
        <p:nvSpPr>
          <p:cNvPr id="21507" name="Marcador de Posição do Número do Diapositivo 3"/>
          <p:cNvSpPr txBox="1">
            <a:spLocks noGrp="1"/>
          </p:cNvSpPr>
          <p:nvPr/>
        </p:nvSpPr>
        <p:spPr bwMode="auto">
          <a:xfrm>
            <a:off x="4143427" y="9118683"/>
            <a:ext cx="3170138" cy="4810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25" tIns="49512" rIns="99025" bIns="49512" anchor="b"/>
          <a:lstStyle/>
          <a:p>
            <a:pPr algn="r" defTabSz="989013"/>
            <a:fld id="{2C224A31-C2F0-428E-A3F7-06FBABA558C6}" type="slidenum">
              <a:rPr lang="pt-PT" sz="1300">
                <a:latin typeface="Arial" charset="0"/>
              </a:rPr>
              <a:pPr algn="r" defTabSz="989013"/>
              <a:t>3</a:t>
            </a:fld>
            <a:endParaRPr lang="pt-PT" sz="130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Marcador de Posição da Imagem do Diapositivo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4" name="Marcador de Posição de Nota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PT" smtClean="0"/>
          </a:p>
        </p:txBody>
      </p:sp>
      <p:sp>
        <p:nvSpPr>
          <p:cNvPr id="23555" name="Marcador de Posição do Número do Diapositivo 3"/>
          <p:cNvSpPr txBox="1">
            <a:spLocks noGrp="1"/>
          </p:cNvSpPr>
          <p:nvPr/>
        </p:nvSpPr>
        <p:spPr bwMode="auto">
          <a:xfrm>
            <a:off x="4143427" y="9118683"/>
            <a:ext cx="3170138" cy="4810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25" tIns="49512" rIns="99025" bIns="49512" anchor="b"/>
          <a:lstStyle/>
          <a:p>
            <a:pPr algn="r" defTabSz="989013"/>
            <a:fld id="{39451A33-0478-4388-A577-6C448C18EB39}" type="slidenum">
              <a:rPr lang="pt-PT" sz="1300">
                <a:latin typeface="Arial" charset="0"/>
              </a:rPr>
              <a:pPr algn="r" defTabSz="989013"/>
              <a:t>4</a:t>
            </a:fld>
            <a:endParaRPr lang="pt-PT" sz="130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Marcador de Posição da Imagem do Diapositivo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2" name="Marcador de Posição de Nota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PT" smtClean="0"/>
          </a:p>
        </p:txBody>
      </p:sp>
      <p:sp>
        <p:nvSpPr>
          <p:cNvPr id="25603" name="Marcador de Posição do Número do Diapositivo 3"/>
          <p:cNvSpPr txBox="1">
            <a:spLocks noGrp="1"/>
          </p:cNvSpPr>
          <p:nvPr/>
        </p:nvSpPr>
        <p:spPr bwMode="auto">
          <a:xfrm>
            <a:off x="4143427" y="9118683"/>
            <a:ext cx="3170138" cy="4810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25" tIns="49512" rIns="99025" bIns="49512" anchor="b"/>
          <a:lstStyle/>
          <a:p>
            <a:pPr algn="r" defTabSz="989013"/>
            <a:fld id="{CBA3CC59-9875-4474-9C8D-0E17FDD19F0F}" type="slidenum">
              <a:rPr lang="pt-PT" sz="1300">
                <a:latin typeface="Arial" charset="0"/>
              </a:rPr>
              <a:pPr algn="r" defTabSz="989013"/>
              <a:t>5</a:t>
            </a:fld>
            <a:endParaRPr lang="pt-PT" sz="130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Marcador de Posição da Imagem do Diapositivo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0" name="Marcador de Posição de Nota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PT" smtClean="0"/>
          </a:p>
        </p:txBody>
      </p:sp>
      <p:sp>
        <p:nvSpPr>
          <p:cNvPr id="27651" name="Marcador de Posição do Número do Diapositivo 3"/>
          <p:cNvSpPr txBox="1">
            <a:spLocks noGrp="1"/>
          </p:cNvSpPr>
          <p:nvPr/>
        </p:nvSpPr>
        <p:spPr bwMode="auto">
          <a:xfrm>
            <a:off x="4143427" y="9118683"/>
            <a:ext cx="3170138" cy="4810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25" tIns="49512" rIns="99025" bIns="49512" anchor="b"/>
          <a:lstStyle/>
          <a:p>
            <a:pPr algn="r" defTabSz="989013"/>
            <a:fld id="{C323529A-F508-43AA-9751-115A5BDEC764}" type="slidenum">
              <a:rPr lang="pt-PT" sz="1300">
                <a:latin typeface="Arial" charset="0"/>
              </a:rPr>
              <a:pPr algn="r" defTabSz="989013"/>
              <a:t>6</a:t>
            </a:fld>
            <a:endParaRPr lang="pt-PT" sz="130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Marcador de Posição da Imagem do Diapositivo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8" name="Marcador de Posição de Nota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PT" smtClean="0"/>
          </a:p>
        </p:txBody>
      </p:sp>
      <p:sp>
        <p:nvSpPr>
          <p:cNvPr id="29699" name="Marcador de Posição do Número do Diapositivo 3"/>
          <p:cNvSpPr txBox="1">
            <a:spLocks noGrp="1"/>
          </p:cNvSpPr>
          <p:nvPr/>
        </p:nvSpPr>
        <p:spPr bwMode="auto">
          <a:xfrm>
            <a:off x="4143427" y="9118683"/>
            <a:ext cx="3170138" cy="4810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25" tIns="49512" rIns="99025" bIns="49512" anchor="b"/>
          <a:lstStyle/>
          <a:p>
            <a:pPr algn="r" defTabSz="989013"/>
            <a:fld id="{C82E4E48-AB46-47F8-AFFD-1F25BEFED4B1}" type="slidenum">
              <a:rPr lang="pt-PT" sz="1300">
                <a:latin typeface="Arial" charset="0"/>
              </a:rPr>
              <a:pPr algn="r" defTabSz="989013"/>
              <a:t>7</a:t>
            </a:fld>
            <a:endParaRPr lang="pt-PT" sz="130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Marcador de Posição da Imagem do Diapositivo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6" name="Marcador de Posição de Nota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PT" smtClean="0"/>
          </a:p>
        </p:txBody>
      </p:sp>
      <p:sp>
        <p:nvSpPr>
          <p:cNvPr id="31747" name="Marcador de Posição do Número do Diapositivo 3"/>
          <p:cNvSpPr txBox="1">
            <a:spLocks noGrp="1"/>
          </p:cNvSpPr>
          <p:nvPr/>
        </p:nvSpPr>
        <p:spPr bwMode="auto">
          <a:xfrm>
            <a:off x="4143427" y="9118683"/>
            <a:ext cx="3170138" cy="4810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25" tIns="49512" rIns="99025" bIns="49512" anchor="b"/>
          <a:lstStyle/>
          <a:p>
            <a:pPr algn="r" defTabSz="989013"/>
            <a:fld id="{F88C7640-D902-4E73-B9F3-5664B4321DB8}" type="slidenum">
              <a:rPr lang="pt-PT" sz="1300">
                <a:latin typeface="Arial" charset="0"/>
              </a:rPr>
              <a:pPr algn="r" defTabSz="989013"/>
              <a:t>8</a:t>
            </a:fld>
            <a:endParaRPr lang="pt-PT" sz="130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Marcador de Posição da Imagem do Diapositivo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4" name="Marcador de Posição de Nota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PT" smtClean="0"/>
          </a:p>
        </p:txBody>
      </p:sp>
      <p:sp>
        <p:nvSpPr>
          <p:cNvPr id="33795" name="Marcador de Posição do Número do Diapositivo 3"/>
          <p:cNvSpPr txBox="1">
            <a:spLocks noGrp="1"/>
          </p:cNvSpPr>
          <p:nvPr/>
        </p:nvSpPr>
        <p:spPr bwMode="auto">
          <a:xfrm>
            <a:off x="4143427" y="9118683"/>
            <a:ext cx="3170138" cy="4810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25" tIns="49512" rIns="99025" bIns="49512" anchor="b"/>
          <a:lstStyle/>
          <a:p>
            <a:pPr algn="r" defTabSz="989013"/>
            <a:fld id="{108B760E-8402-4B98-8236-1398285CAC25}" type="slidenum">
              <a:rPr lang="pt-PT" sz="1300">
                <a:latin typeface="Arial" charset="0"/>
              </a:rPr>
              <a:pPr algn="r" defTabSz="989013"/>
              <a:t>9</a:t>
            </a:fld>
            <a:endParaRPr lang="pt-PT" sz="1300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PT" smtClean="0"/>
              <a:t>Faça clique para editar o estilo</a:t>
            </a:r>
            <a:endParaRPr lang="pt-PT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46F56B-3C12-4EAA-8E0D-04C2CDDF2A06}" type="datetime1">
              <a:rPr lang="pt-PT" smtClean="0"/>
              <a:t>01-04-2019</a:t>
            </a:fld>
            <a:endParaRPr lang="pt-P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Introdução à Economia (2º sem) –  Ano Lectivo 2013/2014                        9. Crescimento e Desenvolvimento</a:t>
            </a:r>
            <a:endParaRPr lang="pt-PT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FFBD0A-2B1B-4E71-8374-5A49885CFAC4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BD3711-F9D1-46C7-85B3-747C0CCA816C}" type="datetime1">
              <a:rPr lang="pt-PT" smtClean="0"/>
              <a:t>01-04-2019</a:t>
            </a:fld>
            <a:endParaRPr lang="pt-P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Introdução à Economia (2º sem) –  Ano Lectivo 2013/2014                        9. Crescimento e Desenvolvimento</a:t>
            </a:r>
            <a:endParaRPr lang="pt-PT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3B68D8-E3EF-4CFD-9705-6A9768EEDB37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E12AE0-6450-4881-A234-5F1AAB5C90A7}" type="datetime1">
              <a:rPr lang="pt-PT" smtClean="0"/>
              <a:t>01-04-2019</a:t>
            </a:fld>
            <a:endParaRPr lang="pt-P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Introdução à Economia (2º sem) –  Ano Lectivo 2013/2014                        9. Crescimento e Desenvolvimento</a:t>
            </a:r>
            <a:endParaRPr lang="pt-PT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6CA716-FC9F-460C-A137-3CF4D353F5AF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ítulo, text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FF391C-BD85-4EBB-98F9-84ECF4E2FB0B}" type="datetime1">
              <a:rPr lang="pt-PT" smtClean="0"/>
              <a:t>01-04-2019</a:t>
            </a:fld>
            <a:endParaRPr lang="pt-PT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Introdução à Economia (2º sem) –  Ano Lectivo 2013/2014                        9. Crescimento e Desenvolvimento</a:t>
            </a:r>
            <a:endParaRPr lang="pt-PT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60E3B6-62C9-4F66-AA0D-735C995D63F9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2CF1D2-A41E-4026-9877-1B63482890C5}" type="datetime1">
              <a:rPr lang="pt-PT" smtClean="0"/>
              <a:t>01-04-2019</a:t>
            </a:fld>
            <a:endParaRPr lang="pt-P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Introdução à Economia (2º sem) –  Ano Lectivo 2013/2014                        9. Crescimento e Desenvolvimento</a:t>
            </a:r>
            <a:endParaRPr lang="pt-PT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175340-533D-44F2-8245-D2F73162E4B7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9BC13F-3CB6-40F0-9689-3EDFCC937A9D}" type="datetime1">
              <a:rPr lang="pt-PT" smtClean="0"/>
              <a:t>01-04-2019</a:t>
            </a:fld>
            <a:endParaRPr lang="pt-P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Introdução à Economia (2º sem) –  Ano Lectivo 2013/2014                        9. Crescimento e Desenvolvimento</a:t>
            </a:r>
            <a:endParaRPr lang="pt-PT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BD23C0-BBAB-4727-99F8-6FCDBACC6A52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47D349-5283-4DAA-815A-2EF836F568A3}" type="datetime1">
              <a:rPr lang="pt-PT" smtClean="0"/>
              <a:t>01-04-2019</a:t>
            </a:fld>
            <a:endParaRPr lang="pt-PT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Introdução à Economia (2º sem) –  Ano Lectivo 2013/2014                        9. Crescimento e Desenvolvimento</a:t>
            </a:r>
            <a:endParaRPr lang="pt-PT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512210-EE50-44A1-8299-AAEEF66693EC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4B9493-029B-4652-8B2A-99D91BC9CC00}" type="datetime1">
              <a:rPr lang="pt-PT" smtClean="0"/>
              <a:t>01-04-2019</a:t>
            </a:fld>
            <a:endParaRPr lang="pt-PT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Introdução à Economia (2º sem) –  Ano Lectivo 2013/2014                        9. Crescimento e Desenvolvimento</a:t>
            </a:r>
            <a:endParaRPr lang="pt-PT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E08A1B-9185-4720-A660-F34CC9C35755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00F69F-EC21-4181-AF46-CB8E1DA04F98}" type="datetime1">
              <a:rPr lang="pt-PT" smtClean="0"/>
              <a:t>01-04-2019</a:t>
            </a:fld>
            <a:endParaRPr lang="pt-PT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Introdução à Economia (2º sem) –  Ano Lectivo 2013/2014                        9. Crescimento e Desenvolvimento</a:t>
            </a:r>
            <a:endParaRPr lang="pt-PT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73D4D2-0C3A-4F58-A03D-118885F96FE8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39CB36-BBFC-48A4-AEE3-1DF29D7D3C87}" type="datetime1">
              <a:rPr lang="pt-PT" smtClean="0"/>
              <a:t>01-04-2019</a:t>
            </a:fld>
            <a:endParaRPr lang="pt-PT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Introdução à Economia (2º sem) –  Ano Lectivo 2013/2014                        9. Crescimento e Desenvolvimento</a:t>
            </a:r>
            <a:endParaRPr lang="pt-PT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39DC1F-5BB6-4246-B7B8-AB063578BDC5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397B56-8DA2-461A-B9CC-B66D78E58225}" type="datetime1">
              <a:rPr lang="pt-PT" smtClean="0"/>
              <a:t>01-04-2019</a:t>
            </a:fld>
            <a:endParaRPr lang="pt-PT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Introdução à Economia (2º sem) –  Ano Lectivo 2013/2014                        9. Crescimento e Desenvolvimento</a:t>
            </a:r>
            <a:endParaRPr lang="pt-PT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A75BB1-0958-4E30-AF39-23DBBD9BF829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PT" noProof="0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5E6FD7-2508-4182-BD74-41B24E4DAE2F}" type="datetime1">
              <a:rPr lang="pt-PT" smtClean="0"/>
              <a:t>01-04-2019</a:t>
            </a:fld>
            <a:endParaRPr lang="pt-PT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Introdução à Economia (2º sem) –  Ano Lectivo 2013/2014                        9. Crescimento e Desenvolvimento</a:t>
            </a:r>
            <a:endParaRPr lang="pt-PT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02284D-2AD9-4613-A4BA-2895469A0FDC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PT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fld id="{6DC38010-CE6A-4D92-8106-B40BE7ED3923}" type="datetime1">
              <a:rPr lang="pt-PT" smtClean="0"/>
              <a:t>01-04-2019</a:t>
            </a:fld>
            <a:endParaRPr lang="pt-PT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68313" y="6373813"/>
            <a:ext cx="79914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2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pt-BR" smtClean="0"/>
              <a:t>Introdução à Economia (2º sem) –  Ano Lectivo 2013/2014                        9. Crescimento e Desenvolvimento</a:t>
            </a:r>
            <a:endParaRPr lang="pt-PT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37288"/>
            <a:ext cx="2133600" cy="484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7057B699-F40B-4E53-A1F5-B7C0E0F0B93B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  <p:grpSp>
        <p:nvGrpSpPr>
          <p:cNvPr id="1031" name="Group 7"/>
          <p:cNvGrpSpPr>
            <a:grpSpLocks/>
          </p:cNvGrpSpPr>
          <p:nvPr userDrawn="1"/>
        </p:nvGrpSpPr>
        <p:grpSpPr bwMode="auto">
          <a:xfrm>
            <a:off x="7596188" y="260350"/>
            <a:ext cx="1223962" cy="647700"/>
            <a:chOff x="2589" y="429"/>
            <a:chExt cx="654" cy="318"/>
          </a:xfrm>
        </p:grpSpPr>
        <p:pic>
          <p:nvPicPr>
            <p:cNvPr id="1033" name="Picture 8"/>
            <p:cNvPicPr>
              <a:picLocks noChangeAspect="1" noChangeArrowheads="1"/>
            </p:cNvPicPr>
            <p:nvPr/>
          </p:nvPicPr>
          <p:blipFill>
            <a:blip r:embed="rId14" cstate="print"/>
            <a:srcRect/>
            <a:stretch>
              <a:fillRect/>
            </a:stretch>
          </p:blipFill>
          <p:spPr bwMode="auto">
            <a:xfrm>
              <a:off x="2589" y="429"/>
              <a:ext cx="654" cy="3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" name="Text Box 9"/>
            <p:cNvSpPr txBox="1">
              <a:spLocks noChangeArrowheads="1"/>
            </p:cNvSpPr>
            <p:nvPr/>
          </p:nvSpPr>
          <p:spPr bwMode="auto">
            <a:xfrm>
              <a:off x="2771" y="444"/>
              <a:ext cx="408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pt-PT" sz="700" b="1">
                  <a:solidFill>
                    <a:schemeClr val="bg2"/>
                  </a:solidFill>
                  <a:latin typeface="Arial" charset="0"/>
                </a:rPr>
                <a:t>DEGEI</a:t>
              </a:r>
            </a:p>
          </p:txBody>
        </p:sp>
      </p:grpSp>
      <p:sp>
        <p:nvSpPr>
          <p:cNvPr id="1034" name="Line 10"/>
          <p:cNvSpPr>
            <a:spLocks noChangeShapeType="1"/>
          </p:cNvSpPr>
          <p:nvPr userDrawn="1"/>
        </p:nvSpPr>
        <p:spPr bwMode="auto">
          <a:xfrm>
            <a:off x="395288" y="836613"/>
            <a:ext cx="8351837" cy="0"/>
          </a:xfrm>
          <a:prstGeom prst="line">
            <a:avLst/>
          </a:prstGeom>
          <a:noFill/>
          <a:ln w="28575">
            <a:solidFill>
              <a:srgbClr val="0066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pt-PT">
              <a:latin typeface="Arial" charset="0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1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900113" y="981075"/>
            <a:ext cx="7559675" cy="5145088"/>
          </a:xfrm>
        </p:spPr>
        <p:txBody>
          <a:bodyPr/>
          <a:lstStyle/>
          <a:p>
            <a:pPr marL="0" indent="0" algn="ctr" eaLnBrk="1" hangingPunct="1">
              <a:lnSpc>
                <a:spcPct val="70000"/>
              </a:lnSpc>
              <a:buFont typeface="Wingdings" pitchFamily="2" charset="2"/>
              <a:buNone/>
              <a:defRPr/>
            </a:pPr>
            <a:endParaRPr lang="pt-PT" altLang="pt-PT" sz="1000" b="1" i="1" dirty="0" smtClean="0"/>
          </a:p>
          <a:p>
            <a:pPr marL="0" indent="0" algn="ctr" eaLnBrk="1" hangingPunct="1">
              <a:lnSpc>
                <a:spcPct val="70000"/>
              </a:lnSpc>
              <a:buFont typeface="Wingdings" pitchFamily="2" charset="2"/>
              <a:buNone/>
              <a:defRPr/>
            </a:pPr>
            <a:r>
              <a:rPr lang="pt-PT" altLang="pt-PT" sz="2800" b="1" i="1" dirty="0" smtClean="0"/>
              <a:t>41201-Introdução à Economia</a:t>
            </a:r>
          </a:p>
          <a:p>
            <a:pPr marL="0" indent="0" algn="ctr" eaLnBrk="1" hangingPunct="1">
              <a:lnSpc>
                <a:spcPct val="70000"/>
              </a:lnSpc>
              <a:buFont typeface="Wingdings" pitchFamily="2" charset="2"/>
              <a:buNone/>
              <a:defRPr/>
            </a:pPr>
            <a:endParaRPr lang="pt-PT" altLang="pt-PT" sz="2000" i="1" dirty="0" smtClean="0"/>
          </a:p>
          <a:p>
            <a:pPr marL="0" indent="0" algn="ctr" eaLnBrk="1" hangingPunct="1">
              <a:lnSpc>
                <a:spcPct val="70000"/>
              </a:lnSpc>
              <a:buFont typeface="Wingdings" pitchFamily="2" charset="2"/>
              <a:buNone/>
              <a:defRPr/>
            </a:pPr>
            <a:r>
              <a:rPr lang="pt-PT" altLang="pt-PT" sz="2000" dirty="0" smtClean="0"/>
              <a:t>   </a:t>
            </a:r>
          </a:p>
          <a:p>
            <a:pPr marL="0" indent="0" algn="ctr" eaLnBrk="1" hangingPunct="1">
              <a:lnSpc>
                <a:spcPct val="70000"/>
              </a:lnSpc>
              <a:buFont typeface="Wingdings" pitchFamily="2" charset="2"/>
              <a:buNone/>
              <a:defRPr/>
            </a:pPr>
            <a:r>
              <a:rPr lang="pt-PT" altLang="pt-PT" sz="2000" dirty="0" smtClean="0"/>
              <a:t>  </a:t>
            </a:r>
            <a:r>
              <a:rPr lang="pt-PT" altLang="pt-PT" sz="2000" b="1" dirty="0" smtClean="0"/>
              <a:t>Ano </a:t>
            </a:r>
            <a:r>
              <a:rPr lang="pt-PT" altLang="pt-PT" sz="2000" b="1" dirty="0" err="1" smtClean="0"/>
              <a:t>Letivo</a:t>
            </a:r>
            <a:r>
              <a:rPr lang="pt-PT" altLang="pt-PT" sz="2000" b="1" dirty="0" smtClean="0"/>
              <a:t> 2018/2019 – 2º Semestre</a:t>
            </a:r>
            <a:r>
              <a:rPr lang="pt-PT" altLang="pt-PT" sz="2000" dirty="0" smtClean="0"/>
              <a:t> </a:t>
            </a:r>
          </a:p>
          <a:p>
            <a:pPr marL="0" indent="0" algn="ctr" eaLnBrk="1" hangingPunct="1">
              <a:lnSpc>
                <a:spcPct val="90000"/>
              </a:lnSpc>
              <a:buFontTx/>
              <a:buNone/>
              <a:defRPr/>
            </a:pPr>
            <a:endParaRPr lang="pt-PT" altLang="pt-PT" sz="2000" dirty="0" smtClean="0"/>
          </a:p>
          <a:p>
            <a:pPr marL="0" indent="0" algn="ctr" eaLnBrk="1" hangingPunct="1">
              <a:lnSpc>
                <a:spcPct val="90000"/>
              </a:lnSpc>
              <a:buFontTx/>
              <a:buNone/>
              <a:defRPr/>
            </a:pPr>
            <a:r>
              <a:rPr lang="pt-PT" altLang="pt-PT" sz="1500" b="1" dirty="0" smtClean="0"/>
              <a:t>Cursos:</a:t>
            </a:r>
            <a:r>
              <a:rPr lang="pt-PT" altLang="pt-PT" sz="1500" dirty="0" smtClean="0"/>
              <a:t> </a:t>
            </a:r>
            <a:r>
              <a:rPr lang="pt-PT" altLang="pt-PT" sz="1500" dirty="0" err="1" smtClean="0"/>
              <a:t>Eng</a:t>
            </a:r>
            <a:r>
              <a:rPr lang="pt-PT" altLang="pt-PT" sz="1500" dirty="0" smtClean="0"/>
              <a:t>. Ambiente, EGI, </a:t>
            </a:r>
            <a:r>
              <a:rPr lang="en-GB" altLang="pt-PT" sz="1500" dirty="0" smtClean="0"/>
              <a:t>LRE, </a:t>
            </a:r>
            <a:r>
              <a:rPr lang="en-GB" altLang="pt-PT" sz="1500" dirty="0" err="1" smtClean="0"/>
              <a:t>Mestrado</a:t>
            </a:r>
            <a:r>
              <a:rPr lang="en-GB" altLang="pt-PT" sz="1500" dirty="0" smtClean="0"/>
              <a:t> </a:t>
            </a:r>
            <a:r>
              <a:rPr lang="en-GB" altLang="pt-PT" sz="1500" dirty="0" err="1" smtClean="0"/>
              <a:t>em</a:t>
            </a:r>
            <a:r>
              <a:rPr lang="en-GB" altLang="pt-PT" sz="1500" dirty="0" smtClean="0"/>
              <a:t> </a:t>
            </a:r>
            <a:r>
              <a:rPr lang="en-GB" altLang="pt-PT" sz="1500" dirty="0" err="1" smtClean="0"/>
              <a:t>Sistemas</a:t>
            </a:r>
            <a:r>
              <a:rPr lang="en-GB" altLang="pt-PT" sz="1500" dirty="0" smtClean="0"/>
              <a:t> de </a:t>
            </a:r>
            <a:r>
              <a:rPr lang="en-GB" altLang="pt-PT" sz="1500" dirty="0" err="1" smtClean="0"/>
              <a:t>Informação</a:t>
            </a:r>
            <a:r>
              <a:rPr lang="en-GB" altLang="pt-PT" sz="1500" dirty="0" smtClean="0"/>
              <a:t>,</a:t>
            </a:r>
            <a:r>
              <a:rPr lang="pt-PT" altLang="pt-PT" sz="1500" dirty="0" smtClean="0"/>
              <a:t> </a:t>
            </a:r>
          </a:p>
          <a:p>
            <a:pPr marL="0" indent="0" algn="ctr" eaLnBrk="1" hangingPunct="1">
              <a:lnSpc>
                <a:spcPct val="90000"/>
              </a:lnSpc>
              <a:buFontTx/>
              <a:buNone/>
              <a:defRPr/>
            </a:pPr>
            <a:r>
              <a:rPr lang="pt-PT" altLang="pt-PT" sz="1500" dirty="0" err="1" smtClean="0"/>
              <a:t>MIEMecânica</a:t>
            </a:r>
            <a:r>
              <a:rPr lang="pt-PT" altLang="pt-PT" sz="1500" dirty="0" smtClean="0"/>
              <a:t>, </a:t>
            </a:r>
            <a:r>
              <a:rPr lang="en-GB" altLang="pt-PT" sz="1500" dirty="0" err="1" smtClean="0"/>
              <a:t>MIEQuímica</a:t>
            </a:r>
            <a:r>
              <a:rPr lang="en-GB" altLang="pt-PT" sz="1500" dirty="0" smtClean="0"/>
              <a:t> e </a:t>
            </a:r>
            <a:r>
              <a:rPr lang="en-GB" altLang="pt-PT" sz="1500" dirty="0" err="1" smtClean="0"/>
              <a:t>Turismo</a:t>
            </a:r>
            <a:r>
              <a:rPr lang="pt-PT" altLang="pt-PT" sz="1500" dirty="0" smtClean="0"/>
              <a:t> </a:t>
            </a:r>
          </a:p>
          <a:p>
            <a:pPr marL="0" indent="0" algn="ctr" eaLnBrk="1" hangingPunct="1">
              <a:lnSpc>
                <a:spcPct val="90000"/>
              </a:lnSpc>
              <a:buFontTx/>
              <a:buNone/>
              <a:defRPr/>
            </a:pPr>
            <a:endParaRPr lang="pt-PT" altLang="pt-PT" sz="1500" dirty="0" smtClean="0"/>
          </a:p>
          <a:p>
            <a:pPr marL="0" indent="0" algn="ctr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pt-PT" altLang="pt-PT" sz="300" dirty="0" smtClean="0">
              <a:solidFill>
                <a:srgbClr val="333333"/>
              </a:solidFill>
            </a:endParaRPr>
          </a:p>
          <a:p>
            <a:pPr marL="0" indent="0" algn="ctr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pt-PT" altLang="pt-PT" sz="2600" dirty="0" smtClean="0">
              <a:solidFill>
                <a:srgbClr val="333333"/>
              </a:solidFill>
            </a:endParaRPr>
          </a:p>
          <a:p>
            <a:pPr algn="ctr" eaLnBrk="1" hangingPunct="1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pt-PT" altLang="pt-PT" sz="2800" b="1" i="1" dirty="0" smtClean="0"/>
              <a:t>Crescimento e Desenvolvimento</a:t>
            </a:r>
            <a:endParaRPr lang="pt-PT" altLang="pt-PT" sz="2800" dirty="0" smtClean="0">
              <a:solidFill>
                <a:srgbClr val="333333"/>
              </a:solidFill>
            </a:endParaRPr>
          </a:p>
          <a:p>
            <a:pPr marL="0" indent="0" algn="ctr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pt-PT" altLang="pt-PT" sz="1800" dirty="0" smtClean="0">
              <a:solidFill>
                <a:srgbClr val="333333"/>
              </a:solidFill>
            </a:endParaRPr>
          </a:p>
          <a:p>
            <a:pPr marL="0" indent="0" algn="ctr"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endParaRPr lang="pt-PT" altLang="pt-PT" sz="1600" dirty="0" smtClean="0">
              <a:solidFill>
                <a:srgbClr val="333333"/>
              </a:solidFill>
            </a:endParaRPr>
          </a:p>
          <a:p>
            <a:pPr marL="0" indent="0" algn="ctr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pt-PT" altLang="pt-PT" sz="1200" dirty="0" smtClean="0"/>
          </a:p>
          <a:p>
            <a:pPr marL="0" indent="0" algn="ctr" eaLnBrk="1" hangingPunct="1">
              <a:lnSpc>
                <a:spcPct val="80000"/>
              </a:lnSpc>
              <a:buFontTx/>
              <a:buNone/>
              <a:defRPr/>
            </a:pPr>
            <a:endParaRPr lang="pt-PT" altLang="pt-PT" sz="1200" b="1" i="1" dirty="0" smtClean="0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7596188" y="260350"/>
            <a:ext cx="1223962" cy="647700"/>
            <a:chOff x="2589" y="429"/>
            <a:chExt cx="654" cy="318"/>
          </a:xfrm>
        </p:grpSpPr>
        <p:pic>
          <p:nvPicPr>
            <p:cNvPr id="16393" name="Picture 6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589" y="429"/>
              <a:ext cx="654" cy="3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6394" name="Text Box 7"/>
            <p:cNvSpPr txBox="1">
              <a:spLocks noChangeArrowheads="1"/>
            </p:cNvSpPr>
            <p:nvPr/>
          </p:nvSpPr>
          <p:spPr bwMode="auto">
            <a:xfrm>
              <a:off x="2771" y="444"/>
              <a:ext cx="408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PT" altLang="pt-PT" sz="700" b="1">
                  <a:solidFill>
                    <a:schemeClr val="bg2"/>
                  </a:solidFill>
                </a:rPr>
                <a:t>DEGEI</a:t>
              </a:r>
            </a:p>
          </p:txBody>
        </p:sp>
      </p:grpSp>
      <p:sp>
        <p:nvSpPr>
          <p:cNvPr id="16388" name="Line 8"/>
          <p:cNvSpPr>
            <a:spLocks noChangeShapeType="1"/>
          </p:cNvSpPr>
          <p:nvPr/>
        </p:nvSpPr>
        <p:spPr bwMode="auto">
          <a:xfrm>
            <a:off x="404813" y="930275"/>
            <a:ext cx="8351837" cy="0"/>
          </a:xfrm>
          <a:prstGeom prst="line">
            <a:avLst/>
          </a:prstGeom>
          <a:noFill/>
          <a:ln w="28575">
            <a:solidFill>
              <a:srgbClr val="0066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389" name="Line 11"/>
          <p:cNvSpPr>
            <a:spLocks noChangeShapeType="1"/>
          </p:cNvSpPr>
          <p:nvPr/>
        </p:nvSpPr>
        <p:spPr bwMode="auto">
          <a:xfrm>
            <a:off x="684213" y="260350"/>
            <a:ext cx="0" cy="4321175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88D911-0D28-4BCE-9F11-06C1CEDC8456}" type="slidenum">
              <a:rPr lang="pt-PT"/>
              <a:pPr>
                <a:defRPr/>
              </a:pPr>
              <a:t>10</a:t>
            </a:fld>
            <a:endParaRPr lang="pt-PT"/>
          </a:p>
        </p:txBody>
      </p:sp>
      <p:sp>
        <p:nvSpPr>
          <p:cNvPr id="7" name="Marcador de Posição do Número do Diapositivo 5"/>
          <p:cNvSpPr txBox="1">
            <a:spLocks noGrp="1"/>
          </p:cNvSpPr>
          <p:nvPr/>
        </p:nvSpPr>
        <p:spPr bwMode="auto">
          <a:xfrm>
            <a:off x="6553200" y="6237288"/>
            <a:ext cx="2133600" cy="4841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95B76391-A094-4DE8-9343-9B0C80DC4330}" type="slidenum">
              <a:rPr lang="pt-BR" sz="1400">
                <a:latin typeface="Arial" charset="0"/>
                <a:cs typeface="+mn-cs"/>
              </a:rPr>
              <a:pPr algn="r">
                <a:defRPr/>
              </a:pPr>
              <a:t>10</a:t>
            </a:fld>
            <a:endParaRPr lang="pt-BR" sz="1400">
              <a:latin typeface="Arial" charset="0"/>
              <a:cs typeface="+mn-cs"/>
            </a:endParaRPr>
          </a:p>
        </p:txBody>
      </p:sp>
      <p:sp>
        <p:nvSpPr>
          <p:cNvPr id="34820" name="Rectangle 8"/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260350"/>
            <a:ext cx="8229600" cy="561975"/>
          </a:xfrm>
        </p:spPr>
        <p:txBody>
          <a:bodyPr/>
          <a:lstStyle/>
          <a:p>
            <a:pPr algn="l"/>
            <a:r>
              <a:rPr lang="pt-PT" sz="3200" smtClean="0">
                <a:latin typeface="Times New Roman" pitchFamily="18" charset="0"/>
              </a:rPr>
              <a:t>Progresso Tecnológico e Função Produção</a:t>
            </a:r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auto">
          <a:xfrm>
            <a:off x="1331913" y="1125538"/>
            <a:ext cx="639127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chemeClr val="tx2"/>
                </a:solidFill>
              </a:rPr>
              <a:t>O progresso tecnológico desloca para cima a função de produção</a:t>
            </a:r>
            <a:endParaRPr lang="pt-PT">
              <a:solidFill>
                <a:schemeClr val="tx2"/>
              </a:solidFill>
            </a:endParaRPr>
          </a:p>
        </p:txBody>
      </p:sp>
      <p:pic>
        <p:nvPicPr>
          <p:cNvPr id="34822" name="Picture 6" descr="sam72055_270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1050" y="2276475"/>
            <a:ext cx="5113338" cy="3919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2536F6-A69D-43C2-A5B5-1A4B01EFCE9B}" type="slidenum">
              <a:rPr lang="pt-PT"/>
              <a:pPr>
                <a:defRPr/>
              </a:pPr>
              <a:t>11</a:t>
            </a:fld>
            <a:endParaRPr lang="pt-PT"/>
          </a:p>
        </p:txBody>
      </p:sp>
      <p:sp>
        <p:nvSpPr>
          <p:cNvPr id="7" name="Marcador de Posição do Número do Diapositivo 5"/>
          <p:cNvSpPr txBox="1">
            <a:spLocks noGrp="1"/>
          </p:cNvSpPr>
          <p:nvPr/>
        </p:nvSpPr>
        <p:spPr bwMode="auto">
          <a:xfrm>
            <a:off x="6553200" y="6237288"/>
            <a:ext cx="2133600" cy="4841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846840A2-F80A-45C2-B8DD-1BEFB1BBCAAF}" type="slidenum">
              <a:rPr lang="pt-BR" sz="1400">
                <a:latin typeface="Arial" charset="0"/>
                <a:cs typeface="+mn-cs"/>
              </a:rPr>
              <a:pPr algn="r">
                <a:defRPr/>
              </a:pPr>
              <a:t>11</a:t>
            </a:fld>
            <a:endParaRPr lang="pt-BR" sz="1400">
              <a:latin typeface="Arial" charset="0"/>
              <a:cs typeface="+mn-cs"/>
            </a:endParaRPr>
          </a:p>
        </p:txBody>
      </p:sp>
      <p:sp>
        <p:nvSpPr>
          <p:cNvPr id="36868" name="Rectangle 8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561975"/>
          </a:xfrm>
        </p:spPr>
        <p:txBody>
          <a:bodyPr/>
          <a:lstStyle/>
          <a:p>
            <a:pPr algn="l"/>
            <a:r>
              <a:rPr lang="pt-PT" sz="4000" smtClean="0">
                <a:latin typeface="Times New Roman" pitchFamily="18" charset="0"/>
              </a:rPr>
              <a:t>Fontes do progresso tecnológico</a:t>
            </a:r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1042988" y="1514475"/>
            <a:ext cx="73771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pt-PT" b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Quais as fontes do progresso tecnológico?</a:t>
            </a:r>
          </a:p>
        </p:txBody>
      </p:sp>
      <p:sp>
        <p:nvSpPr>
          <p:cNvPr id="36870" name="Rectangle 6"/>
          <p:cNvSpPr>
            <a:spLocks noChangeArrowheads="1"/>
          </p:cNvSpPr>
          <p:nvPr/>
        </p:nvSpPr>
        <p:spPr bwMode="auto">
          <a:xfrm>
            <a:off x="539750" y="2420938"/>
            <a:ext cx="8208963" cy="3446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PT" sz="2800"/>
              <a:t>O progresso tecnológico é um produto do sistema económico.</a:t>
            </a:r>
          </a:p>
          <a:p>
            <a:pPr algn="just"/>
            <a:endParaRPr lang="pt-PT" sz="2800"/>
          </a:p>
          <a:p>
            <a:pPr algn="just"/>
            <a:r>
              <a:rPr lang="pt-PT" sz="2800"/>
              <a:t>A tecnologia é um bem público (bem não rival). </a:t>
            </a:r>
            <a:r>
              <a:rPr lang="pt-PT" sz="2400"/>
              <a:t>Ex: novo programa, novo medicamento, novo processo de produção.</a:t>
            </a:r>
          </a:p>
          <a:p>
            <a:pPr algn="just"/>
            <a:endParaRPr lang="pt-PT" sz="2800"/>
          </a:p>
          <a:p>
            <a:pPr algn="just"/>
            <a:r>
              <a:rPr lang="pt-PT" sz="2800"/>
              <a:t>Os governos devem criar direitos de propriedade intelectual para novas tecnologias.</a:t>
            </a:r>
          </a:p>
        </p:txBody>
      </p:sp>
      <p:sp>
        <p:nvSpPr>
          <p:cNvPr id="36871" name="Text Box 7"/>
          <p:cNvSpPr txBox="1">
            <a:spLocks noChangeArrowheads="1"/>
          </p:cNvSpPr>
          <p:nvPr/>
        </p:nvSpPr>
        <p:spPr bwMode="auto">
          <a:xfrm>
            <a:off x="250825" y="838200"/>
            <a:ext cx="87137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PT" sz="2000" b="1">
                <a:solidFill>
                  <a:srgbClr val="1A6808"/>
                </a:solidFill>
              </a:rPr>
              <a:t>Nova Teoria do Crescimento ou Teoria do Progresso Tecnológico Endógeno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1330B5-5032-49E5-A6E2-90B70AFA9DB8}" type="slidenum">
              <a:rPr lang="pt-PT"/>
              <a:pPr>
                <a:defRPr/>
              </a:pPr>
              <a:t>12</a:t>
            </a:fld>
            <a:endParaRPr lang="pt-PT"/>
          </a:p>
        </p:txBody>
      </p:sp>
      <p:sp>
        <p:nvSpPr>
          <p:cNvPr id="7" name="Marcador de Posição do Número do Diapositivo 5"/>
          <p:cNvSpPr txBox="1">
            <a:spLocks noGrp="1"/>
          </p:cNvSpPr>
          <p:nvPr/>
        </p:nvSpPr>
        <p:spPr bwMode="auto">
          <a:xfrm>
            <a:off x="6553200" y="6237288"/>
            <a:ext cx="2133600" cy="4841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1C26561E-DF11-4C93-87F9-C2A996419309}" type="slidenum">
              <a:rPr lang="pt-BR" sz="1400">
                <a:latin typeface="Arial" charset="0"/>
                <a:cs typeface="+mn-cs"/>
              </a:rPr>
              <a:pPr algn="r">
                <a:defRPr/>
              </a:pPr>
              <a:t>12</a:t>
            </a:fld>
            <a:endParaRPr lang="pt-BR" sz="1400">
              <a:latin typeface="Arial" charset="0"/>
              <a:cs typeface="+mn-cs"/>
            </a:endParaRPr>
          </a:p>
        </p:txBody>
      </p:sp>
      <p:sp>
        <p:nvSpPr>
          <p:cNvPr id="38916" name="Rectangle 8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561975"/>
          </a:xfrm>
        </p:spPr>
        <p:txBody>
          <a:bodyPr/>
          <a:lstStyle/>
          <a:p>
            <a:pPr algn="l"/>
            <a:r>
              <a:rPr lang="pt-PT" sz="4000" smtClean="0">
                <a:latin typeface="Times New Roman" pitchFamily="18" charset="0"/>
              </a:rPr>
              <a:t>Regularidades Crescimento</a:t>
            </a:r>
          </a:p>
        </p:txBody>
      </p:sp>
      <p:sp>
        <p:nvSpPr>
          <p:cNvPr id="38917" name="Rectangle 5"/>
          <p:cNvSpPr>
            <a:spLocks noChangeArrowheads="1"/>
          </p:cNvSpPr>
          <p:nvPr/>
        </p:nvSpPr>
        <p:spPr bwMode="auto">
          <a:xfrm>
            <a:off x="323850" y="981075"/>
            <a:ext cx="85693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solidFill>
                  <a:schemeClr val="tx2"/>
                </a:solidFill>
              </a:rPr>
              <a:t>O crescimento económico apresenta regularidades significativas</a:t>
            </a:r>
            <a:endParaRPr lang="pt-PT" sz="2400">
              <a:solidFill>
                <a:schemeClr val="tx2"/>
              </a:solidFill>
            </a:endParaRPr>
          </a:p>
        </p:txBody>
      </p:sp>
      <p:pic>
        <p:nvPicPr>
          <p:cNvPr id="38918" name="Picture 6" descr="sam72055_270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750" y="1628775"/>
            <a:ext cx="7920038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1B3346-1CBD-4C0D-BA7F-0E21AA7353A0}" type="slidenum">
              <a:rPr lang="pt-PT"/>
              <a:pPr>
                <a:defRPr/>
              </a:pPr>
              <a:t>13</a:t>
            </a:fld>
            <a:endParaRPr lang="pt-PT"/>
          </a:p>
        </p:txBody>
      </p:sp>
      <p:sp>
        <p:nvSpPr>
          <p:cNvPr id="7" name="Marcador de Posição do Número do Diapositivo 5"/>
          <p:cNvSpPr txBox="1">
            <a:spLocks noGrp="1"/>
          </p:cNvSpPr>
          <p:nvPr/>
        </p:nvSpPr>
        <p:spPr bwMode="auto">
          <a:xfrm>
            <a:off x="6553200" y="6237288"/>
            <a:ext cx="2133600" cy="4841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277A9946-6D25-43BC-9697-57A3F6EF68C2}" type="slidenum">
              <a:rPr lang="pt-BR" sz="1400">
                <a:latin typeface="Arial" charset="0"/>
                <a:cs typeface="+mn-cs"/>
              </a:rPr>
              <a:pPr algn="r">
                <a:defRPr/>
              </a:pPr>
              <a:t>13</a:t>
            </a:fld>
            <a:endParaRPr lang="pt-BR" sz="1400">
              <a:latin typeface="Arial" charset="0"/>
              <a:cs typeface="+mn-cs"/>
            </a:endParaRPr>
          </a:p>
        </p:txBody>
      </p:sp>
      <p:sp>
        <p:nvSpPr>
          <p:cNvPr id="279562" name="Rectangle 8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561975"/>
          </a:xfrm>
        </p:spPr>
        <p:txBody>
          <a:bodyPr/>
          <a:lstStyle/>
          <a:p>
            <a:pPr algn="l"/>
            <a:r>
              <a:rPr lang="pt-PT" sz="4000" smtClean="0">
                <a:latin typeface="Times New Roman" pitchFamily="18" charset="0"/>
              </a:rPr>
              <a:t>Contabilidade Crescimento</a:t>
            </a:r>
          </a:p>
        </p:txBody>
      </p:sp>
      <p:sp>
        <p:nvSpPr>
          <p:cNvPr id="279563" name="Rectangle 5"/>
          <p:cNvSpPr>
            <a:spLocks noChangeArrowheads="1"/>
          </p:cNvSpPr>
          <p:nvPr/>
        </p:nvSpPr>
        <p:spPr bwMode="auto">
          <a:xfrm>
            <a:off x="395288" y="1125538"/>
            <a:ext cx="8497887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pt-PT" sz="2400"/>
              <a:t>É uma forma de separar as contribuições dos vários ingredientes necessários ao crescimento económico</a:t>
            </a:r>
          </a:p>
        </p:txBody>
      </p:sp>
      <p:graphicFrame>
        <p:nvGraphicFramePr>
          <p:cNvPr id="279558" name="Object 6"/>
          <p:cNvGraphicFramePr>
            <a:graphicFrameLocks noChangeAspect="1"/>
          </p:cNvGraphicFramePr>
          <p:nvPr/>
        </p:nvGraphicFramePr>
        <p:xfrm>
          <a:off x="2700338" y="1989138"/>
          <a:ext cx="3048000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565" name="Equação" r:id="rId4" imgW="1054080" imgH="203040" progId="Equation.3">
                  <p:embed/>
                </p:oleObj>
              </mc:Choice>
              <mc:Fallback>
                <p:oleObj name="Equação" r:id="rId4" imgW="1054080" imgH="20304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1989138"/>
                        <a:ext cx="3048000" cy="587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9564" name="Rectangle 7"/>
          <p:cNvSpPr>
            <a:spLocks noChangeArrowheads="1"/>
          </p:cNvSpPr>
          <p:nvPr/>
        </p:nvSpPr>
        <p:spPr bwMode="auto">
          <a:xfrm>
            <a:off x="250825" y="2708275"/>
            <a:ext cx="8713788" cy="137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sz="2800" b="1"/>
              <a:t>Equação fundamental da contabilidade do crescimento:</a:t>
            </a:r>
          </a:p>
          <a:p>
            <a:r>
              <a:rPr lang="pt-PT" sz="2800"/>
              <a:t>% crescimento de Q = 3/4 (% crescimento L) + ¼ (% crescimento K) + P.T</a:t>
            </a:r>
          </a:p>
        </p:txBody>
      </p:sp>
      <p:sp>
        <p:nvSpPr>
          <p:cNvPr id="279565" name="Rectangle 8"/>
          <p:cNvSpPr>
            <a:spLocks noChangeArrowheads="1"/>
          </p:cNvSpPr>
          <p:nvPr/>
        </p:nvSpPr>
        <p:spPr bwMode="auto">
          <a:xfrm>
            <a:off x="323850" y="4365625"/>
            <a:ext cx="8353425" cy="137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sz="2800">
                <a:solidFill>
                  <a:srgbClr val="009900"/>
                </a:solidFill>
              </a:rPr>
              <a:t>Crescimento </a:t>
            </a:r>
            <a:r>
              <a:rPr lang="pt-PT" sz="2800" i="1">
                <a:solidFill>
                  <a:srgbClr val="009900"/>
                </a:solidFill>
              </a:rPr>
              <a:t>per capita</a:t>
            </a:r>
            <a:r>
              <a:rPr lang="pt-PT" sz="2800">
                <a:solidFill>
                  <a:srgbClr val="009900"/>
                </a:solidFill>
              </a:rPr>
              <a:t>:</a:t>
            </a:r>
          </a:p>
          <a:p>
            <a:r>
              <a:rPr lang="pt-PT" sz="2800"/>
              <a:t>% crescimento de Q/L = % crescimento Q - % crescimento L + P.T =1/4 (% crescimento K/L) + P.T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BFE129-6DEC-4E61-8B9D-43C936A5F5B7}" type="slidenum">
              <a:rPr lang="pt-PT"/>
              <a:pPr>
                <a:defRPr/>
              </a:pPr>
              <a:t>14</a:t>
            </a:fld>
            <a:endParaRPr lang="pt-PT"/>
          </a:p>
        </p:txBody>
      </p:sp>
      <p:sp>
        <p:nvSpPr>
          <p:cNvPr id="7" name="Marcador de Posição do Número do Diapositivo 5"/>
          <p:cNvSpPr txBox="1">
            <a:spLocks noGrp="1"/>
          </p:cNvSpPr>
          <p:nvPr/>
        </p:nvSpPr>
        <p:spPr bwMode="auto">
          <a:xfrm>
            <a:off x="6553200" y="6237288"/>
            <a:ext cx="2133600" cy="4841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DE14D541-B4B8-487F-BD81-2E98FE4DF6C7}" type="slidenum">
              <a:rPr lang="pt-BR" sz="1400">
                <a:latin typeface="Arial" charset="0"/>
                <a:cs typeface="+mn-cs"/>
              </a:rPr>
              <a:pPr algn="r">
                <a:defRPr/>
              </a:pPr>
              <a:t>14</a:t>
            </a:fld>
            <a:endParaRPr lang="pt-BR" sz="1400">
              <a:latin typeface="Arial" charset="0"/>
              <a:cs typeface="+mn-cs"/>
            </a:endParaRPr>
          </a:p>
        </p:txBody>
      </p:sp>
      <p:sp>
        <p:nvSpPr>
          <p:cNvPr id="281604" name="Rectangle 8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561975"/>
          </a:xfrm>
        </p:spPr>
        <p:txBody>
          <a:bodyPr/>
          <a:lstStyle/>
          <a:p>
            <a:pPr algn="l"/>
            <a:r>
              <a:rPr lang="pt-PT" sz="4000" smtClean="0">
                <a:latin typeface="Times New Roman" pitchFamily="18" charset="0"/>
              </a:rPr>
              <a:t>Contabilidade Crescimento (cont.)</a:t>
            </a:r>
          </a:p>
        </p:txBody>
      </p:sp>
      <p:sp>
        <p:nvSpPr>
          <p:cNvPr id="281605" name="Text Box 5"/>
          <p:cNvSpPr txBox="1">
            <a:spLocks noChangeArrowheads="1"/>
          </p:cNvSpPr>
          <p:nvPr/>
        </p:nvSpPr>
        <p:spPr bwMode="auto">
          <a:xfrm>
            <a:off x="381000" y="1484313"/>
            <a:ext cx="8458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PT" sz="2000">
                <a:solidFill>
                  <a:srgbClr val="009900"/>
                </a:solidFill>
                <a:latin typeface="Arial" charset="0"/>
              </a:rPr>
              <a:t>PT = % crescimento de Q – ¾ (% crescimento L) – ¼ (% crescimento K)</a:t>
            </a:r>
          </a:p>
        </p:txBody>
      </p:sp>
      <p:pic>
        <p:nvPicPr>
          <p:cNvPr id="281606" name="Picture 6" descr="sam72055_tb270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2190750"/>
            <a:ext cx="8229600" cy="3894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49" name="Rectangle 5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pt-BR" smtClean="0"/>
              <a:t>Introdução à Economia (2º sem) –  Ano Lectivo 2013/2014                        9. Crescimento e Desenvolvimento</a:t>
            </a:r>
            <a:endParaRPr lang="pt-PT" smtClean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B47125-74A8-4AF7-B3E5-D8E767AAE8E8}" type="slidenum">
              <a:rPr lang="pt-PT"/>
              <a:pPr>
                <a:defRPr/>
              </a:pPr>
              <a:t>15</a:t>
            </a:fld>
            <a:endParaRPr lang="pt-PT"/>
          </a:p>
        </p:txBody>
      </p:sp>
      <p:sp>
        <p:nvSpPr>
          <p:cNvPr id="283651" name="Marcador de Posição do Rodapé 4"/>
          <p:cNvSpPr txBox="1">
            <a:spLocks noGrp="1"/>
          </p:cNvSpPr>
          <p:nvPr/>
        </p:nvSpPr>
        <p:spPr bwMode="auto">
          <a:xfrm>
            <a:off x="468313" y="6245225"/>
            <a:ext cx="79914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50000"/>
              </a:spcBef>
            </a:pPr>
            <a:r>
              <a:rPr lang="pt-PT" sz="1200">
                <a:latin typeface="Arial" charset="0"/>
              </a:rPr>
              <a:t>Introdução à Economia (2º sem) –  Ano Lectivo 2008/2009                      11. Crescimento e Desenvolvimento</a:t>
            </a:r>
            <a:endParaRPr lang="pt-BR" sz="1200">
              <a:latin typeface="Arial" charset="0"/>
            </a:endParaRPr>
          </a:p>
        </p:txBody>
      </p:sp>
      <p:sp>
        <p:nvSpPr>
          <p:cNvPr id="7" name="Marcador de Posição do Número do Diapositivo 5"/>
          <p:cNvSpPr txBox="1">
            <a:spLocks noGrp="1"/>
          </p:cNvSpPr>
          <p:nvPr/>
        </p:nvSpPr>
        <p:spPr bwMode="auto">
          <a:xfrm>
            <a:off x="6553200" y="6237288"/>
            <a:ext cx="2133600" cy="4841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139AD533-D221-40FB-BBB7-051F6E57AEF1}" type="slidenum">
              <a:rPr lang="pt-BR" sz="1400">
                <a:latin typeface="Arial" charset="0"/>
                <a:cs typeface="+mn-cs"/>
              </a:rPr>
              <a:pPr algn="r">
                <a:defRPr/>
              </a:pPr>
              <a:t>15</a:t>
            </a:fld>
            <a:endParaRPr lang="pt-BR" sz="1400">
              <a:latin typeface="Arial" charset="0"/>
              <a:cs typeface="+mn-cs"/>
            </a:endParaRPr>
          </a:p>
        </p:txBody>
      </p:sp>
      <p:sp>
        <p:nvSpPr>
          <p:cNvPr id="283653" name="Rectangle 8"/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333375"/>
            <a:ext cx="8229600" cy="561975"/>
          </a:xfrm>
        </p:spPr>
        <p:txBody>
          <a:bodyPr/>
          <a:lstStyle/>
          <a:p>
            <a:pPr algn="l"/>
            <a:r>
              <a:rPr lang="pt-PT" sz="3600" smtClean="0">
                <a:latin typeface="Times New Roman" pitchFamily="18" charset="0"/>
              </a:rPr>
              <a:t>Crescimento económico: Países Pobres</a:t>
            </a:r>
          </a:p>
        </p:txBody>
      </p:sp>
      <p:sp>
        <p:nvSpPr>
          <p:cNvPr id="283654" name="Rectangle 5"/>
          <p:cNvSpPr>
            <a:spLocks noChangeArrowheads="1"/>
          </p:cNvSpPr>
          <p:nvPr/>
        </p:nvSpPr>
        <p:spPr bwMode="auto">
          <a:xfrm>
            <a:off x="250825" y="1052513"/>
            <a:ext cx="870267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pt-PT"/>
              <a:t>Um </a:t>
            </a:r>
            <a:r>
              <a:rPr lang="pt-PT" b="1"/>
              <a:t>país em desenvolvimento</a:t>
            </a:r>
            <a:r>
              <a:rPr lang="pt-PT"/>
              <a:t> tem um reduzido PIB per</a:t>
            </a:r>
            <a:r>
              <a:rPr lang="pt-PT" i="1"/>
              <a:t> capita</a:t>
            </a:r>
            <a:r>
              <a:rPr lang="pt-PT"/>
              <a:t>.</a:t>
            </a:r>
          </a:p>
        </p:txBody>
      </p:sp>
      <p:pic>
        <p:nvPicPr>
          <p:cNvPr id="283655" name="Picture 6" descr="sam72055_tb280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2133600"/>
            <a:ext cx="8229600" cy="448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DD4D84-E550-4FB9-A97B-172E7DA8E29E}" type="slidenum">
              <a:rPr lang="pt-PT"/>
              <a:pPr>
                <a:defRPr/>
              </a:pPr>
              <a:t>16</a:t>
            </a:fld>
            <a:endParaRPr lang="pt-PT"/>
          </a:p>
        </p:txBody>
      </p:sp>
      <p:sp>
        <p:nvSpPr>
          <p:cNvPr id="7" name="Marcador de Posição do Número do Diapositivo 5"/>
          <p:cNvSpPr txBox="1">
            <a:spLocks noGrp="1"/>
          </p:cNvSpPr>
          <p:nvPr/>
        </p:nvSpPr>
        <p:spPr bwMode="auto">
          <a:xfrm>
            <a:off x="6553200" y="6237288"/>
            <a:ext cx="2133600" cy="4841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EAD221E0-9467-4AAA-9022-5CCD8BC31289}" type="slidenum">
              <a:rPr lang="pt-BR" sz="1400">
                <a:latin typeface="Arial" charset="0"/>
                <a:cs typeface="+mn-cs"/>
              </a:rPr>
              <a:pPr algn="r">
                <a:defRPr/>
              </a:pPr>
              <a:t>16</a:t>
            </a:fld>
            <a:endParaRPr lang="pt-BR" sz="1400">
              <a:latin typeface="Arial" charset="0"/>
              <a:cs typeface="+mn-cs"/>
            </a:endParaRPr>
          </a:p>
        </p:txBody>
      </p:sp>
      <p:sp>
        <p:nvSpPr>
          <p:cNvPr id="285700" name="Rectangle 8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561975"/>
          </a:xfrm>
        </p:spPr>
        <p:txBody>
          <a:bodyPr/>
          <a:lstStyle/>
          <a:p>
            <a:pPr algn="l"/>
            <a:r>
              <a:rPr lang="pt-PT" sz="4000" smtClean="0">
                <a:latin typeface="Times New Roman" pitchFamily="18" charset="0"/>
              </a:rPr>
              <a:t>Esperança de Vida</a:t>
            </a:r>
          </a:p>
        </p:txBody>
      </p:sp>
      <p:sp>
        <p:nvSpPr>
          <p:cNvPr id="285701" name="Rectangle 5"/>
          <p:cNvSpPr>
            <a:spLocks noChangeArrowheads="1"/>
          </p:cNvSpPr>
          <p:nvPr/>
        </p:nvSpPr>
        <p:spPr bwMode="auto">
          <a:xfrm>
            <a:off x="1042988" y="1052513"/>
            <a:ext cx="678021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9900"/>
                </a:solidFill>
              </a:rPr>
              <a:t>Esperança de Vida e Rendimentos, 2000</a:t>
            </a:r>
            <a:endParaRPr lang="pt-PT">
              <a:solidFill>
                <a:srgbClr val="009900"/>
              </a:solidFill>
            </a:endParaRPr>
          </a:p>
        </p:txBody>
      </p:sp>
      <p:pic>
        <p:nvPicPr>
          <p:cNvPr id="285702" name="Picture 6" descr="sam72055_280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650" y="1874838"/>
            <a:ext cx="7777163" cy="429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B34F83-8E88-4925-A83B-14BFE95D4070}" type="slidenum">
              <a:rPr lang="pt-PT"/>
              <a:pPr>
                <a:defRPr/>
              </a:pPr>
              <a:t>17</a:t>
            </a:fld>
            <a:endParaRPr lang="pt-PT"/>
          </a:p>
        </p:txBody>
      </p:sp>
      <p:sp>
        <p:nvSpPr>
          <p:cNvPr id="7" name="Marcador de Posição do Número do Diapositivo 5"/>
          <p:cNvSpPr txBox="1">
            <a:spLocks noGrp="1"/>
          </p:cNvSpPr>
          <p:nvPr/>
        </p:nvSpPr>
        <p:spPr bwMode="auto">
          <a:xfrm>
            <a:off x="6553200" y="6237288"/>
            <a:ext cx="2133600" cy="4841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A08607B6-A461-4145-9315-660F7AD1B0D4}" type="slidenum">
              <a:rPr lang="pt-BR" sz="1400">
                <a:latin typeface="Arial" charset="0"/>
                <a:cs typeface="+mn-cs"/>
              </a:rPr>
              <a:pPr algn="r">
                <a:defRPr/>
              </a:pPr>
              <a:t>17</a:t>
            </a:fld>
            <a:endParaRPr lang="pt-BR" sz="1400">
              <a:latin typeface="Arial" charset="0"/>
              <a:cs typeface="+mn-cs"/>
            </a:endParaRPr>
          </a:p>
        </p:txBody>
      </p:sp>
      <p:sp>
        <p:nvSpPr>
          <p:cNvPr id="287748" name="Rectangle 8"/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260350"/>
            <a:ext cx="8229600" cy="561975"/>
          </a:xfrm>
        </p:spPr>
        <p:txBody>
          <a:bodyPr/>
          <a:lstStyle/>
          <a:p>
            <a:pPr algn="l"/>
            <a:r>
              <a:rPr lang="pt-PT" sz="3600" smtClean="0">
                <a:latin typeface="Times New Roman" pitchFamily="18" charset="0"/>
              </a:rPr>
              <a:t>Desenvolvimento dos Países Pobres</a:t>
            </a:r>
          </a:p>
        </p:txBody>
      </p:sp>
      <p:sp>
        <p:nvSpPr>
          <p:cNvPr id="287749" name="Rectangle 5"/>
          <p:cNvSpPr>
            <a:spLocks noChangeArrowheads="1"/>
          </p:cNvSpPr>
          <p:nvPr/>
        </p:nvSpPr>
        <p:spPr bwMode="auto">
          <a:xfrm>
            <a:off x="179388" y="1125538"/>
            <a:ext cx="88201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sz="2800">
                <a:solidFill>
                  <a:srgbClr val="009900"/>
                </a:solidFill>
              </a:rPr>
              <a:t>Os quatro elementos do Desenvolvimento nos países pobres</a:t>
            </a:r>
          </a:p>
        </p:txBody>
      </p:sp>
      <p:sp>
        <p:nvSpPr>
          <p:cNvPr id="287750" name="Rectangle 6"/>
          <p:cNvSpPr>
            <a:spLocks noChangeArrowheads="1"/>
          </p:cNvSpPr>
          <p:nvPr/>
        </p:nvSpPr>
        <p:spPr bwMode="auto">
          <a:xfrm>
            <a:off x="179388" y="1844675"/>
            <a:ext cx="8748712" cy="3935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sz="2800" b="1"/>
              <a:t>Recursos Humanos</a:t>
            </a:r>
          </a:p>
          <a:p>
            <a:pPr marL="625475" lvl="1" indent="-260350"/>
            <a:r>
              <a:rPr lang="pt-PT" sz="2800"/>
              <a:t>	. Explosão populacional: a herança de Malthus</a:t>
            </a:r>
          </a:p>
          <a:p>
            <a:pPr marL="625475" lvl="1" indent="-260350"/>
            <a:r>
              <a:rPr lang="pt-PT" sz="2800"/>
              <a:t>	. Capital Humano</a:t>
            </a:r>
          </a:p>
          <a:p>
            <a:pPr marL="625475" lvl="1" indent="-260350"/>
            <a:endParaRPr lang="pt-PT" sz="2800"/>
          </a:p>
          <a:p>
            <a:r>
              <a:rPr lang="pt-PT" sz="2800" b="1"/>
              <a:t>Recursos Naturais</a:t>
            </a:r>
          </a:p>
          <a:p>
            <a:pPr marL="625475" lvl="1" indent="-260350"/>
            <a:r>
              <a:rPr lang="pt-PT" sz="2800"/>
              <a:t>	. Recursos fracos, divididos por muita população</a:t>
            </a:r>
          </a:p>
          <a:p>
            <a:pPr marL="625475" lvl="1" indent="-260350"/>
            <a:r>
              <a:rPr lang="pt-PT" sz="2800"/>
              <a:t>	. Terrenos aráveis</a:t>
            </a:r>
          </a:p>
          <a:p>
            <a:pPr marL="625475" lvl="1" indent="-260350"/>
            <a:r>
              <a:rPr lang="pt-PT" sz="2800"/>
              <a:t>	. Riquezas naturais levam a actividades de </a:t>
            </a:r>
            <a:r>
              <a:rPr lang="pt-PT" sz="2800" i="1"/>
              <a:t>rent seeking</a:t>
            </a:r>
            <a:r>
              <a:rPr lang="pt-PT" sz="2800"/>
              <a:t> e à corrupção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2B29D3-FE6E-4D64-BE16-F65FDCCF9189}" type="slidenum">
              <a:rPr lang="pt-PT"/>
              <a:pPr>
                <a:defRPr/>
              </a:pPr>
              <a:t>18</a:t>
            </a:fld>
            <a:endParaRPr lang="pt-PT"/>
          </a:p>
        </p:txBody>
      </p:sp>
      <p:sp>
        <p:nvSpPr>
          <p:cNvPr id="7" name="Marcador de Posição do Número do Diapositivo 5"/>
          <p:cNvSpPr txBox="1">
            <a:spLocks noGrp="1"/>
          </p:cNvSpPr>
          <p:nvPr/>
        </p:nvSpPr>
        <p:spPr bwMode="auto">
          <a:xfrm>
            <a:off x="6553200" y="6237288"/>
            <a:ext cx="2133600" cy="4841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50223C91-7C8F-453B-AF8A-5D157F0DA5E8}" type="slidenum">
              <a:rPr lang="pt-BR" sz="1400">
                <a:latin typeface="Arial" charset="0"/>
                <a:cs typeface="+mn-cs"/>
              </a:rPr>
              <a:pPr algn="r">
                <a:defRPr/>
              </a:pPr>
              <a:t>18</a:t>
            </a:fld>
            <a:endParaRPr lang="pt-BR" sz="1400">
              <a:latin typeface="Arial" charset="0"/>
              <a:cs typeface="+mn-cs"/>
            </a:endParaRPr>
          </a:p>
        </p:txBody>
      </p:sp>
      <p:sp>
        <p:nvSpPr>
          <p:cNvPr id="289796" name="Rectangle 8"/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260350"/>
            <a:ext cx="8229600" cy="561975"/>
          </a:xfrm>
        </p:spPr>
        <p:txBody>
          <a:bodyPr/>
          <a:lstStyle/>
          <a:p>
            <a:pPr algn="l"/>
            <a:r>
              <a:rPr lang="pt-PT" sz="3400" smtClean="0">
                <a:latin typeface="Times New Roman" pitchFamily="18" charset="0"/>
              </a:rPr>
              <a:t>Desenvolvimento dos Países Pobres (cont.)</a:t>
            </a:r>
          </a:p>
        </p:txBody>
      </p:sp>
      <p:sp>
        <p:nvSpPr>
          <p:cNvPr id="289797" name="Rectangle 5"/>
          <p:cNvSpPr>
            <a:spLocks noChangeArrowheads="1"/>
          </p:cNvSpPr>
          <p:nvPr/>
        </p:nvSpPr>
        <p:spPr bwMode="auto">
          <a:xfrm>
            <a:off x="179388" y="1125538"/>
            <a:ext cx="882015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sz="2800">
                <a:solidFill>
                  <a:srgbClr val="009900"/>
                </a:solidFill>
              </a:rPr>
              <a:t>Os quatro elementos do Desenvolvimento nos países pobres (continuação)</a:t>
            </a:r>
          </a:p>
        </p:txBody>
      </p:sp>
      <p:sp>
        <p:nvSpPr>
          <p:cNvPr id="289798" name="Rectangle 6"/>
          <p:cNvSpPr>
            <a:spLocks noChangeArrowheads="1"/>
          </p:cNvSpPr>
          <p:nvPr/>
        </p:nvSpPr>
        <p:spPr bwMode="auto">
          <a:xfrm>
            <a:off x="539750" y="2133600"/>
            <a:ext cx="8388350" cy="410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sz="2400" b="1"/>
              <a:t>Formação de Capital</a:t>
            </a:r>
          </a:p>
          <a:p>
            <a:pPr marL="441325" lvl="1" indent="-87313"/>
            <a:r>
              <a:rPr lang="pt-PT" sz="2400"/>
              <a:t>	. Para investir é preciso poupar, o que é muito difícil em países pobres</a:t>
            </a:r>
          </a:p>
          <a:p>
            <a:pPr marL="441325" lvl="1" indent="-87313"/>
            <a:r>
              <a:rPr lang="pt-PT" sz="2400"/>
              <a:t>	. São necessárias infra-estruturas de base, projectos de grande dimensão</a:t>
            </a:r>
          </a:p>
          <a:p>
            <a:pPr marL="441325" lvl="1" indent="-87313"/>
            <a:r>
              <a:rPr lang="pt-PT" sz="2400"/>
              <a:t>	. Recurso a capital externo (ver figura seguinte)</a:t>
            </a:r>
          </a:p>
          <a:p>
            <a:pPr marL="441325" lvl="1" indent="-87313"/>
            <a:endParaRPr lang="pt-PT" sz="2400"/>
          </a:p>
          <a:p>
            <a:r>
              <a:rPr lang="pt-PT" sz="2400" b="1"/>
              <a:t>Progresso Tecnológico e Inovações</a:t>
            </a:r>
          </a:p>
          <a:p>
            <a:pPr marL="441325" lvl="1" indent="-87313"/>
            <a:r>
              <a:rPr lang="pt-PT" sz="2400"/>
              <a:t>	. Podem beneficiar do progresso dos países mais avançados</a:t>
            </a:r>
          </a:p>
          <a:p>
            <a:pPr marL="895350" lvl="2" indent="-92075"/>
            <a:r>
              <a:rPr lang="pt-PT" sz="2400"/>
              <a:t>	. Imitação da tecnologia</a:t>
            </a:r>
          </a:p>
          <a:p>
            <a:pPr marL="895350" lvl="2" indent="-92075"/>
            <a:r>
              <a:rPr lang="pt-PT" sz="2400"/>
              <a:t>	. Iniciativa Empresarial e Inovação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66C96B-AC2D-42D2-B674-0E45992E0DDE}" type="slidenum">
              <a:rPr lang="pt-PT"/>
              <a:pPr>
                <a:defRPr/>
              </a:pPr>
              <a:t>19</a:t>
            </a:fld>
            <a:endParaRPr lang="pt-PT"/>
          </a:p>
        </p:txBody>
      </p:sp>
      <p:sp>
        <p:nvSpPr>
          <p:cNvPr id="7" name="Marcador de Posição do Número do Diapositivo 5"/>
          <p:cNvSpPr txBox="1">
            <a:spLocks noGrp="1"/>
          </p:cNvSpPr>
          <p:nvPr/>
        </p:nvSpPr>
        <p:spPr bwMode="auto">
          <a:xfrm>
            <a:off x="6553200" y="6237288"/>
            <a:ext cx="2133600" cy="4841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4AA16623-6AAA-4A61-82EB-EF9466BAF0A9}" type="slidenum">
              <a:rPr lang="pt-BR" sz="1400">
                <a:latin typeface="Arial" charset="0"/>
                <a:cs typeface="+mn-cs"/>
              </a:rPr>
              <a:pPr algn="r">
                <a:defRPr/>
              </a:pPr>
              <a:t>19</a:t>
            </a:fld>
            <a:endParaRPr lang="pt-BR" sz="1400">
              <a:latin typeface="Arial" charset="0"/>
              <a:cs typeface="+mn-cs"/>
            </a:endParaRPr>
          </a:p>
        </p:txBody>
      </p:sp>
      <p:sp>
        <p:nvSpPr>
          <p:cNvPr id="291844" name="Rectangle 8"/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260350"/>
            <a:ext cx="8229600" cy="561975"/>
          </a:xfrm>
        </p:spPr>
        <p:txBody>
          <a:bodyPr/>
          <a:lstStyle/>
          <a:p>
            <a:pPr algn="l"/>
            <a:r>
              <a:rPr lang="pt-PT" sz="3200" smtClean="0">
                <a:latin typeface="Times New Roman" pitchFamily="18" charset="0"/>
              </a:rPr>
              <a:t>Investimento em Países em Desenvolvimento</a:t>
            </a:r>
          </a:p>
        </p:txBody>
      </p:sp>
      <p:pic>
        <p:nvPicPr>
          <p:cNvPr id="291845" name="Picture 5" descr="sam72055_280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00113" y="1268413"/>
            <a:ext cx="7108825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320AA9-3D07-484A-91B6-D178FD148C64}" type="slidenum">
              <a:rPr lang="pt-PT"/>
              <a:pPr>
                <a:defRPr/>
              </a:pPr>
              <a:t>2</a:t>
            </a:fld>
            <a:endParaRPr lang="pt-PT"/>
          </a:p>
        </p:txBody>
      </p:sp>
      <p:sp>
        <p:nvSpPr>
          <p:cNvPr id="7" name="Marcador de Posição do Número do Diapositivo 5"/>
          <p:cNvSpPr txBox="1">
            <a:spLocks noGrp="1"/>
          </p:cNvSpPr>
          <p:nvPr/>
        </p:nvSpPr>
        <p:spPr bwMode="auto">
          <a:xfrm>
            <a:off x="6553200" y="6237288"/>
            <a:ext cx="2133600" cy="4841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630A2755-E6F7-4D28-8EC2-A68D76553228}" type="slidenum">
              <a:rPr lang="pt-BR" sz="1400">
                <a:latin typeface="Arial" charset="0"/>
                <a:cs typeface="+mn-cs"/>
              </a:rPr>
              <a:pPr algn="r">
                <a:defRPr/>
              </a:pPr>
              <a:t>2</a:t>
            </a:fld>
            <a:endParaRPr lang="pt-BR" sz="1400">
              <a:latin typeface="Arial" charset="0"/>
              <a:cs typeface="+mn-cs"/>
            </a:endParaRPr>
          </a:p>
        </p:txBody>
      </p:sp>
      <p:sp>
        <p:nvSpPr>
          <p:cNvPr id="18436" name="Rectangle 8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561975"/>
          </a:xfrm>
        </p:spPr>
        <p:txBody>
          <a:bodyPr/>
          <a:lstStyle/>
          <a:p>
            <a:pPr algn="l"/>
            <a:r>
              <a:rPr lang="pt-PT" sz="4000" smtClean="0">
                <a:latin typeface="Times New Roman" pitchFamily="18" charset="0"/>
              </a:rPr>
              <a:t>Crescimento Económico</a:t>
            </a:r>
          </a:p>
        </p:txBody>
      </p:sp>
      <p:sp>
        <p:nvSpPr>
          <p:cNvPr id="18437" name="Rectangle 10"/>
          <p:cNvSpPr>
            <a:spLocks noChangeArrowheads="1"/>
          </p:cNvSpPr>
          <p:nvPr/>
        </p:nvSpPr>
        <p:spPr bwMode="auto">
          <a:xfrm>
            <a:off x="468313" y="1196975"/>
            <a:ext cx="8351837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PT" dirty="0">
                <a:solidFill>
                  <a:schemeClr val="tx2"/>
                </a:solidFill>
              </a:rPr>
              <a:t>O </a:t>
            </a:r>
            <a:r>
              <a:rPr lang="pt-PT" b="1" dirty="0">
                <a:solidFill>
                  <a:schemeClr val="folHlink"/>
                </a:solidFill>
              </a:rPr>
              <a:t>crescimento económico</a:t>
            </a:r>
            <a:r>
              <a:rPr lang="pt-PT" dirty="0">
                <a:solidFill>
                  <a:schemeClr val="tx2"/>
                </a:solidFill>
              </a:rPr>
              <a:t> envolve o crescimento do </a:t>
            </a:r>
            <a:r>
              <a:rPr lang="pt-PT" b="1" dirty="0">
                <a:solidFill>
                  <a:schemeClr val="tx2"/>
                </a:solidFill>
              </a:rPr>
              <a:t>produto potencial</a:t>
            </a:r>
            <a:r>
              <a:rPr lang="pt-PT" dirty="0">
                <a:solidFill>
                  <a:schemeClr val="tx2"/>
                </a:solidFill>
              </a:rPr>
              <a:t> a longo prazo. </a:t>
            </a:r>
          </a:p>
          <a:p>
            <a:pPr algn="just"/>
            <a:endParaRPr lang="pt-PT" dirty="0">
              <a:solidFill>
                <a:schemeClr val="tx2"/>
              </a:solidFill>
            </a:endParaRPr>
          </a:p>
          <a:p>
            <a:pPr algn="just"/>
            <a:r>
              <a:rPr lang="pt-PT" dirty="0">
                <a:solidFill>
                  <a:schemeClr val="tx2"/>
                </a:solidFill>
              </a:rPr>
              <a:t>O crescimento do </a:t>
            </a:r>
            <a:r>
              <a:rPr lang="pt-PT" b="1" dirty="0">
                <a:solidFill>
                  <a:schemeClr val="tx2"/>
                </a:solidFill>
              </a:rPr>
              <a:t>produto </a:t>
            </a:r>
            <a:r>
              <a:rPr lang="pt-PT" b="1" i="1" dirty="0">
                <a:solidFill>
                  <a:schemeClr val="tx2"/>
                </a:solidFill>
              </a:rPr>
              <a:t>per capita</a:t>
            </a:r>
            <a:r>
              <a:rPr lang="pt-PT" dirty="0">
                <a:solidFill>
                  <a:schemeClr val="tx2"/>
                </a:solidFill>
              </a:rPr>
              <a:t> é um </a:t>
            </a:r>
            <a:r>
              <a:rPr lang="pt-PT" dirty="0" smtClean="0">
                <a:solidFill>
                  <a:schemeClr val="tx2"/>
                </a:solidFill>
              </a:rPr>
              <a:t>objetivo </a:t>
            </a:r>
            <a:r>
              <a:rPr lang="pt-PT" dirty="0">
                <a:solidFill>
                  <a:schemeClr val="tx2"/>
                </a:solidFill>
              </a:rPr>
              <a:t>importante do Estado porque está associado ao crescimento dos rendimentos reais médios e dos </a:t>
            </a:r>
            <a:r>
              <a:rPr lang="pt-PT" b="1" dirty="0">
                <a:solidFill>
                  <a:schemeClr val="tx2"/>
                </a:solidFill>
              </a:rPr>
              <a:t>níveis de vida</a:t>
            </a:r>
            <a:r>
              <a:rPr lang="pt-PT" dirty="0">
                <a:solidFill>
                  <a:schemeClr val="tx2"/>
                </a:solidFill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3DF903-5B3E-4793-A8D2-9F3480059811}" type="slidenum">
              <a:rPr lang="pt-PT"/>
              <a:pPr>
                <a:defRPr/>
              </a:pPr>
              <a:t>20</a:t>
            </a:fld>
            <a:endParaRPr lang="pt-PT"/>
          </a:p>
        </p:txBody>
      </p:sp>
      <p:sp>
        <p:nvSpPr>
          <p:cNvPr id="7" name="Marcador de Posição do Número do Diapositivo 5"/>
          <p:cNvSpPr txBox="1">
            <a:spLocks noGrp="1"/>
          </p:cNvSpPr>
          <p:nvPr/>
        </p:nvSpPr>
        <p:spPr bwMode="auto">
          <a:xfrm>
            <a:off x="6553200" y="6237288"/>
            <a:ext cx="2133600" cy="4841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5AC938EE-0656-4E58-9CE9-9EA1B1E8B89D}" type="slidenum">
              <a:rPr lang="pt-BR" sz="1400">
                <a:latin typeface="Arial" charset="0"/>
                <a:cs typeface="+mn-cs"/>
              </a:rPr>
              <a:pPr algn="r">
                <a:defRPr/>
              </a:pPr>
              <a:t>20</a:t>
            </a:fld>
            <a:endParaRPr lang="pt-BR" sz="1400">
              <a:latin typeface="Arial" charset="0"/>
              <a:cs typeface="+mn-cs"/>
            </a:endParaRPr>
          </a:p>
        </p:txBody>
      </p:sp>
      <p:sp>
        <p:nvSpPr>
          <p:cNvPr id="293892" name="Rectangle 8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561975"/>
          </a:xfrm>
        </p:spPr>
        <p:txBody>
          <a:bodyPr/>
          <a:lstStyle/>
          <a:p>
            <a:pPr algn="l"/>
            <a:r>
              <a:rPr lang="pt-PT" sz="4000" smtClean="0">
                <a:latin typeface="Times New Roman" pitchFamily="18" charset="0"/>
              </a:rPr>
              <a:t>Ciclo Vicioso da Pobreza</a:t>
            </a:r>
          </a:p>
        </p:txBody>
      </p:sp>
      <p:pic>
        <p:nvPicPr>
          <p:cNvPr id="293893" name="Picture 5" descr="sam72055_280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47813" y="1341438"/>
            <a:ext cx="5410200" cy="408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1C00D0-2DD2-4AD8-90FF-5459BE4F0900}" type="slidenum">
              <a:rPr lang="pt-PT"/>
              <a:pPr>
                <a:defRPr/>
              </a:pPr>
              <a:t>21</a:t>
            </a:fld>
            <a:endParaRPr lang="pt-PT"/>
          </a:p>
        </p:txBody>
      </p:sp>
      <p:sp>
        <p:nvSpPr>
          <p:cNvPr id="7" name="Marcador de Posição do Número do Diapositivo 5"/>
          <p:cNvSpPr txBox="1">
            <a:spLocks noGrp="1"/>
          </p:cNvSpPr>
          <p:nvPr/>
        </p:nvSpPr>
        <p:spPr bwMode="auto">
          <a:xfrm>
            <a:off x="6553200" y="6237288"/>
            <a:ext cx="2133600" cy="4841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82C564A9-703E-4860-853E-D837F6B335C5}" type="slidenum">
              <a:rPr lang="pt-BR" sz="1400">
                <a:latin typeface="Arial" charset="0"/>
                <a:cs typeface="+mn-cs"/>
              </a:rPr>
              <a:pPr algn="r">
                <a:defRPr/>
              </a:pPr>
              <a:t>21</a:t>
            </a:fld>
            <a:endParaRPr lang="pt-BR" sz="1400">
              <a:latin typeface="Arial" charset="0"/>
              <a:cs typeface="+mn-cs"/>
            </a:endParaRPr>
          </a:p>
        </p:txBody>
      </p:sp>
      <p:sp>
        <p:nvSpPr>
          <p:cNvPr id="295940" name="Rectangle 8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60350"/>
            <a:ext cx="8229600" cy="561975"/>
          </a:xfrm>
        </p:spPr>
        <p:txBody>
          <a:bodyPr/>
          <a:lstStyle/>
          <a:p>
            <a:pPr algn="l"/>
            <a:r>
              <a:rPr lang="pt-PT" sz="3200" smtClean="0">
                <a:latin typeface="Times New Roman" pitchFamily="18" charset="0"/>
              </a:rPr>
              <a:t>Estratégias para o Desenvolvimento Económico</a:t>
            </a:r>
          </a:p>
        </p:txBody>
      </p:sp>
      <p:sp>
        <p:nvSpPr>
          <p:cNvPr id="295941" name="Rectangle 6"/>
          <p:cNvSpPr>
            <a:spLocks noChangeArrowheads="1"/>
          </p:cNvSpPr>
          <p:nvPr/>
        </p:nvSpPr>
        <p:spPr bwMode="auto">
          <a:xfrm>
            <a:off x="395288" y="1412875"/>
            <a:ext cx="8424862" cy="399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tabLst>
                <a:tab pos="365125" algn="l"/>
              </a:tabLst>
            </a:pPr>
            <a:r>
              <a:rPr lang="pt-PT"/>
              <a:t>Atraso relativo pode levar à </a:t>
            </a:r>
            <a:r>
              <a:rPr lang="pt-PT" b="1"/>
              <a:t>convergência</a:t>
            </a:r>
            <a:r>
              <a:rPr lang="pt-PT"/>
              <a:t> dos países em direcção à fronteira tecnológica.</a:t>
            </a:r>
          </a:p>
          <a:p>
            <a:pPr>
              <a:tabLst>
                <a:tab pos="365125" algn="l"/>
              </a:tabLst>
            </a:pPr>
            <a:endParaRPr lang="pt-PT"/>
          </a:p>
          <a:p>
            <a:pPr>
              <a:tabLst>
                <a:tab pos="365125" algn="l"/>
              </a:tabLst>
            </a:pPr>
            <a:r>
              <a:rPr lang="pt-PT"/>
              <a:t>	Industrialização </a:t>
            </a:r>
            <a:r>
              <a:rPr lang="pt-PT" i="1"/>
              <a:t>vs.</a:t>
            </a:r>
            <a:r>
              <a:rPr lang="pt-PT"/>
              <a:t> Agricultura</a:t>
            </a:r>
          </a:p>
          <a:p>
            <a:pPr>
              <a:tabLst>
                <a:tab pos="365125" algn="l"/>
              </a:tabLst>
            </a:pPr>
            <a:endParaRPr lang="pt-PT"/>
          </a:p>
          <a:p>
            <a:pPr>
              <a:tabLst>
                <a:tab pos="365125" algn="l"/>
              </a:tabLst>
            </a:pPr>
            <a:r>
              <a:rPr lang="pt-PT"/>
              <a:t>	Estado </a:t>
            </a:r>
            <a:r>
              <a:rPr lang="pt-PT" i="1"/>
              <a:t>vs.</a:t>
            </a:r>
            <a:r>
              <a:rPr lang="pt-PT"/>
              <a:t> Mercado</a:t>
            </a:r>
          </a:p>
          <a:p>
            <a:pPr>
              <a:tabLst>
                <a:tab pos="365125" algn="l"/>
              </a:tabLst>
            </a:pPr>
            <a:endParaRPr lang="pt-PT"/>
          </a:p>
          <a:p>
            <a:pPr>
              <a:tabLst>
                <a:tab pos="365125" algn="l"/>
              </a:tabLst>
            </a:pPr>
            <a:r>
              <a:rPr lang="pt-PT"/>
              <a:t>	Orientação para o Exterior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46BA76-EA7B-4E4D-8864-B2D4962CD7A2}" type="slidenum">
              <a:rPr lang="pt-PT"/>
              <a:pPr>
                <a:defRPr/>
              </a:pPr>
              <a:t>22</a:t>
            </a:fld>
            <a:endParaRPr lang="pt-PT"/>
          </a:p>
        </p:txBody>
      </p:sp>
      <p:sp>
        <p:nvSpPr>
          <p:cNvPr id="7" name="Marcador de Posição do Número do Diapositivo 5"/>
          <p:cNvSpPr txBox="1">
            <a:spLocks noGrp="1"/>
          </p:cNvSpPr>
          <p:nvPr/>
        </p:nvSpPr>
        <p:spPr bwMode="auto">
          <a:xfrm>
            <a:off x="6553200" y="6237288"/>
            <a:ext cx="2133600" cy="4841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B60F92FC-D0FE-4499-AFAE-92DFD9928BA8}" type="slidenum">
              <a:rPr lang="pt-BR" sz="1400">
                <a:latin typeface="Arial" charset="0"/>
                <a:cs typeface="+mn-cs"/>
              </a:rPr>
              <a:pPr algn="r">
                <a:defRPr/>
              </a:pPr>
              <a:t>22</a:t>
            </a:fld>
            <a:endParaRPr lang="pt-BR" sz="1400">
              <a:latin typeface="Arial" charset="0"/>
              <a:cs typeface="+mn-cs"/>
            </a:endParaRPr>
          </a:p>
        </p:txBody>
      </p:sp>
      <p:sp>
        <p:nvSpPr>
          <p:cNvPr id="297988" name="Rectangle 8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60350"/>
            <a:ext cx="8229600" cy="561975"/>
          </a:xfrm>
        </p:spPr>
        <p:txBody>
          <a:bodyPr/>
          <a:lstStyle/>
          <a:p>
            <a:pPr algn="l"/>
            <a:r>
              <a:rPr lang="en-US" sz="3200" smtClean="0">
                <a:latin typeface="Times New Roman" pitchFamily="18" charset="0"/>
              </a:rPr>
              <a:t>Abertura e Crescimento Económico, 1970-1989</a:t>
            </a:r>
            <a:endParaRPr lang="pt-PT" sz="3200" smtClean="0">
              <a:latin typeface="Times New Roman" pitchFamily="18" charset="0"/>
            </a:endParaRPr>
          </a:p>
        </p:txBody>
      </p:sp>
      <p:pic>
        <p:nvPicPr>
          <p:cNvPr id="297989" name="Picture 5" descr="sam72055_280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0825" y="1125538"/>
            <a:ext cx="8518525" cy="489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Introdução à Economia (2º sem) –  Ano Lectivo 2013/2014                        9. Crescimento e Desenvolvimento</a:t>
            </a:r>
            <a:endParaRPr lang="pt-PT"/>
          </a:p>
        </p:txBody>
      </p:sp>
      <p:sp>
        <p:nvSpPr>
          <p:cNvPr id="3" name="Marcador de Posição do Número do Diapositivo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39DC1F-5BB6-4246-B7B8-AB063578BDC5}" type="slidenum">
              <a:rPr lang="pt-PT" smtClean="0"/>
              <a:pPr>
                <a:defRPr/>
              </a:pPr>
              <a:t>23</a:t>
            </a:fld>
            <a:endParaRPr lang="pt-PT"/>
          </a:p>
        </p:txBody>
      </p:sp>
      <p:sp>
        <p:nvSpPr>
          <p:cNvPr id="4" name="Rectângulo 3"/>
          <p:cNvSpPr/>
          <p:nvPr/>
        </p:nvSpPr>
        <p:spPr>
          <a:xfrm>
            <a:off x="611560" y="1340768"/>
            <a:ext cx="8208912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b="1" dirty="0" smtClean="0"/>
              <a:t>Bibliografia</a:t>
            </a:r>
          </a:p>
          <a:p>
            <a:endParaRPr lang="pt-PT" dirty="0"/>
          </a:p>
          <a:p>
            <a:r>
              <a:rPr lang="pt-PT" sz="2000" dirty="0" smtClean="0"/>
              <a:t>Fernandes</a:t>
            </a:r>
            <a:r>
              <a:rPr lang="pt-PT" sz="2000" dirty="0"/>
              <a:t>, António J.; Pereira, Elisabeth T.; Bento, João P.C.; Madaleno, Mara &amp; </a:t>
            </a:r>
            <a:r>
              <a:rPr lang="pt-PT" sz="2000" dirty="0" err="1"/>
              <a:t>Robaina</a:t>
            </a:r>
            <a:r>
              <a:rPr lang="pt-PT" sz="2000" dirty="0"/>
              <a:t>, Margarita (</a:t>
            </a:r>
            <a:r>
              <a:rPr lang="pt-PT" sz="2000" dirty="0" smtClean="0"/>
              <a:t>2019), </a:t>
            </a:r>
            <a:r>
              <a:rPr lang="pt-PT" sz="2000" dirty="0"/>
              <a:t>Introdução à Economia: Teoria e Prática, Edições </a:t>
            </a:r>
            <a:r>
              <a:rPr lang="pt-PT" sz="2000" dirty="0" smtClean="0"/>
              <a:t>Silabo.</a:t>
            </a:r>
            <a:endParaRPr lang="pt-PT" sz="2000" dirty="0"/>
          </a:p>
        </p:txBody>
      </p:sp>
    </p:spTree>
    <p:extLst>
      <p:ext uri="{BB962C8B-B14F-4D97-AF65-F5344CB8AC3E}">
        <p14:creationId xmlns:p14="http://schemas.microsoft.com/office/powerpoint/2010/main" val="3314683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EC8B55-3AC6-49F7-AA55-4664EE67B74D}" type="slidenum">
              <a:rPr lang="pt-PT"/>
              <a:pPr>
                <a:defRPr/>
              </a:pPr>
              <a:t>3</a:t>
            </a:fld>
            <a:endParaRPr lang="pt-PT"/>
          </a:p>
        </p:txBody>
      </p:sp>
      <p:sp>
        <p:nvSpPr>
          <p:cNvPr id="7" name="Marcador de Posição do Número do Diapositivo 5"/>
          <p:cNvSpPr txBox="1">
            <a:spLocks noGrp="1"/>
          </p:cNvSpPr>
          <p:nvPr/>
        </p:nvSpPr>
        <p:spPr bwMode="auto">
          <a:xfrm>
            <a:off x="6553200" y="6237288"/>
            <a:ext cx="2133600" cy="4841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15E58D25-A76F-4AC5-97A2-A279F872B2A4}" type="slidenum">
              <a:rPr lang="pt-BR" sz="1400">
                <a:latin typeface="Arial" charset="0"/>
                <a:cs typeface="+mn-cs"/>
              </a:rPr>
              <a:pPr algn="r">
                <a:defRPr/>
              </a:pPr>
              <a:t>3</a:t>
            </a:fld>
            <a:endParaRPr lang="pt-BR" sz="1400">
              <a:latin typeface="Arial" charset="0"/>
              <a:cs typeface="+mn-cs"/>
            </a:endParaRPr>
          </a:p>
        </p:txBody>
      </p:sp>
      <p:sp>
        <p:nvSpPr>
          <p:cNvPr id="20484" name="Rectangle 8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561975"/>
          </a:xfrm>
        </p:spPr>
        <p:txBody>
          <a:bodyPr/>
          <a:lstStyle/>
          <a:p>
            <a:pPr algn="l"/>
            <a:r>
              <a:rPr lang="pt-PT" sz="4000" smtClean="0">
                <a:latin typeface="Times New Roman" pitchFamily="18" charset="0"/>
              </a:rPr>
              <a:t>Evolução Taxas Crescimento</a:t>
            </a:r>
          </a:p>
        </p:txBody>
      </p:sp>
      <p:pic>
        <p:nvPicPr>
          <p:cNvPr id="20485" name="Picture 5" descr="sam72055_tb270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412875"/>
            <a:ext cx="8229600" cy="431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81BE6D-6FAC-4964-BC7C-53AC04264D7B}" type="slidenum">
              <a:rPr lang="pt-PT"/>
              <a:pPr>
                <a:defRPr/>
              </a:pPr>
              <a:t>4</a:t>
            </a:fld>
            <a:endParaRPr lang="pt-PT"/>
          </a:p>
        </p:txBody>
      </p:sp>
      <p:sp>
        <p:nvSpPr>
          <p:cNvPr id="7" name="Marcador de Posição do Número do Diapositivo 5"/>
          <p:cNvSpPr txBox="1">
            <a:spLocks noGrp="1"/>
          </p:cNvSpPr>
          <p:nvPr/>
        </p:nvSpPr>
        <p:spPr bwMode="auto">
          <a:xfrm>
            <a:off x="6553200" y="6237288"/>
            <a:ext cx="2133600" cy="4841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D64EC83A-7951-4070-A63E-291BC9FE955C}" type="slidenum">
              <a:rPr lang="pt-BR" sz="1400">
                <a:latin typeface="Arial" charset="0"/>
                <a:cs typeface="+mn-cs"/>
              </a:rPr>
              <a:pPr algn="r">
                <a:defRPr/>
              </a:pPr>
              <a:t>4</a:t>
            </a:fld>
            <a:endParaRPr lang="pt-BR" sz="1400">
              <a:latin typeface="Arial" charset="0"/>
              <a:cs typeface="+mn-cs"/>
            </a:endParaRPr>
          </a:p>
        </p:txBody>
      </p:sp>
      <p:sp>
        <p:nvSpPr>
          <p:cNvPr id="22532" name="Rectangle 8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561975"/>
          </a:xfrm>
        </p:spPr>
        <p:txBody>
          <a:bodyPr/>
          <a:lstStyle/>
          <a:p>
            <a:pPr algn="l"/>
            <a:r>
              <a:rPr lang="pt-PT" sz="4000" smtClean="0">
                <a:latin typeface="Times New Roman" pitchFamily="18" charset="0"/>
              </a:rPr>
              <a:t>Crescimento Económico</a:t>
            </a:r>
          </a:p>
        </p:txBody>
      </p:sp>
      <p:sp>
        <p:nvSpPr>
          <p:cNvPr id="22533" name="Rectangle 5"/>
          <p:cNvSpPr>
            <a:spLocks noChangeArrowheads="1"/>
          </p:cNvSpPr>
          <p:nvPr/>
        </p:nvSpPr>
        <p:spPr bwMode="auto">
          <a:xfrm>
            <a:off x="395288" y="1052513"/>
            <a:ext cx="82804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solidFill>
                  <a:schemeClr val="tx2"/>
                </a:solidFill>
              </a:rPr>
              <a:t>O </a:t>
            </a:r>
            <a:r>
              <a:rPr lang="en-US" sz="2400">
                <a:solidFill>
                  <a:srgbClr val="009900"/>
                </a:solidFill>
              </a:rPr>
              <a:t>Crescimento Económico</a:t>
            </a:r>
            <a:r>
              <a:rPr lang="en-US" sz="2400">
                <a:solidFill>
                  <a:schemeClr val="tx2"/>
                </a:solidFill>
              </a:rPr>
              <a:t> é a chave para padrões elevados de nível de vida no Longo Prazo</a:t>
            </a:r>
            <a:endParaRPr lang="pt-PT" sz="2400">
              <a:solidFill>
                <a:schemeClr val="tx2"/>
              </a:solidFill>
            </a:endParaRPr>
          </a:p>
        </p:txBody>
      </p:sp>
      <p:pic>
        <p:nvPicPr>
          <p:cNvPr id="22534" name="Picture 6" descr="sam72055_270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00113" y="1916113"/>
            <a:ext cx="7272337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207B09-C491-466B-AF94-BB604F452802}" type="slidenum">
              <a:rPr lang="pt-PT"/>
              <a:pPr>
                <a:defRPr/>
              </a:pPr>
              <a:t>5</a:t>
            </a:fld>
            <a:endParaRPr lang="pt-PT"/>
          </a:p>
        </p:txBody>
      </p:sp>
      <p:sp>
        <p:nvSpPr>
          <p:cNvPr id="7" name="Marcador de Posição do Número do Diapositivo 5"/>
          <p:cNvSpPr txBox="1">
            <a:spLocks noGrp="1"/>
          </p:cNvSpPr>
          <p:nvPr/>
        </p:nvSpPr>
        <p:spPr bwMode="auto">
          <a:xfrm>
            <a:off x="6553200" y="6237288"/>
            <a:ext cx="2133600" cy="4841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86A24086-CD38-454F-B551-7593CFADBE1C}" type="slidenum">
              <a:rPr lang="pt-BR" sz="1400">
                <a:latin typeface="Arial" charset="0"/>
                <a:cs typeface="+mn-cs"/>
              </a:rPr>
              <a:pPr algn="r">
                <a:defRPr/>
              </a:pPr>
              <a:t>5</a:t>
            </a:fld>
            <a:endParaRPr lang="pt-BR" sz="1400">
              <a:latin typeface="Arial" charset="0"/>
              <a:cs typeface="+mn-cs"/>
            </a:endParaRPr>
          </a:p>
        </p:txBody>
      </p:sp>
      <p:sp>
        <p:nvSpPr>
          <p:cNvPr id="24580" name="Rectangle 8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561975"/>
          </a:xfrm>
        </p:spPr>
        <p:txBody>
          <a:bodyPr/>
          <a:lstStyle/>
          <a:p>
            <a:pPr algn="l"/>
            <a:r>
              <a:rPr lang="pt-PT" sz="4000" smtClean="0">
                <a:latin typeface="Times New Roman" pitchFamily="18" charset="0"/>
              </a:rPr>
              <a:t>“Rodas” do Crescimento</a:t>
            </a:r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604838" y="1268413"/>
            <a:ext cx="79549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pt-PT" b="1" i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Qual a receita para o crescimento económico?</a:t>
            </a:r>
          </a:p>
        </p:txBody>
      </p:sp>
      <p:sp>
        <p:nvSpPr>
          <p:cNvPr id="24581" name="Rectangle 6"/>
          <p:cNvSpPr>
            <a:spLocks noChangeArrowheads="1"/>
          </p:cNvSpPr>
          <p:nvPr/>
        </p:nvSpPr>
        <p:spPr bwMode="auto">
          <a:xfrm>
            <a:off x="468313" y="2060575"/>
            <a:ext cx="8208962" cy="383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pt-PT" sz="2800" b="1">
                <a:solidFill>
                  <a:srgbClr val="009900"/>
                </a:solidFill>
              </a:rPr>
              <a:t>Quatro “rodas” ou factores de crescimento:</a:t>
            </a:r>
          </a:p>
          <a:p>
            <a:pPr marL="715963" lvl="1" indent="-258763">
              <a:spcBef>
                <a:spcPct val="30000"/>
              </a:spcBef>
              <a:defRPr/>
            </a:pPr>
            <a:r>
              <a:rPr lang="pt-PT" sz="2800"/>
              <a:t>. </a:t>
            </a:r>
            <a:r>
              <a:rPr lang="pt-PT" sz="2800" i="1">
                <a:effectLst>
                  <a:outerShdw blurRad="38100" dist="38100" dir="2700000" algn="tl">
                    <a:srgbClr val="C0C0C0"/>
                  </a:outerShdw>
                </a:effectLst>
              </a:rPr>
              <a:t>Recursos Humanos</a:t>
            </a:r>
            <a:r>
              <a:rPr lang="pt-PT" sz="2800"/>
              <a:t> </a:t>
            </a:r>
            <a:r>
              <a:rPr lang="pt-PT" sz="2400"/>
              <a:t>(oferta de trabalhadores, educação, disciplina, motivação)</a:t>
            </a:r>
          </a:p>
          <a:p>
            <a:pPr marL="715963" lvl="1" indent="-258763">
              <a:spcBef>
                <a:spcPct val="30000"/>
              </a:spcBef>
              <a:defRPr/>
            </a:pPr>
            <a:r>
              <a:rPr lang="pt-PT" sz="2800"/>
              <a:t>. </a:t>
            </a:r>
            <a:r>
              <a:rPr lang="pt-PT" sz="2800" i="1">
                <a:effectLst>
                  <a:outerShdw blurRad="38100" dist="38100" dir="2700000" algn="tl">
                    <a:srgbClr val="C0C0C0"/>
                  </a:outerShdw>
                </a:effectLst>
              </a:rPr>
              <a:t>Recursos Naturais</a:t>
            </a:r>
            <a:r>
              <a:rPr lang="pt-PT" sz="2800"/>
              <a:t> </a:t>
            </a:r>
            <a:r>
              <a:rPr lang="pt-PT" sz="2400"/>
              <a:t>(terra, minerais, combustíveis, qualidade ambiental)</a:t>
            </a:r>
          </a:p>
          <a:p>
            <a:pPr marL="715963" lvl="1" indent="-258763">
              <a:spcBef>
                <a:spcPct val="30000"/>
              </a:spcBef>
              <a:defRPr/>
            </a:pPr>
            <a:r>
              <a:rPr lang="pt-PT" sz="2800"/>
              <a:t>. </a:t>
            </a:r>
            <a:r>
              <a:rPr lang="pt-PT" sz="2800" i="1">
                <a:effectLst>
                  <a:outerShdw blurRad="38100" dist="38100" dir="2700000" algn="tl">
                    <a:srgbClr val="C0C0C0"/>
                  </a:outerShdw>
                </a:effectLst>
              </a:rPr>
              <a:t>Formação de Capital</a:t>
            </a:r>
            <a:r>
              <a:rPr lang="pt-PT" sz="2800"/>
              <a:t> </a:t>
            </a:r>
            <a:r>
              <a:rPr lang="pt-PT" sz="2400"/>
              <a:t>(máquinas, fábricas, estradas)</a:t>
            </a:r>
          </a:p>
          <a:p>
            <a:pPr marL="715963" lvl="1" indent="-258763">
              <a:spcBef>
                <a:spcPct val="30000"/>
              </a:spcBef>
              <a:defRPr/>
            </a:pPr>
            <a:r>
              <a:rPr lang="pt-PT" sz="2800"/>
              <a:t>. </a:t>
            </a:r>
            <a:r>
              <a:rPr lang="pt-PT" sz="2800" i="1">
                <a:effectLst>
                  <a:outerShdw blurRad="38100" dist="38100" dir="2700000" algn="tl">
                    <a:srgbClr val="C0C0C0"/>
                  </a:outerShdw>
                </a:effectLst>
              </a:rPr>
              <a:t>Tecnologia</a:t>
            </a:r>
            <a:r>
              <a:rPr lang="pt-PT" sz="2800" i="1"/>
              <a:t> </a:t>
            </a:r>
            <a:r>
              <a:rPr lang="pt-PT" sz="2400"/>
              <a:t>(ciência, engenharia, gestão, iniciativa empresarial)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5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5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5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5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5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5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B89B23-3D19-48B8-A2BA-E787FBCC57D1}" type="slidenum">
              <a:rPr lang="pt-PT"/>
              <a:pPr>
                <a:defRPr/>
              </a:pPr>
              <a:t>6</a:t>
            </a:fld>
            <a:endParaRPr lang="pt-PT"/>
          </a:p>
        </p:txBody>
      </p:sp>
      <p:sp>
        <p:nvSpPr>
          <p:cNvPr id="7" name="Marcador de Posição do Número do Diapositivo 5"/>
          <p:cNvSpPr txBox="1">
            <a:spLocks noGrp="1"/>
          </p:cNvSpPr>
          <p:nvPr/>
        </p:nvSpPr>
        <p:spPr bwMode="auto">
          <a:xfrm>
            <a:off x="6553200" y="6237288"/>
            <a:ext cx="2133600" cy="4841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9337ADC5-C732-49D6-8361-B8AA7FD97595}" type="slidenum">
              <a:rPr lang="pt-BR" sz="1400">
                <a:latin typeface="Arial" charset="0"/>
                <a:cs typeface="+mn-cs"/>
              </a:rPr>
              <a:pPr algn="r">
                <a:defRPr/>
              </a:pPr>
              <a:t>6</a:t>
            </a:fld>
            <a:endParaRPr lang="pt-BR" sz="1400">
              <a:latin typeface="Arial" charset="0"/>
              <a:cs typeface="+mn-cs"/>
            </a:endParaRPr>
          </a:p>
        </p:txBody>
      </p:sp>
      <p:sp>
        <p:nvSpPr>
          <p:cNvPr id="26628" name="Rectangle 8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561975"/>
          </a:xfrm>
        </p:spPr>
        <p:txBody>
          <a:bodyPr/>
          <a:lstStyle/>
          <a:p>
            <a:pPr algn="l"/>
            <a:r>
              <a:rPr lang="pt-PT" sz="4000" smtClean="0">
                <a:latin typeface="Times New Roman" pitchFamily="18" charset="0"/>
              </a:rPr>
              <a:t>“Rodas” do Crescimento</a:t>
            </a:r>
          </a:p>
        </p:txBody>
      </p:sp>
      <p:pic>
        <p:nvPicPr>
          <p:cNvPr id="26629" name="Picture 5" descr="sam72055_tb270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341438"/>
            <a:ext cx="8229600" cy="461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5D4DED-6964-4D3E-83C1-BA96A16DD12E}" type="slidenum">
              <a:rPr lang="pt-PT"/>
              <a:pPr>
                <a:defRPr/>
              </a:pPr>
              <a:t>7</a:t>
            </a:fld>
            <a:endParaRPr lang="pt-PT"/>
          </a:p>
        </p:txBody>
      </p:sp>
      <p:sp>
        <p:nvSpPr>
          <p:cNvPr id="7" name="Marcador de Posição do Número do Diapositivo 5"/>
          <p:cNvSpPr txBox="1">
            <a:spLocks noGrp="1"/>
          </p:cNvSpPr>
          <p:nvPr/>
        </p:nvSpPr>
        <p:spPr bwMode="auto">
          <a:xfrm>
            <a:off x="6553200" y="6237288"/>
            <a:ext cx="2133600" cy="4841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751946D4-CC6A-4578-BF9D-7FE69A63ECD4}" type="slidenum">
              <a:rPr lang="pt-BR" sz="1400">
                <a:latin typeface="Arial" charset="0"/>
                <a:cs typeface="+mn-cs"/>
              </a:rPr>
              <a:pPr algn="r">
                <a:defRPr/>
              </a:pPr>
              <a:t>7</a:t>
            </a:fld>
            <a:endParaRPr lang="pt-BR" sz="1400">
              <a:latin typeface="Arial" charset="0"/>
              <a:cs typeface="+mn-cs"/>
            </a:endParaRPr>
          </a:p>
        </p:txBody>
      </p:sp>
      <p:sp>
        <p:nvSpPr>
          <p:cNvPr id="28676" name="Rectangle 8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561975"/>
          </a:xfrm>
        </p:spPr>
        <p:txBody>
          <a:bodyPr/>
          <a:lstStyle/>
          <a:p>
            <a:pPr algn="l"/>
            <a:r>
              <a:rPr lang="pt-PT" sz="4000" smtClean="0">
                <a:latin typeface="Times New Roman" pitchFamily="18" charset="0"/>
              </a:rPr>
              <a:t>Difusão Principais Tecnologias</a:t>
            </a:r>
          </a:p>
        </p:txBody>
      </p:sp>
      <p:pic>
        <p:nvPicPr>
          <p:cNvPr id="28677" name="Picture 5" descr="sam72055_270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750" y="1125538"/>
            <a:ext cx="8229600" cy="4967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E49D9A-07D6-4290-8217-97F068FF7397}" type="slidenum">
              <a:rPr lang="pt-PT"/>
              <a:pPr>
                <a:defRPr/>
              </a:pPr>
              <a:t>8</a:t>
            </a:fld>
            <a:endParaRPr lang="pt-PT"/>
          </a:p>
        </p:txBody>
      </p:sp>
      <p:sp>
        <p:nvSpPr>
          <p:cNvPr id="7" name="Marcador de Posição do Número do Diapositivo 5"/>
          <p:cNvSpPr txBox="1">
            <a:spLocks noGrp="1"/>
          </p:cNvSpPr>
          <p:nvPr/>
        </p:nvSpPr>
        <p:spPr bwMode="auto">
          <a:xfrm>
            <a:off x="6553200" y="6237288"/>
            <a:ext cx="2133600" cy="4841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9E712BE5-5489-4079-B806-50A806E82E8E}" type="slidenum">
              <a:rPr lang="pt-BR" sz="1400">
                <a:latin typeface="Arial" charset="0"/>
                <a:cs typeface="+mn-cs"/>
              </a:rPr>
              <a:pPr algn="r">
                <a:defRPr/>
              </a:pPr>
              <a:t>8</a:t>
            </a:fld>
            <a:endParaRPr lang="pt-BR" sz="1400">
              <a:latin typeface="Arial" charset="0"/>
              <a:cs typeface="+mn-cs"/>
            </a:endParaRPr>
          </a:p>
        </p:txBody>
      </p:sp>
      <p:sp>
        <p:nvSpPr>
          <p:cNvPr id="30724" name="Rectangle 8"/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333375"/>
            <a:ext cx="8507412" cy="561975"/>
          </a:xfrm>
        </p:spPr>
        <p:txBody>
          <a:bodyPr/>
          <a:lstStyle/>
          <a:p>
            <a:pPr algn="l"/>
            <a:r>
              <a:rPr lang="en-US" sz="3200" smtClean="0">
                <a:latin typeface="Times New Roman" pitchFamily="18" charset="0"/>
              </a:rPr>
              <a:t>A Dinâmica Clássica de Smith e Malthus</a:t>
            </a:r>
            <a:endParaRPr lang="pt-PT" sz="3200" smtClean="0">
              <a:latin typeface="Times New Roman" pitchFamily="18" charset="0"/>
            </a:endParaRPr>
          </a:p>
        </p:txBody>
      </p:sp>
      <p:pic>
        <p:nvPicPr>
          <p:cNvPr id="30725" name="Picture 5" descr="sam72055_270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188" y="1412875"/>
            <a:ext cx="780732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D8D531-456A-4ACE-91A4-68794F60165F}" type="slidenum">
              <a:rPr lang="pt-PT"/>
              <a:pPr>
                <a:defRPr/>
              </a:pPr>
              <a:t>9</a:t>
            </a:fld>
            <a:endParaRPr lang="pt-PT"/>
          </a:p>
        </p:txBody>
      </p:sp>
      <p:sp>
        <p:nvSpPr>
          <p:cNvPr id="7" name="Marcador de Posição do Número do Diapositivo 5"/>
          <p:cNvSpPr txBox="1">
            <a:spLocks noGrp="1"/>
          </p:cNvSpPr>
          <p:nvPr/>
        </p:nvSpPr>
        <p:spPr bwMode="auto">
          <a:xfrm>
            <a:off x="6553200" y="6237288"/>
            <a:ext cx="2133600" cy="4841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AFC098EC-1661-4C82-BA92-73BBA9C06680}" type="slidenum">
              <a:rPr lang="pt-BR" sz="1400">
                <a:latin typeface="Arial" charset="0"/>
                <a:cs typeface="+mn-cs"/>
              </a:rPr>
              <a:pPr algn="r">
                <a:defRPr/>
              </a:pPr>
              <a:t>9</a:t>
            </a:fld>
            <a:endParaRPr lang="pt-BR" sz="1400">
              <a:latin typeface="Arial" charset="0"/>
              <a:cs typeface="+mn-cs"/>
            </a:endParaRPr>
          </a:p>
        </p:txBody>
      </p:sp>
      <p:sp>
        <p:nvSpPr>
          <p:cNvPr id="32772" name="Rectangle 8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60350"/>
            <a:ext cx="8507413" cy="649288"/>
          </a:xfrm>
        </p:spPr>
        <p:txBody>
          <a:bodyPr/>
          <a:lstStyle/>
          <a:p>
            <a:pPr algn="l"/>
            <a:r>
              <a:rPr lang="en-US" sz="3200" smtClean="0">
                <a:latin typeface="Times New Roman" pitchFamily="18" charset="0"/>
              </a:rPr>
              <a:t>Crescimento Económico e Acumulação Capital</a:t>
            </a:r>
            <a:endParaRPr lang="pt-PT" sz="3200" smtClean="0">
              <a:latin typeface="Times New Roman" pitchFamily="18" charset="0"/>
            </a:endParaRPr>
          </a:p>
        </p:txBody>
      </p:sp>
      <p:pic>
        <p:nvPicPr>
          <p:cNvPr id="32773" name="Picture 5" descr="sam72055_270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650" y="1341438"/>
            <a:ext cx="7416800" cy="4741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774" name="Text Box 6"/>
          <p:cNvSpPr txBox="1">
            <a:spLocks noChangeArrowheads="1"/>
          </p:cNvSpPr>
          <p:nvPr/>
        </p:nvSpPr>
        <p:spPr bwMode="auto">
          <a:xfrm>
            <a:off x="395288" y="908050"/>
            <a:ext cx="8353425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pt-PT" sz="2200" b="1">
                <a:solidFill>
                  <a:srgbClr val="1A6808"/>
                </a:solidFill>
              </a:rPr>
              <a:t>Modelo Neoclássico do Crescimento (Solow, 1956)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6154</TotalTime>
  <Words>627</Words>
  <Application>Microsoft Office PowerPoint</Application>
  <PresentationFormat>Apresentação no Ecrã (4:3)</PresentationFormat>
  <Paragraphs>163</Paragraphs>
  <Slides>23</Slides>
  <Notes>22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incorporados</vt:lpstr>
      </vt:variant>
      <vt:variant>
        <vt:i4>1</vt:i4>
      </vt:variant>
      <vt:variant>
        <vt:lpstr>Títulos dos diapositivos</vt:lpstr>
      </vt:variant>
      <vt:variant>
        <vt:i4>23</vt:i4>
      </vt:variant>
    </vt:vector>
  </HeadingPairs>
  <TitlesOfParts>
    <vt:vector size="25" baseType="lpstr">
      <vt:lpstr>Default Design</vt:lpstr>
      <vt:lpstr>Equação</vt:lpstr>
      <vt:lpstr>Apresentação do PowerPoint</vt:lpstr>
      <vt:lpstr>Crescimento Económico</vt:lpstr>
      <vt:lpstr>Evolução Taxas Crescimento</vt:lpstr>
      <vt:lpstr>Crescimento Económico</vt:lpstr>
      <vt:lpstr>“Rodas” do Crescimento</vt:lpstr>
      <vt:lpstr>“Rodas” do Crescimento</vt:lpstr>
      <vt:lpstr>Difusão Principais Tecnologias</vt:lpstr>
      <vt:lpstr>A Dinâmica Clássica de Smith e Malthus</vt:lpstr>
      <vt:lpstr>Crescimento Económico e Acumulação Capital</vt:lpstr>
      <vt:lpstr>Progresso Tecnológico e Função Produção</vt:lpstr>
      <vt:lpstr>Fontes do progresso tecnológico</vt:lpstr>
      <vt:lpstr>Regularidades Crescimento</vt:lpstr>
      <vt:lpstr>Contabilidade Crescimento</vt:lpstr>
      <vt:lpstr>Contabilidade Crescimento (cont.)</vt:lpstr>
      <vt:lpstr>Crescimento económico: Países Pobres</vt:lpstr>
      <vt:lpstr>Esperança de Vida</vt:lpstr>
      <vt:lpstr>Desenvolvimento dos Países Pobres</vt:lpstr>
      <vt:lpstr>Desenvolvimento dos Países Pobres (cont.)</vt:lpstr>
      <vt:lpstr>Investimento em Países em Desenvolvimento</vt:lpstr>
      <vt:lpstr>Ciclo Vicioso da Pobreza</vt:lpstr>
      <vt:lpstr>Estratégias para o Desenvolvimento Económico</vt:lpstr>
      <vt:lpstr>Abertura e Crescimento Económico, 1970-1989</vt:lpstr>
      <vt:lpstr>Apresentação do PowerPoint</vt:lpstr>
    </vt:vector>
  </TitlesOfParts>
  <Company>Universidade de Aveiro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user</cp:lastModifiedBy>
  <cp:revision>332</cp:revision>
  <dcterms:created xsi:type="dcterms:W3CDTF">2009-02-12T15:40:16Z</dcterms:created>
  <dcterms:modified xsi:type="dcterms:W3CDTF">2019-04-01T14:40:32Z</dcterms:modified>
</cp:coreProperties>
</file>