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8" autoAdjust="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DF9F3-2C4B-4428-85BB-E1CA68C465A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25039-14CB-4E78-AE21-EA1374D850F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4BE31-59D9-434E-867A-223DEEEF788F}" type="slidenum">
              <a:rPr lang="pt-PT" altLang="pt-PT" smtClean="0"/>
              <a:pPr/>
              <a:t>34</a:t>
            </a:fld>
            <a:endParaRPr lang="pt-PT" altLang="pt-PT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4357"/>
            <a:ext cx="5026951" cy="4113169"/>
          </a:xfrm>
          <a:noFill/>
          <a:ln/>
        </p:spPr>
        <p:txBody>
          <a:bodyPr/>
          <a:lstStyle/>
          <a:p>
            <a:pPr eaLnBrk="1" hangingPunct="1"/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08051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40096-2443-4056-8CEA-0A77EEB45C35}" type="slidenum">
              <a:rPr lang="pt-PT" altLang="pt-PT" smtClean="0"/>
              <a:pPr/>
              <a:t>43</a:t>
            </a:fld>
            <a:endParaRPr lang="pt-PT" altLang="pt-PT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4357"/>
            <a:ext cx="5026951" cy="4113169"/>
          </a:xfrm>
          <a:noFill/>
          <a:ln/>
        </p:spPr>
        <p:txBody>
          <a:bodyPr/>
          <a:lstStyle/>
          <a:p>
            <a:pPr eaLnBrk="1" hangingPunct="1"/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90072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9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9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4495-FE9A-C942-85BE-8C591AC0CD2B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2D3E-3B21-624C-88E7-2810DB6E89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492" y="4232976"/>
            <a:ext cx="549723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u="sng" dirty="0"/>
              <a:t>Economia I</a:t>
            </a:r>
          </a:p>
          <a:p>
            <a:r>
              <a:rPr lang="pt-PT" altLang="pt-PT" sz="3600" b="1" i="1" dirty="0"/>
              <a:t>Introdução à Economia de Mercado</a:t>
            </a:r>
          </a:p>
          <a:p>
            <a:endParaRPr lang="pt-PT" sz="3600" dirty="0"/>
          </a:p>
          <a:p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0620" y="3303637"/>
            <a:ext cx="3923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b="1" dirty="0">
                <a:latin typeface="Arial Narrow" pitchFamily="34" charset="0"/>
              </a:rPr>
              <a:t>E  GESTÃO</a:t>
            </a:r>
          </a:p>
        </p:txBody>
      </p:sp>
    </p:spTree>
    <p:extLst>
      <p:ext uri="{BB962C8B-B14F-4D97-AF65-F5344CB8AC3E}">
        <p14:creationId xmlns:p14="http://schemas.microsoft.com/office/powerpoint/2010/main" val="235966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5AFEF-4A5F-4D57-BBC2-66E0B00E6C49}" type="slidenum">
              <a:rPr lang="pt-PT" altLang="pt-PT" smtClean="0"/>
              <a:pPr/>
              <a:t>10</a:t>
            </a:fld>
            <a:endParaRPr lang="pt-PT" altLang="pt-PT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245030" y="1158016"/>
            <a:ext cx="687990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Relação entre a quantidade Procurada</a:t>
            </a:r>
          </a:p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e preços de outros bens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11163" y="4040188"/>
            <a:ext cx="35877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Ex.: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1-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computador e software</a:t>
            </a:r>
          </a:p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       </a:t>
            </a:r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2-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automóvel e pneus </a:t>
            </a:r>
          </a:p>
          <a:p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       3-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Pão e manteiga</a:t>
            </a:r>
          </a:p>
          <a:p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       4-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raquetes e bolas de ténis</a:t>
            </a:r>
          </a:p>
          <a:p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       5-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gasóleo e automóvel</a:t>
            </a:r>
            <a:endParaRPr lang="en-US" altLang="pt-PT" sz="20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827088" y="1916113"/>
            <a:ext cx="25098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Bens </a:t>
            </a:r>
          </a:p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complementares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57173" y="1989138"/>
            <a:ext cx="4465637" cy="4130675"/>
            <a:chOff x="1757" y="1670"/>
            <a:chExt cx="2813" cy="2602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1757" y="1680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>
              <a:off x="2260" y="3773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 flipV="1">
              <a:off x="2260" y="2160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Text Box 10"/>
            <p:cNvSpPr txBox="1">
              <a:spLocks noChangeArrowheads="1"/>
            </p:cNvSpPr>
            <p:nvPr/>
          </p:nvSpPr>
          <p:spPr bwMode="auto">
            <a:xfrm>
              <a:off x="2164" y="3782"/>
              <a:ext cx="2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0     10000    20000  30000  40000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endParaRPr lang="en-US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 flipV="1">
              <a:off x="2788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 flipV="1">
              <a:off x="3268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 flipV="1">
              <a:off x="3700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14"/>
            <p:cNvSpPr txBox="1">
              <a:spLocks noChangeArrowheads="1"/>
            </p:cNvSpPr>
            <p:nvPr/>
          </p:nvSpPr>
          <p:spPr bwMode="auto">
            <a:xfrm>
              <a:off x="1757" y="1670"/>
              <a:ext cx="13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dos tinteiros</a:t>
              </a:r>
              <a:endParaRPr lang="pt-BR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1979" y="2170"/>
              <a:ext cx="372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8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6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4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2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>
              <a:off x="2260" y="350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2260" y="316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8"/>
            <p:cNvSpPr>
              <a:spLocks noChangeShapeType="1"/>
            </p:cNvSpPr>
            <p:nvPr/>
          </p:nvSpPr>
          <p:spPr bwMode="auto">
            <a:xfrm>
              <a:off x="2260" y="244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19"/>
            <p:cNvSpPr txBox="1">
              <a:spLocks noChangeArrowheads="1"/>
            </p:cNvSpPr>
            <p:nvPr/>
          </p:nvSpPr>
          <p:spPr bwMode="auto">
            <a:xfrm>
              <a:off x="2601" y="3974"/>
              <a:ext cx="12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Qtd. de tinteiros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55" name="Line 20"/>
            <p:cNvSpPr>
              <a:spLocks noChangeShapeType="1"/>
            </p:cNvSpPr>
            <p:nvPr/>
          </p:nvSpPr>
          <p:spPr bwMode="auto">
            <a:xfrm>
              <a:off x="2717" y="2400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1"/>
            <p:cNvSpPr>
              <a:spLocks noChangeShapeType="1"/>
            </p:cNvSpPr>
            <p:nvPr/>
          </p:nvSpPr>
          <p:spPr bwMode="auto">
            <a:xfrm flipV="1">
              <a:off x="2765" y="2448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2"/>
            <p:cNvSpPr>
              <a:spLocks noChangeShapeType="1"/>
            </p:cNvSpPr>
            <p:nvPr/>
          </p:nvSpPr>
          <p:spPr bwMode="auto">
            <a:xfrm>
              <a:off x="2285" y="2448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3"/>
            <p:cNvSpPr>
              <a:spLocks noChangeShapeType="1"/>
            </p:cNvSpPr>
            <p:nvPr/>
          </p:nvSpPr>
          <p:spPr bwMode="auto">
            <a:xfrm flipV="1">
              <a:off x="3245" y="2832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24"/>
            <p:cNvSpPr>
              <a:spLocks noChangeShapeType="1"/>
            </p:cNvSpPr>
            <p:nvPr/>
          </p:nvSpPr>
          <p:spPr bwMode="auto">
            <a:xfrm flipV="1">
              <a:off x="3677" y="3120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25"/>
            <p:cNvSpPr>
              <a:spLocks noChangeShapeType="1"/>
            </p:cNvSpPr>
            <p:nvPr/>
          </p:nvSpPr>
          <p:spPr bwMode="auto">
            <a:xfrm flipV="1">
              <a:off x="4157" y="3504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26"/>
            <p:cNvSpPr>
              <a:spLocks noChangeShapeType="1"/>
            </p:cNvSpPr>
            <p:nvPr/>
          </p:nvSpPr>
          <p:spPr bwMode="auto">
            <a:xfrm>
              <a:off x="2285" y="283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27"/>
            <p:cNvSpPr>
              <a:spLocks noChangeShapeType="1"/>
            </p:cNvSpPr>
            <p:nvPr/>
          </p:nvSpPr>
          <p:spPr bwMode="auto">
            <a:xfrm>
              <a:off x="2285" y="3168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28"/>
            <p:cNvSpPr>
              <a:spLocks noChangeShapeType="1"/>
            </p:cNvSpPr>
            <p:nvPr/>
          </p:nvSpPr>
          <p:spPr bwMode="auto">
            <a:xfrm>
              <a:off x="2285" y="3504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29"/>
            <p:cNvSpPr>
              <a:spLocks noChangeShapeType="1"/>
            </p:cNvSpPr>
            <p:nvPr/>
          </p:nvSpPr>
          <p:spPr bwMode="auto">
            <a:xfrm>
              <a:off x="2649" y="2688"/>
              <a:ext cx="1056" cy="8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AutoShape 30"/>
            <p:cNvSpPr>
              <a:spLocks noChangeArrowheads="1"/>
            </p:cNvSpPr>
            <p:nvPr/>
          </p:nvSpPr>
          <p:spPr bwMode="auto">
            <a:xfrm rot="-8467080">
              <a:off x="3360" y="3048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8466" name="AutoShape 31"/>
            <p:cNvSpPr>
              <a:spLocks noChangeArrowheads="1"/>
            </p:cNvSpPr>
            <p:nvPr/>
          </p:nvSpPr>
          <p:spPr bwMode="auto">
            <a:xfrm rot="-8636983">
              <a:off x="2952" y="2736"/>
              <a:ext cx="193" cy="221"/>
            </a:xfrm>
            <a:prstGeom prst="upArrow">
              <a:avLst>
                <a:gd name="adj1" fmla="val 50000"/>
                <a:gd name="adj2" fmla="val 2862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8467" name="Text Box 32"/>
            <p:cNvSpPr txBox="1">
              <a:spLocks noChangeArrowheads="1"/>
            </p:cNvSpPr>
            <p:nvPr/>
          </p:nvSpPr>
          <p:spPr bwMode="auto">
            <a:xfrm>
              <a:off x="2674" y="2016"/>
              <a:ext cx="18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(Supondo um aumento</a:t>
              </a:r>
            </a:p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no preço das impressoras)</a:t>
              </a:r>
              <a:endParaRPr lang="en-US" altLang="pt-PT" sz="2000" b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68" name="Text Box 33"/>
            <p:cNvSpPr txBox="1">
              <a:spLocks noChangeArrowheads="1"/>
            </p:cNvSpPr>
            <p:nvPr/>
          </p:nvSpPr>
          <p:spPr bwMode="auto">
            <a:xfrm>
              <a:off x="3953" y="316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469" name="Text Box 34"/>
            <p:cNvSpPr txBox="1">
              <a:spLocks noChangeArrowheads="1"/>
            </p:cNvSpPr>
            <p:nvPr/>
          </p:nvSpPr>
          <p:spPr bwMode="auto">
            <a:xfrm>
              <a:off x="3312" y="345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8440" name="Line 35"/>
          <p:cNvSpPr>
            <a:spLocks noChangeShapeType="1"/>
          </p:cNvSpPr>
          <p:nvPr/>
        </p:nvSpPr>
        <p:spPr bwMode="auto">
          <a:xfrm flipV="1">
            <a:off x="4816475" y="2674938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36"/>
          <p:cNvSpPr>
            <a:spLocks noChangeShapeType="1"/>
          </p:cNvSpPr>
          <p:nvPr/>
        </p:nvSpPr>
        <p:spPr bwMode="auto">
          <a:xfrm rot="5395783" flipV="1">
            <a:off x="6488906" y="3661569"/>
            <a:ext cx="4763" cy="3355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609BAF-0EE7-4591-805B-99676A580F56}" type="slidenum">
              <a:rPr lang="pt-PT" altLang="pt-PT" smtClean="0"/>
              <a:pPr/>
              <a:t>11</a:t>
            </a:fld>
            <a:endParaRPr lang="pt-PT" altLang="pt-PT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95288" y="185738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519405" y="1183475"/>
            <a:ext cx="5321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Procura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Rendimento do consumidor (R)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17525" y="2733675"/>
            <a:ext cx="17256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</a:t>
            </a:r>
          </a:p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NORMAL</a:t>
            </a:r>
            <a:endParaRPr lang="en-US" altLang="pt-PT" sz="28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97188" y="2133600"/>
            <a:ext cx="5059362" cy="3825875"/>
            <a:chOff x="1653" y="1670"/>
            <a:chExt cx="3187" cy="2410"/>
          </a:xfrm>
        </p:grpSpPr>
        <p:sp>
          <p:nvSpPr>
            <p:cNvPr id="19472" name="Rectangle 6"/>
            <p:cNvSpPr>
              <a:spLocks noChangeArrowheads="1"/>
            </p:cNvSpPr>
            <p:nvPr/>
          </p:nvSpPr>
          <p:spPr bwMode="auto">
            <a:xfrm>
              <a:off x="1653" y="1680"/>
              <a:ext cx="2713" cy="24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473" name="Line 7"/>
            <p:cNvSpPr>
              <a:spLocks noChangeShapeType="1"/>
            </p:cNvSpPr>
            <p:nvPr/>
          </p:nvSpPr>
          <p:spPr bwMode="auto">
            <a:xfrm>
              <a:off x="2156" y="3773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8"/>
            <p:cNvSpPr>
              <a:spLocks noChangeShapeType="1"/>
            </p:cNvSpPr>
            <p:nvPr/>
          </p:nvSpPr>
          <p:spPr bwMode="auto">
            <a:xfrm flipV="1">
              <a:off x="2156" y="2160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9"/>
            <p:cNvSpPr>
              <a:spLocks noChangeShapeType="1"/>
            </p:cNvSpPr>
            <p:nvPr/>
          </p:nvSpPr>
          <p:spPr bwMode="auto">
            <a:xfrm flipV="1">
              <a:off x="2684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10"/>
            <p:cNvSpPr>
              <a:spLocks noChangeShapeType="1"/>
            </p:cNvSpPr>
            <p:nvPr/>
          </p:nvSpPr>
          <p:spPr bwMode="auto">
            <a:xfrm flipV="1">
              <a:off x="3164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11"/>
            <p:cNvSpPr>
              <a:spLocks noChangeShapeType="1"/>
            </p:cNvSpPr>
            <p:nvPr/>
          </p:nvSpPr>
          <p:spPr bwMode="auto">
            <a:xfrm flipV="1">
              <a:off x="3596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Text Box 12"/>
            <p:cNvSpPr txBox="1">
              <a:spLocks noChangeArrowheads="1"/>
            </p:cNvSpPr>
            <p:nvPr/>
          </p:nvSpPr>
          <p:spPr bwMode="auto">
            <a:xfrm>
              <a:off x="1653" y="1670"/>
              <a:ext cx="15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dos automóveis</a:t>
              </a:r>
            </a:p>
          </p:txBody>
        </p:sp>
        <p:sp>
          <p:nvSpPr>
            <p:cNvPr id="19479" name="Line 13"/>
            <p:cNvSpPr>
              <a:spLocks noChangeShapeType="1"/>
            </p:cNvSpPr>
            <p:nvPr/>
          </p:nvSpPr>
          <p:spPr bwMode="auto">
            <a:xfrm>
              <a:off x="2156" y="350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14"/>
            <p:cNvSpPr>
              <a:spLocks noChangeShapeType="1"/>
            </p:cNvSpPr>
            <p:nvPr/>
          </p:nvSpPr>
          <p:spPr bwMode="auto">
            <a:xfrm>
              <a:off x="2156" y="316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15"/>
            <p:cNvSpPr>
              <a:spLocks noChangeShapeType="1"/>
            </p:cNvSpPr>
            <p:nvPr/>
          </p:nvSpPr>
          <p:spPr bwMode="auto">
            <a:xfrm>
              <a:off x="2156" y="244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Text Box 16"/>
            <p:cNvSpPr txBox="1">
              <a:spLocks noChangeArrowheads="1"/>
            </p:cNvSpPr>
            <p:nvPr/>
          </p:nvSpPr>
          <p:spPr bwMode="auto">
            <a:xfrm>
              <a:off x="2860" y="3782"/>
              <a:ext cx="14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Qtd. de automóveis 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483" name="Line 17"/>
            <p:cNvSpPr>
              <a:spLocks noChangeShapeType="1"/>
            </p:cNvSpPr>
            <p:nvPr/>
          </p:nvSpPr>
          <p:spPr bwMode="auto">
            <a:xfrm>
              <a:off x="2613" y="2400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18"/>
            <p:cNvSpPr>
              <a:spLocks noChangeShapeType="1"/>
            </p:cNvSpPr>
            <p:nvPr/>
          </p:nvSpPr>
          <p:spPr bwMode="auto">
            <a:xfrm flipV="1">
              <a:off x="2661" y="2448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Line 19"/>
            <p:cNvSpPr>
              <a:spLocks noChangeShapeType="1"/>
            </p:cNvSpPr>
            <p:nvPr/>
          </p:nvSpPr>
          <p:spPr bwMode="auto">
            <a:xfrm>
              <a:off x="2181" y="2448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20"/>
            <p:cNvSpPr>
              <a:spLocks noChangeShapeType="1"/>
            </p:cNvSpPr>
            <p:nvPr/>
          </p:nvSpPr>
          <p:spPr bwMode="auto">
            <a:xfrm flipV="1">
              <a:off x="3141" y="2832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21"/>
            <p:cNvSpPr>
              <a:spLocks noChangeShapeType="1"/>
            </p:cNvSpPr>
            <p:nvPr/>
          </p:nvSpPr>
          <p:spPr bwMode="auto">
            <a:xfrm flipV="1">
              <a:off x="3573" y="3120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22"/>
            <p:cNvSpPr>
              <a:spLocks noChangeShapeType="1"/>
            </p:cNvSpPr>
            <p:nvPr/>
          </p:nvSpPr>
          <p:spPr bwMode="auto">
            <a:xfrm flipV="1">
              <a:off x="4053" y="3504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Line 23"/>
            <p:cNvSpPr>
              <a:spLocks noChangeShapeType="1"/>
            </p:cNvSpPr>
            <p:nvPr/>
          </p:nvSpPr>
          <p:spPr bwMode="auto">
            <a:xfrm>
              <a:off x="2181" y="283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Line 24"/>
            <p:cNvSpPr>
              <a:spLocks noChangeShapeType="1"/>
            </p:cNvSpPr>
            <p:nvPr/>
          </p:nvSpPr>
          <p:spPr bwMode="auto">
            <a:xfrm>
              <a:off x="2181" y="3168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Line 25"/>
            <p:cNvSpPr>
              <a:spLocks noChangeShapeType="1"/>
            </p:cNvSpPr>
            <p:nvPr/>
          </p:nvSpPr>
          <p:spPr bwMode="auto">
            <a:xfrm>
              <a:off x="2181" y="3504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26"/>
            <p:cNvSpPr>
              <a:spLocks noChangeShapeType="1"/>
            </p:cNvSpPr>
            <p:nvPr/>
          </p:nvSpPr>
          <p:spPr bwMode="auto">
            <a:xfrm>
              <a:off x="2545" y="2688"/>
              <a:ext cx="1056" cy="8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AutoShape 27"/>
            <p:cNvSpPr>
              <a:spLocks noChangeArrowheads="1"/>
            </p:cNvSpPr>
            <p:nvPr/>
          </p:nvSpPr>
          <p:spPr bwMode="auto">
            <a:xfrm rot="2648332">
              <a:off x="3256" y="3048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9494" name="Text Box 28"/>
            <p:cNvSpPr txBox="1">
              <a:spLocks noChangeArrowheads="1"/>
            </p:cNvSpPr>
            <p:nvPr/>
          </p:nvSpPr>
          <p:spPr bwMode="auto">
            <a:xfrm>
              <a:off x="2570" y="2016"/>
              <a:ext cx="22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(Supondo um aumento</a:t>
              </a:r>
            </a:p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no Rendimento do consumidor)</a:t>
              </a:r>
              <a:endParaRPr lang="en-US" altLang="pt-PT" sz="2000" b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495" name="AutoShape 29"/>
            <p:cNvSpPr>
              <a:spLocks noChangeArrowheads="1"/>
            </p:cNvSpPr>
            <p:nvPr/>
          </p:nvSpPr>
          <p:spPr bwMode="auto">
            <a:xfrm rot="2648332">
              <a:off x="2832" y="2707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9496" name="Text Box 30"/>
            <p:cNvSpPr txBox="1">
              <a:spLocks noChangeArrowheads="1"/>
            </p:cNvSpPr>
            <p:nvPr/>
          </p:nvSpPr>
          <p:spPr bwMode="auto">
            <a:xfrm>
              <a:off x="3264" y="345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497" name="Text Box 31"/>
            <p:cNvSpPr txBox="1">
              <a:spLocks noChangeArrowheads="1"/>
            </p:cNvSpPr>
            <p:nvPr/>
          </p:nvSpPr>
          <p:spPr bwMode="auto">
            <a:xfrm>
              <a:off x="3857" y="316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9463" name="Line 32"/>
          <p:cNvSpPr>
            <a:spLocks noChangeShapeType="1"/>
          </p:cNvSpPr>
          <p:nvPr/>
        </p:nvSpPr>
        <p:spPr bwMode="auto">
          <a:xfrm flipV="1">
            <a:off x="3702050" y="278765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33"/>
          <p:cNvSpPr>
            <a:spLocks noChangeShapeType="1"/>
          </p:cNvSpPr>
          <p:nvPr/>
        </p:nvSpPr>
        <p:spPr bwMode="auto">
          <a:xfrm rot="5400000" flipV="1">
            <a:off x="5377656" y="3777457"/>
            <a:ext cx="1587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AutoShape 3"/>
          <p:cNvSpPr>
            <a:spLocks noChangeArrowheads="1"/>
          </p:cNvSpPr>
          <p:nvPr/>
        </p:nvSpPr>
        <p:spPr bwMode="auto">
          <a:xfrm>
            <a:off x="623888" y="452120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9466" name="AutoShape 4"/>
          <p:cNvSpPr>
            <a:spLocks noChangeArrowheads="1"/>
          </p:cNvSpPr>
          <p:nvPr/>
        </p:nvSpPr>
        <p:spPr bwMode="auto">
          <a:xfrm>
            <a:off x="623888" y="513080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9467" name="Line 5"/>
          <p:cNvSpPr>
            <a:spLocks noChangeShapeType="1"/>
          </p:cNvSpPr>
          <p:nvPr/>
        </p:nvSpPr>
        <p:spPr bwMode="auto">
          <a:xfrm>
            <a:off x="547688" y="49784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Text Box 6"/>
          <p:cNvSpPr txBox="1">
            <a:spLocks noChangeArrowheads="1"/>
          </p:cNvSpPr>
          <p:nvPr/>
        </p:nvSpPr>
        <p:spPr bwMode="auto">
          <a:xfrm>
            <a:off x="852488" y="4322763"/>
            <a:ext cx="5953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469" name="Text Box 7"/>
          <p:cNvSpPr txBox="1">
            <a:spLocks noChangeArrowheads="1"/>
          </p:cNvSpPr>
          <p:nvPr/>
        </p:nvSpPr>
        <p:spPr bwMode="auto">
          <a:xfrm>
            <a:off x="928688" y="49323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R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470" name="Text Box 8"/>
          <p:cNvSpPr txBox="1">
            <a:spLocks noChangeArrowheads="1"/>
          </p:cNvSpPr>
          <p:nvPr/>
        </p:nvSpPr>
        <p:spPr bwMode="auto">
          <a:xfrm>
            <a:off x="1538288" y="4673600"/>
            <a:ext cx="655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&gt; 0</a:t>
            </a:r>
          </a:p>
        </p:txBody>
      </p:sp>
      <p:sp>
        <p:nvSpPr>
          <p:cNvPr id="19471" name="Rectangle 9"/>
          <p:cNvSpPr>
            <a:spLocks noChangeArrowheads="1"/>
          </p:cNvSpPr>
          <p:nvPr/>
        </p:nvSpPr>
        <p:spPr bwMode="auto">
          <a:xfrm>
            <a:off x="395288" y="42926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2" name="TextBox 41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041F5D-6476-4449-87C8-24901C5CAE17}" type="slidenum">
              <a:rPr lang="pt-PT" altLang="pt-PT" smtClean="0"/>
              <a:pPr/>
              <a:t>12</a:t>
            </a:fld>
            <a:endParaRPr lang="pt-PT" altLang="pt-PT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65125" y="15240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609600" y="244792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609600" y="305752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533400" y="2905125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838200" y="2249488"/>
            <a:ext cx="5953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914400" y="2859088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R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1524000" y="2600325"/>
            <a:ext cx="65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&lt; 0</a:t>
            </a: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381000" y="2219325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1485900" y="1145089"/>
            <a:ext cx="64706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</a:rPr>
              <a:t>Procura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</a:rPr>
              <a:t>Rendimento do consumidor (R)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2795074" y="2212844"/>
            <a:ext cx="6591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6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 Inferior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 = ceteris paribus, um aumento </a:t>
            </a:r>
          </a:p>
          <a:p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no Rendimento provoca  uma diminuição na quantidade Procurada do bem. </a:t>
            </a:r>
          </a:p>
          <a:p>
            <a:r>
              <a:rPr lang="pt-BR" altLang="pt-PT" sz="2400" dirty="0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rPr>
              <a:t>Ex.: Bilhete de autocarro</a:t>
            </a:r>
            <a:endParaRPr lang="en-US" altLang="pt-PT" sz="2400" dirty="0">
              <a:solidFill>
                <a:schemeClr val="accent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457200" y="4819650"/>
            <a:ext cx="8686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5738" indent="-185738">
              <a:buFontTx/>
              <a:buChar char="•"/>
            </a:pPr>
            <a:r>
              <a:rPr lang="pt-BR" altLang="pt-PT" sz="2400">
                <a:latin typeface="Times New Roman" pitchFamily="18" charset="0"/>
                <a:cs typeface="Arial" pitchFamily="34" charset="0"/>
              </a:rPr>
              <a:t>Para </a:t>
            </a:r>
            <a:r>
              <a:rPr lang="pt-BR" altLang="pt-PT" sz="24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consumidores de baixo Rendimento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 não existem muitos bens inferiores. Com o</a:t>
            </a:r>
            <a:r>
              <a:rPr lang="pt-BR" altLang="pt-PT" sz="2400">
                <a:solidFill>
                  <a:schemeClr val="accen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Rendimento mais elevado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, maior é o nº de produtos passa a ser classificado como bem inferior.</a:t>
            </a:r>
            <a:endParaRPr lang="en-US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452438" y="3776663"/>
            <a:ext cx="8358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5738" indent="-185738">
              <a:buFontTx/>
              <a:buChar char="•"/>
            </a:pPr>
            <a:r>
              <a:rPr lang="pt-BR" altLang="pt-PT" sz="2400">
                <a:latin typeface="Times New Roman" pitchFamily="18" charset="0"/>
                <a:cs typeface="Arial" pitchFamily="34" charset="0"/>
              </a:rPr>
              <a:t>Esta classificação depende do nível</a:t>
            </a:r>
            <a:r>
              <a:rPr lang="pt-BR" altLang="pt-PT" sz="2400">
                <a:solidFill>
                  <a:schemeClr val="accen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de Rendimento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 dos Consumidores.</a:t>
            </a:r>
            <a:endParaRPr lang="en-US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65E9EC-C39B-43D1-A180-E6D5FAEF683F}" type="slidenum">
              <a:rPr lang="pt-PT" altLang="pt-PT" smtClean="0"/>
              <a:pPr/>
              <a:t>13</a:t>
            </a:fld>
            <a:endParaRPr lang="pt-PT" altLang="pt-PT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893064" y="1205509"/>
            <a:ext cx="5321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Procura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Rendimento do consumidor (R)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175" y="2636838"/>
            <a:ext cx="32004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</a:t>
            </a:r>
          </a:p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INFERIOR</a:t>
            </a:r>
          </a:p>
          <a:p>
            <a:pPr algn="ctr"/>
            <a:endParaRPr lang="pt-BR" altLang="pt-PT" sz="28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  <a:p>
            <a:pPr algn="ctr"/>
            <a:endParaRPr lang="pt-BR" altLang="pt-PT" sz="28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  <a:p>
            <a:pPr algn="ctr"/>
            <a:r>
              <a:rPr lang="pt-BR" altLang="pt-PT" sz="20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Caso particular de bens inferiores:</a:t>
            </a:r>
          </a:p>
          <a:p>
            <a:pPr algn="ctr"/>
            <a:r>
              <a:rPr lang="pt-BR" altLang="pt-PT" sz="20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Bens de Giffen</a:t>
            </a:r>
            <a:endParaRPr lang="en-US" altLang="pt-PT" sz="20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1650" y="2066925"/>
            <a:ext cx="5059363" cy="3810000"/>
            <a:chOff x="1653" y="1680"/>
            <a:chExt cx="3187" cy="2400"/>
          </a:xfrm>
        </p:grpSpPr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1653" y="1680"/>
              <a:ext cx="2713" cy="24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2156" y="3773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 flipV="1">
              <a:off x="2156" y="2160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 flipV="1">
              <a:off x="2684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 flipV="1">
              <a:off x="3164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 flipV="1">
              <a:off x="3596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Text Box 12"/>
            <p:cNvSpPr txBox="1">
              <a:spLocks noChangeArrowheads="1"/>
            </p:cNvSpPr>
            <p:nvPr/>
          </p:nvSpPr>
          <p:spPr bwMode="auto">
            <a:xfrm>
              <a:off x="1653" y="1716"/>
              <a:ext cx="15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400" b="1">
                  <a:latin typeface="Times New Roman" pitchFamily="18" charset="0"/>
                  <a:cs typeface="Arial" pitchFamily="34" charset="0"/>
                </a:rPr>
                <a:t>Preço dos transportes públicos</a:t>
              </a:r>
            </a:p>
          </p:txBody>
        </p:sp>
        <p:sp>
          <p:nvSpPr>
            <p:cNvPr id="21520" name="Line 13"/>
            <p:cNvSpPr>
              <a:spLocks noChangeShapeType="1"/>
            </p:cNvSpPr>
            <p:nvPr/>
          </p:nvSpPr>
          <p:spPr bwMode="auto">
            <a:xfrm>
              <a:off x="2156" y="350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>
              <a:off x="2156" y="316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5"/>
            <p:cNvSpPr>
              <a:spLocks noChangeShapeType="1"/>
            </p:cNvSpPr>
            <p:nvPr/>
          </p:nvSpPr>
          <p:spPr bwMode="auto">
            <a:xfrm>
              <a:off x="2156" y="244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Text Box 16"/>
            <p:cNvSpPr txBox="1">
              <a:spLocks noChangeArrowheads="1"/>
            </p:cNvSpPr>
            <p:nvPr/>
          </p:nvSpPr>
          <p:spPr bwMode="auto">
            <a:xfrm>
              <a:off x="2860" y="3828"/>
              <a:ext cx="14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400" b="1">
                  <a:latin typeface="Times New Roman" pitchFamily="18" charset="0"/>
                  <a:cs typeface="Arial" pitchFamily="34" charset="0"/>
                </a:rPr>
                <a:t>Qtd. de transportes públicos</a:t>
              </a:r>
              <a:endParaRPr lang="en-US" altLang="pt-PT" sz="14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524" name="Line 17"/>
            <p:cNvSpPr>
              <a:spLocks noChangeShapeType="1"/>
            </p:cNvSpPr>
            <p:nvPr/>
          </p:nvSpPr>
          <p:spPr bwMode="auto">
            <a:xfrm>
              <a:off x="2613" y="2400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18"/>
            <p:cNvSpPr>
              <a:spLocks noChangeShapeType="1"/>
            </p:cNvSpPr>
            <p:nvPr/>
          </p:nvSpPr>
          <p:spPr bwMode="auto">
            <a:xfrm flipV="1">
              <a:off x="2661" y="2448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>
              <a:off x="2181" y="2448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 flipV="1">
              <a:off x="3141" y="2832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21"/>
            <p:cNvSpPr>
              <a:spLocks noChangeShapeType="1"/>
            </p:cNvSpPr>
            <p:nvPr/>
          </p:nvSpPr>
          <p:spPr bwMode="auto">
            <a:xfrm flipV="1">
              <a:off x="3573" y="3120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22"/>
            <p:cNvSpPr>
              <a:spLocks noChangeShapeType="1"/>
            </p:cNvSpPr>
            <p:nvPr/>
          </p:nvSpPr>
          <p:spPr bwMode="auto">
            <a:xfrm flipV="1">
              <a:off x="4053" y="3504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3"/>
            <p:cNvSpPr>
              <a:spLocks noChangeShapeType="1"/>
            </p:cNvSpPr>
            <p:nvPr/>
          </p:nvSpPr>
          <p:spPr bwMode="auto">
            <a:xfrm>
              <a:off x="2181" y="283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24"/>
            <p:cNvSpPr>
              <a:spLocks noChangeShapeType="1"/>
            </p:cNvSpPr>
            <p:nvPr/>
          </p:nvSpPr>
          <p:spPr bwMode="auto">
            <a:xfrm>
              <a:off x="2181" y="3168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25"/>
            <p:cNvSpPr>
              <a:spLocks noChangeShapeType="1"/>
            </p:cNvSpPr>
            <p:nvPr/>
          </p:nvSpPr>
          <p:spPr bwMode="auto">
            <a:xfrm>
              <a:off x="2181" y="3504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26"/>
            <p:cNvSpPr>
              <a:spLocks noChangeShapeType="1"/>
            </p:cNvSpPr>
            <p:nvPr/>
          </p:nvSpPr>
          <p:spPr bwMode="auto">
            <a:xfrm>
              <a:off x="2545" y="2688"/>
              <a:ext cx="1056" cy="8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Text Box 27"/>
            <p:cNvSpPr txBox="1">
              <a:spLocks noChangeArrowheads="1"/>
            </p:cNvSpPr>
            <p:nvPr/>
          </p:nvSpPr>
          <p:spPr bwMode="auto">
            <a:xfrm>
              <a:off x="2570" y="2016"/>
              <a:ext cx="22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(Supondo um aumento </a:t>
              </a:r>
            </a:p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no Rendimento do consumidor)</a:t>
              </a:r>
              <a:endParaRPr lang="en-US" altLang="pt-PT" sz="2000" b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535" name="AutoShape 28"/>
            <p:cNvSpPr>
              <a:spLocks noChangeArrowheads="1"/>
            </p:cNvSpPr>
            <p:nvPr/>
          </p:nvSpPr>
          <p:spPr bwMode="auto">
            <a:xfrm rot="-8620576">
              <a:off x="2832" y="2707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21536" name="AutoShape 29"/>
            <p:cNvSpPr>
              <a:spLocks noChangeArrowheads="1"/>
            </p:cNvSpPr>
            <p:nvPr/>
          </p:nvSpPr>
          <p:spPr bwMode="auto">
            <a:xfrm rot="-8620576">
              <a:off x="3216" y="3043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21537" name="Text Box 30"/>
            <p:cNvSpPr txBox="1">
              <a:spLocks noChangeArrowheads="1"/>
            </p:cNvSpPr>
            <p:nvPr/>
          </p:nvSpPr>
          <p:spPr bwMode="auto">
            <a:xfrm>
              <a:off x="3264" y="350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538" name="Text Box 31"/>
            <p:cNvSpPr txBox="1">
              <a:spLocks noChangeArrowheads="1"/>
            </p:cNvSpPr>
            <p:nvPr/>
          </p:nvSpPr>
          <p:spPr bwMode="auto">
            <a:xfrm>
              <a:off x="3857" y="316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21511" name="Line 32"/>
          <p:cNvSpPr>
            <a:spLocks noChangeShapeType="1"/>
          </p:cNvSpPr>
          <p:nvPr/>
        </p:nvSpPr>
        <p:spPr bwMode="auto">
          <a:xfrm flipV="1">
            <a:off x="3846513" y="2752725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33"/>
          <p:cNvSpPr>
            <a:spLocks noChangeShapeType="1"/>
          </p:cNvSpPr>
          <p:nvPr/>
        </p:nvSpPr>
        <p:spPr bwMode="auto">
          <a:xfrm rot="5383610" flipV="1">
            <a:off x="5520531" y="3739357"/>
            <a:ext cx="1587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1CC8FE-317E-4DA3-85C2-769A215788ED}" type="slidenum">
              <a:rPr lang="pt-PT" altLang="pt-PT" smtClean="0"/>
              <a:pPr/>
              <a:t>14</a:t>
            </a:fld>
            <a:endParaRPr lang="pt-PT" altLang="pt-PT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23850" y="30480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313113" y="1111787"/>
            <a:ext cx="264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Procura invertida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1736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</a:t>
            </a:r>
          </a:p>
          <a:p>
            <a:pPr algn="ctr"/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DE LUXO</a:t>
            </a:r>
            <a:endParaRPr lang="en-US" altLang="pt-PT" sz="28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381000" y="2819400"/>
            <a:ext cx="4343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O consumidor compra mais quando o preço do bem sobe. Quanto mais caro, mais pretendido.</a:t>
            </a:r>
            <a:r>
              <a:rPr lang="pt-PT" altLang="pt-PT" sz="1800">
                <a:solidFill>
                  <a:srgbClr val="0000FF"/>
                </a:solidFill>
                <a:latin typeface="CG Times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pt-PT" altLang="pt-PT" sz="1800">
              <a:latin typeface="CG Times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Este fenómeno traduz:</a:t>
            </a:r>
          </a:p>
          <a:p>
            <a:pPr>
              <a:spcBef>
                <a:spcPct val="5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 i) Procura do exclusivo</a:t>
            </a:r>
          </a:p>
          <a:p>
            <a:pPr>
              <a:spcBef>
                <a:spcPct val="50000"/>
              </a:spcBef>
            </a:pPr>
            <a:endParaRPr lang="pt-PT" altLang="pt-PT" sz="700">
              <a:latin typeface="Verdana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 ii) Uso do preço como indicador de  </a:t>
            </a:r>
          </a:p>
          <a:p>
            <a:pPr>
              <a:spcBef>
                <a:spcPct val="1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     qualidade</a:t>
            </a:r>
          </a:p>
          <a:p>
            <a:pPr>
              <a:spcBef>
                <a:spcPct val="50000"/>
              </a:spcBef>
            </a:pPr>
            <a:r>
              <a:rPr lang="pt-PT" altLang="pt-PT" sz="1800">
                <a:latin typeface="Verdana" pitchFamily="34" charset="0"/>
                <a:cs typeface="Arial" pitchFamily="34" charset="0"/>
              </a:rPr>
              <a:t> </a:t>
            </a:r>
          </a:p>
          <a:p>
            <a:pPr>
              <a:spcBef>
                <a:spcPct val="50000"/>
              </a:spcBef>
            </a:pPr>
            <a:endParaRPr lang="en-GB" altLang="pt-PT" sz="1800">
              <a:latin typeface="Verdana" pitchFamily="34" charset="0"/>
              <a:cs typeface="Arial" pitchFamily="34" charset="0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5257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5257800" y="4572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5486400" y="2209800"/>
            <a:ext cx="22860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4419600" y="1752600"/>
            <a:ext cx="744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altLang="pt-PT" sz="1600">
                <a:latin typeface="Verdana" pitchFamily="34" charset="0"/>
                <a:cs typeface="Arial" pitchFamily="34" charset="0"/>
              </a:rPr>
              <a:t>Preço</a:t>
            </a:r>
            <a:endParaRPr lang="en-GB" altLang="pt-PT" sz="1600">
              <a:latin typeface="Verdana" pitchFamily="34" charset="0"/>
              <a:cs typeface="Arial" pitchFamily="34" charset="0"/>
            </a:endParaRP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7467600" y="4648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400">
                <a:latin typeface="Verdana" pitchFamily="34" charset="0"/>
                <a:cs typeface="Arial" pitchFamily="34" charset="0"/>
              </a:rPr>
              <a:t>Quantidade</a:t>
            </a:r>
            <a:endParaRPr lang="en-GB" altLang="pt-PT" sz="140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D99A8B-D2F6-4014-B631-2100E4C51E2C}" type="slidenum">
              <a:rPr lang="pt-PT" altLang="pt-PT" smtClean="0"/>
              <a:pPr/>
              <a:t>15</a:t>
            </a:fld>
            <a:endParaRPr lang="pt-PT" altLang="pt-PT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23850" y="26035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73250" y="1480934"/>
            <a:ext cx="5405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Procura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os hábitos dos consumidores (Gos)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762000" y="2971800"/>
            <a:ext cx="2030413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f(Gos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2743200" y="314007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429000" y="3062288"/>
            <a:ext cx="2324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latin typeface="Times New Roman" pitchFamily="18" charset="0"/>
                <a:cs typeface="Arial" pitchFamily="34" charset="0"/>
              </a:rPr>
              <a:t>Ceteris paribus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561975" y="4356100"/>
            <a:ext cx="827087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7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Hábitos, preferências ou gostos (Gos)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podem ser alterados,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“manipulados” pela publicidade, 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incentivando ou reduzindo o consumo dos bens.</a:t>
            </a:r>
            <a:endParaRPr lang="en-US" altLang="pt-PT" sz="27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ECFF6-4A90-4ADB-802A-61100DB53C50}" type="slidenum">
              <a:rPr lang="pt-PT" altLang="pt-PT" smtClean="0"/>
              <a:pPr/>
              <a:t>16</a:t>
            </a:fld>
            <a:endParaRPr lang="pt-PT" altLang="pt-PT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23850" y="26035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822098" y="1274667"/>
            <a:ext cx="5405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Procura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os hábitos dos consumidores (Gos)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7500" y="2817813"/>
            <a:ext cx="2452688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Campanha do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tipo “coma 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mais fruta”</a:t>
            </a:r>
            <a:endParaRPr lang="en-US" altLang="pt-PT" sz="2700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6650" y="2209800"/>
            <a:ext cx="4375150" cy="4130675"/>
            <a:chOff x="1516" y="1632"/>
            <a:chExt cx="2756" cy="2602"/>
          </a:xfrm>
        </p:grpSpPr>
        <p:sp>
          <p:nvSpPr>
            <p:cNvPr id="24590" name="Rectangle 6"/>
            <p:cNvSpPr>
              <a:spLocks noChangeArrowheads="1"/>
            </p:cNvSpPr>
            <p:nvPr/>
          </p:nvSpPr>
          <p:spPr bwMode="auto">
            <a:xfrm>
              <a:off x="1559" y="1642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591" name="Line 7"/>
            <p:cNvSpPr>
              <a:spLocks noChangeShapeType="1"/>
            </p:cNvSpPr>
            <p:nvPr/>
          </p:nvSpPr>
          <p:spPr bwMode="auto">
            <a:xfrm>
              <a:off x="2039" y="3735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8"/>
            <p:cNvSpPr>
              <a:spLocks noChangeShapeType="1"/>
            </p:cNvSpPr>
            <p:nvPr/>
          </p:nvSpPr>
          <p:spPr bwMode="auto">
            <a:xfrm flipV="1">
              <a:off x="2039" y="2122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Text Box 9"/>
            <p:cNvSpPr txBox="1">
              <a:spLocks noChangeArrowheads="1"/>
            </p:cNvSpPr>
            <p:nvPr/>
          </p:nvSpPr>
          <p:spPr bwMode="auto">
            <a:xfrm>
              <a:off x="1943" y="3744"/>
              <a:ext cx="2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0           5         10       15       20 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594" name="Text Box 10"/>
            <p:cNvSpPr txBox="1">
              <a:spLocks noChangeArrowheads="1"/>
            </p:cNvSpPr>
            <p:nvPr/>
          </p:nvSpPr>
          <p:spPr bwMode="auto">
            <a:xfrm>
              <a:off x="1536" y="1632"/>
              <a:ext cx="7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Bem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4595" name="Line 11"/>
            <p:cNvSpPr>
              <a:spLocks noChangeShapeType="1"/>
            </p:cNvSpPr>
            <p:nvPr/>
          </p:nvSpPr>
          <p:spPr bwMode="auto">
            <a:xfrm>
              <a:off x="2039" y="346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12"/>
            <p:cNvSpPr>
              <a:spLocks noChangeShapeType="1"/>
            </p:cNvSpPr>
            <p:nvPr/>
          </p:nvSpPr>
          <p:spPr bwMode="auto">
            <a:xfrm>
              <a:off x="2039" y="313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13"/>
            <p:cNvSpPr>
              <a:spLocks noChangeShapeType="1"/>
            </p:cNvSpPr>
            <p:nvPr/>
          </p:nvSpPr>
          <p:spPr bwMode="auto">
            <a:xfrm>
              <a:off x="2039" y="241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Text Box 14"/>
            <p:cNvSpPr txBox="1">
              <a:spLocks noChangeArrowheads="1"/>
            </p:cNvSpPr>
            <p:nvPr/>
          </p:nvSpPr>
          <p:spPr bwMode="auto">
            <a:xfrm>
              <a:off x="1660" y="3936"/>
              <a:ext cx="25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Quantidade adquirida do bem</a:t>
              </a:r>
              <a:endParaRPr lang="en-US" altLang="pt-PT" sz="24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599" name="Line 15"/>
            <p:cNvSpPr>
              <a:spLocks noChangeShapeType="1"/>
            </p:cNvSpPr>
            <p:nvPr/>
          </p:nvSpPr>
          <p:spPr bwMode="auto">
            <a:xfrm>
              <a:off x="2496" y="2362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16"/>
            <p:cNvSpPr>
              <a:spLocks noChangeShapeType="1"/>
            </p:cNvSpPr>
            <p:nvPr/>
          </p:nvSpPr>
          <p:spPr bwMode="auto">
            <a:xfrm flipV="1">
              <a:off x="2544" y="2410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17"/>
            <p:cNvSpPr>
              <a:spLocks noChangeShapeType="1"/>
            </p:cNvSpPr>
            <p:nvPr/>
          </p:nvSpPr>
          <p:spPr bwMode="auto">
            <a:xfrm>
              <a:off x="2064" y="2410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18"/>
            <p:cNvSpPr>
              <a:spLocks noChangeShapeType="1"/>
            </p:cNvSpPr>
            <p:nvPr/>
          </p:nvSpPr>
          <p:spPr bwMode="auto">
            <a:xfrm flipV="1">
              <a:off x="3024" y="2794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19"/>
            <p:cNvSpPr>
              <a:spLocks noChangeShapeType="1"/>
            </p:cNvSpPr>
            <p:nvPr/>
          </p:nvSpPr>
          <p:spPr bwMode="auto">
            <a:xfrm flipV="1">
              <a:off x="3456" y="3082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20"/>
            <p:cNvSpPr>
              <a:spLocks noChangeShapeType="1"/>
            </p:cNvSpPr>
            <p:nvPr/>
          </p:nvSpPr>
          <p:spPr bwMode="auto">
            <a:xfrm flipV="1">
              <a:off x="3936" y="3130"/>
              <a:ext cx="0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Line 21"/>
            <p:cNvSpPr>
              <a:spLocks noChangeShapeType="1"/>
            </p:cNvSpPr>
            <p:nvPr/>
          </p:nvSpPr>
          <p:spPr bwMode="auto">
            <a:xfrm>
              <a:off x="2064" y="279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Line 22"/>
            <p:cNvSpPr>
              <a:spLocks noChangeShapeType="1"/>
            </p:cNvSpPr>
            <p:nvPr/>
          </p:nvSpPr>
          <p:spPr bwMode="auto">
            <a:xfrm>
              <a:off x="2016" y="3130"/>
              <a:ext cx="9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23"/>
            <p:cNvSpPr>
              <a:spLocks noChangeShapeType="1"/>
            </p:cNvSpPr>
            <p:nvPr/>
          </p:nvSpPr>
          <p:spPr bwMode="auto">
            <a:xfrm>
              <a:off x="2064" y="3466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24"/>
            <p:cNvSpPr>
              <a:spLocks noChangeShapeType="1"/>
            </p:cNvSpPr>
            <p:nvPr/>
          </p:nvSpPr>
          <p:spPr bwMode="auto">
            <a:xfrm>
              <a:off x="2928" y="2314"/>
              <a:ext cx="1296" cy="105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Line 25"/>
            <p:cNvSpPr>
              <a:spLocks noChangeShapeType="1"/>
            </p:cNvSpPr>
            <p:nvPr/>
          </p:nvSpPr>
          <p:spPr bwMode="auto">
            <a:xfrm>
              <a:off x="2112" y="2410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Line 26"/>
            <p:cNvSpPr>
              <a:spLocks noChangeShapeType="1"/>
            </p:cNvSpPr>
            <p:nvPr/>
          </p:nvSpPr>
          <p:spPr bwMode="auto">
            <a:xfrm flipH="1">
              <a:off x="3024" y="3130"/>
              <a:ext cx="43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27"/>
            <p:cNvSpPr>
              <a:spLocks noChangeShapeType="1"/>
            </p:cNvSpPr>
            <p:nvPr/>
          </p:nvSpPr>
          <p:spPr bwMode="auto">
            <a:xfrm rot="10902896" flipH="1">
              <a:off x="3455" y="3132"/>
              <a:ext cx="48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 Box 28"/>
            <p:cNvSpPr txBox="1">
              <a:spLocks noChangeArrowheads="1"/>
            </p:cNvSpPr>
            <p:nvPr/>
          </p:nvSpPr>
          <p:spPr bwMode="auto">
            <a:xfrm>
              <a:off x="1516" y="1998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80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60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40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20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13" name="Text Box 29"/>
            <p:cNvSpPr txBox="1">
              <a:spLocks noChangeArrowheads="1"/>
            </p:cNvSpPr>
            <p:nvPr/>
          </p:nvSpPr>
          <p:spPr bwMode="auto">
            <a:xfrm>
              <a:off x="3505" y="239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sz="2000" b="1">
                <a:solidFill>
                  <a:srgbClr val="000099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14" name="Line 30"/>
            <p:cNvSpPr>
              <a:spLocks noChangeShapeType="1"/>
            </p:cNvSpPr>
            <p:nvPr/>
          </p:nvSpPr>
          <p:spPr bwMode="auto">
            <a:xfrm flipV="1">
              <a:off x="3196" y="2592"/>
              <a:ext cx="336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1"/>
            <p:cNvSpPr>
              <a:spLocks noChangeShapeType="1"/>
            </p:cNvSpPr>
            <p:nvPr/>
          </p:nvSpPr>
          <p:spPr bwMode="auto">
            <a:xfrm flipV="1">
              <a:off x="3628" y="2880"/>
              <a:ext cx="288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Text Box 32"/>
            <p:cNvSpPr txBox="1">
              <a:spLocks noChangeArrowheads="1"/>
            </p:cNvSpPr>
            <p:nvPr/>
          </p:nvSpPr>
          <p:spPr bwMode="auto">
            <a:xfrm>
              <a:off x="2103" y="3072"/>
              <a:ext cx="9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-Cigarro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17" name="Text Box 33"/>
            <p:cNvSpPr txBox="1">
              <a:spLocks noChangeArrowheads="1"/>
            </p:cNvSpPr>
            <p:nvPr/>
          </p:nvSpPr>
          <p:spPr bwMode="auto">
            <a:xfrm>
              <a:off x="2448" y="2112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18" name="Text Box 34"/>
            <p:cNvSpPr txBox="1">
              <a:spLocks noChangeArrowheads="1"/>
            </p:cNvSpPr>
            <p:nvPr/>
          </p:nvSpPr>
          <p:spPr bwMode="auto">
            <a:xfrm>
              <a:off x="2928" y="2112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-fruta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24583" name="Text Box 35"/>
          <p:cNvSpPr txBox="1">
            <a:spLocks noChangeArrowheads="1"/>
          </p:cNvSpPr>
          <p:nvPr/>
        </p:nvSpPr>
        <p:spPr bwMode="auto">
          <a:xfrm>
            <a:off x="6804025" y="4005263"/>
            <a:ext cx="2116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latin typeface="Times New Roman" pitchFamily="18" charset="0"/>
                <a:cs typeface="Arial" pitchFamily="34" charset="0"/>
              </a:rPr>
              <a:t>Lei do tabaco</a:t>
            </a:r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4" name="AutoShape 36"/>
          <p:cNvSpPr>
            <a:spLocks noChangeArrowheads="1"/>
          </p:cNvSpPr>
          <p:nvPr/>
        </p:nvSpPr>
        <p:spPr bwMode="auto">
          <a:xfrm>
            <a:off x="1228725" y="4191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4585" name="Text Box 37"/>
          <p:cNvSpPr txBox="1">
            <a:spLocks noChangeArrowheads="1"/>
          </p:cNvSpPr>
          <p:nvPr/>
        </p:nvSpPr>
        <p:spPr bwMode="auto">
          <a:xfrm>
            <a:off x="603250" y="5045075"/>
            <a:ext cx="1512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Desloca p/</a:t>
            </a:r>
          </a:p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direita</a:t>
            </a:r>
            <a:endParaRPr lang="en-US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6" name="AutoShape 38"/>
          <p:cNvSpPr>
            <a:spLocks noChangeArrowheads="1"/>
          </p:cNvSpPr>
          <p:nvPr/>
        </p:nvSpPr>
        <p:spPr bwMode="auto">
          <a:xfrm>
            <a:off x="7799388" y="4648200"/>
            <a:ext cx="277812" cy="381000"/>
          </a:xfrm>
          <a:prstGeom prst="downArrow">
            <a:avLst>
              <a:gd name="adj1" fmla="val 50000"/>
              <a:gd name="adj2" fmla="val 3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4587" name="Text Box 39"/>
          <p:cNvSpPr txBox="1">
            <a:spLocks noChangeArrowheads="1"/>
          </p:cNvSpPr>
          <p:nvPr/>
        </p:nvSpPr>
        <p:spPr bwMode="auto">
          <a:xfrm>
            <a:off x="6996113" y="5181600"/>
            <a:ext cx="18684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Desloca para</a:t>
            </a:r>
          </a:p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esquerda</a:t>
            </a:r>
            <a:endParaRPr lang="en-US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8" name="Line 40"/>
          <p:cNvSpPr>
            <a:spLocks noChangeShapeType="1"/>
          </p:cNvSpPr>
          <p:nvPr/>
        </p:nvSpPr>
        <p:spPr bwMode="auto">
          <a:xfrm flipV="1">
            <a:off x="3276600" y="28956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41"/>
          <p:cNvSpPr>
            <a:spLocks noChangeShapeType="1"/>
          </p:cNvSpPr>
          <p:nvPr/>
        </p:nvSpPr>
        <p:spPr bwMode="auto">
          <a:xfrm rot="5395903" flipV="1">
            <a:off x="4951413" y="3886200"/>
            <a:ext cx="1588" cy="3354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D3CE0-62A6-40D6-B870-770B0911EBFA}" type="slidenum">
              <a:rPr lang="pt-PT" altLang="pt-PT" smtClean="0"/>
              <a:pPr/>
              <a:t>17</a:t>
            </a:fld>
            <a:endParaRPr lang="pt-PT" altLang="pt-PT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00969" y="1117373"/>
            <a:ext cx="8496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Curva de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de um Bem: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1800" dirty="0">
                <a:solidFill>
                  <a:srgbClr val="33CC33"/>
                </a:solidFill>
              </a:rPr>
              <a:t>é igual</a:t>
            </a:r>
            <a:r>
              <a:rPr lang="pt-BR" altLang="pt-PT" sz="1800" dirty="0"/>
              <a:t> ao somatório das Procuras individuais.</a:t>
            </a:r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</a:t>
            </a:r>
            <a:endParaRPr lang="en-US" altLang="pt-PT" sz="2800" dirty="0">
              <a:solidFill>
                <a:srgbClr val="00CC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5" name="Text Box 14"/>
          <p:cNvSpPr txBox="1">
            <a:spLocks noChangeArrowheads="1"/>
          </p:cNvSpPr>
          <p:nvPr/>
        </p:nvSpPr>
        <p:spPr bwMode="auto">
          <a:xfrm>
            <a:off x="2322513" y="1986655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n </a:t>
            </a:r>
            <a:endParaRPr lang="en-US" altLang="pt-PT" sz="2800" dirty="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454025" y="2572442"/>
            <a:ext cx="3109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baseline="30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baseline="-25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mercado </a:t>
            </a:r>
            <a:r>
              <a:rPr lang="pt-BR" altLang="pt-PT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      q</a:t>
            </a:r>
            <a:r>
              <a:rPr lang="pt-BR" altLang="pt-PT" baseline="-25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r>
              <a:rPr lang="pt-BR" altLang="pt-PT" baseline="30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endParaRPr lang="en-US" altLang="pt-PT" dirty="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254250" y="2420329"/>
            <a:ext cx="53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787650" y="2420329"/>
            <a:ext cx="762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2330450" y="2420329"/>
            <a:ext cx="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2254250" y="2420329"/>
            <a:ext cx="4572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 flipH="1">
            <a:off x="2254250" y="2801329"/>
            <a:ext cx="4572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2254250" y="3106129"/>
            <a:ext cx="60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rot="7300958" flipH="1">
            <a:off x="2788444" y="3029135"/>
            <a:ext cx="1524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2181225" y="3029929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= 0</a:t>
            </a:r>
            <a:endParaRPr lang="en-US" altLang="pt-PT" sz="2400" b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962312" y="3544279"/>
            <a:ext cx="2947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= 1,2,...,n  consumidores. </a:t>
            </a:r>
            <a:endParaRPr lang="en-US" altLang="pt-PT" sz="200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539750" y="4149725"/>
            <a:ext cx="36004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A cada preço, </a:t>
            </a:r>
          </a:p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a Procura de mercado </a:t>
            </a:r>
          </a:p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é a soma das Procuras dos consumidores individuais</a:t>
            </a:r>
            <a:endParaRPr lang="en-US" altLang="pt-PT" sz="2400" b="1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549775" y="2060575"/>
            <a:ext cx="4343400" cy="4130675"/>
            <a:chOff x="1536" y="1382"/>
            <a:chExt cx="2736" cy="2602"/>
          </a:xfrm>
        </p:grpSpPr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1559" y="1392"/>
              <a:ext cx="2713" cy="259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062" y="3485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 flipV="1">
              <a:off x="2062" y="1872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1966" y="3494"/>
              <a:ext cx="2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0         150     300     450      600  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 flipV="1">
              <a:off x="2590" y="343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 flipV="1">
              <a:off x="3070" y="343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 flipV="1">
              <a:off x="3502" y="343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Text Box 26"/>
            <p:cNvSpPr txBox="1">
              <a:spLocks noChangeArrowheads="1"/>
            </p:cNvSpPr>
            <p:nvPr/>
          </p:nvSpPr>
          <p:spPr bwMode="auto">
            <a:xfrm>
              <a:off x="1559" y="1382"/>
              <a:ext cx="7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Bem</a:t>
              </a:r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062" y="321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062" y="288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062" y="216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30"/>
            <p:cNvSpPr>
              <a:spLocks noChangeShapeType="1"/>
            </p:cNvSpPr>
            <p:nvPr/>
          </p:nvSpPr>
          <p:spPr bwMode="auto">
            <a:xfrm>
              <a:off x="2519" y="2112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31"/>
            <p:cNvSpPr>
              <a:spLocks noChangeShapeType="1"/>
            </p:cNvSpPr>
            <p:nvPr/>
          </p:nvSpPr>
          <p:spPr bwMode="auto">
            <a:xfrm flipV="1">
              <a:off x="2567" y="2160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32"/>
            <p:cNvSpPr>
              <a:spLocks noChangeShapeType="1"/>
            </p:cNvSpPr>
            <p:nvPr/>
          </p:nvSpPr>
          <p:spPr bwMode="auto">
            <a:xfrm>
              <a:off x="2087" y="2160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33"/>
            <p:cNvSpPr>
              <a:spLocks noChangeShapeType="1"/>
            </p:cNvSpPr>
            <p:nvPr/>
          </p:nvSpPr>
          <p:spPr bwMode="auto">
            <a:xfrm flipV="1">
              <a:off x="3047" y="2544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34"/>
            <p:cNvSpPr>
              <a:spLocks noChangeShapeType="1"/>
            </p:cNvSpPr>
            <p:nvPr/>
          </p:nvSpPr>
          <p:spPr bwMode="auto">
            <a:xfrm flipV="1">
              <a:off x="3479" y="2832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35"/>
            <p:cNvSpPr>
              <a:spLocks noChangeShapeType="1"/>
            </p:cNvSpPr>
            <p:nvPr/>
          </p:nvSpPr>
          <p:spPr bwMode="auto">
            <a:xfrm flipV="1">
              <a:off x="3959" y="3216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36"/>
            <p:cNvSpPr>
              <a:spLocks noChangeShapeType="1"/>
            </p:cNvSpPr>
            <p:nvPr/>
          </p:nvSpPr>
          <p:spPr bwMode="auto">
            <a:xfrm>
              <a:off x="2087" y="25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37"/>
            <p:cNvSpPr>
              <a:spLocks noChangeShapeType="1"/>
            </p:cNvSpPr>
            <p:nvPr/>
          </p:nvSpPr>
          <p:spPr bwMode="auto">
            <a:xfrm>
              <a:off x="2087" y="2880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38"/>
            <p:cNvSpPr>
              <a:spLocks noChangeShapeType="1"/>
            </p:cNvSpPr>
            <p:nvPr/>
          </p:nvSpPr>
          <p:spPr bwMode="auto">
            <a:xfrm>
              <a:off x="2087" y="3216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Text Box 39"/>
            <p:cNvSpPr txBox="1">
              <a:spLocks noChangeArrowheads="1"/>
            </p:cNvSpPr>
            <p:nvPr/>
          </p:nvSpPr>
          <p:spPr bwMode="auto">
            <a:xfrm>
              <a:off x="2423" y="3686"/>
              <a:ext cx="1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Total do Mercado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5641" name="Text Box 40"/>
            <p:cNvSpPr txBox="1">
              <a:spLocks noChangeArrowheads="1"/>
            </p:cNvSpPr>
            <p:nvPr/>
          </p:nvSpPr>
          <p:spPr bwMode="auto">
            <a:xfrm>
              <a:off x="1705" y="1915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80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60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40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20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5642" name="Line 41"/>
            <p:cNvSpPr>
              <a:spLocks noChangeShapeType="1"/>
            </p:cNvSpPr>
            <p:nvPr/>
          </p:nvSpPr>
          <p:spPr bwMode="auto">
            <a:xfrm>
              <a:off x="1536" y="2544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1536" y="2880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3"/>
            <p:cNvSpPr>
              <a:spLocks noChangeShapeType="1"/>
            </p:cNvSpPr>
            <p:nvPr/>
          </p:nvSpPr>
          <p:spPr bwMode="auto">
            <a:xfrm>
              <a:off x="1536" y="3216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44"/>
            <p:cNvSpPr>
              <a:spLocks noChangeShapeType="1"/>
            </p:cNvSpPr>
            <p:nvPr/>
          </p:nvSpPr>
          <p:spPr bwMode="auto">
            <a:xfrm>
              <a:off x="1536" y="2208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8" name="Line 45"/>
          <p:cNvSpPr>
            <a:spLocks noChangeShapeType="1"/>
          </p:cNvSpPr>
          <p:nvPr/>
        </p:nvSpPr>
        <p:spPr bwMode="auto">
          <a:xfrm flipV="1">
            <a:off x="5387975" y="276225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46"/>
          <p:cNvSpPr>
            <a:spLocks noChangeShapeType="1"/>
          </p:cNvSpPr>
          <p:nvPr/>
        </p:nvSpPr>
        <p:spPr bwMode="auto">
          <a:xfrm rot="5416836" flipV="1">
            <a:off x="7096126" y="3709987"/>
            <a:ext cx="6350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004B2E-CD2F-40E4-BA37-213AA9DE2E27}" type="slidenum">
              <a:rPr lang="pt-PT" altLang="pt-PT" smtClean="0"/>
              <a:pPr/>
              <a:t>18</a:t>
            </a:fld>
            <a:endParaRPr lang="pt-PT" altLang="pt-PT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95288" y="115888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747838" y="1201415"/>
            <a:ext cx="5588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b="1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Variações na Procura e</a:t>
            </a:r>
          </a:p>
          <a:p>
            <a:pPr algn="ctr"/>
            <a:r>
              <a:rPr lang="pt-BR" altLang="pt-PT" sz="2800" b="1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variações na quantidade Procurada</a:t>
            </a:r>
            <a:endParaRPr lang="en-US" altLang="pt-PT" sz="2800" b="1" dirty="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19113" y="2420938"/>
            <a:ext cx="8143875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7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Variações na Procura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=&gt; Dizem respeito ao deslocamento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da curva da Procura, em virtude de alterações em p</a:t>
            </a:r>
            <a:r>
              <a:rPr lang="pt-BR" altLang="pt-PT" sz="2700" baseline="-25000"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, p</a:t>
            </a:r>
            <a:r>
              <a:rPr lang="pt-BR" altLang="pt-PT" sz="2700" baseline="-25000">
                <a:latin typeface="Times New Roman" pitchFamily="18" charset="0"/>
                <a:cs typeface="Arial" pitchFamily="34" charset="0"/>
              </a:rPr>
              <a:t>c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,</a:t>
            </a:r>
          </a:p>
          <a:p>
            <a:r>
              <a:rPr lang="pt-BR" altLang="pt-PT" sz="2700">
                <a:latin typeface="Times New Roman" pitchFamily="18" charset="0"/>
                <a:cs typeface="Arial" pitchFamily="34" charset="0"/>
              </a:rPr>
              <a:t>R, Gos, E 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(ou seja, mudança na condição </a:t>
            </a:r>
            <a:r>
              <a:rPr lang="pt-BR" altLang="pt-PT" sz="24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). </a:t>
            </a:r>
            <a:endParaRPr lang="en-US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9750" y="4235450"/>
            <a:ext cx="8424863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7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Variações na quantidade Procurada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=&gt; refere-se ao movimento ao longo da própria curva de Procura, em virtude da variação do preço do próprio  bem  p</a:t>
            </a:r>
            <a:r>
              <a:rPr lang="pt-BR" altLang="pt-PT" sz="2700" baseline="-25000">
                <a:latin typeface="Times New Roman" pitchFamily="18" charset="0"/>
                <a:cs typeface="Arial" pitchFamily="34" charset="0"/>
              </a:rPr>
              <a:t>i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 ,  mantendo as demais variáveis constantes 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(</a:t>
            </a:r>
            <a:r>
              <a:rPr lang="pt-BR" altLang="pt-PT" sz="24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).</a:t>
            </a:r>
            <a:endParaRPr lang="en-US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21A99-5B74-47B0-87A5-06FE72296DF0}" type="slidenum">
              <a:rPr lang="pt-PT" altLang="pt-PT" smtClean="0"/>
              <a:pPr/>
              <a:t>19</a:t>
            </a:fld>
            <a:endParaRPr lang="pt-PT" altLang="pt-PT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84175" y="3709988"/>
            <a:ext cx="36433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Rendimento médio</a:t>
            </a:r>
          </a:p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Preços de bens relacionados</a:t>
            </a:r>
          </a:p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Gostos</a:t>
            </a:r>
          </a:p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Expetativas</a:t>
            </a:r>
          </a:p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Número de compradores</a:t>
            </a:r>
          </a:p>
          <a:p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Influências especiais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032375" y="3694113"/>
            <a:ext cx="3592513" cy="2465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Desloca a curva da Procura</a:t>
            </a:r>
          </a:p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Desloca a curva da Procura</a:t>
            </a:r>
          </a:p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Desloca a curva da Procura</a:t>
            </a:r>
          </a:p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Desloca a curva da Procura</a:t>
            </a:r>
          </a:p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Desloca a curva da Procura </a:t>
            </a:r>
          </a:p>
          <a:p>
            <a:pPr>
              <a:spcBef>
                <a:spcPct val="10000"/>
              </a:spcBef>
            </a:pPr>
            <a:r>
              <a:rPr lang="pt-BR" altLang="pt-PT" sz="2400">
                <a:solidFill>
                  <a:srgbClr val="000099"/>
                </a:solidFill>
                <a:latin typeface="Times New Roman" pitchFamily="18" charset="0"/>
              </a:rPr>
              <a:t>Desloca a curva da Procura</a:t>
            </a: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4565650" y="217646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4575175" y="37973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>
            <a:off x="4575175" y="422275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6" name="AutoShape 7"/>
          <p:cNvSpPr>
            <a:spLocks noChangeArrowheads="1"/>
          </p:cNvSpPr>
          <p:nvPr/>
        </p:nvSpPr>
        <p:spPr bwMode="auto">
          <a:xfrm>
            <a:off x="4575175" y="46355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auto">
          <a:xfrm>
            <a:off x="4575175" y="50450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auto">
          <a:xfrm>
            <a:off x="4575175" y="54387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008188" y="1125538"/>
            <a:ext cx="5464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Variações na Quantidade Procurada</a:t>
            </a:r>
            <a:endParaRPr lang="en-US" sz="2800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450850" y="2014538"/>
            <a:ext cx="37957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6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Preço do próprio bem         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5175250" y="1941513"/>
            <a:ext cx="3348038" cy="885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6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Movimento ao longo da</a:t>
            </a:r>
          </a:p>
          <a:p>
            <a:r>
              <a:rPr lang="pt-BR" altLang="pt-PT" sz="2600">
                <a:solidFill>
                  <a:srgbClr val="000099"/>
                </a:solidFill>
                <a:latin typeface="Times New Roman" pitchFamily="18" charset="0"/>
                <a:cs typeface="Arial" pitchFamily="34" charset="0"/>
              </a:rPr>
              <a:t>curva da Procura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895600" y="2989263"/>
            <a:ext cx="3341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Variações na Procura</a:t>
            </a:r>
            <a:endParaRPr lang="en-US" sz="2800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64" name="AutoShape 16"/>
          <p:cNvSpPr>
            <a:spLocks noChangeArrowheads="1"/>
          </p:cNvSpPr>
          <p:nvPr/>
        </p:nvSpPr>
        <p:spPr bwMode="auto">
          <a:xfrm>
            <a:off x="4572000" y="58150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" name="TextBox 1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65405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pt-PT" altLang="pt-PT" sz="2200"/>
              <a:t>O sistema de mercado baseia-se na oferta e na procura </a:t>
            </a:r>
            <a:br>
              <a:rPr lang="pt-PT" altLang="pt-PT" sz="2200"/>
            </a:br>
            <a:r>
              <a:rPr lang="pt-PT" altLang="pt-PT" sz="2200"/>
              <a:t>para resolver os três problemas de organização económica</a:t>
            </a:r>
          </a:p>
        </p:txBody>
      </p:sp>
      <p:sp>
        <p:nvSpPr>
          <p:cNvPr id="10242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057E6-3464-4AE3-A293-0251AE89D528}" type="slidenum">
              <a:rPr lang="pt-PT" altLang="pt-PT" smtClean="0"/>
              <a:pPr/>
              <a:t>2</a:t>
            </a:fld>
            <a:endParaRPr lang="pt-PT" altLang="pt-PT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95288" y="188913"/>
            <a:ext cx="490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Introdução à Economia de Mercado</a:t>
            </a:r>
            <a:endParaRPr lang="en-US" altLang="pt-PT" sz="24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pic>
        <p:nvPicPr>
          <p:cNvPr id="10245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916113"/>
            <a:ext cx="78486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15"/>
          <p:cNvSpPr txBox="1">
            <a:spLocks noChangeArrowheads="1"/>
          </p:cNvSpPr>
          <p:nvPr/>
        </p:nvSpPr>
        <p:spPr bwMode="auto">
          <a:xfrm>
            <a:off x="7015163" y="3562350"/>
            <a:ext cx="1081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100" b="1">
                <a:solidFill>
                  <a:srgbClr val="CC3399"/>
                </a:solidFill>
              </a:rPr>
              <a:t>Produtores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84213" y="5995988"/>
            <a:ext cx="7561262" cy="52322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1400" b="1" i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Mercado</a:t>
            </a:r>
            <a:r>
              <a:rPr lang="pt-PT" sz="1400" b="1" dirty="0">
                <a:solidFill>
                  <a:srgbClr val="003300"/>
                </a:solidFill>
              </a:rPr>
              <a:t> é o mecanismo pelo qual interagem produtores e compradores para </a:t>
            </a:r>
            <a:r>
              <a:rPr lang="pt-PT" sz="1400" b="1">
                <a:solidFill>
                  <a:srgbClr val="003300"/>
                </a:solidFill>
              </a:rPr>
              <a:t>determinarem os </a:t>
            </a:r>
            <a:r>
              <a:rPr lang="pt-PT" sz="1400" b="1" dirty="0">
                <a:solidFill>
                  <a:srgbClr val="003300"/>
                </a:solidFill>
              </a:rPr>
              <a:t>preços e as quantidades a comprar e a vender de bens e serviços.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9A2013-7463-4051-988A-8487E9D7AA22}" type="slidenum">
              <a:rPr lang="pt-PT" altLang="pt-PT" smtClean="0"/>
              <a:pPr/>
              <a:t>20</a:t>
            </a:fld>
            <a:endParaRPr lang="pt-PT" altLang="pt-PT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23850" y="260350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822325" y="26797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66738" y="1700213"/>
            <a:ext cx="8253412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800" b="1" i="1">
                <a:solidFill>
                  <a:srgbClr val="00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Oferta</a:t>
            </a:r>
            <a:r>
              <a:rPr lang="pt-BR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 </a:t>
            </a:r>
            <a:r>
              <a:rPr lang="pt-BR" sz="2800">
                <a:latin typeface="Times New Roman" pitchFamily="18" charset="0"/>
                <a:cs typeface="Arial" pitchFamily="34" charset="0"/>
              </a:rPr>
              <a:t>é a </a:t>
            </a:r>
            <a:r>
              <a:rPr lang="pt-BR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quantidade </a:t>
            </a:r>
            <a:r>
              <a:rPr lang="pt-BR" sz="2800">
                <a:latin typeface="Times New Roman" pitchFamily="18" charset="0"/>
                <a:cs typeface="Arial" pitchFamily="34" charset="0"/>
              </a:rPr>
              <a:t>de um determinado bem que os </a:t>
            </a:r>
            <a:r>
              <a:rPr lang="pt-BR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produtores desejam vender</a:t>
            </a:r>
            <a:r>
              <a:rPr lang="pt-BR" sz="2800">
                <a:latin typeface="Times New Roman" pitchFamily="18" charset="0"/>
                <a:cs typeface="Arial" pitchFamily="34" charset="0"/>
              </a:rPr>
              <a:t>, em </a:t>
            </a:r>
            <a:r>
              <a:rPr lang="pt-BR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função dos preços</a:t>
            </a:r>
            <a:r>
              <a:rPr lang="pt-BR" sz="2800">
                <a:latin typeface="Times New Roman" pitchFamily="18" charset="0"/>
                <a:cs typeface="Arial" pitchFamily="34" charset="0"/>
              </a:rPr>
              <a:t>, num determinado período, </a:t>
            </a:r>
            <a:r>
              <a:rPr lang="pt-BR" sz="28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sz="2800">
                <a:latin typeface="Times New Roman" pitchFamily="18" charset="0"/>
                <a:cs typeface="Arial" pitchFamily="34" charset="0"/>
              </a:rPr>
              <a:t>.</a:t>
            </a:r>
          </a:p>
          <a:p>
            <a:pPr algn="just">
              <a:defRPr/>
            </a:pPr>
            <a:endParaRPr lang="pt-BR" sz="2800">
              <a:latin typeface="Times New Roman" pitchFamily="18" charset="0"/>
              <a:cs typeface="Arial" pitchFamily="34" charset="0"/>
            </a:endParaRPr>
          </a:p>
          <a:p>
            <a:pPr algn="just">
              <a:defRPr/>
            </a:pPr>
            <a:endParaRPr lang="pt-BR" sz="2800">
              <a:latin typeface="Times New Roman" pitchFamily="18" charset="0"/>
              <a:cs typeface="Arial" pitchFamily="34" charset="0"/>
            </a:endParaRPr>
          </a:p>
          <a:p>
            <a:pPr algn="just">
              <a:defRPr/>
            </a:pPr>
            <a:r>
              <a:rPr lang="pt-BR" sz="2800">
                <a:latin typeface="Times New Roman" pitchFamily="18" charset="0"/>
                <a:cs typeface="Arial" pitchFamily="34" charset="0"/>
              </a:rPr>
              <a:t>Considera-se que os produtores são racionais, já que produzem com o lucro máximo, dentro da restrição de</a:t>
            </a:r>
          </a:p>
          <a:p>
            <a:pPr algn="just">
              <a:defRPr/>
            </a:pPr>
            <a:r>
              <a:rPr lang="pt-BR" sz="2800">
                <a:latin typeface="Times New Roman" pitchFamily="18" charset="0"/>
                <a:cs typeface="Arial" pitchFamily="34" charset="0"/>
              </a:rPr>
              <a:t>custos de produção.</a:t>
            </a:r>
            <a:endParaRPr lang="en-US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F6027D-10E9-42F8-9A0C-CFF6C04E5436}" type="slidenum">
              <a:rPr lang="pt-PT" altLang="pt-PT" smtClean="0"/>
              <a:pPr/>
              <a:t>21</a:t>
            </a:fld>
            <a:endParaRPr lang="pt-PT" altLang="pt-PT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23850" y="257175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79450" y="2344738"/>
            <a:ext cx="184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 altLang="pt-PT" sz="2800">
              <a:solidFill>
                <a:srgbClr val="000066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400175" y="1183475"/>
            <a:ext cx="6307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dirty="0">
                <a:latin typeface="Times New Roman" pitchFamily="18" charset="0"/>
                <a:cs typeface="Arial" pitchFamily="34" charset="0"/>
              </a:rPr>
              <a:t>Variáveis que afetam a </a:t>
            </a:r>
            <a:r>
              <a:rPr lang="pt-BR" sz="2800" b="1" i="1" dirty="0">
                <a:solidFill>
                  <a:srgbClr val="00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Oferta</a:t>
            </a:r>
            <a:r>
              <a:rPr lang="pt-BR" sz="2800" i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pt-BR" sz="2800" dirty="0">
                <a:latin typeface="Times New Roman" pitchFamily="18" charset="0"/>
                <a:cs typeface="Arial" pitchFamily="34" charset="0"/>
              </a:rPr>
              <a:t>de um bem</a:t>
            </a:r>
            <a:endParaRPr lang="en-US" sz="28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2182813" y="1685889"/>
            <a:ext cx="6208712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="1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800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 p</a:t>
            </a:r>
            <a:r>
              <a:rPr lang="pt-BR" altLang="pt-PT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, p</a:t>
            </a:r>
            <a:r>
              <a:rPr lang="pt-BR" altLang="pt-PT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fp</a:t>
            </a:r>
            <a:r>
              <a:rPr lang="pt-BR" altLang="pt-PT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, p</a:t>
            </a:r>
            <a:r>
              <a:rPr lang="pt-BR" altLang="pt-PT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n</a:t>
            </a:r>
            <a:r>
              <a:rPr lang="pt-BR" altLang="pt-PT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, Dim, Tec, Gov, E)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052513" y="2362200"/>
            <a:ext cx="7696200" cy="39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PT" sz="2800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 q</a:t>
            </a:r>
            <a:r>
              <a:rPr lang="pt-BR" altLang="pt-PT" sz="2800" b="1" i="1" baseline="30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800" b="1" i="1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</a:t>
            </a:r>
            <a:r>
              <a:rPr lang="pt-BR" altLang="pt-PT" sz="2800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quantidade oferecida do bem </a:t>
            </a:r>
            <a:r>
              <a:rPr lang="pt-BR" altLang="pt-PT" sz="2400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</a:t>
            </a:r>
          </a:p>
          <a:p>
            <a:pPr>
              <a:lnSpc>
                <a:spcPct val="90000"/>
              </a:lnSpc>
            </a:pPr>
            <a:r>
              <a:rPr lang="pt-BR" altLang="pt-PT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 p</a:t>
            </a:r>
            <a:r>
              <a:rPr lang="pt-BR" altLang="pt-PT" b="1" i="1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="1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preço do bem </a:t>
            </a:r>
            <a:r>
              <a:rPr lang="pt-BR" altLang="pt-PT" sz="2400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</a:t>
            </a:r>
          </a:p>
          <a:p>
            <a:pPr>
              <a:lnSpc>
                <a:spcPct val="90000"/>
              </a:lnSpc>
            </a:pPr>
            <a:r>
              <a:rPr lang="pt-BR" altLang="pt-PT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p</a:t>
            </a:r>
            <a:r>
              <a:rPr lang="pt-BR" altLang="pt-PT" b="1" i="1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fp</a:t>
            </a:r>
            <a:r>
              <a:rPr lang="pt-BR" altLang="pt-PT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preço dos fatores e inputs de produção </a:t>
            </a:r>
          </a:p>
          <a:p>
            <a:pPr>
              <a:lnSpc>
                <a:spcPct val="90000"/>
              </a:lnSpc>
            </a:pP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            </a:t>
            </a:r>
            <a:r>
              <a:rPr lang="pt-BR" altLang="pt-PT" sz="21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(matéria-prima, mão-de-obra, etc.)</a:t>
            </a:r>
          </a:p>
          <a:p>
            <a:pPr>
              <a:lnSpc>
                <a:spcPct val="90000"/>
              </a:lnSpc>
            </a:pPr>
            <a:r>
              <a:rPr lang="pt-BR" altLang="pt-PT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p</a:t>
            </a:r>
            <a:r>
              <a:rPr lang="pt-BR" altLang="pt-PT" b="1" i="1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n</a:t>
            </a:r>
            <a:r>
              <a:rPr lang="pt-BR" altLang="pt-PT" baseline="-250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preço dos outros n bens, substitutos do bem </a:t>
            </a:r>
            <a:r>
              <a:rPr lang="pt-BR" altLang="pt-PT" sz="2400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</a:t>
            </a:r>
          </a:p>
          <a:p>
            <a:pPr>
              <a:lnSpc>
                <a:spcPct val="90000"/>
              </a:lnSpc>
            </a:pPr>
            <a:r>
              <a:rPr lang="pt-BR" altLang="pt-PT" sz="2400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Dim</a:t>
            </a:r>
            <a:r>
              <a:rPr lang="pt-BR" altLang="pt-PT" sz="2400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dimensão do mercado (nº de produtores)</a:t>
            </a:r>
          </a:p>
          <a:p>
            <a:pPr>
              <a:lnSpc>
                <a:spcPct val="90000"/>
              </a:lnSpc>
            </a:pPr>
            <a:r>
              <a:rPr lang="pt-BR" altLang="pt-PT" sz="2800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Tec</a:t>
            </a:r>
            <a:r>
              <a:rPr lang="pt-BR" altLang="pt-PT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tecnologia ou progresso tecnológico</a:t>
            </a:r>
          </a:p>
          <a:p>
            <a:pPr>
              <a:lnSpc>
                <a:spcPct val="90000"/>
              </a:lnSpc>
            </a:pPr>
            <a:r>
              <a:rPr lang="pt-BR" altLang="pt-PT" sz="2800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Gov</a:t>
            </a:r>
            <a:r>
              <a:rPr lang="pt-BR" altLang="pt-PT" sz="28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=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política governamental (impostos, subsídios, etc.)</a:t>
            </a:r>
          </a:p>
          <a:p>
            <a:pPr>
              <a:lnSpc>
                <a:spcPct val="90000"/>
              </a:lnSpc>
            </a:pPr>
            <a:r>
              <a:rPr lang="pt-BR" altLang="pt-PT" sz="2800" b="1" i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 b="1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    = </a:t>
            </a:r>
            <a:r>
              <a:rPr lang="pt-BR" altLang="pt-PT" sz="24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influências ou acontecimentos especiais </a:t>
            </a:r>
          </a:p>
          <a:p>
            <a:pPr>
              <a:lnSpc>
                <a:spcPct val="90000"/>
              </a:lnSpc>
            </a:pPr>
            <a:r>
              <a:rPr lang="pt-BR" altLang="pt-PT" sz="2100">
                <a:solidFill>
                  <a:srgbClr val="000066"/>
                </a:solidFill>
                <a:latin typeface="Times New Roman" pitchFamily="18" charset="0"/>
                <a:cs typeface="Arial" pitchFamily="34" charset="0"/>
              </a:rPr>
              <a:t>                (bons ou maus anos agrícolas, tsunami, terramoto, etc.)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3575050" y="5827713"/>
            <a:ext cx="184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 altLang="pt-PT" sz="2800">
              <a:solidFill>
                <a:srgbClr val="000066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FDD56D-6E52-49F8-A1A0-187645C8BACB}" type="slidenum">
              <a:rPr lang="pt-PT" altLang="pt-PT" smtClean="0"/>
              <a:pPr/>
              <a:t>22</a:t>
            </a:fld>
            <a:endParaRPr lang="pt-PT" altLang="pt-PT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23850" y="260350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435100" y="1535113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1374775" y="152400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0726" name="AutoShape 5"/>
          <p:cNvSpPr>
            <a:spLocks noChangeArrowheads="1"/>
          </p:cNvSpPr>
          <p:nvPr/>
        </p:nvSpPr>
        <p:spPr bwMode="auto">
          <a:xfrm>
            <a:off x="1374775" y="205740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1298575" y="19050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1617663" y="1323975"/>
            <a:ext cx="620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qs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1603375" y="1857375"/>
            <a:ext cx="461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2349500" y="1612900"/>
            <a:ext cx="65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&gt; 0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1069975" y="1268413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323850" y="2997200"/>
            <a:ext cx="4032250" cy="1292662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Se o </a:t>
            </a:r>
            <a:r>
              <a:rPr lang="pt-BR" altLang="pt-PT" sz="2600" dirty="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preço do bem aumenta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, </a:t>
            </a:r>
            <a:r>
              <a:rPr lang="pt-BR" altLang="pt-PT" sz="2600" i="1" dirty="0">
                <a:latin typeface="Times New Roman" pitchFamily="18" charset="0"/>
              </a:rPr>
              <a:t>ceteris paribus, 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estimula as</a:t>
            </a:r>
          </a:p>
          <a:p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empresas a </a:t>
            </a:r>
            <a:r>
              <a:rPr lang="pt-BR" altLang="pt-PT" sz="2600" dirty="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produzirem mais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. </a:t>
            </a:r>
          </a:p>
        </p:txBody>
      </p:sp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4102279" y="1095339"/>
            <a:ext cx="2138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i="1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Lei da Oferta</a:t>
            </a:r>
            <a:endParaRPr lang="en-US" altLang="pt-PT" sz="2800" b="1" i="1" dirty="0">
              <a:solidFill>
                <a:srgbClr val="00CC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34" name="Line 44"/>
          <p:cNvSpPr>
            <a:spLocks noChangeShapeType="1"/>
          </p:cNvSpPr>
          <p:nvPr/>
        </p:nvSpPr>
        <p:spPr bwMode="auto">
          <a:xfrm flipV="1">
            <a:off x="5292725" y="2459038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45"/>
          <p:cNvSpPr>
            <a:spLocks noChangeShapeType="1"/>
          </p:cNvSpPr>
          <p:nvPr/>
        </p:nvSpPr>
        <p:spPr bwMode="auto">
          <a:xfrm rot="5387708" flipV="1">
            <a:off x="6961188" y="3409950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47"/>
          <p:cNvSpPr>
            <a:spLocks noChangeShapeType="1"/>
          </p:cNvSpPr>
          <p:nvPr/>
        </p:nvSpPr>
        <p:spPr bwMode="auto">
          <a:xfrm>
            <a:off x="7164388" y="35004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541839" y="1773238"/>
            <a:ext cx="4351338" cy="4114800"/>
            <a:chOff x="2861" y="1117"/>
            <a:chExt cx="2741" cy="2592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861" y="1117"/>
              <a:ext cx="2741" cy="2592"/>
              <a:chOff x="1531" y="1430"/>
              <a:chExt cx="2741" cy="2592"/>
            </a:xfrm>
          </p:grpSpPr>
          <p:sp>
            <p:nvSpPr>
              <p:cNvPr id="30742" name="Rectangle 19"/>
              <p:cNvSpPr>
                <a:spLocks noChangeArrowheads="1"/>
              </p:cNvSpPr>
              <p:nvPr/>
            </p:nvSpPr>
            <p:spPr bwMode="auto">
              <a:xfrm>
                <a:off x="1559" y="1430"/>
                <a:ext cx="2713" cy="2592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pt-PT" sz="28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743" name="Line 20"/>
              <p:cNvSpPr>
                <a:spLocks noChangeShapeType="1"/>
              </p:cNvSpPr>
              <p:nvPr/>
            </p:nvSpPr>
            <p:spPr bwMode="auto">
              <a:xfrm>
                <a:off x="2034" y="3533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Line 21"/>
              <p:cNvSpPr>
                <a:spLocks noChangeShapeType="1"/>
              </p:cNvSpPr>
              <p:nvPr/>
            </p:nvSpPr>
            <p:spPr bwMode="auto">
              <a:xfrm flipV="1">
                <a:off x="2034" y="1920"/>
                <a:ext cx="0" cy="161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Text Box 22"/>
              <p:cNvSpPr txBox="1">
                <a:spLocks noChangeArrowheads="1"/>
              </p:cNvSpPr>
              <p:nvPr/>
            </p:nvSpPr>
            <p:spPr bwMode="auto">
              <a:xfrm>
                <a:off x="1938" y="3542"/>
                <a:ext cx="2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2000" b="1">
                    <a:latin typeface="Times New Roman" pitchFamily="18" charset="0"/>
                    <a:cs typeface="Arial" pitchFamily="34" charset="0"/>
                  </a:rPr>
                  <a:t>0           5         10       15       20 </a:t>
                </a:r>
                <a:endParaRPr lang="en-US" altLang="pt-PT" sz="2000" b="1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746" name="Line 23"/>
              <p:cNvSpPr>
                <a:spLocks noChangeShapeType="1"/>
              </p:cNvSpPr>
              <p:nvPr/>
            </p:nvSpPr>
            <p:spPr bwMode="auto">
              <a:xfrm flipV="1">
                <a:off x="2567" y="348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Line 24"/>
              <p:cNvSpPr>
                <a:spLocks noChangeShapeType="1"/>
              </p:cNvSpPr>
              <p:nvPr/>
            </p:nvSpPr>
            <p:spPr bwMode="auto">
              <a:xfrm flipV="1">
                <a:off x="3047" y="348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Line 25"/>
              <p:cNvSpPr>
                <a:spLocks noChangeShapeType="1"/>
              </p:cNvSpPr>
              <p:nvPr/>
            </p:nvSpPr>
            <p:spPr bwMode="auto">
              <a:xfrm flipV="1">
                <a:off x="3479" y="348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Text Box 26"/>
              <p:cNvSpPr txBox="1">
                <a:spLocks noChangeArrowheads="1"/>
              </p:cNvSpPr>
              <p:nvPr/>
            </p:nvSpPr>
            <p:spPr bwMode="auto">
              <a:xfrm>
                <a:off x="1531" y="1460"/>
                <a:ext cx="89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1600" b="1">
                    <a:latin typeface="Times New Roman" pitchFamily="18" charset="0"/>
                    <a:cs typeface="Arial" pitchFamily="34" charset="0"/>
                  </a:rPr>
                  <a:t>Preço dos</a:t>
                </a:r>
              </a:p>
              <a:p>
                <a:r>
                  <a:rPr lang="pt-BR" altLang="pt-PT" sz="1600" b="1">
                    <a:latin typeface="Times New Roman" pitchFamily="18" charset="0"/>
                    <a:cs typeface="Arial" pitchFamily="34" charset="0"/>
                  </a:rPr>
                  <a:t>computadores</a:t>
                </a:r>
              </a:p>
            </p:txBody>
          </p:sp>
          <p:sp>
            <p:nvSpPr>
              <p:cNvPr id="30750" name="Text Box 27"/>
              <p:cNvSpPr txBox="1">
                <a:spLocks noChangeArrowheads="1"/>
              </p:cNvSpPr>
              <p:nvPr/>
            </p:nvSpPr>
            <p:spPr bwMode="auto">
              <a:xfrm>
                <a:off x="1650" y="1942"/>
                <a:ext cx="334" cy="1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dirty="0">
                    <a:solidFill>
                      <a:schemeClr val="bg1"/>
                    </a:solidFill>
                    <a:latin typeface="Times New Roman" pitchFamily="18" charset="0"/>
                    <a:cs typeface="Arial" pitchFamily="34" charset="0"/>
                  </a:rPr>
                  <a:t>  </a:t>
                </a:r>
                <a:r>
                  <a:rPr lang="pt-BR" altLang="pt-PT" dirty="0">
                    <a:latin typeface="Times New Roman" pitchFamily="18" charset="0"/>
                    <a:cs typeface="Arial" pitchFamily="34" charset="0"/>
                  </a:rPr>
                  <a:t>80</a:t>
                </a:r>
              </a:p>
              <a:p>
                <a:endParaRPr lang="pt-BR" altLang="pt-PT" dirty="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dirty="0">
                    <a:latin typeface="Times New Roman" pitchFamily="18" charset="0"/>
                    <a:cs typeface="Arial" pitchFamily="34" charset="0"/>
                  </a:rPr>
                  <a:t>  60</a:t>
                </a:r>
              </a:p>
              <a:p>
                <a:endParaRPr lang="pt-BR" altLang="pt-PT" dirty="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dirty="0">
                    <a:latin typeface="Times New Roman" pitchFamily="18" charset="0"/>
                    <a:cs typeface="Arial" pitchFamily="34" charset="0"/>
                  </a:rPr>
                  <a:t>  40</a:t>
                </a:r>
              </a:p>
              <a:p>
                <a:endParaRPr lang="pt-BR" altLang="pt-PT" dirty="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dirty="0">
                    <a:latin typeface="Times New Roman" pitchFamily="18" charset="0"/>
                    <a:cs typeface="Arial" pitchFamily="34" charset="0"/>
                  </a:rPr>
                  <a:t>  20</a:t>
                </a:r>
              </a:p>
              <a:p>
                <a:endParaRPr lang="pt-BR" altLang="pt-PT" dirty="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dirty="0">
                    <a:latin typeface="Times New Roman" pitchFamily="18" charset="0"/>
                    <a:cs typeface="Arial" pitchFamily="34" charset="0"/>
                  </a:rPr>
                  <a:t>    0</a:t>
                </a:r>
                <a:endParaRPr lang="en-US" altLang="pt-PT" dirty="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751" name="Line 28"/>
              <p:cNvSpPr>
                <a:spLocks noChangeShapeType="1"/>
              </p:cNvSpPr>
              <p:nvPr/>
            </p:nvSpPr>
            <p:spPr bwMode="auto">
              <a:xfrm>
                <a:off x="2034" y="326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Line 29"/>
              <p:cNvSpPr>
                <a:spLocks noChangeShapeType="1"/>
              </p:cNvSpPr>
              <p:nvPr/>
            </p:nvSpPr>
            <p:spPr bwMode="auto">
              <a:xfrm>
                <a:off x="2034" y="29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Text Box 30"/>
              <p:cNvSpPr txBox="1">
                <a:spLocks noChangeArrowheads="1"/>
              </p:cNvSpPr>
              <p:nvPr/>
            </p:nvSpPr>
            <p:spPr bwMode="auto">
              <a:xfrm>
                <a:off x="1575" y="3805"/>
                <a:ext cx="22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1600" b="1">
                    <a:latin typeface="Times New Roman" pitchFamily="18" charset="0"/>
                    <a:cs typeface="Arial" pitchFamily="34" charset="0"/>
                  </a:rPr>
                  <a:t>Quantidade oferecida de computadores</a:t>
                </a:r>
                <a:endParaRPr lang="en-US" altLang="pt-PT" sz="1600" b="1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754" name="Line 31"/>
              <p:cNvSpPr>
                <a:spLocks noChangeShapeType="1"/>
              </p:cNvSpPr>
              <p:nvPr/>
            </p:nvSpPr>
            <p:spPr bwMode="auto">
              <a:xfrm rot="6478640">
                <a:off x="2063" y="2222"/>
                <a:ext cx="1440" cy="110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Line 32"/>
              <p:cNvSpPr>
                <a:spLocks noChangeShapeType="1"/>
              </p:cNvSpPr>
              <p:nvPr/>
            </p:nvSpPr>
            <p:spPr bwMode="auto">
              <a:xfrm>
                <a:off x="2039" y="2294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Line 33"/>
              <p:cNvSpPr>
                <a:spLocks noChangeShapeType="1"/>
              </p:cNvSpPr>
              <p:nvPr/>
            </p:nvSpPr>
            <p:spPr bwMode="auto">
              <a:xfrm flipV="1">
                <a:off x="3047" y="259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Line 34"/>
              <p:cNvSpPr>
                <a:spLocks noChangeShapeType="1"/>
              </p:cNvSpPr>
              <p:nvPr/>
            </p:nvSpPr>
            <p:spPr bwMode="auto">
              <a:xfrm flipV="1">
                <a:off x="2087" y="2928"/>
                <a:ext cx="5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Line 35"/>
              <p:cNvSpPr>
                <a:spLocks noChangeShapeType="1"/>
              </p:cNvSpPr>
              <p:nvPr/>
            </p:nvSpPr>
            <p:spPr bwMode="auto">
              <a:xfrm>
                <a:off x="2039" y="258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Line 36"/>
              <p:cNvSpPr>
                <a:spLocks noChangeShapeType="1"/>
              </p:cNvSpPr>
              <p:nvPr/>
            </p:nvSpPr>
            <p:spPr bwMode="auto">
              <a:xfrm flipV="1">
                <a:off x="3479" y="2256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Line 37"/>
              <p:cNvSpPr>
                <a:spLocks noChangeShapeType="1"/>
              </p:cNvSpPr>
              <p:nvPr/>
            </p:nvSpPr>
            <p:spPr bwMode="auto">
              <a:xfrm flipV="1">
                <a:off x="2567" y="291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Oval 38"/>
              <p:cNvSpPr>
                <a:spLocks noChangeArrowheads="1"/>
              </p:cNvSpPr>
              <p:nvPr/>
            </p:nvSpPr>
            <p:spPr bwMode="auto">
              <a:xfrm>
                <a:off x="2519" y="2880"/>
                <a:ext cx="144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pt-PT"/>
              </a:p>
            </p:txBody>
          </p:sp>
          <p:sp>
            <p:nvSpPr>
              <p:cNvPr id="30762" name="Oval 39"/>
              <p:cNvSpPr>
                <a:spLocks noChangeArrowheads="1"/>
              </p:cNvSpPr>
              <p:nvPr/>
            </p:nvSpPr>
            <p:spPr bwMode="auto">
              <a:xfrm>
                <a:off x="2951" y="2544"/>
                <a:ext cx="144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pt-PT"/>
              </a:p>
            </p:txBody>
          </p:sp>
          <p:sp>
            <p:nvSpPr>
              <p:cNvPr id="30763" name="AutoShape 40"/>
              <p:cNvSpPr>
                <a:spLocks noChangeArrowheads="1"/>
              </p:cNvSpPr>
              <p:nvPr/>
            </p:nvSpPr>
            <p:spPr bwMode="auto">
              <a:xfrm rot="-5377958">
                <a:off x="1967" y="2664"/>
                <a:ext cx="194" cy="145"/>
              </a:xfrm>
              <a:prstGeom prst="rightArrow">
                <a:avLst>
                  <a:gd name="adj1" fmla="val 50000"/>
                  <a:gd name="adj2" fmla="val 33448"/>
                </a:avLst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pt-PT"/>
              </a:p>
            </p:txBody>
          </p:sp>
          <p:sp>
            <p:nvSpPr>
              <p:cNvPr id="30764" name="AutoShape 41"/>
              <p:cNvSpPr>
                <a:spLocks noChangeArrowheads="1"/>
              </p:cNvSpPr>
              <p:nvPr/>
            </p:nvSpPr>
            <p:spPr bwMode="auto">
              <a:xfrm rot="-2100818">
                <a:off x="2757" y="2783"/>
                <a:ext cx="194" cy="145"/>
              </a:xfrm>
              <a:prstGeom prst="rightArrow">
                <a:avLst>
                  <a:gd name="adj1" fmla="val 50000"/>
                  <a:gd name="adj2" fmla="val 33448"/>
                </a:avLst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pt-PT"/>
              </a:p>
            </p:txBody>
          </p:sp>
          <p:sp>
            <p:nvSpPr>
              <p:cNvPr id="30765" name="AutoShape 42"/>
              <p:cNvSpPr>
                <a:spLocks noChangeArrowheads="1"/>
              </p:cNvSpPr>
              <p:nvPr/>
            </p:nvSpPr>
            <p:spPr bwMode="auto">
              <a:xfrm rot="-17545">
                <a:off x="2711" y="3456"/>
                <a:ext cx="194" cy="145"/>
              </a:xfrm>
              <a:prstGeom prst="rightArrow">
                <a:avLst>
                  <a:gd name="adj1" fmla="val 50000"/>
                  <a:gd name="adj2" fmla="val 33448"/>
                </a:avLst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pt-PT"/>
              </a:p>
            </p:txBody>
          </p:sp>
          <p:sp>
            <p:nvSpPr>
              <p:cNvPr id="30766" name="Text Box 43"/>
              <p:cNvSpPr txBox="1">
                <a:spLocks noChangeArrowheads="1"/>
              </p:cNvSpPr>
              <p:nvPr/>
            </p:nvSpPr>
            <p:spPr bwMode="auto">
              <a:xfrm>
                <a:off x="3406" y="2016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2400" b="1">
                    <a:latin typeface="Times New Roman" pitchFamily="18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30739" name="Text Box 46"/>
            <p:cNvSpPr txBox="1">
              <a:spLocks noChangeArrowheads="1"/>
            </p:cNvSpPr>
            <p:nvPr/>
          </p:nvSpPr>
          <p:spPr bwMode="auto">
            <a:xfrm>
              <a:off x="4105" y="1162"/>
              <a:ext cx="140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altLang="pt-PT" sz="2000">
                  <a:latin typeface="Times New Roman" pitchFamily="18" charset="0"/>
                </a:rPr>
                <a:t>p</a:t>
              </a:r>
              <a:r>
                <a:rPr lang="pt-PT" altLang="pt-PT" sz="2000" baseline="-25000">
                  <a:latin typeface="Times New Roman" pitchFamily="18" charset="0"/>
                </a:rPr>
                <a:t>i</a:t>
              </a:r>
              <a:r>
                <a:rPr lang="pt-PT" altLang="pt-PT" sz="2000">
                  <a:latin typeface="Times New Roman" pitchFamily="18" charset="0"/>
                </a:rPr>
                <a:t> = a +b.q</a:t>
              </a:r>
              <a:r>
                <a:rPr lang="pt-PT" altLang="pt-PT" sz="2000" baseline="30000">
                  <a:latin typeface="Times New Roman" pitchFamily="18" charset="0"/>
                </a:rPr>
                <a:t>s</a:t>
              </a:r>
              <a:r>
                <a:rPr lang="pt-PT" altLang="pt-PT" sz="2000" baseline="-25000">
                  <a:latin typeface="Times New Roman" pitchFamily="18" charset="0"/>
                </a:rPr>
                <a:t>i</a:t>
              </a:r>
            </a:p>
            <a:p>
              <a:pPr>
                <a:spcBef>
                  <a:spcPct val="50000"/>
                </a:spcBef>
              </a:pPr>
              <a:r>
                <a:rPr lang="pt-PT" altLang="pt-PT" sz="2000">
                  <a:latin typeface="Times New Roman" pitchFamily="18" charset="0"/>
                </a:rPr>
                <a:t>q</a:t>
              </a:r>
              <a:r>
                <a:rPr lang="pt-PT" altLang="pt-PT" sz="2000" baseline="30000">
                  <a:latin typeface="Times New Roman" pitchFamily="18" charset="0"/>
                </a:rPr>
                <a:t>s</a:t>
              </a:r>
              <a:r>
                <a:rPr lang="pt-PT" altLang="pt-PT" sz="2000" baseline="-25000">
                  <a:latin typeface="Times New Roman" pitchFamily="18" charset="0"/>
                </a:rPr>
                <a:t>i </a:t>
              </a:r>
              <a:r>
                <a:rPr lang="pt-PT" altLang="pt-PT" sz="2000">
                  <a:latin typeface="Times New Roman" pitchFamily="18" charset="0"/>
                </a:rPr>
                <a:t>= (p</a:t>
              </a:r>
              <a:r>
                <a:rPr lang="pt-PT" altLang="pt-PT" sz="2000" baseline="-25000">
                  <a:latin typeface="Times New Roman" pitchFamily="18" charset="0"/>
                </a:rPr>
                <a:t>i</a:t>
              </a:r>
              <a:r>
                <a:rPr lang="pt-PT" altLang="pt-PT" sz="2000">
                  <a:latin typeface="Times New Roman" pitchFamily="18" charset="0"/>
                </a:rPr>
                <a:t> – a)/b</a:t>
              </a:r>
            </a:p>
          </p:txBody>
        </p:sp>
        <p:sp>
          <p:nvSpPr>
            <p:cNvPr id="30740" name="Text Box 48"/>
            <p:cNvSpPr txBox="1">
              <a:spLocks noChangeArrowheads="1"/>
            </p:cNvSpPr>
            <p:nvPr/>
          </p:nvSpPr>
          <p:spPr bwMode="auto">
            <a:xfrm>
              <a:off x="4649" y="2024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altLang="pt-PT" sz="1600" b="1"/>
                <a:t>b</a:t>
              </a:r>
            </a:p>
          </p:txBody>
        </p:sp>
        <p:sp>
          <p:nvSpPr>
            <p:cNvPr id="30741" name="Arc 49"/>
            <p:cNvSpPr>
              <a:spLocks/>
            </p:cNvSpPr>
            <p:nvPr/>
          </p:nvSpPr>
          <p:spPr bwMode="auto">
            <a:xfrm>
              <a:off x="4604" y="2115"/>
              <a:ext cx="45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5D555-2BB9-4731-95F5-8159350C2C2F}" type="slidenum">
              <a:rPr lang="pt-PT" altLang="pt-PT" smtClean="0"/>
              <a:pPr/>
              <a:t>23</a:t>
            </a:fld>
            <a:endParaRPr lang="pt-PT" altLang="pt-PT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23850" y="257175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331913" y="1268532"/>
            <a:ext cx="6357937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oferta de um bem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preço do fator (Input) de produção (</a:t>
            </a:r>
            <a:r>
              <a:rPr lang="pt-BR" altLang="pt-PT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baseline="-250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fp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  <a:p>
            <a:pPr algn="ctr"/>
            <a:endParaRPr lang="pt-BR" altLang="pt-PT" sz="2800" dirty="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95313" y="2476500"/>
            <a:ext cx="1981200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qs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f(P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fp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)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2857500" y="26209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3590925" y="2501900"/>
            <a:ext cx="2230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600" i="1">
                <a:latin typeface="Times New Roman" pitchFamily="18" charset="0"/>
                <a:cs typeface="Arial" pitchFamily="34" charset="0"/>
              </a:rPr>
              <a:t>Ceteris paribus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784475" y="3382963"/>
            <a:ext cx="64357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5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Preço do Fator de produção (P</a:t>
            </a:r>
            <a:r>
              <a:rPr lang="pt-BR" altLang="pt-PT" sz="2500" baseline="-250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fp</a:t>
            </a:r>
            <a:r>
              <a:rPr lang="pt-BR" altLang="pt-PT" sz="25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).</a:t>
            </a:r>
            <a:r>
              <a:rPr lang="pt-BR" altLang="pt-PT" sz="25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500">
                <a:latin typeface="Times New Roman" pitchFamily="18" charset="0"/>
                <a:cs typeface="Arial" pitchFamily="34" charset="0"/>
              </a:rPr>
              <a:t>Se o preço </a:t>
            </a:r>
          </a:p>
          <a:p>
            <a:r>
              <a:rPr lang="pt-BR" altLang="pt-PT" sz="2500">
                <a:latin typeface="Times New Roman" pitchFamily="18" charset="0"/>
                <a:cs typeface="Arial" pitchFamily="34" charset="0"/>
              </a:rPr>
              <a:t>do factor mão-de-obra  aumenta, diminui  a  </a:t>
            </a:r>
          </a:p>
          <a:p>
            <a:r>
              <a:rPr lang="pt-BR" altLang="pt-PT" sz="2500">
                <a:latin typeface="Times New Roman" pitchFamily="18" charset="0"/>
                <a:cs typeface="Arial" pitchFamily="34" charset="0"/>
              </a:rPr>
              <a:t>oferta do bem, </a:t>
            </a:r>
            <a:r>
              <a:rPr lang="pt-BR" altLang="pt-PT" sz="25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500">
                <a:latin typeface="Times New Roman" pitchFamily="18" charset="0"/>
                <a:cs typeface="Arial" pitchFamily="34" charset="0"/>
              </a:rPr>
              <a:t>,  (haverá  um</a:t>
            </a:r>
          </a:p>
          <a:p>
            <a:r>
              <a:rPr lang="pt-BR" altLang="pt-PT" sz="2500">
                <a:latin typeface="Times New Roman" pitchFamily="18" charset="0"/>
                <a:cs typeface="Arial" pitchFamily="34" charset="0"/>
              </a:rPr>
              <a:t>deslocamento). O mesmo vale para os demais</a:t>
            </a:r>
          </a:p>
          <a:p>
            <a:r>
              <a:rPr lang="pt-BR" altLang="pt-PT" sz="2500">
                <a:latin typeface="Times New Roman" pitchFamily="18" charset="0"/>
                <a:cs typeface="Arial" pitchFamily="34" charset="0"/>
              </a:rPr>
              <a:t>fatores de produção, como capital, terra, matérias-primas, etc.</a:t>
            </a:r>
            <a:endParaRPr lang="en-US" altLang="pt-PT" sz="25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3" name="AutoShape 8"/>
          <p:cNvSpPr>
            <a:spLocks noChangeArrowheads="1"/>
          </p:cNvSpPr>
          <p:nvPr/>
        </p:nvSpPr>
        <p:spPr bwMode="auto">
          <a:xfrm>
            <a:off x="854075" y="376237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1754" name="AutoShape 9"/>
          <p:cNvSpPr>
            <a:spLocks noChangeArrowheads="1"/>
          </p:cNvSpPr>
          <p:nvPr/>
        </p:nvSpPr>
        <p:spPr bwMode="auto">
          <a:xfrm>
            <a:off x="854075" y="429577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777875" y="4143375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1096963" y="3562350"/>
            <a:ext cx="5953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1082675" y="4095750"/>
            <a:ext cx="6318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fp</a:t>
            </a:r>
          </a:p>
          <a:p>
            <a:endParaRPr lang="en-US" altLang="pt-PT" baseline="-2500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1828800" y="3851275"/>
            <a:ext cx="65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&lt; 0</a:t>
            </a: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549275" y="3559175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6" name="TextBox 1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4AF048-453D-4342-81F6-C61A31662AC9}" type="slidenum">
              <a:rPr lang="pt-PT" altLang="pt-PT" smtClean="0"/>
              <a:pPr/>
              <a:t>24</a:t>
            </a:fld>
            <a:endParaRPr lang="pt-PT" altLang="pt-PT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76225" y="260350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923012" y="1161823"/>
            <a:ext cx="50064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Deslocações da curva da Oferta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500563" y="1685925"/>
            <a:ext cx="4464050" cy="4119563"/>
            <a:chOff x="2276" y="1392"/>
            <a:chExt cx="2812" cy="2595"/>
          </a:xfrm>
        </p:grpSpPr>
        <p:sp>
          <p:nvSpPr>
            <p:cNvPr id="32778" name="Rectangle 5"/>
            <p:cNvSpPr>
              <a:spLocks noChangeArrowheads="1"/>
            </p:cNvSpPr>
            <p:nvPr/>
          </p:nvSpPr>
          <p:spPr bwMode="auto">
            <a:xfrm>
              <a:off x="2304" y="1392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2779" name="Line 6"/>
            <p:cNvSpPr>
              <a:spLocks noChangeShapeType="1"/>
            </p:cNvSpPr>
            <p:nvPr/>
          </p:nvSpPr>
          <p:spPr bwMode="auto">
            <a:xfrm>
              <a:off x="2784" y="3495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7"/>
            <p:cNvSpPr>
              <a:spLocks noChangeShapeType="1"/>
            </p:cNvSpPr>
            <p:nvPr/>
          </p:nvSpPr>
          <p:spPr bwMode="auto">
            <a:xfrm flipV="1">
              <a:off x="2779" y="1882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Text Box 8"/>
            <p:cNvSpPr txBox="1">
              <a:spLocks noChangeArrowheads="1"/>
            </p:cNvSpPr>
            <p:nvPr/>
          </p:nvSpPr>
          <p:spPr bwMode="auto">
            <a:xfrm>
              <a:off x="2683" y="3504"/>
              <a:ext cx="2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0           5         10       15       20 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2782" name="Line 9"/>
            <p:cNvSpPr>
              <a:spLocks noChangeShapeType="1"/>
            </p:cNvSpPr>
            <p:nvPr/>
          </p:nvSpPr>
          <p:spPr bwMode="auto">
            <a:xfrm flipV="1">
              <a:off x="3312" y="344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0"/>
            <p:cNvSpPr>
              <a:spLocks noChangeShapeType="1"/>
            </p:cNvSpPr>
            <p:nvPr/>
          </p:nvSpPr>
          <p:spPr bwMode="auto">
            <a:xfrm flipV="1">
              <a:off x="3792" y="344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11"/>
            <p:cNvSpPr>
              <a:spLocks noChangeShapeType="1"/>
            </p:cNvSpPr>
            <p:nvPr/>
          </p:nvSpPr>
          <p:spPr bwMode="auto">
            <a:xfrm flipV="1">
              <a:off x="4224" y="3447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12"/>
            <p:cNvSpPr txBox="1">
              <a:spLocks noChangeArrowheads="1"/>
            </p:cNvSpPr>
            <p:nvPr/>
          </p:nvSpPr>
          <p:spPr bwMode="auto">
            <a:xfrm>
              <a:off x="2276" y="1392"/>
              <a:ext cx="8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dos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automóveis</a:t>
              </a:r>
            </a:p>
          </p:txBody>
        </p:sp>
        <p:sp>
          <p:nvSpPr>
            <p:cNvPr id="32786" name="Text Box 13"/>
            <p:cNvSpPr txBox="1">
              <a:spLocks noChangeArrowheads="1"/>
            </p:cNvSpPr>
            <p:nvPr/>
          </p:nvSpPr>
          <p:spPr bwMode="auto">
            <a:xfrm>
              <a:off x="2450" y="1869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80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60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40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20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2787" name="Line 14"/>
            <p:cNvSpPr>
              <a:spLocks noChangeShapeType="1"/>
            </p:cNvSpPr>
            <p:nvPr/>
          </p:nvSpPr>
          <p:spPr bwMode="auto">
            <a:xfrm>
              <a:off x="2779" y="322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15"/>
            <p:cNvSpPr>
              <a:spLocks noChangeShapeType="1"/>
            </p:cNvSpPr>
            <p:nvPr/>
          </p:nvSpPr>
          <p:spPr bwMode="auto">
            <a:xfrm>
              <a:off x="2779" y="289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Text Box 16"/>
            <p:cNvSpPr txBox="1">
              <a:spLocks noChangeArrowheads="1"/>
            </p:cNvSpPr>
            <p:nvPr/>
          </p:nvSpPr>
          <p:spPr bwMode="auto">
            <a:xfrm>
              <a:off x="2320" y="3737"/>
              <a:ext cx="26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Quantidade oferecida de automóveis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2790" name="Line 17"/>
            <p:cNvSpPr>
              <a:spLocks noChangeShapeType="1"/>
            </p:cNvSpPr>
            <p:nvPr/>
          </p:nvSpPr>
          <p:spPr bwMode="auto">
            <a:xfrm rot="6478640">
              <a:off x="2808" y="2184"/>
              <a:ext cx="1440" cy="1104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18"/>
            <p:cNvSpPr>
              <a:spLocks noChangeShapeType="1"/>
            </p:cNvSpPr>
            <p:nvPr/>
          </p:nvSpPr>
          <p:spPr bwMode="auto">
            <a:xfrm>
              <a:off x="2784" y="2256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19"/>
            <p:cNvSpPr>
              <a:spLocks noChangeShapeType="1"/>
            </p:cNvSpPr>
            <p:nvPr/>
          </p:nvSpPr>
          <p:spPr bwMode="auto">
            <a:xfrm flipV="1">
              <a:off x="3792" y="2554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0"/>
            <p:cNvSpPr>
              <a:spLocks noChangeShapeType="1"/>
            </p:cNvSpPr>
            <p:nvPr/>
          </p:nvSpPr>
          <p:spPr bwMode="auto">
            <a:xfrm flipV="1">
              <a:off x="2852" y="2890"/>
              <a:ext cx="4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1"/>
            <p:cNvSpPr>
              <a:spLocks noChangeShapeType="1"/>
            </p:cNvSpPr>
            <p:nvPr/>
          </p:nvSpPr>
          <p:spPr bwMode="auto">
            <a:xfrm>
              <a:off x="2784" y="2544"/>
              <a:ext cx="105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22"/>
            <p:cNvSpPr>
              <a:spLocks noChangeShapeType="1"/>
            </p:cNvSpPr>
            <p:nvPr/>
          </p:nvSpPr>
          <p:spPr bwMode="auto">
            <a:xfrm flipV="1">
              <a:off x="4224" y="2218"/>
              <a:ext cx="0" cy="12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3"/>
            <p:cNvSpPr>
              <a:spLocks noChangeShapeType="1"/>
            </p:cNvSpPr>
            <p:nvPr/>
          </p:nvSpPr>
          <p:spPr bwMode="auto">
            <a:xfrm flipV="1">
              <a:off x="3312" y="2880"/>
              <a:ext cx="0" cy="63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4"/>
            <p:cNvSpPr>
              <a:spLocks noChangeShapeType="1"/>
            </p:cNvSpPr>
            <p:nvPr/>
          </p:nvSpPr>
          <p:spPr bwMode="auto">
            <a:xfrm rot="6478640">
              <a:off x="2832" y="2208"/>
              <a:ext cx="912" cy="72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25"/>
            <p:cNvSpPr>
              <a:spLocks noChangeShapeType="1"/>
            </p:cNvSpPr>
            <p:nvPr/>
          </p:nvSpPr>
          <p:spPr bwMode="auto">
            <a:xfrm rot="6478640">
              <a:off x="3144" y="2184"/>
              <a:ext cx="1536" cy="1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26"/>
            <p:cNvSpPr>
              <a:spLocks noChangeShapeType="1"/>
            </p:cNvSpPr>
            <p:nvPr/>
          </p:nvSpPr>
          <p:spPr bwMode="auto">
            <a:xfrm flipH="1">
              <a:off x="3361" y="2544"/>
              <a:ext cx="43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27"/>
            <p:cNvSpPr>
              <a:spLocks noChangeShapeType="1"/>
            </p:cNvSpPr>
            <p:nvPr/>
          </p:nvSpPr>
          <p:spPr bwMode="auto">
            <a:xfrm rot="10902896" flipH="1">
              <a:off x="3792" y="2546"/>
              <a:ext cx="48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Text Box 28"/>
            <p:cNvSpPr txBox="1">
              <a:spLocks noChangeArrowheads="1"/>
            </p:cNvSpPr>
            <p:nvPr/>
          </p:nvSpPr>
          <p:spPr bwMode="auto">
            <a:xfrm>
              <a:off x="3644" y="1440"/>
              <a:ext cx="14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 dirty="0">
                  <a:solidFill>
                    <a:srgbClr val="000099"/>
                  </a:solidFill>
                  <a:latin typeface="Times New Roman" pitchFamily="18" charset="0"/>
                  <a:cs typeface="Arial" pitchFamily="34" charset="0"/>
                </a:rPr>
                <a:t>Redução</a:t>
              </a:r>
            </a:p>
            <a:p>
              <a:r>
                <a:rPr lang="pt-BR" altLang="pt-PT" sz="2000" b="1" dirty="0">
                  <a:solidFill>
                    <a:srgbClr val="000099"/>
                  </a:solidFill>
                  <a:latin typeface="Times New Roman" pitchFamily="18" charset="0"/>
                  <a:cs typeface="Arial" pitchFamily="34" charset="0"/>
                </a:rPr>
                <a:t>Aumento da oferta</a:t>
              </a:r>
            </a:p>
          </p:txBody>
        </p:sp>
        <p:sp>
          <p:nvSpPr>
            <p:cNvPr id="32802" name="Line 29"/>
            <p:cNvSpPr>
              <a:spLocks noChangeShapeType="1"/>
            </p:cNvSpPr>
            <p:nvPr/>
          </p:nvSpPr>
          <p:spPr bwMode="auto">
            <a:xfrm flipH="1" flipV="1">
              <a:off x="3648" y="1632"/>
              <a:ext cx="0" cy="81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30"/>
            <p:cNvSpPr>
              <a:spLocks noChangeShapeType="1"/>
            </p:cNvSpPr>
            <p:nvPr/>
          </p:nvSpPr>
          <p:spPr bwMode="auto">
            <a:xfrm flipV="1">
              <a:off x="4080" y="1968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Oval 31"/>
            <p:cNvSpPr>
              <a:spLocks noChangeArrowheads="1"/>
            </p:cNvSpPr>
            <p:nvPr/>
          </p:nvSpPr>
          <p:spPr bwMode="auto">
            <a:xfrm>
              <a:off x="3744" y="2506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2805" name="Oval 32"/>
            <p:cNvSpPr>
              <a:spLocks noChangeArrowheads="1"/>
            </p:cNvSpPr>
            <p:nvPr/>
          </p:nvSpPr>
          <p:spPr bwMode="auto">
            <a:xfrm>
              <a:off x="4224" y="2506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2806" name="Oval 33"/>
            <p:cNvSpPr>
              <a:spLocks noChangeArrowheads="1"/>
            </p:cNvSpPr>
            <p:nvPr/>
          </p:nvSpPr>
          <p:spPr bwMode="auto">
            <a:xfrm>
              <a:off x="3264" y="2506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2807" name="Text Box 34"/>
            <p:cNvSpPr txBox="1">
              <a:spLocks noChangeArrowheads="1"/>
            </p:cNvSpPr>
            <p:nvPr/>
          </p:nvSpPr>
          <p:spPr bwMode="auto">
            <a:xfrm>
              <a:off x="4151" y="19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32808" name="Text Box 35"/>
            <p:cNvSpPr txBox="1">
              <a:spLocks noChangeArrowheads="1"/>
            </p:cNvSpPr>
            <p:nvPr/>
          </p:nvSpPr>
          <p:spPr bwMode="auto">
            <a:xfrm>
              <a:off x="4608" y="19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S’</a:t>
              </a:r>
            </a:p>
          </p:txBody>
        </p:sp>
        <p:sp>
          <p:nvSpPr>
            <p:cNvPr id="32809" name="Text Box 36"/>
            <p:cNvSpPr txBox="1">
              <a:spLocks noChangeArrowheads="1"/>
            </p:cNvSpPr>
            <p:nvPr/>
          </p:nvSpPr>
          <p:spPr bwMode="auto">
            <a:xfrm>
              <a:off x="3648" y="197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S”</a:t>
              </a:r>
            </a:p>
          </p:txBody>
        </p:sp>
        <p:sp>
          <p:nvSpPr>
            <p:cNvPr id="32810" name="Text Box 37"/>
            <p:cNvSpPr txBox="1">
              <a:spLocks noChangeArrowheads="1"/>
            </p:cNvSpPr>
            <p:nvPr/>
          </p:nvSpPr>
          <p:spPr bwMode="auto">
            <a:xfrm>
              <a:off x="3120" y="2179"/>
              <a:ext cx="2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8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a)</a:t>
              </a:r>
              <a:endParaRPr lang="en-US" altLang="pt-PT" sz="2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2811" name="Text Box 38"/>
            <p:cNvSpPr txBox="1">
              <a:spLocks noChangeArrowheads="1"/>
            </p:cNvSpPr>
            <p:nvPr/>
          </p:nvSpPr>
          <p:spPr bwMode="auto">
            <a:xfrm>
              <a:off x="4366" y="2419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8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b)</a:t>
              </a:r>
              <a:endParaRPr lang="en-US" altLang="pt-PT" sz="2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32774" name="Text Box 39"/>
          <p:cNvSpPr txBox="1">
            <a:spLocks noChangeArrowheads="1"/>
          </p:cNvSpPr>
          <p:nvPr/>
        </p:nvSpPr>
        <p:spPr bwMode="auto">
          <a:xfrm>
            <a:off x="298450" y="1716088"/>
            <a:ext cx="41290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/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a)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Aumento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 do </a:t>
            </a:r>
            <a:r>
              <a:rPr lang="pt-BR" altLang="pt-PT" sz="20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preço do fator de produção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, </a:t>
            </a:r>
            <a:r>
              <a:rPr lang="pt-BR" altLang="pt-PT" sz="20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, há uma redução na oferta do bem. Verifica-se o mesmo efeito, por exemplo, se o Estado aplicar um imposto sobre a produção de automóveis.</a:t>
            </a:r>
            <a:endParaRPr lang="en-US" altLang="pt-PT" sz="20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75" name="Text Box 40"/>
          <p:cNvSpPr txBox="1">
            <a:spLocks noChangeArrowheads="1"/>
          </p:cNvSpPr>
          <p:nvPr/>
        </p:nvSpPr>
        <p:spPr bwMode="auto">
          <a:xfrm>
            <a:off x="307975" y="3825875"/>
            <a:ext cx="40322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/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b)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Redução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 do </a:t>
            </a:r>
            <a:r>
              <a:rPr lang="pt-BR" altLang="pt-PT" sz="20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preço do fator de produção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, </a:t>
            </a:r>
            <a:r>
              <a:rPr lang="pt-BR" altLang="pt-PT" sz="20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000">
                <a:latin typeface="Times New Roman" pitchFamily="18" charset="0"/>
                <a:cs typeface="Arial" pitchFamily="34" charset="0"/>
              </a:rPr>
              <a:t>, há um aumento na oferta do bem. Verifica-se o mesmo efeito, por exemplo, se o Estado atribuir um subsídio à produção de automóveis.</a:t>
            </a:r>
            <a:endParaRPr lang="en-US" altLang="pt-PT" sz="2000">
              <a:latin typeface="Times New Roman" pitchFamily="18" charset="0"/>
              <a:cs typeface="Arial" pitchFamily="34" charset="0"/>
            </a:endParaRPr>
          </a:p>
          <a:p>
            <a:pPr marL="271463" indent="-271463"/>
            <a:endParaRPr lang="en-US" altLang="pt-PT" sz="20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76" name="Line 41"/>
          <p:cNvSpPr>
            <a:spLocks noChangeShapeType="1"/>
          </p:cNvSpPr>
          <p:nvPr/>
        </p:nvSpPr>
        <p:spPr bwMode="auto">
          <a:xfrm flipV="1">
            <a:off x="5307013" y="2371725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42"/>
          <p:cNvSpPr>
            <a:spLocks noChangeShapeType="1"/>
          </p:cNvSpPr>
          <p:nvPr/>
        </p:nvSpPr>
        <p:spPr bwMode="auto">
          <a:xfrm rot="5391805" flipV="1">
            <a:off x="6981825" y="3359150"/>
            <a:ext cx="1588" cy="3354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F3C99-1CEA-46CA-BA76-DFE827CF5F31}" type="slidenum">
              <a:rPr lang="pt-PT" altLang="pt-PT" smtClean="0"/>
              <a:pPr/>
              <a:t>25</a:t>
            </a:fld>
            <a:endParaRPr lang="pt-PT" altLang="pt-PT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47663" y="260350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2124075" y="1260594"/>
            <a:ext cx="50434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</a:t>
            </a:r>
            <a:r>
              <a:rPr lang="pt-BR" altLang="pt-PT" sz="2800" dirty="0">
                <a:solidFill>
                  <a:schemeClr val="folHlink"/>
                </a:solidFill>
                <a:latin typeface="Times New Roman" pitchFamily="18" charset="0"/>
                <a:cs typeface="Arial" pitchFamily="34" charset="0"/>
              </a:rPr>
              <a:t>oferta de um bem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</a:t>
            </a:r>
            <a:r>
              <a:rPr lang="pt-BR" altLang="pt-PT" sz="28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8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tecnologia (Tec)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857250" y="2276475"/>
            <a:ext cx="2160588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qs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f(Tec)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3317875" y="2565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3981450" y="2492375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1800" i="1"/>
              <a:t>ceteris paribus</a:t>
            </a:r>
          </a:p>
        </p:txBody>
      </p:sp>
      <p:sp>
        <p:nvSpPr>
          <p:cNvPr id="33800" name="AutoShape 7"/>
          <p:cNvSpPr>
            <a:spLocks noChangeArrowheads="1"/>
          </p:cNvSpPr>
          <p:nvPr/>
        </p:nvSpPr>
        <p:spPr bwMode="auto">
          <a:xfrm>
            <a:off x="1128713" y="400685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3801" name="AutoShape 8"/>
          <p:cNvSpPr>
            <a:spLocks noChangeArrowheads="1"/>
          </p:cNvSpPr>
          <p:nvPr/>
        </p:nvSpPr>
        <p:spPr bwMode="auto">
          <a:xfrm>
            <a:off x="1128713" y="4540250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1052513" y="438785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1381125" y="3806825"/>
            <a:ext cx="595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1357313" y="434022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T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2065338" y="4095750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&gt;  0</a:t>
            </a:r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900113" y="3643313"/>
            <a:ext cx="2057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2986088" y="3627438"/>
            <a:ext cx="5976937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8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Tecnologia (Tec)</a:t>
            </a:r>
          </a:p>
          <a:p>
            <a:endParaRPr lang="pt-BR" altLang="pt-PT" sz="700">
              <a:solidFill>
                <a:srgbClr val="0033CC"/>
              </a:solidFill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2600">
                <a:latin typeface="Times New Roman" pitchFamily="18" charset="0"/>
                <a:cs typeface="Arial" pitchFamily="34" charset="0"/>
              </a:rPr>
              <a:t>Um aumento na tecnologia, </a:t>
            </a:r>
            <a:r>
              <a:rPr lang="pt-BR" altLang="pt-PT" sz="26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600">
                <a:latin typeface="Times New Roman" pitchFamily="18" charset="0"/>
                <a:cs typeface="Arial" pitchFamily="34" charset="0"/>
              </a:rPr>
              <a:t>, aumenta a oferta do bem.</a:t>
            </a:r>
            <a:endParaRPr lang="en-US" altLang="pt-PT" sz="26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428E06-32C5-404B-B8AA-DF6554594E06}" type="slidenum">
              <a:rPr lang="pt-PT" altLang="pt-PT" smtClean="0"/>
              <a:pPr/>
              <a:t>26</a:t>
            </a:fld>
            <a:endParaRPr lang="pt-PT" altLang="pt-PT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23850" y="260350"/>
            <a:ext cx="3106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550988" y="1125538"/>
            <a:ext cx="5973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Curva de </a:t>
            </a:r>
            <a:r>
              <a:rPr lang="pt-BR" altLang="pt-PT" sz="280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Oferta de Mercado</a:t>
            </a:r>
            <a:r>
              <a:rPr lang="pt-BR" altLang="pt-PT" sz="28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de um Bem</a:t>
            </a:r>
            <a:endParaRPr lang="en-US" altLang="pt-PT" sz="2800">
              <a:solidFill>
                <a:srgbClr val="00CC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452438" y="1844675"/>
            <a:ext cx="8489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>
                <a:latin typeface="Times New Roman" pitchFamily="18" charset="0"/>
                <a:cs typeface="Arial" pitchFamily="34" charset="0"/>
              </a:rPr>
              <a:t>A Oferta de Mercado </a:t>
            </a:r>
            <a:r>
              <a:rPr lang="pt-BR" altLang="pt-PT" sz="24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é igual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 ao somatório das ofertas das empresas </a:t>
            </a:r>
          </a:p>
          <a:p>
            <a:pPr algn="ctr"/>
            <a:r>
              <a:rPr lang="pt-BR" altLang="pt-PT" sz="2400">
                <a:latin typeface="Times New Roman" pitchFamily="18" charset="0"/>
                <a:cs typeface="Arial" pitchFamily="34" charset="0"/>
              </a:rPr>
              <a:t>individuais, que produzem um dado bem.</a:t>
            </a:r>
            <a:endParaRPr lang="en-US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1828800" y="3659188"/>
            <a:ext cx="5632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baseline="30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baseline="-25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mercado </a:t>
            </a:r>
            <a:r>
              <a:rPr lang="pt-BR" altLang="pt-PT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        q</a:t>
            </a:r>
            <a:r>
              <a:rPr lang="pt-BR" altLang="pt-PT" baseline="30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baseline="-25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r>
              <a:rPr lang="pt-BR" altLang="pt-PT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baseline="-25000" dirty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empresas individuais</a:t>
            </a:r>
            <a:endParaRPr lang="en-US" altLang="pt-PT" dirty="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3597275" y="3540125"/>
            <a:ext cx="53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30675" y="3540125"/>
            <a:ext cx="762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3673475" y="3540125"/>
            <a:ext cx="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3597275" y="3540125"/>
            <a:ext cx="4572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 flipH="1">
            <a:off x="3597275" y="3921125"/>
            <a:ext cx="4572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3597275" y="4225925"/>
            <a:ext cx="60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 rot="7300958" flipH="1">
            <a:off x="4131469" y="4148931"/>
            <a:ext cx="1524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Text Box 13"/>
          <p:cNvSpPr txBox="1">
            <a:spLocks noChangeArrowheads="1"/>
          </p:cNvSpPr>
          <p:nvPr/>
        </p:nvSpPr>
        <p:spPr bwMode="auto">
          <a:xfrm>
            <a:off x="3521075" y="4149725"/>
            <a:ext cx="76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j = 0</a:t>
            </a:r>
            <a:endParaRPr lang="en-US" altLang="pt-PT" sz="2400" b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3746500" y="3073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n</a:t>
            </a:r>
            <a:endParaRPr lang="en-US" altLang="pt-PT" sz="280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32" name="Rectangle 15"/>
          <p:cNvSpPr>
            <a:spLocks noChangeArrowheads="1"/>
          </p:cNvSpPr>
          <p:nvPr/>
        </p:nvSpPr>
        <p:spPr bwMode="auto">
          <a:xfrm>
            <a:off x="1600200" y="3159125"/>
            <a:ext cx="5943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3506788" y="4648200"/>
            <a:ext cx="279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j = 1,2,...,n empresas </a:t>
            </a:r>
            <a:endParaRPr lang="en-US" altLang="pt-PT" sz="2400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34" name="Text Box 17"/>
          <p:cNvSpPr txBox="1">
            <a:spLocks noChangeArrowheads="1"/>
          </p:cNvSpPr>
          <p:nvPr/>
        </p:nvSpPr>
        <p:spPr bwMode="auto">
          <a:xfrm>
            <a:off x="1355725" y="5349875"/>
            <a:ext cx="6354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A cada preço, a oferta de mercado é a soma das</a:t>
            </a:r>
          </a:p>
          <a:p>
            <a:pPr algn="ctr"/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ofertas das empresas individuais.</a:t>
            </a:r>
            <a:endParaRPr lang="en-US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665B69-98C5-40FB-B806-3A57F13918EE}" type="slidenum">
              <a:rPr lang="pt-PT" altLang="pt-PT" smtClean="0"/>
              <a:pPr/>
              <a:t>27</a:t>
            </a:fld>
            <a:endParaRPr lang="pt-PT" altLang="pt-PT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23850" y="188913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98450" y="1557338"/>
            <a:ext cx="4202113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O </a:t>
            </a:r>
            <a:r>
              <a:rPr lang="pt-BR" altLang="pt-PT" sz="24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preço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 numa economia de</a:t>
            </a:r>
          </a:p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mercado é determinado tanto</a:t>
            </a:r>
          </a:p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pela oferta como pela procura.</a:t>
            </a:r>
          </a:p>
          <a:p>
            <a:endParaRPr lang="pt-BR" altLang="pt-PT" sz="1800">
              <a:latin typeface="Times New Roman" pitchFamily="18" charset="0"/>
              <a:cs typeface="Arial" pitchFamily="34" charset="0"/>
            </a:endParaRPr>
          </a:p>
          <a:p>
            <a:endParaRPr lang="pt-BR" altLang="pt-PT" sz="200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O </a:t>
            </a:r>
            <a:r>
              <a:rPr lang="pt-BR" altLang="pt-PT" sz="2400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equilíbrio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 encontra-se onde as</a:t>
            </a:r>
          </a:p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curvas da oferta e da procura</a:t>
            </a:r>
          </a:p>
          <a:p>
            <a:r>
              <a:rPr lang="pt-BR" altLang="pt-PT" sz="2400">
                <a:latin typeface="Times New Roman" pitchFamily="18" charset="0"/>
                <a:cs typeface="Arial" pitchFamily="34" charset="0"/>
              </a:rPr>
              <a:t>se cruzam. </a:t>
            </a:r>
          </a:p>
          <a:p>
            <a:r>
              <a:rPr lang="pt-BR" altLang="pt-PT" sz="24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No preço de equilíbrio, a quantidade oferecida é igual à quantidade procurada </a:t>
            </a:r>
            <a:r>
              <a:rPr lang="pt-BR" altLang="pt-PT" sz="2100">
                <a:latin typeface="Times New Roman" pitchFamily="18" charset="0"/>
                <a:cs typeface="Arial" pitchFamily="34" charset="0"/>
              </a:rPr>
              <a:t>(quantidade de equilíbrio).</a:t>
            </a:r>
          </a:p>
          <a:p>
            <a:r>
              <a:rPr lang="pt-BR" altLang="pt-PT" sz="2100">
                <a:latin typeface="Times New Roman" pitchFamily="18" charset="0"/>
                <a:cs typeface="Arial" pitchFamily="34" charset="0"/>
              </a:rPr>
              <a:t>                Qe =&gt; Q</a:t>
            </a:r>
            <a:r>
              <a:rPr lang="pt-BR" altLang="pt-PT" sz="2100" baseline="30000"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100">
                <a:latin typeface="Times New Roman" pitchFamily="18" charset="0"/>
                <a:cs typeface="Arial" pitchFamily="34" charset="0"/>
              </a:rPr>
              <a:t> = Q</a:t>
            </a:r>
            <a:r>
              <a:rPr lang="pt-BR" altLang="pt-PT" sz="2100" baseline="30000">
                <a:latin typeface="Times New Roman" pitchFamily="18" charset="0"/>
                <a:cs typeface="Arial" pitchFamily="34" charset="0"/>
              </a:rPr>
              <a:t>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27538" y="1557338"/>
            <a:ext cx="4681537" cy="4403725"/>
            <a:chOff x="2789" y="1200"/>
            <a:chExt cx="2949" cy="2774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2789" y="1200"/>
              <a:ext cx="2938" cy="277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47" name="Line 6"/>
            <p:cNvSpPr>
              <a:spLocks noChangeShapeType="1"/>
            </p:cNvSpPr>
            <p:nvPr/>
          </p:nvSpPr>
          <p:spPr bwMode="auto">
            <a:xfrm>
              <a:off x="3494" y="3293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Line 7"/>
            <p:cNvSpPr>
              <a:spLocks noChangeShapeType="1"/>
            </p:cNvSpPr>
            <p:nvPr/>
          </p:nvSpPr>
          <p:spPr bwMode="auto">
            <a:xfrm flipV="1">
              <a:off x="3494" y="1680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Text Box 8"/>
            <p:cNvSpPr txBox="1">
              <a:spLocks noChangeArrowheads="1"/>
            </p:cNvSpPr>
            <p:nvPr/>
          </p:nvSpPr>
          <p:spPr bwMode="auto">
            <a:xfrm>
              <a:off x="3398" y="3302"/>
              <a:ext cx="21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     </a:t>
              </a:r>
              <a:r>
                <a:rPr lang="pt-BR" altLang="pt-PT" sz="2000">
                  <a:latin typeface="Times New Roman" pitchFamily="18" charset="0"/>
                  <a:cs typeface="Arial" pitchFamily="34" charset="0"/>
                </a:rPr>
                <a:t>5</a:t>
              </a:r>
              <a:r>
                <a:rPr lang="pt-BR" altLang="pt-PT" sz="200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  </a:t>
              </a:r>
              <a:r>
                <a:rPr lang="pt-BR" altLang="pt-PT" sz="200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000" b="1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10</a:t>
              </a:r>
              <a:r>
                <a:rPr lang="pt-BR" altLang="pt-PT" sz="200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 </a:t>
              </a:r>
              <a:r>
                <a:rPr lang="pt-BR" altLang="pt-PT" sz="2000">
                  <a:latin typeface="Times New Roman" pitchFamily="18" charset="0"/>
                  <a:cs typeface="Arial" pitchFamily="34" charset="0"/>
                </a:rPr>
                <a:t>15       20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</a:p>
            <a:p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	          </a:t>
              </a:r>
              <a:r>
                <a:rPr lang="pt-BR" altLang="pt-PT" sz="2000" b="1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Qe</a:t>
              </a:r>
              <a:endParaRPr lang="en-US" altLang="pt-PT" sz="20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 flipV="1">
              <a:off x="3999" y="324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 flipV="1">
              <a:off x="4479" y="324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 flipV="1">
              <a:off x="4911" y="324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2995" y="1200"/>
              <a:ext cx="7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do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Bem</a:t>
              </a: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2856" y="1751"/>
              <a:ext cx="1108" cy="1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</a:t>
              </a:r>
              <a:r>
                <a:rPr lang="pt-BR" altLang="pt-PT" sz="2400" dirty="0">
                  <a:latin typeface="Times New Roman" pitchFamily="18" charset="0"/>
                  <a:cs typeface="Arial" pitchFamily="34" charset="0"/>
                </a:rPr>
                <a:t>80</a:t>
              </a:r>
            </a:p>
            <a:p>
              <a:endParaRPr lang="pt-BR" altLang="pt-PT" sz="1000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sz="2400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Pe=</a:t>
              </a:r>
              <a:r>
                <a:rPr lang="pt-BR" altLang="pt-PT" sz="2400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400" b="1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60</a:t>
              </a:r>
            </a:p>
            <a:p>
              <a:endParaRPr lang="pt-BR" altLang="pt-PT" sz="1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sz="2400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 </a:t>
              </a:r>
              <a:r>
                <a:rPr lang="pt-BR" altLang="pt-PT" sz="2400" dirty="0">
                  <a:latin typeface="Times New Roman" pitchFamily="18" charset="0"/>
                  <a:cs typeface="Arial" pitchFamily="34" charset="0"/>
                </a:rPr>
                <a:t>40</a:t>
              </a:r>
            </a:p>
            <a:p>
              <a:r>
                <a:rPr lang="pt-BR" altLang="pt-PT" sz="1000" dirty="0">
                  <a:latin typeface="Times New Roman" pitchFamily="18" charset="0"/>
                  <a:cs typeface="Arial" pitchFamily="34" charset="0"/>
                </a:rPr>
                <a:t>  </a:t>
              </a:r>
            </a:p>
            <a:p>
              <a:r>
                <a:rPr lang="pt-BR" altLang="pt-PT" sz="2400" dirty="0">
                  <a:latin typeface="Times New Roman" pitchFamily="18" charset="0"/>
                  <a:cs typeface="Arial" pitchFamily="34" charset="0"/>
                </a:rPr>
                <a:t>       20</a:t>
              </a:r>
            </a:p>
            <a:p>
              <a:endParaRPr lang="pt-BR" altLang="pt-PT" sz="1000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sz="2400" dirty="0">
                  <a:latin typeface="Times New Roman" pitchFamily="18" charset="0"/>
                  <a:cs typeface="Arial" pitchFamily="34" charset="0"/>
                </a:rPr>
                <a:t>         0</a:t>
              </a:r>
              <a:endParaRPr lang="en-US" altLang="pt-PT" sz="2400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>
              <a:off x="3494" y="302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3494" y="268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390" y="3698"/>
              <a:ext cx="1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800" b="1">
                  <a:latin typeface="Times New Roman" pitchFamily="18" charset="0"/>
                  <a:cs typeface="Arial" pitchFamily="34" charset="0"/>
                </a:rPr>
                <a:t>Quantidade do Bem</a:t>
              </a:r>
              <a:endParaRPr lang="en-US" altLang="pt-PT" sz="18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 rot="-256004">
              <a:off x="3663" y="1728"/>
              <a:ext cx="1632" cy="129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8"/>
            <p:cNvSpPr>
              <a:spLocks noChangeShapeType="1"/>
            </p:cNvSpPr>
            <p:nvPr/>
          </p:nvSpPr>
          <p:spPr bwMode="auto">
            <a:xfrm flipV="1">
              <a:off x="3999" y="2016"/>
              <a:ext cx="0" cy="12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9"/>
            <p:cNvSpPr>
              <a:spLocks noChangeShapeType="1"/>
            </p:cNvSpPr>
            <p:nvPr/>
          </p:nvSpPr>
          <p:spPr bwMode="auto">
            <a:xfrm>
              <a:off x="3519" y="2016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20"/>
            <p:cNvSpPr>
              <a:spLocks noChangeShapeType="1"/>
            </p:cNvSpPr>
            <p:nvPr/>
          </p:nvSpPr>
          <p:spPr bwMode="auto">
            <a:xfrm flipV="1">
              <a:off x="4479" y="2352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21"/>
            <p:cNvSpPr>
              <a:spLocks noChangeShapeType="1"/>
            </p:cNvSpPr>
            <p:nvPr/>
          </p:nvSpPr>
          <p:spPr bwMode="auto">
            <a:xfrm flipV="1">
              <a:off x="4911" y="2688"/>
              <a:ext cx="0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22"/>
            <p:cNvSpPr>
              <a:spLocks noChangeShapeType="1"/>
            </p:cNvSpPr>
            <p:nvPr/>
          </p:nvSpPr>
          <p:spPr bwMode="auto">
            <a:xfrm flipV="1">
              <a:off x="5391" y="3024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23"/>
            <p:cNvSpPr>
              <a:spLocks noChangeShapeType="1"/>
            </p:cNvSpPr>
            <p:nvPr/>
          </p:nvSpPr>
          <p:spPr bwMode="auto">
            <a:xfrm>
              <a:off x="3519" y="235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24"/>
            <p:cNvSpPr>
              <a:spLocks noChangeShapeType="1"/>
            </p:cNvSpPr>
            <p:nvPr/>
          </p:nvSpPr>
          <p:spPr bwMode="auto">
            <a:xfrm>
              <a:off x="3519" y="2688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25"/>
            <p:cNvSpPr>
              <a:spLocks noChangeShapeType="1"/>
            </p:cNvSpPr>
            <p:nvPr/>
          </p:nvSpPr>
          <p:spPr bwMode="auto">
            <a:xfrm>
              <a:off x="3519" y="3024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6"/>
            <p:cNvSpPr>
              <a:spLocks noChangeShapeType="1"/>
            </p:cNvSpPr>
            <p:nvPr/>
          </p:nvSpPr>
          <p:spPr bwMode="auto">
            <a:xfrm flipV="1">
              <a:off x="5391" y="326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Text Box 27"/>
            <p:cNvSpPr txBox="1">
              <a:spLocks noChangeArrowheads="1"/>
            </p:cNvSpPr>
            <p:nvPr/>
          </p:nvSpPr>
          <p:spPr bwMode="auto">
            <a:xfrm>
              <a:off x="4972" y="1584"/>
              <a:ext cx="6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Oferta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69" name="Text Box 28"/>
            <p:cNvSpPr txBox="1">
              <a:spLocks noChangeArrowheads="1"/>
            </p:cNvSpPr>
            <p:nvPr/>
          </p:nvSpPr>
          <p:spPr bwMode="auto">
            <a:xfrm>
              <a:off x="4863" y="2448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Procura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70" name="Line 29"/>
            <p:cNvSpPr>
              <a:spLocks noChangeShapeType="1"/>
            </p:cNvSpPr>
            <p:nvPr/>
          </p:nvSpPr>
          <p:spPr bwMode="auto">
            <a:xfrm>
              <a:off x="4431" y="1968"/>
              <a:ext cx="4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Text Box 30"/>
            <p:cNvSpPr txBox="1">
              <a:spLocks noChangeArrowheads="1"/>
            </p:cNvSpPr>
            <p:nvPr/>
          </p:nvSpPr>
          <p:spPr bwMode="auto">
            <a:xfrm>
              <a:off x="3951" y="1680"/>
              <a:ext cx="9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Equilíbrio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5872" name="Line 31"/>
            <p:cNvSpPr>
              <a:spLocks noChangeShapeType="1"/>
            </p:cNvSpPr>
            <p:nvPr/>
          </p:nvSpPr>
          <p:spPr bwMode="auto">
            <a:xfrm rot="6358025">
              <a:off x="3687" y="1800"/>
              <a:ext cx="1536" cy="1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Oval 32"/>
            <p:cNvSpPr>
              <a:spLocks noChangeArrowheads="1"/>
            </p:cNvSpPr>
            <p:nvPr/>
          </p:nvSpPr>
          <p:spPr bwMode="auto">
            <a:xfrm>
              <a:off x="4431" y="2304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5874" name="Line 33"/>
            <p:cNvSpPr>
              <a:spLocks noChangeShapeType="1"/>
            </p:cNvSpPr>
            <p:nvPr/>
          </p:nvSpPr>
          <p:spPr bwMode="auto">
            <a:xfrm flipV="1">
              <a:off x="3504" y="1632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4"/>
            <p:cNvSpPr>
              <a:spLocks noChangeShapeType="1"/>
            </p:cNvSpPr>
            <p:nvPr/>
          </p:nvSpPr>
          <p:spPr bwMode="auto">
            <a:xfrm rot="5371317" flipV="1">
              <a:off x="4558" y="2254"/>
              <a:ext cx="1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738A7-799C-4A0A-98FA-645784ACB4C8}" type="slidenum">
              <a:rPr lang="pt-PT" altLang="pt-PT" smtClean="0"/>
              <a:pPr/>
              <a:t>28</a:t>
            </a:fld>
            <a:endParaRPr lang="pt-PT" altLang="pt-PT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23850" y="188913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752725" y="1311275"/>
            <a:ext cx="3943350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Lei da Oferta e da Procura</a:t>
            </a:r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38150" y="2606675"/>
            <a:ext cx="8429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 dirty="0">
                <a:latin typeface="Times New Roman" pitchFamily="18" charset="0"/>
                <a:cs typeface="Arial" pitchFamily="34" charset="0"/>
              </a:rPr>
              <a:t>O preço de qualquer bem ajusta-se de forma a equilibrar a</a:t>
            </a:r>
          </a:p>
          <a:p>
            <a:pPr algn="ctr"/>
            <a:r>
              <a:rPr lang="pt-BR" altLang="pt-PT" sz="2800" dirty="0">
                <a:latin typeface="Times New Roman" pitchFamily="18" charset="0"/>
                <a:cs typeface="Arial" pitchFamily="34" charset="0"/>
              </a:rPr>
              <a:t>oferta e a procura desse bem.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4581525" y="2030413"/>
            <a:ext cx="304800" cy="412750"/>
          </a:xfrm>
          <a:prstGeom prst="downArrow">
            <a:avLst>
              <a:gd name="adj1" fmla="val 50000"/>
              <a:gd name="adj2" fmla="val 33854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4581525" y="3686175"/>
            <a:ext cx="304800" cy="412750"/>
          </a:xfrm>
          <a:prstGeom prst="downArrow">
            <a:avLst>
              <a:gd name="adj1" fmla="val 50000"/>
              <a:gd name="adj2" fmla="val 33854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84213" y="4191000"/>
            <a:ext cx="7489825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80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Não há excesso de oferta, nem excesso de procura</a:t>
            </a:r>
          </a:p>
          <a:p>
            <a:pPr algn="ctr"/>
            <a:r>
              <a:rPr lang="pt-BR" altLang="pt-PT" sz="260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(qte que os consumidores querem comprar = qte que os</a:t>
            </a:r>
          </a:p>
          <a:p>
            <a:pPr algn="ctr"/>
            <a:r>
              <a:rPr lang="pt-BR" altLang="pt-PT" sz="260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produtores desejam vender). </a:t>
            </a:r>
            <a:endParaRPr lang="en-US" altLang="pt-PT" sz="2600">
              <a:solidFill>
                <a:srgbClr val="008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64B94-8C32-434A-BA07-2DFAC5A73502}" type="slidenum">
              <a:rPr lang="pt-PT" altLang="pt-PT" smtClean="0"/>
              <a:pPr/>
              <a:t>29</a:t>
            </a:fld>
            <a:endParaRPr lang="pt-PT" altLang="pt-PT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23850" y="188913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892" name="Rectangle 37"/>
          <p:cNvSpPr>
            <a:spLocks noChangeArrowheads="1"/>
          </p:cNvSpPr>
          <p:nvPr/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altLang="pt-PT" sz="2400">
                <a:solidFill>
                  <a:schemeClr val="tx2"/>
                </a:solidFill>
              </a:rPr>
              <a:t>O equilíbrio de mercado ocorre na interseção</a:t>
            </a:r>
            <a:br>
              <a:rPr lang="pt-PT" altLang="pt-PT" sz="2400">
                <a:solidFill>
                  <a:schemeClr val="tx2"/>
                </a:solidFill>
              </a:rPr>
            </a:br>
            <a:r>
              <a:rPr lang="pt-PT" altLang="pt-PT" sz="2400">
                <a:solidFill>
                  <a:schemeClr val="tx2"/>
                </a:solidFill>
              </a:rPr>
              <a:t>das curvas da oferta e da procura</a:t>
            </a:r>
          </a:p>
        </p:txBody>
      </p:sp>
      <p:pic>
        <p:nvPicPr>
          <p:cNvPr id="37893" name="Picture 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773238"/>
            <a:ext cx="58324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940DAE-50F1-4840-8E5F-3BB72F85F2C4}" type="slidenum">
              <a:rPr lang="pt-PT" altLang="pt-PT" smtClean="0"/>
              <a:pPr/>
              <a:t>3</a:t>
            </a:fld>
            <a:endParaRPr lang="pt-PT" altLang="pt-PT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0" y="2117725"/>
            <a:ext cx="273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Teoria da Procura</a:t>
            </a:r>
            <a:endParaRPr lang="en-US" altLang="pt-PT" sz="2800">
              <a:solidFill>
                <a:srgbClr val="33CC33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5638800" y="2667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4516438" y="2965450"/>
            <a:ext cx="275748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600">
                <a:latin typeface="Times New Roman" pitchFamily="18" charset="0"/>
                <a:cs typeface="Arial" pitchFamily="34" charset="0"/>
              </a:rPr>
              <a:t>Baseia-se na teoria </a:t>
            </a:r>
          </a:p>
          <a:p>
            <a:pPr algn="ctr"/>
            <a:r>
              <a:rPr lang="pt-BR" altLang="pt-PT" sz="2600">
                <a:latin typeface="Times New Roman" pitchFamily="18" charset="0"/>
                <a:cs typeface="Arial" pitchFamily="34" charset="0"/>
              </a:rPr>
              <a:t>da Utilidade</a:t>
            </a:r>
            <a:endParaRPr lang="en-US" altLang="pt-PT" sz="26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990600" y="3886200"/>
            <a:ext cx="2873375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Dado um Rendimento</a:t>
            </a:r>
            <a:endParaRPr lang="en-US" altLang="pt-PT" sz="240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152400" y="4648200"/>
            <a:ext cx="3670300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Dados os preços de mercado</a:t>
            </a:r>
            <a:endParaRPr lang="en-US" altLang="pt-PT" sz="240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4038600" y="4149725"/>
            <a:ext cx="2438400" cy="719138"/>
          </a:xfrm>
          <a:prstGeom prst="rightArrow">
            <a:avLst>
              <a:gd name="adj1" fmla="val 50000"/>
              <a:gd name="adj2" fmla="val 84768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altLang="pt-PT" sz="23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Consumidor</a:t>
            </a:r>
            <a:endParaRPr lang="en-US" altLang="pt-PT" sz="230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6692900" y="4054475"/>
            <a:ext cx="2147888" cy="82232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Ao Procurar um</a:t>
            </a:r>
          </a:p>
          <a:p>
            <a:pPr algn="ctr"/>
            <a:r>
              <a:rPr lang="pt-BR" altLang="pt-PT" sz="24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bem</a:t>
            </a:r>
            <a:endParaRPr lang="en-US" altLang="pt-PT" sz="240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1855787" y="5691077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3259396" y="5628964"/>
            <a:ext cx="4567238" cy="82232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PT" sz="24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Maximiza a utilidade (satisfação) </a:t>
            </a:r>
          </a:p>
          <a:p>
            <a:pPr algn="ctr"/>
            <a:r>
              <a:rPr lang="pt-BR" altLang="pt-PT" sz="24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que atribui ao bem.</a:t>
            </a:r>
            <a:endParaRPr lang="en-US" altLang="pt-PT" sz="24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395288" y="1106488"/>
            <a:ext cx="842486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6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Procura </a:t>
            </a:r>
            <a:r>
              <a:rPr lang="pt-BR" altLang="pt-PT" sz="2600">
                <a:latin typeface="Times New Roman" pitchFamily="18" charset="0"/>
                <a:cs typeface="Arial" pitchFamily="34" charset="0"/>
              </a:rPr>
              <a:t>é a quantidade de determinado bem (coisa ou serviço) que os consumidores desejam adquirir, num dado período.</a:t>
            </a:r>
            <a:endParaRPr lang="en-US" altLang="pt-PT" sz="2600"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42FA08-CB23-4B38-B2C6-91F268274967}" type="slidenum">
              <a:rPr lang="pt-PT" altLang="pt-PT" smtClean="0"/>
              <a:pPr/>
              <a:t>30</a:t>
            </a:fld>
            <a:endParaRPr lang="pt-PT" altLang="pt-PT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95288" y="955675"/>
            <a:ext cx="8251825" cy="528638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Como é que um aumento na procura afeta o Equilíbrio?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3338" y="1885950"/>
            <a:ext cx="4899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/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Ex: </a:t>
            </a:r>
            <a:r>
              <a:rPr lang="pt-BR" altLang="pt-PT" sz="2400" b="1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As pessoas comem mais saladas de alface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 i="1">
                <a:latin typeface="Times New Roman" pitchFamily="18" charset="0"/>
                <a:cs typeface="Arial" pitchFamily="34" charset="0"/>
              </a:rPr>
              <a:t>(ceteris paribus).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H="1" flipV="1">
            <a:off x="6324600" y="7164388"/>
            <a:ext cx="31750" cy="990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395288" y="2863850"/>
            <a:ext cx="42481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1-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O hábito de comer mais saladas aumenta a procura.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	A oferta permanece inalterada, pois esta alteração não afecta diretamente os agricultores.</a:t>
            </a:r>
          </a:p>
          <a:p>
            <a:pPr marL="271463" indent="-271463"/>
            <a:endParaRPr lang="pt-BR" altLang="pt-PT" sz="800" b="1">
              <a:latin typeface="Times New Roman" pitchFamily="18" charset="0"/>
              <a:cs typeface="Arial" pitchFamily="34" charset="0"/>
            </a:endParaRPr>
          </a:p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2 -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A curva da procura </a:t>
            </a:r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desloca-se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	para a direita.</a:t>
            </a:r>
          </a:p>
          <a:p>
            <a:pPr marL="271463" indent="-271463"/>
            <a:endParaRPr lang="pt-BR" altLang="pt-PT" sz="1000" b="1">
              <a:latin typeface="Times New Roman" pitchFamily="18" charset="0"/>
              <a:cs typeface="Arial" pitchFamily="34" charset="0"/>
            </a:endParaRPr>
          </a:p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3 -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O preço e a qtd são aumentados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	(novo ponto de equilíbrio).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54563" y="1762125"/>
            <a:ext cx="4337050" cy="4114800"/>
            <a:chOff x="3000" y="1536"/>
            <a:chExt cx="2732" cy="2592"/>
          </a:xfrm>
        </p:grpSpPr>
        <p:sp>
          <p:nvSpPr>
            <p:cNvPr id="38923" name="Rectangle 7"/>
            <p:cNvSpPr>
              <a:spLocks noChangeArrowheads="1"/>
            </p:cNvSpPr>
            <p:nvPr/>
          </p:nvSpPr>
          <p:spPr bwMode="auto">
            <a:xfrm>
              <a:off x="3019" y="1536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24" name="Line 8"/>
            <p:cNvSpPr>
              <a:spLocks noChangeShapeType="1"/>
            </p:cNvSpPr>
            <p:nvPr/>
          </p:nvSpPr>
          <p:spPr bwMode="auto">
            <a:xfrm>
              <a:off x="3499" y="3629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9"/>
            <p:cNvSpPr>
              <a:spLocks noChangeShapeType="1"/>
            </p:cNvSpPr>
            <p:nvPr/>
          </p:nvSpPr>
          <p:spPr bwMode="auto">
            <a:xfrm flipV="1">
              <a:off x="3499" y="2016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Text Box 10"/>
            <p:cNvSpPr txBox="1">
              <a:spLocks noChangeArrowheads="1"/>
            </p:cNvSpPr>
            <p:nvPr/>
          </p:nvSpPr>
          <p:spPr bwMode="auto">
            <a:xfrm>
              <a:off x="3403" y="3638"/>
              <a:ext cx="2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  </a:t>
              </a:r>
              <a:r>
                <a:rPr lang="pt-BR" altLang="pt-PT" sz="2000" b="1">
                  <a:solidFill>
                    <a:schemeClr val="hlink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000" b="1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5         10</a:t>
              </a:r>
              <a:r>
                <a:rPr lang="pt-BR" altLang="pt-PT" sz="2000" b="1">
                  <a:solidFill>
                    <a:schemeClr val="hlink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</a:t>
              </a:r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15       20 </a:t>
              </a:r>
              <a:endParaRPr lang="en-US" altLang="pt-PT" sz="20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27" name="Line 11"/>
            <p:cNvSpPr>
              <a:spLocks noChangeShapeType="1"/>
            </p:cNvSpPr>
            <p:nvPr/>
          </p:nvSpPr>
          <p:spPr bwMode="auto">
            <a:xfrm flipV="1">
              <a:off x="4484" y="3581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2"/>
            <p:cNvSpPr>
              <a:spLocks noChangeShapeType="1"/>
            </p:cNvSpPr>
            <p:nvPr/>
          </p:nvSpPr>
          <p:spPr bwMode="auto">
            <a:xfrm flipV="1">
              <a:off x="4916" y="3581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Text Box 13"/>
            <p:cNvSpPr txBox="1">
              <a:spLocks noChangeArrowheads="1"/>
            </p:cNvSpPr>
            <p:nvPr/>
          </p:nvSpPr>
          <p:spPr bwMode="auto">
            <a:xfrm>
              <a:off x="3000" y="1536"/>
              <a:ext cx="77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das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alfaces</a:t>
              </a:r>
            </a:p>
          </p:txBody>
        </p:sp>
        <p:sp>
          <p:nvSpPr>
            <p:cNvPr id="38930" name="Text Box 14"/>
            <p:cNvSpPr txBox="1">
              <a:spLocks noChangeArrowheads="1"/>
            </p:cNvSpPr>
            <p:nvPr/>
          </p:nvSpPr>
          <p:spPr bwMode="auto">
            <a:xfrm>
              <a:off x="3069" y="2078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8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6</a:t>
              </a:r>
            </a:p>
            <a:p>
              <a:endPara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   4</a:t>
              </a:r>
            </a:p>
            <a:p>
              <a:endPara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2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>
              <a:off x="3499" y="336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16"/>
            <p:cNvSpPr>
              <a:spLocks noChangeShapeType="1"/>
            </p:cNvSpPr>
            <p:nvPr/>
          </p:nvSpPr>
          <p:spPr bwMode="auto">
            <a:xfrm>
              <a:off x="3499" y="302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Text Box 17"/>
            <p:cNvSpPr txBox="1">
              <a:spLocks noChangeArrowheads="1"/>
            </p:cNvSpPr>
            <p:nvPr/>
          </p:nvSpPr>
          <p:spPr bwMode="auto">
            <a:xfrm>
              <a:off x="3428" y="3828"/>
              <a:ext cx="1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800" b="1">
                  <a:latin typeface="Times New Roman" pitchFamily="18" charset="0"/>
                  <a:cs typeface="Arial" pitchFamily="34" charset="0"/>
                </a:rPr>
                <a:t>Quantidade de alfaces</a:t>
              </a:r>
              <a:endParaRPr lang="en-US" altLang="pt-PT" sz="18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34" name="Line 18"/>
            <p:cNvSpPr>
              <a:spLocks noChangeShapeType="1"/>
            </p:cNvSpPr>
            <p:nvPr/>
          </p:nvSpPr>
          <p:spPr bwMode="auto">
            <a:xfrm flipV="1">
              <a:off x="4484" y="2688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19"/>
            <p:cNvSpPr>
              <a:spLocks noChangeShapeType="1"/>
            </p:cNvSpPr>
            <p:nvPr/>
          </p:nvSpPr>
          <p:spPr bwMode="auto">
            <a:xfrm>
              <a:off x="3524" y="268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0"/>
            <p:cNvSpPr>
              <a:spLocks noChangeShapeType="1"/>
            </p:cNvSpPr>
            <p:nvPr/>
          </p:nvSpPr>
          <p:spPr bwMode="auto">
            <a:xfrm>
              <a:off x="3524" y="3024"/>
              <a:ext cx="5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1"/>
            <p:cNvSpPr>
              <a:spLocks noChangeShapeType="1"/>
            </p:cNvSpPr>
            <p:nvPr/>
          </p:nvSpPr>
          <p:spPr bwMode="auto">
            <a:xfrm flipV="1">
              <a:off x="5396" y="3600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2"/>
            <p:cNvSpPr>
              <a:spLocks noChangeShapeType="1"/>
            </p:cNvSpPr>
            <p:nvPr/>
          </p:nvSpPr>
          <p:spPr bwMode="auto">
            <a:xfrm rot="6358025">
              <a:off x="3692" y="2136"/>
              <a:ext cx="1536" cy="1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Text Box 23"/>
            <p:cNvSpPr txBox="1">
              <a:spLocks noChangeArrowheads="1"/>
            </p:cNvSpPr>
            <p:nvPr/>
          </p:nvSpPr>
          <p:spPr bwMode="auto">
            <a:xfrm>
              <a:off x="5227" y="196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40" name="Text Box 24"/>
            <p:cNvSpPr txBox="1">
              <a:spLocks noChangeArrowheads="1"/>
            </p:cNvSpPr>
            <p:nvPr/>
          </p:nvSpPr>
          <p:spPr bwMode="auto">
            <a:xfrm>
              <a:off x="5204" y="297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="1" baseline="-25000">
                  <a:latin typeface="Times New Roman" pitchFamily="18" charset="0"/>
                  <a:cs typeface="Arial" pitchFamily="34" charset="0"/>
                </a:rPr>
                <a:t>2</a:t>
              </a:r>
              <a:endParaRPr lang="pt-BR" altLang="pt-PT" sz="24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41" name="Line 25"/>
            <p:cNvSpPr>
              <a:spLocks noChangeShapeType="1"/>
            </p:cNvSpPr>
            <p:nvPr/>
          </p:nvSpPr>
          <p:spPr bwMode="auto">
            <a:xfrm rot="-256004">
              <a:off x="3668" y="2064"/>
              <a:ext cx="1632" cy="129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Oval 26"/>
            <p:cNvSpPr>
              <a:spLocks noChangeArrowheads="1"/>
            </p:cNvSpPr>
            <p:nvPr/>
          </p:nvSpPr>
          <p:spPr bwMode="auto">
            <a:xfrm>
              <a:off x="4436" y="2640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8943" name="Line 27"/>
            <p:cNvSpPr>
              <a:spLocks noChangeShapeType="1"/>
            </p:cNvSpPr>
            <p:nvPr/>
          </p:nvSpPr>
          <p:spPr bwMode="auto">
            <a:xfrm rot="-256004">
              <a:off x="3572" y="2688"/>
              <a:ext cx="1104" cy="864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28"/>
            <p:cNvSpPr>
              <a:spLocks noChangeShapeType="1"/>
            </p:cNvSpPr>
            <p:nvPr/>
          </p:nvSpPr>
          <p:spPr bwMode="auto">
            <a:xfrm rot="10902896" flipH="1">
              <a:off x="4340" y="3120"/>
              <a:ext cx="48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AutoShape 29"/>
            <p:cNvSpPr>
              <a:spLocks noChangeArrowheads="1"/>
            </p:cNvSpPr>
            <p:nvPr/>
          </p:nvSpPr>
          <p:spPr bwMode="auto">
            <a:xfrm rot="-2100818">
              <a:off x="4052" y="2735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1800">
                <a:solidFill>
                  <a:srgbClr val="006600"/>
                </a:solidFill>
              </a:endParaRPr>
            </a:p>
          </p:txBody>
        </p:sp>
        <p:sp>
          <p:nvSpPr>
            <p:cNvPr id="38946" name="AutoShape 30"/>
            <p:cNvSpPr>
              <a:spLocks noChangeArrowheads="1"/>
            </p:cNvSpPr>
            <p:nvPr/>
          </p:nvSpPr>
          <p:spPr bwMode="auto">
            <a:xfrm rot="-5377958">
              <a:off x="3404" y="2806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8947" name="AutoShape 31"/>
            <p:cNvSpPr>
              <a:spLocks noChangeArrowheads="1"/>
            </p:cNvSpPr>
            <p:nvPr/>
          </p:nvSpPr>
          <p:spPr bwMode="auto">
            <a:xfrm rot="-17545">
              <a:off x="4194" y="3551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8948" name="Text Box 32"/>
            <p:cNvSpPr txBox="1">
              <a:spLocks noChangeArrowheads="1"/>
            </p:cNvSpPr>
            <p:nvPr/>
          </p:nvSpPr>
          <p:spPr bwMode="auto">
            <a:xfrm>
              <a:off x="4704" y="3312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="1" baseline="-25000">
                  <a:latin typeface="Times New Roman" pitchFamily="18" charset="0"/>
                  <a:cs typeface="Arial" pitchFamily="34" charset="0"/>
                </a:rPr>
                <a:t>1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949" name="Line 33"/>
            <p:cNvSpPr>
              <a:spLocks noChangeShapeType="1"/>
            </p:cNvSpPr>
            <p:nvPr/>
          </p:nvSpPr>
          <p:spPr bwMode="auto">
            <a:xfrm flipV="1">
              <a:off x="4032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Oval 34"/>
            <p:cNvSpPr>
              <a:spLocks noChangeArrowheads="1"/>
            </p:cNvSpPr>
            <p:nvPr/>
          </p:nvSpPr>
          <p:spPr bwMode="auto">
            <a:xfrm>
              <a:off x="3984" y="2976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</p:grpSp>
      <p:sp>
        <p:nvSpPr>
          <p:cNvPr id="38920" name="Rectangle 35"/>
          <p:cNvSpPr>
            <a:spLocks noChangeArrowheads="1"/>
          </p:cNvSpPr>
          <p:nvPr/>
        </p:nvSpPr>
        <p:spPr bwMode="auto">
          <a:xfrm>
            <a:off x="468313" y="257175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921" name="Line 36"/>
          <p:cNvSpPr>
            <a:spLocks noChangeShapeType="1"/>
          </p:cNvSpPr>
          <p:nvPr/>
        </p:nvSpPr>
        <p:spPr bwMode="auto">
          <a:xfrm flipV="1">
            <a:off x="5562600" y="2447925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37"/>
          <p:cNvSpPr>
            <a:spLocks noChangeShapeType="1"/>
          </p:cNvSpPr>
          <p:nvPr/>
        </p:nvSpPr>
        <p:spPr bwMode="auto">
          <a:xfrm rot="5387708" flipV="1">
            <a:off x="7273131" y="3394869"/>
            <a:ext cx="4763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02942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4A66D1-D59A-4A5B-8C50-A9D95693F0FC}" type="slidenum">
              <a:rPr lang="pt-PT" altLang="pt-PT" smtClean="0"/>
              <a:pPr/>
              <a:t>31</a:t>
            </a:fld>
            <a:endParaRPr lang="pt-PT" altLang="pt-PT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8132763" cy="528638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Como é que uma redução na Oferta afeta o Equilíbrio?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5288" y="1916113"/>
            <a:ext cx="4248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42925" indent="-542925"/>
            <a:r>
              <a:rPr lang="pt-BR" altLang="pt-PT" sz="24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Ex: </a:t>
            </a:r>
            <a:r>
              <a:rPr lang="pt-BR" altLang="pt-PT" sz="2400" b="1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Cheias destroem culturas    de alface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468313" y="2849563"/>
            <a:ext cx="424815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1-</a:t>
            </a:r>
            <a:r>
              <a:rPr lang="pt-BR" altLang="pt-PT" sz="1900" b="1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As cheias afetam a curva da oferta. A curva da procura permanece  inalterada, pois as cheias não mudam diretamente a quantidade procurada pelos compradores. </a:t>
            </a:r>
          </a:p>
          <a:p>
            <a:endParaRPr lang="pt-BR" altLang="pt-PT" sz="900" b="1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2-</a:t>
            </a:r>
            <a:r>
              <a:rPr lang="pt-BR" altLang="pt-PT" sz="1900" b="1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A curva de oferta </a:t>
            </a:r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desloca-se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para</a:t>
            </a:r>
          </a:p>
          <a:p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a esquerda (a qualquer preço a qtd </a:t>
            </a:r>
          </a:p>
          <a:p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oferecida é menor).</a:t>
            </a:r>
          </a:p>
          <a:p>
            <a:endParaRPr lang="pt-BR" altLang="pt-PT" sz="900" b="1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3-</a:t>
            </a:r>
            <a:r>
              <a:rPr lang="pt-BR" altLang="pt-PT" sz="1900" b="1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O preço aumenta e a qtd diminui</a:t>
            </a:r>
          </a:p>
          <a:p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(novo ponto de equilíbrio).</a:t>
            </a:r>
            <a:endParaRPr lang="pt-BR" altLang="pt-PT" sz="19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9942" name="Rectangle 35"/>
          <p:cNvSpPr>
            <a:spLocks noChangeArrowheads="1"/>
          </p:cNvSpPr>
          <p:nvPr/>
        </p:nvSpPr>
        <p:spPr bwMode="auto">
          <a:xfrm>
            <a:off x="323850" y="260350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99000" y="2205038"/>
            <a:ext cx="4337050" cy="4114800"/>
            <a:chOff x="3000" y="1536"/>
            <a:chExt cx="2732" cy="2592"/>
          </a:xfrm>
        </p:grpSpPr>
        <p:sp>
          <p:nvSpPr>
            <p:cNvPr id="39946" name="Rectangle 6"/>
            <p:cNvSpPr>
              <a:spLocks noChangeArrowheads="1"/>
            </p:cNvSpPr>
            <p:nvPr/>
          </p:nvSpPr>
          <p:spPr bwMode="auto">
            <a:xfrm>
              <a:off x="3019" y="1536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47" name="Line 7"/>
            <p:cNvSpPr>
              <a:spLocks noChangeShapeType="1"/>
            </p:cNvSpPr>
            <p:nvPr/>
          </p:nvSpPr>
          <p:spPr bwMode="auto">
            <a:xfrm>
              <a:off x="3499" y="3629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8"/>
            <p:cNvSpPr>
              <a:spLocks noChangeShapeType="1"/>
            </p:cNvSpPr>
            <p:nvPr/>
          </p:nvSpPr>
          <p:spPr bwMode="auto">
            <a:xfrm flipV="1">
              <a:off x="3499" y="2016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Text Box 9"/>
            <p:cNvSpPr txBox="1">
              <a:spLocks noChangeArrowheads="1"/>
            </p:cNvSpPr>
            <p:nvPr/>
          </p:nvSpPr>
          <p:spPr bwMode="auto">
            <a:xfrm>
              <a:off x="3403" y="3638"/>
              <a:ext cx="2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0           5</a:t>
              </a:r>
              <a:r>
                <a:rPr lang="pt-BR" altLang="pt-PT" sz="2000" b="1">
                  <a:solidFill>
                    <a:schemeClr val="hlink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     </a:t>
              </a:r>
              <a:r>
                <a:rPr lang="pt-BR" altLang="pt-PT" sz="2000" b="1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10       15</a:t>
              </a:r>
              <a:r>
                <a:rPr lang="pt-BR" altLang="pt-PT" sz="2000" b="1">
                  <a:solidFill>
                    <a:schemeClr val="hlink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    20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endParaRPr lang="en-US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50" name="Line 10"/>
            <p:cNvSpPr>
              <a:spLocks noChangeShapeType="1"/>
            </p:cNvSpPr>
            <p:nvPr/>
          </p:nvSpPr>
          <p:spPr bwMode="auto">
            <a:xfrm flipV="1">
              <a:off x="4004" y="3581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1"/>
            <p:cNvSpPr>
              <a:spLocks noChangeShapeType="1"/>
            </p:cNvSpPr>
            <p:nvPr/>
          </p:nvSpPr>
          <p:spPr bwMode="auto">
            <a:xfrm flipV="1">
              <a:off x="4484" y="3581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2"/>
            <p:cNvSpPr>
              <a:spLocks noChangeShapeType="1"/>
            </p:cNvSpPr>
            <p:nvPr/>
          </p:nvSpPr>
          <p:spPr bwMode="auto">
            <a:xfrm flipV="1">
              <a:off x="4916" y="3581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Text Box 13"/>
            <p:cNvSpPr txBox="1">
              <a:spLocks noChangeArrowheads="1"/>
            </p:cNvSpPr>
            <p:nvPr/>
          </p:nvSpPr>
          <p:spPr bwMode="auto">
            <a:xfrm>
              <a:off x="3000" y="1536"/>
              <a:ext cx="77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Preço das</a:t>
              </a:r>
            </a:p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alfaces</a:t>
              </a:r>
            </a:p>
          </p:txBody>
        </p:sp>
        <p:sp>
          <p:nvSpPr>
            <p:cNvPr id="39954" name="Text Box 14"/>
            <p:cNvSpPr txBox="1">
              <a:spLocks noChangeArrowheads="1"/>
            </p:cNvSpPr>
            <p:nvPr/>
          </p:nvSpPr>
          <p:spPr bwMode="auto">
            <a:xfrm>
              <a:off x="3131" y="2026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8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6</a:t>
              </a:r>
            </a:p>
            <a:p>
              <a:endPara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rgbClr val="FF0000"/>
                  </a:solidFill>
                  <a:latin typeface="Times New Roman" pitchFamily="18" charset="0"/>
                  <a:cs typeface="Arial" pitchFamily="34" charset="0"/>
                </a:rPr>
                <a:t>   4</a:t>
              </a:r>
            </a:p>
            <a:p>
              <a:endPara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2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55" name="Line 15"/>
            <p:cNvSpPr>
              <a:spLocks noChangeShapeType="1"/>
            </p:cNvSpPr>
            <p:nvPr/>
          </p:nvSpPr>
          <p:spPr bwMode="auto">
            <a:xfrm>
              <a:off x="3499" y="336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16"/>
            <p:cNvSpPr>
              <a:spLocks noChangeShapeType="1"/>
            </p:cNvSpPr>
            <p:nvPr/>
          </p:nvSpPr>
          <p:spPr bwMode="auto">
            <a:xfrm>
              <a:off x="3499" y="302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Text Box 17"/>
            <p:cNvSpPr txBox="1">
              <a:spLocks noChangeArrowheads="1"/>
            </p:cNvSpPr>
            <p:nvPr/>
          </p:nvSpPr>
          <p:spPr bwMode="auto">
            <a:xfrm>
              <a:off x="3428" y="3828"/>
              <a:ext cx="1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800" b="1">
                  <a:latin typeface="Times New Roman" pitchFamily="18" charset="0"/>
                  <a:cs typeface="Arial" pitchFamily="34" charset="0"/>
                </a:rPr>
                <a:t>Quantidade de alfaces</a:t>
              </a:r>
              <a:endParaRPr lang="en-US" altLang="pt-PT" sz="18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58" name="Line 18"/>
            <p:cNvSpPr>
              <a:spLocks noChangeShapeType="1"/>
            </p:cNvSpPr>
            <p:nvPr/>
          </p:nvSpPr>
          <p:spPr bwMode="auto">
            <a:xfrm flipV="1">
              <a:off x="4484" y="2688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19"/>
            <p:cNvSpPr>
              <a:spLocks noChangeShapeType="1"/>
            </p:cNvSpPr>
            <p:nvPr/>
          </p:nvSpPr>
          <p:spPr bwMode="auto">
            <a:xfrm flipV="1">
              <a:off x="4896" y="3024"/>
              <a:ext cx="0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20"/>
            <p:cNvSpPr>
              <a:spLocks noChangeShapeType="1"/>
            </p:cNvSpPr>
            <p:nvPr/>
          </p:nvSpPr>
          <p:spPr bwMode="auto">
            <a:xfrm>
              <a:off x="3524" y="268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21"/>
            <p:cNvSpPr>
              <a:spLocks noChangeShapeType="1"/>
            </p:cNvSpPr>
            <p:nvPr/>
          </p:nvSpPr>
          <p:spPr bwMode="auto">
            <a:xfrm>
              <a:off x="3524" y="3024"/>
              <a:ext cx="13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2"/>
            <p:cNvSpPr>
              <a:spLocks noChangeShapeType="1"/>
            </p:cNvSpPr>
            <p:nvPr/>
          </p:nvSpPr>
          <p:spPr bwMode="auto">
            <a:xfrm flipV="1">
              <a:off x="5396" y="3600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3"/>
            <p:cNvSpPr>
              <a:spLocks noChangeShapeType="1"/>
            </p:cNvSpPr>
            <p:nvPr/>
          </p:nvSpPr>
          <p:spPr bwMode="auto">
            <a:xfrm rot="6358025">
              <a:off x="3692" y="2136"/>
              <a:ext cx="1536" cy="1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Text Box 24"/>
            <p:cNvSpPr txBox="1">
              <a:spLocks noChangeArrowheads="1"/>
            </p:cNvSpPr>
            <p:nvPr/>
          </p:nvSpPr>
          <p:spPr bwMode="auto">
            <a:xfrm>
              <a:off x="5227" y="196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S’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65" name="Text Box 25"/>
            <p:cNvSpPr txBox="1">
              <a:spLocks noChangeArrowheads="1"/>
            </p:cNvSpPr>
            <p:nvPr/>
          </p:nvSpPr>
          <p:spPr bwMode="auto">
            <a:xfrm>
              <a:off x="5204" y="302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D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966" name="Line 26"/>
            <p:cNvSpPr>
              <a:spLocks noChangeShapeType="1"/>
            </p:cNvSpPr>
            <p:nvPr/>
          </p:nvSpPr>
          <p:spPr bwMode="auto">
            <a:xfrm rot="-256004">
              <a:off x="3668" y="2064"/>
              <a:ext cx="1632" cy="129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Oval 27"/>
            <p:cNvSpPr>
              <a:spLocks noChangeArrowheads="1"/>
            </p:cNvSpPr>
            <p:nvPr/>
          </p:nvSpPr>
          <p:spPr bwMode="auto">
            <a:xfrm>
              <a:off x="4436" y="2640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9968" name="Line 28"/>
            <p:cNvSpPr>
              <a:spLocks noChangeShapeType="1"/>
            </p:cNvSpPr>
            <p:nvPr/>
          </p:nvSpPr>
          <p:spPr bwMode="auto">
            <a:xfrm rot="21545475" flipH="1">
              <a:off x="4080" y="3120"/>
              <a:ext cx="480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AutoShape 29"/>
            <p:cNvSpPr>
              <a:spLocks noChangeArrowheads="1"/>
            </p:cNvSpPr>
            <p:nvPr/>
          </p:nvSpPr>
          <p:spPr bwMode="auto">
            <a:xfrm rot="-8544140">
              <a:off x="4656" y="2688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9970" name="AutoShape 30"/>
            <p:cNvSpPr>
              <a:spLocks noChangeArrowheads="1"/>
            </p:cNvSpPr>
            <p:nvPr/>
          </p:nvSpPr>
          <p:spPr bwMode="auto">
            <a:xfrm rot="-5377958">
              <a:off x="3404" y="2806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9971" name="AutoShape 31"/>
            <p:cNvSpPr>
              <a:spLocks noChangeArrowheads="1"/>
            </p:cNvSpPr>
            <p:nvPr/>
          </p:nvSpPr>
          <p:spPr bwMode="auto">
            <a:xfrm rot="-10715468">
              <a:off x="4608" y="3551"/>
              <a:ext cx="194" cy="145"/>
            </a:xfrm>
            <a:prstGeom prst="rightArrow">
              <a:avLst>
                <a:gd name="adj1" fmla="val 50000"/>
                <a:gd name="adj2" fmla="val 33448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9972" name="Line 32"/>
            <p:cNvSpPr>
              <a:spLocks noChangeShapeType="1"/>
            </p:cNvSpPr>
            <p:nvPr/>
          </p:nvSpPr>
          <p:spPr bwMode="auto">
            <a:xfrm rot="6358025">
              <a:off x="4296" y="2568"/>
              <a:ext cx="1152" cy="912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Oval 33"/>
            <p:cNvSpPr>
              <a:spLocks noChangeArrowheads="1"/>
            </p:cNvSpPr>
            <p:nvPr/>
          </p:nvSpPr>
          <p:spPr bwMode="auto">
            <a:xfrm>
              <a:off x="4848" y="2928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39974" name="Text Box 34"/>
            <p:cNvSpPr txBox="1">
              <a:spLocks noChangeArrowheads="1"/>
            </p:cNvSpPr>
            <p:nvPr/>
          </p:nvSpPr>
          <p:spPr bwMode="auto">
            <a:xfrm>
              <a:off x="5399" y="23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 b="1">
                  <a:latin typeface="Times New Roman" pitchFamily="18" charset="0"/>
                  <a:cs typeface="Arial" pitchFamily="34" charset="0"/>
                </a:rPr>
                <a:t>S</a:t>
              </a:r>
              <a:endParaRPr lang="pt-BR" altLang="pt-PT" sz="2800"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39944" name="Line 36"/>
          <p:cNvSpPr>
            <a:spLocks noChangeShapeType="1"/>
          </p:cNvSpPr>
          <p:nvPr/>
        </p:nvSpPr>
        <p:spPr bwMode="auto">
          <a:xfrm flipV="1">
            <a:off x="5499100" y="2846388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37"/>
          <p:cNvSpPr>
            <a:spLocks noChangeShapeType="1"/>
          </p:cNvSpPr>
          <p:nvPr/>
        </p:nvSpPr>
        <p:spPr bwMode="auto">
          <a:xfrm rot="5400000" flipV="1">
            <a:off x="7174706" y="3836194"/>
            <a:ext cx="1588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F86660-6B94-4ABB-B007-C6EF7765FD3D}" type="slidenum">
              <a:rPr lang="pt-PT" altLang="pt-PT" smtClean="0"/>
              <a:pPr/>
              <a:t>32</a:t>
            </a:fld>
            <a:endParaRPr lang="pt-PT" altLang="pt-PT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838200" y="981075"/>
            <a:ext cx="7165975" cy="528638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Uma mudança simultânea na Oferta e na Procura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522288" y="1557338"/>
            <a:ext cx="8518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Ex: </a:t>
            </a:r>
            <a:r>
              <a:rPr lang="pt-BR" altLang="pt-PT" sz="2400" b="1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As pessoas passam a comer mais saladas e ao mesmo tempo,</a:t>
            </a:r>
          </a:p>
          <a:p>
            <a:r>
              <a:rPr lang="pt-BR" altLang="pt-PT" sz="2400" b="1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As cheias destroem culturas de alface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611188" y="2997200"/>
            <a:ext cx="3567112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1-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Ambas as curvas se deslocam.</a:t>
            </a:r>
          </a:p>
          <a:p>
            <a:pPr marL="271463" indent="-271463"/>
            <a:endParaRPr lang="pt-BR" altLang="pt-PT" sz="1000" b="1">
              <a:latin typeface="Times New Roman" pitchFamily="18" charset="0"/>
              <a:cs typeface="Arial" pitchFamily="34" charset="0"/>
            </a:endParaRPr>
          </a:p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2-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A curva da procura desloca-se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para direita e a da oferta para a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esquerda.</a:t>
            </a:r>
          </a:p>
          <a:p>
            <a:pPr marL="271463" indent="-271463"/>
            <a:endParaRPr lang="pt-BR" altLang="pt-PT" sz="1000" b="1">
              <a:latin typeface="Times New Roman" pitchFamily="18" charset="0"/>
              <a:cs typeface="Arial" pitchFamily="34" charset="0"/>
            </a:endParaRPr>
          </a:p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3-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Há dois resultados possíveis 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dependendo da extensão dos </a:t>
            </a:r>
          </a:p>
          <a:p>
            <a:pPr marL="271463" indent="-271463"/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deslocamentos das curvas. </a:t>
            </a:r>
          </a:p>
          <a:p>
            <a:pPr marL="271463" indent="-271463"/>
            <a:r>
              <a:rPr lang="pt-BR" altLang="pt-PT" sz="19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(a)</a:t>
            </a:r>
            <a:r>
              <a:rPr lang="pt-BR" altLang="pt-PT" sz="1900" b="1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1900" b="1" u="sng">
                <a:latin typeface="Times New Roman" pitchFamily="18" charset="0"/>
                <a:cs typeface="Arial" pitchFamily="34" charset="0"/>
              </a:rPr>
              <a:t>A qtd e o preço aumentam.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784725" y="2438400"/>
            <a:ext cx="4306888" cy="4114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5546725" y="5761038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5546725" y="3200400"/>
            <a:ext cx="0" cy="25606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394325" y="5775325"/>
            <a:ext cx="342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0  </a:t>
            </a:r>
            <a:r>
              <a:rPr lang="pt-BR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      </a:t>
            </a:r>
            <a:r>
              <a:rPr lang="pt-BR" altLang="pt-PT" sz="2000" b="1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5    7</a:t>
            </a:r>
            <a:r>
              <a:rPr lang="pt-BR" altLang="pt-PT" sz="2000" b="1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10       15       20</a:t>
            </a:r>
            <a:r>
              <a:rPr lang="pt-BR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endParaRPr lang="en-US" altLang="pt-PT" sz="2000" b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V="1">
            <a:off x="7796213" y="5684838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754563" y="2438400"/>
            <a:ext cx="1235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Preço das</a:t>
            </a:r>
          </a:p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alfaces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031707" y="2970881"/>
            <a:ext cx="53091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altLang="pt-PT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pt-BR" altLang="pt-PT" b="1" dirty="0">
                <a:latin typeface="Times New Roman" pitchFamily="18" charset="0"/>
                <a:cs typeface="Arial" pitchFamily="34" charset="0"/>
              </a:rPr>
              <a:t>8</a:t>
            </a:r>
          </a:p>
          <a:p>
            <a:endParaRPr lang="pt-BR" altLang="pt-PT" b="1" dirty="0">
              <a:latin typeface="Times New Roman" pitchFamily="18" charset="0"/>
              <a:cs typeface="Arial" pitchFamily="34" charset="0"/>
            </a:endParaRPr>
          </a:p>
          <a:p>
            <a:endParaRPr lang="pt-BR" altLang="pt-PT" sz="800" b="1" dirty="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2000" b="1" dirty="0">
                <a:latin typeface="Times New Roman" pitchFamily="18" charset="0"/>
                <a:cs typeface="Arial" pitchFamily="34" charset="0"/>
              </a:rPr>
              <a:t>    </a:t>
            </a:r>
          </a:p>
          <a:p>
            <a:r>
              <a:rPr lang="pt-BR" altLang="pt-PT" sz="2000" b="1" dirty="0">
                <a:latin typeface="Times New Roman" pitchFamily="18" charset="0"/>
                <a:cs typeface="Arial" pitchFamily="34" charset="0"/>
              </a:rPr>
              <a:t>     </a:t>
            </a:r>
          </a:p>
          <a:p>
            <a:r>
              <a: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4</a:t>
            </a:r>
          </a:p>
          <a:p>
            <a:endParaRPr lang="pt-BR" altLang="pt-PT" dirty="0">
              <a:solidFill>
                <a:srgbClr val="FF0000"/>
              </a:solidFill>
              <a:latin typeface="Times New Roman" pitchFamily="18" charset="0"/>
              <a:cs typeface="Arial" pitchFamily="34" charset="0"/>
            </a:endParaRPr>
          </a:p>
          <a:p>
            <a:endParaRPr lang="pt-BR" altLang="pt-PT" sz="1000" dirty="0">
              <a:solidFill>
                <a:srgbClr val="FF0000"/>
              </a:solidFill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pt-BR" altLang="pt-PT" dirty="0">
                <a:latin typeface="Times New Roman" pitchFamily="18" charset="0"/>
                <a:cs typeface="Arial" pitchFamily="34" charset="0"/>
              </a:rPr>
              <a:t>2</a:t>
            </a:r>
          </a:p>
          <a:p>
            <a:endParaRPr lang="pt-BR" altLang="pt-PT" dirty="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latin typeface="Times New Roman" pitchFamily="18" charset="0"/>
                <a:cs typeface="Arial" pitchFamily="34" charset="0"/>
              </a:rPr>
              <a:t>    0</a:t>
            </a:r>
            <a:endParaRPr lang="en-US" altLang="pt-PT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5546725" y="53340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5546725" y="48006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621463" y="601503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1800" b="1">
                <a:latin typeface="Times New Roman" pitchFamily="18" charset="0"/>
                <a:cs typeface="Arial" pitchFamily="34" charset="0"/>
              </a:rPr>
              <a:t>Quantidade de alfaces</a:t>
            </a:r>
            <a:endParaRPr lang="en-US" altLang="pt-PT" sz="18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6773863" y="4114800"/>
            <a:ext cx="0" cy="1676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5586413" y="4038600"/>
            <a:ext cx="10350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5586413" y="4800600"/>
            <a:ext cx="6540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V="1">
            <a:off x="8558213" y="5715000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rot="6358025">
            <a:off x="5853113" y="3390900"/>
            <a:ext cx="2438400" cy="1905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8289925" y="3124200"/>
            <a:ext cx="39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S1</a:t>
            </a:r>
            <a:endParaRPr lang="pt-BR" altLang="pt-PT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8253413" y="47244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2</a:t>
            </a:r>
            <a:endParaRPr lang="pt-BR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rot="-256004">
            <a:off x="5815013" y="3276600"/>
            <a:ext cx="2590800" cy="20574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rot="-256004">
            <a:off x="5859463" y="4419600"/>
            <a:ext cx="1492250" cy="1143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6272213" y="4724400"/>
            <a:ext cx="2286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rot="10902896" flipH="1">
            <a:off x="6881813" y="4953000"/>
            <a:ext cx="762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7" name="AutoShape 27"/>
          <p:cNvSpPr>
            <a:spLocks noChangeArrowheads="1"/>
          </p:cNvSpPr>
          <p:nvPr/>
        </p:nvSpPr>
        <p:spPr bwMode="auto">
          <a:xfrm rot="-5377958">
            <a:off x="5395119" y="4306094"/>
            <a:ext cx="307975" cy="230187"/>
          </a:xfrm>
          <a:prstGeom prst="rightArrow">
            <a:avLst>
              <a:gd name="adj1" fmla="val 50000"/>
              <a:gd name="adj2" fmla="val 33448"/>
            </a:avLst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0988" name="AutoShape 28"/>
          <p:cNvSpPr>
            <a:spLocks noChangeArrowheads="1"/>
          </p:cNvSpPr>
          <p:nvPr/>
        </p:nvSpPr>
        <p:spPr bwMode="auto">
          <a:xfrm rot="-17545">
            <a:off x="6469063" y="5638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7459663" y="52578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1</a:t>
            </a:r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rot="6358025">
            <a:off x="5630863" y="3276600"/>
            <a:ext cx="2057400" cy="1600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6621463" y="3962400"/>
            <a:ext cx="2286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rot="2671" flipH="1">
            <a:off x="7078663" y="3960813"/>
            <a:ext cx="381000" cy="1587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5076825" y="38242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6,5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7688263" y="3048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2</a:t>
            </a:r>
            <a:endParaRPr lang="pt-BR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6757988" y="24288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6224588" y="24288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6240463" y="2462213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1o  Caso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V="1">
            <a:off x="6392863" y="4876800"/>
            <a:ext cx="0" cy="914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V="1">
            <a:off x="6469063" y="42672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323850" y="188913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 flipV="1">
            <a:off x="5562600" y="3124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rot="5400000" flipV="1">
            <a:off x="7238206" y="4114007"/>
            <a:ext cx="1587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C2236-7A88-4067-BF04-A12AECB8CFBC}" type="slidenum">
              <a:rPr lang="pt-PT" altLang="pt-PT" smtClean="0"/>
              <a:pPr/>
              <a:t>33</a:t>
            </a:fld>
            <a:endParaRPr lang="pt-PT" altLang="pt-PT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762000" y="1219200"/>
            <a:ext cx="7165975" cy="528638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Uma mudança simultânea na Oferta e na Procura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04800" y="3048000"/>
            <a:ext cx="3019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solidFill>
                  <a:srgbClr val="0033CC"/>
                </a:solidFill>
                <a:latin typeface="Times New Roman" pitchFamily="18" charset="0"/>
                <a:cs typeface="Arial" pitchFamily="34" charset="0"/>
              </a:rPr>
              <a:t>(b)</a:t>
            </a:r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400" b="1" u="sng">
                <a:latin typeface="Times New Roman" pitchFamily="18" charset="0"/>
                <a:cs typeface="Arial" pitchFamily="34" charset="0"/>
              </a:rPr>
              <a:t>A qtd diminui </a:t>
            </a:r>
          </a:p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      </a:t>
            </a:r>
            <a:r>
              <a:rPr lang="pt-BR" altLang="pt-PT" sz="2400" b="1" u="sng">
                <a:latin typeface="Times New Roman" pitchFamily="18" charset="0"/>
                <a:cs typeface="Arial" pitchFamily="34" charset="0"/>
              </a:rPr>
              <a:t>e o preço aumenta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297363" y="2057400"/>
            <a:ext cx="4306887" cy="4114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059363" y="5380038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V="1">
            <a:off x="5059363" y="2819400"/>
            <a:ext cx="0" cy="25606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906963" y="5394325"/>
            <a:ext cx="342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0</a:t>
            </a:r>
            <a:r>
              <a:rPr lang="pt-BR" altLang="pt-PT" sz="20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5    7</a:t>
            </a:r>
            <a:r>
              <a:rPr lang="pt-BR" altLang="pt-PT" sz="2000" b="1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10       15       20 </a:t>
            </a:r>
            <a:endParaRPr lang="en-US" altLang="pt-PT" sz="20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5861050" y="5303838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V="1">
            <a:off x="7308850" y="5303838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267200" y="2057400"/>
            <a:ext cx="1235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Preço das</a:t>
            </a:r>
          </a:p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alfaces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530286" y="2798285"/>
            <a:ext cx="53091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altLang="pt-PT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dirty="0">
                <a:latin typeface="Times New Roman" pitchFamily="18" charset="0"/>
                <a:cs typeface="Arial" pitchFamily="34" charset="0"/>
              </a:rPr>
              <a:t>80</a:t>
            </a:r>
          </a:p>
          <a:p>
            <a:endParaRPr lang="pt-BR" altLang="pt-PT" dirty="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latin typeface="Times New Roman" pitchFamily="18" charset="0"/>
                <a:cs typeface="Arial" pitchFamily="34" charset="0"/>
              </a:rPr>
              <a:t>  </a:t>
            </a:r>
          </a:p>
          <a:p>
            <a:endParaRPr lang="pt-BR" altLang="pt-PT" dirty="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40</a:t>
            </a:r>
          </a:p>
          <a:p>
            <a:endParaRPr lang="pt-BR" altLang="pt-PT" dirty="0">
              <a:solidFill>
                <a:srgbClr val="FF0000"/>
              </a:solidFill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pt-BR" altLang="pt-PT" dirty="0">
                <a:latin typeface="Times New Roman" pitchFamily="18" charset="0"/>
                <a:cs typeface="Arial" pitchFamily="34" charset="0"/>
              </a:rPr>
              <a:t>20</a:t>
            </a:r>
          </a:p>
          <a:p>
            <a:endParaRPr lang="pt-BR" altLang="pt-PT" dirty="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dirty="0">
                <a:latin typeface="Times New Roman" pitchFamily="18" charset="0"/>
                <a:cs typeface="Arial" pitchFamily="34" charset="0"/>
              </a:rPr>
              <a:t>    0</a:t>
            </a:r>
            <a:endParaRPr lang="en-US" altLang="pt-PT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059363" y="49530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5059363" y="44196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189663" y="5695950"/>
            <a:ext cx="234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1800" b="1">
                <a:latin typeface="Times New Roman" pitchFamily="18" charset="0"/>
                <a:cs typeface="Arial" pitchFamily="34" charset="0"/>
              </a:rPr>
              <a:t>Quantidade de alfaces</a:t>
            </a:r>
            <a:endParaRPr lang="en-US" altLang="pt-PT" sz="18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6286500" y="4419600"/>
            <a:ext cx="0" cy="990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5099050" y="3657600"/>
            <a:ext cx="7302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5099050" y="4419600"/>
            <a:ext cx="11112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8070850" y="5334000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rot="6358025">
            <a:off x="5365750" y="3238500"/>
            <a:ext cx="2438400" cy="1905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7802563" y="29718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1</a:t>
            </a:r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7837488" y="46482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2</a:t>
            </a:r>
            <a:endParaRPr lang="pt-BR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rot="-256004">
            <a:off x="5327650" y="3124200"/>
            <a:ext cx="2590800" cy="20574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rot="-256004">
            <a:off x="5784850" y="4038600"/>
            <a:ext cx="1492250" cy="1143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6210300" y="4343400"/>
            <a:ext cx="2286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rot="10902896" flipH="1">
            <a:off x="6742113" y="4576763"/>
            <a:ext cx="41275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AutoShape 27"/>
          <p:cNvSpPr>
            <a:spLocks noChangeArrowheads="1"/>
          </p:cNvSpPr>
          <p:nvPr/>
        </p:nvSpPr>
        <p:spPr bwMode="auto">
          <a:xfrm rot="-5377958">
            <a:off x="4907756" y="3925094"/>
            <a:ext cx="307975" cy="230188"/>
          </a:xfrm>
          <a:prstGeom prst="rightArrow">
            <a:avLst>
              <a:gd name="adj1" fmla="val 50000"/>
              <a:gd name="adj2" fmla="val 33448"/>
            </a:avLst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2012" name="AutoShape 28"/>
          <p:cNvSpPr>
            <a:spLocks noChangeArrowheads="1"/>
          </p:cNvSpPr>
          <p:nvPr/>
        </p:nvSpPr>
        <p:spPr bwMode="auto">
          <a:xfrm rot="10800000">
            <a:off x="5905500" y="5257800"/>
            <a:ext cx="307975" cy="230188"/>
          </a:xfrm>
          <a:prstGeom prst="rightArrow">
            <a:avLst>
              <a:gd name="adj1" fmla="val 50000"/>
              <a:gd name="adj2" fmla="val 33448"/>
            </a:avLst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227888" y="47244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1</a:t>
            </a:r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rot="6358025">
            <a:off x="5257800" y="2857500"/>
            <a:ext cx="1676400" cy="12954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5753100" y="3581400"/>
            <a:ext cx="2286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rot="2671" flipH="1">
            <a:off x="6438900" y="3505200"/>
            <a:ext cx="9144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470535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65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6896100" y="2514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 b="1"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400" b="1" baseline="-25000">
                <a:latin typeface="Times New Roman" pitchFamily="18" charset="0"/>
                <a:cs typeface="Arial" pitchFamily="34" charset="0"/>
              </a:rPr>
              <a:t>2</a:t>
            </a:r>
            <a:endParaRPr lang="pt-BR" altLang="pt-PT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6270625" y="20478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5737225" y="20478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5753100" y="2081213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2o  Caso</a:t>
            </a:r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 flipV="1">
            <a:off x="5829300" y="3733800"/>
            <a:ext cx="0" cy="160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 flipH="1" flipV="1">
            <a:off x="5981700" y="3886200"/>
            <a:ext cx="228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365125" y="260350"/>
            <a:ext cx="366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Equilíbrio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V="1">
            <a:off x="5105400" y="2743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rot="5400000" flipV="1">
            <a:off x="6781006" y="3734594"/>
            <a:ext cx="1588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0BD3D2-B68F-4537-A987-44F3FCE99EB1}" type="slidenum">
              <a:rPr lang="pt-PT" altLang="pt-PT" smtClean="0"/>
              <a:pPr/>
              <a:t>34</a:t>
            </a:fld>
            <a:endParaRPr lang="pt-PT" altLang="pt-PT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88136" y="-277777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 </a:t>
            </a:r>
            <a:r>
              <a:rPr lang="pt-PT" altLang="pt-PT" sz="2800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pt-PT" altLang="pt-PT" sz="2800" i="1" dirty="0">
                <a:solidFill>
                  <a:schemeClr val="bg1"/>
                </a:solidFill>
                <a:latin typeface="Times New Roman" pitchFamily="18" charset="0"/>
              </a:rPr>
              <a:t>E, e, </a:t>
            </a:r>
            <a:r>
              <a:rPr lang="el-GR" altLang="pt-PT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pt-PT" altLang="pt-PT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pt-PT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pt-PT" altLang="pt-PT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l-GR" altLang="pt-PT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692150" y="1316921"/>
            <a:ext cx="769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2400" b="1" dirty="0">
                <a:solidFill>
                  <a:srgbClr val="33CC33"/>
                </a:solidFill>
                <a:latin typeface="Times New Roman" pitchFamily="18" charset="0"/>
              </a:rPr>
              <a:t>Elasticidade procura rendimento do bem X:</a:t>
            </a:r>
            <a:r>
              <a:rPr lang="pt-PT" altLang="pt-PT" sz="2400" dirty="0">
                <a:latin typeface="Times New Roman" pitchFamily="18" charset="0"/>
              </a:rPr>
              <a:t> é a variação percentual da quantidade procurada desse bem face a variações percentuais no rendimento monetário, </a:t>
            </a:r>
            <a:r>
              <a:rPr lang="pt-PT" altLang="pt-PT" sz="2400" i="1" dirty="0">
                <a:latin typeface="Times New Roman" pitchFamily="18" charset="0"/>
              </a:rPr>
              <a:t>ceteris paribus</a:t>
            </a:r>
            <a:r>
              <a:rPr lang="pt-PT" altLang="pt-PT" sz="2400" dirty="0">
                <a:latin typeface="Times New Roman" pitchFamily="18" charset="0"/>
              </a:rPr>
              <a:t>.</a:t>
            </a:r>
            <a:endParaRPr lang="en-GB" altLang="pt-PT" sz="2400" dirty="0">
              <a:latin typeface="Times New Roman" pitchFamily="18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985838" y="3141663"/>
          <a:ext cx="3097212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Equation" r:id="rId4" imgW="1473200" imgH="990600" progId="Equation.3">
                  <p:embed/>
                </p:oleObj>
              </mc:Choice>
              <mc:Fallback>
                <p:oleObj name="Equation" r:id="rId4" imgW="1473200" imgH="990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141663"/>
                        <a:ext cx="3097212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5375275" y="3068638"/>
          <a:ext cx="300355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Equation" r:id="rId6" imgW="1409088" imgH="990170" progId="Equation.3">
                  <p:embed/>
                </p:oleObj>
              </mc:Choice>
              <mc:Fallback>
                <p:oleObj name="Equation" r:id="rId6" imgW="1409088" imgH="99017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3068638"/>
                        <a:ext cx="3003550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9FF406-9010-4C06-87FE-F31C76EC1AB5}" type="slidenum">
              <a:rPr lang="pt-PT" altLang="pt-PT" smtClean="0"/>
              <a:pPr/>
              <a:t>35</a:t>
            </a:fld>
            <a:endParaRPr lang="pt-PT" altLang="pt-PT"/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202663" y="-105599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 (cont.)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798513" y="1773238"/>
          <a:ext cx="7475537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ção" r:id="rId3" imgW="2235200" imgH="1016000" progId="Equation.3">
                  <p:embed/>
                </p:oleObj>
              </mc:Choice>
              <mc:Fallback>
                <p:oleObj name="Equação" r:id="rId3" imgW="2235200" imgH="1016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773238"/>
                        <a:ext cx="7475537" cy="339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3DAF5-26F2-42CE-A713-15E2C0234D52}" type="slidenum">
              <a:rPr lang="pt-PT" altLang="pt-PT" smtClean="0"/>
              <a:pPr/>
              <a:t>36</a:t>
            </a:fld>
            <a:endParaRPr lang="pt-PT" altLang="pt-PT"/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684213" y="1345878"/>
            <a:ext cx="762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altLang="pt-PT" sz="2400" b="1" dirty="0">
                <a:solidFill>
                  <a:srgbClr val="33CC33"/>
                </a:solidFill>
                <a:latin typeface="Times New Roman" pitchFamily="18" charset="0"/>
              </a:rPr>
              <a:t>Elasticidade procura-preço direta: </a:t>
            </a:r>
            <a:r>
              <a:rPr lang="pt-PT" altLang="pt-PT" sz="2400" dirty="0">
                <a:latin typeface="Times New Roman" pitchFamily="18" charset="0"/>
              </a:rPr>
              <a:t>é a variação percentual da quantidade procurada de um bem face a uma variação percentual no seu preço, </a:t>
            </a:r>
            <a:r>
              <a:rPr lang="pt-PT" altLang="pt-PT" sz="2400" i="1" dirty="0">
                <a:latin typeface="Times New Roman" pitchFamily="18" charset="0"/>
              </a:rPr>
              <a:t>ceteris paribus</a:t>
            </a:r>
            <a:r>
              <a:rPr lang="pt-PT" altLang="pt-PT" sz="2400" dirty="0">
                <a:latin typeface="Times New Roman" pitchFamily="18" charset="0"/>
              </a:rPr>
              <a:t>.</a:t>
            </a:r>
            <a:endParaRPr lang="en-GB" altLang="pt-PT" sz="2400" b="1" dirty="0">
              <a:solidFill>
                <a:srgbClr val="33CC33"/>
              </a:solidFill>
              <a:latin typeface="Times New Roman" pitchFamily="18" charset="0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23850" y="-26988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73200" y="3146425"/>
            <a:ext cx="6592888" cy="2220913"/>
            <a:chOff x="964" y="1982"/>
            <a:chExt cx="4153" cy="1399"/>
          </a:xfrm>
        </p:grpSpPr>
        <p:graphicFrame>
          <p:nvGraphicFramePr>
            <p:cNvPr id="307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708519"/>
                </p:ext>
              </p:extLst>
            </p:nvPr>
          </p:nvGraphicFramePr>
          <p:xfrm>
            <a:off x="964" y="1982"/>
            <a:ext cx="1766" cy="1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2" name="Equação" r:id="rId3" imgW="1333440" imgH="1041120" progId="Equation.3">
                    <p:embed/>
                  </p:oleObj>
                </mc:Choice>
                <mc:Fallback>
                  <p:oleObj name="Equação" r:id="rId3" imgW="1333440" imgH="104112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1982"/>
                          <a:ext cx="1766" cy="1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5270350"/>
                </p:ext>
              </p:extLst>
            </p:nvPr>
          </p:nvGraphicFramePr>
          <p:xfrm>
            <a:off x="3258" y="1982"/>
            <a:ext cx="1859" cy="1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3" name="Equação" r:id="rId5" imgW="1384200" imgH="1041120" progId="Equation.3">
                    <p:embed/>
                  </p:oleObj>
                </mc:Choice>
                <mc:Fallback>
                  <p:oleObj name="Equação" r:id="rId5" imgW="1384200" imgH="104112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1982"/>
                          <a:ext cx="1859" cy="1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397" y="2332"/>
              <a:ext cx="465" cy="917"/>
              <a:chOff x="1397" y="2332"/>
              <a:chExt cx="465" cy="917"/>
            </a:xfrm>
          </p:grpSpPr>
          <p:sp>
            <p:nvSpPr>
              <p:cNvPr id="3090" name="Line 6"/>
              <p:cNvSpPr>
                <a:spLocks noChangeShapeType="1"/>
              </p:cNvSpPr>
              <p:nvPr/>
            </p:nvSpPr>
            <p:spPr bwMode="auto">
              <a:xfrm>
                <a:off x="1397" y="2341"/>
                <a:ext cx="0" cy="9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" name="Line 7"/>
              <p:cNvSpPr>
                <a:spLocks noChangeShapeType="1"/>
              </p:cNvSpPr>
              <p:nvPr/>
            </p:nvSpPr>
            <p:spPr bwMode="auto">
              <a:xfrm>
                <a:off x="1862" y="2332"/>
                <a:ext cx="0" cy="9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703" y="2296"/>
              <a:ext cx="430" cy="931"/>
              <a:chOff x="1364" y="2332"/>
              <a:chExt cx="430" cy="931"/>
            </a:xfrm>
          </p:grpSpPr>
          <p:sp>
            <p:nvSpPr>
              <p:cNvPr id="3088" name="Line 11"/>
              <p:cNvSpPr>
                <a:spLocks noChangeShapeType="1"/>
              </p:cNvSpPr>
              <p:nvPr/>
            </p:nvSpPr>
            <p:spPr bwMode="auto">
              <a:xfrm>
                <a:off x="1364" y="2355"/>
                <a:ext cx="0" cy="9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" name="Line 12"/>
              <p:cNvSpPr>
                <a:spLocks noChangeShapeType="1"/>
              </p:cNvSpPr>
              <p:nvPr/>
            </p:nvSpPr>
            <p:spPr bwMode="auto">
              <a:xfrm>
                <a:off x="1794" y="2332"/>
                <a:ext cx="0" cy="9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018" y="2287"/>
              <a:ext cx="726" cy="962"/>
              <a:chOff x="2018" y="2287"/>
              <a:chExt cx="726" cy="962"/>
            </a:xfrm>
          </p:grpSpPr>
          <p:sp>
            <p:nvSpPr>
              <p:cNvPr id="3086" name="Line 13"/>
              <p:cNvSpPr>
                <a:spLocks noChangeShapeType="1"/>
              </p:cNvSpPr>
              <p:nvPr/>
            </p:nvSpPr>
            <p:spPr bwMode="auto">
              <a:xfrm>
                <a:off x="2018" y="2296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" name="Line 14"/>
              <p:cNvSpPr>
                <a:spLocks noChangeShapeType="1"/>
              </p:cNvSpPr>
              <p:nvPr/>
            </p:nvSpPr>
            <p:spPr bwMode="auto">
              <a:xfrm>
                <a:off x="2744" y="228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285" y="2251"/>
              <a:ext cx="758" cy="953"/>
              <a:chOff x="1971" y="2296"/>
              <a:chExt cx="758" cy="953"/>
            </a:xfrm>
          </p:grpSpPr>
          <p:sp>
            <p:nvSpPr>
              <p:cNvPr id="3084" name="Line 17"/>
              <p:cNvSpPr>
                <a:spLocks noChangeShapeType="1"/>
              </p:cNvSpPr>
              <p:nvPr/>
            </p:nvSpPr>
            <p:spPr bwMode="auto">
              <a:xfrm>
                <a:off x="1971" y="2296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" name="Line 18"/>
              <p:cNvSpPr>
                <a:spLocks noChangeShapeType="1"/>
              </p:cNvSpPr>
              <p:nvPr/>
            </p:nvSpPr>
            <p:spPr bwMode="auto">
              <a:xfrm>
                <a:off x="2729" y="2296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4D721A-0166-48DA-BB44-0A62D02B8CD3}" type="slidenum">
              <a:rPr lang="pt-PT" altLang="pt-PT" smtClean="0"/>
              <a:pPr/>
              <a:t>37</a:t>
            </a:fld>
            <a:endParaRPr lang="pt-PT" altLang="pt-PT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0826" y="-106161"/>
            <a:ext cx="7620000" cy="3344876"/>
            <a:chOff x="158" y="-282"/>
            <a:chExt cx="4800" cy="2107"/>
          </a:xfrm>
        </p:grpSpPr>
        <p:graphicFrame>
          <p:nvGraphicFramePr>
            <p:cNvPr id="4098" name="Object 3"/>
            <p:cNvGraphicFramePr>
              <a:graphicFrameLocks noChangeAspect="1"/>
            </p:cNvGraphicFramePr>
            <p:nvPr/>
          </p:nvGraphicFramePr>
          <p:xfrm>
            <a:off x="1617" y="618"/>
            <a:ext cx="2352" cy="1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1" name="Equação" r:id="rId3" imgW="2374900" imgH="1219200" progId="Equation.3">
                    <p:embed/>
                  </p:oleObj>
                </mc:Choice>
                <mc:Fallback>
                  <p:oleObj name="Equação" r:id="rId3" imgW="2374900" imgH="12192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618"/>
                          <a:ext cx="2352" cy="1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58" y="-282"/>
              <a:ext cx="4800" cy="1819"/>
              <a:chOff x="158" y="-282"/>
              <a:chExt cx="4800" cy="1819"/>
            </a:xfrm>
          </p:grpSpPr>
          <p:sp>
            <p:nvSpPr>
              <p:cNvPr id="4104" name="Rectangle 4"/>
              <p:cNvSpPr>
                <a:spLocks noChangeArrowheads="1"/>
              </p:cNvSpPr>
              <p:nvPr/>
            </p:nvSpPr>
            <p:spPr bwMode="auto">
              <a:xfrm>
                <a:off x="158" y="-282"/>
                <a:ext cx="480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457200" indent="-457200"/>
                <a:r>
                  <a:rPr lang="pt-PT" altLang="pt-PT" sz="2800" b="1" dirty="0">
                    <a:solidFill>
                      <a:schemeClr val="bg1"/>
                    </a:solidFill>
                    <a:latin typeface="Times New Roman" pitchFamily="18" charset="0"/>
                  </a:rPr>
                  <a:t>Elasticidades da procura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837" y="900"/>
                <a:ext cx="191" cy="161"/>
                <a:chOff x="1837" y="900"/>
                <a:chExt cx="191" cy="161"/>
              </a:xfrm>
            </p:grpSpPr>
            <p:sp>
              <p:nvSpPr>
                <p:cNvPr id="4112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1837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018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623" y="1126"/>
                <a:ext cx="191" cy="161"/>
                <a:chOff x="1837" y="900"/>
                <a:chExt cx="191" cy="161"/>
              </a:xfrm>
            </p:grpSpPr>
            <p:sp>
              <p:nvSpPr>
                <p:cNvPr id="411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837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018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1813" y="1376"/>
                <a:ext cx="191" cy="161"/>
                <a:chOff x="1837" y="900"/>
                <a:chExt cx="191" cy="161"/>
              </a:xfrm>
            </p:grpSpPr>
            <p:sp>
              <p:nvSpPr>
                <p:cNvPr id="410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837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018" y="900"/>
                  <a:ext cx="10" cy="1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3635577"/>
            <a:ext cx="8686800" cy="287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94300-9D1A-4206-BB5D-C26A61A7859E}" type="slidenum">
              <a:rPr lang="pt-PT" altLang="pt-PT" smtClean="0"/>
              <a:pPr/>
              <a:t>38</a:t>
            </a:fld>
            <a:endParaRPr lang="pt-PT" altLang="pt-PT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265113" y="-26988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395288" y="1201415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altLang="pt-PT" sz="2000" b="1">
                <a:solidFill>
                  <a:srgbClr val="008000"/>
                </a:solidFill>
              </a:rPr>
              <a:t>Inclinação e elasticidade não são mesma coisa</a:t>
            </a:r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5350" y="1692275"/>
            <a:ext cx="4835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31BABD-3DC5-4938-B987-D3EF5026C45F}" type="slidenum">
              <a:rPr lang="pt-PT" altLang="pt-PT" smtClean="0"/>
              <a:pPr/>
              <a:t>39</a:t>
            </a:fld>
            <a:endParaRPr lang="pt-PT" altLang="pt-PT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755650" y="2349500"/>
            <a:ext cx="799306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2400" dirty="0">
                <a:latin typeface="Times New Roman" pitchFamily="18" charset="0"/>
              </a:rPr>
              <a:t>- Existência ou não de bens substitutos ou sucedâneos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t-PT" altLang="pt-PT" sz="2400" dirty="0">
                <a:latin typeface="Times New Roman" pitchFamily="18" charset="0"/>
              </a:rPr>
              <a:t> Importância do bem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t-PT" altLang="pt-PT" sz="2400" dirty="0">
                <a:latin typeface="Times New Roman" pitchFamily="18" charset="0"/>
              </a:rPr>
              <a:t> Peso do preço do bem no orçamento do consumidor</a:t>
            </a:r>
          </a:p>
          <a:p>
            <a:pPr>
              <a:spcBef>
                <a:spcPct val="50000"/>
              </a:spcBef>
            </a:pPr>
            <a:endParaRPr lang="en-GB" altLang="pt-PT" sz="2400" dirty="0">
              <a:latin typeface="Times New Roman" pitchFamily="18" charset="0"/>
            </a:endParaRP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23850" y="4445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867568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2300" b="1">
                <a:solidFill>
                  <a:srgbClr val="33CC33"/>
                </a:solidFill>
              </a:rPr>
              <a:t>Fatores que afetam a elasticidade procura-preço directa:</a:t>
            </a:r>
            <a:endParaRPr lang="pt-PT" altLang="pt-PT" sz="2300"/>
          </a:p>
        </p:txBody>
      </p:sp>
      <p:sp>
        <p:nvSpPr>
          <p:cNvPr id="6" name="TextBox 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2BD43-D736-4940-ACA4-017D6091A3F7}" type="slidenum">
              <a:rPr lang="pt-PT" altLang="pt-PT" smtClean="0"/>
              <a:pPr/>
              <a:t>4</a:t>
            </a:fld>
            <a:endParaRPr lang="pt-PT" altLang="pt-PT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323850" y="26035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127250" y="1147190"/>
            <a:ext cx="4799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Variáveis que afetam a Procura</a:t>
            </a:r>
            <a:endParaRPr lang="en-US" altLang="pt-PT" sz="2800">
              <a:solidFill>
                <a:srgbClr val="00CC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98500" y="1730375"/>
            <a:ext cx="5149850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="1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800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 p</a:t>
            </a:r>
            <a:r>
              <a:rPr lang="pt-BR" altLang="pt-PT" sz="2800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, p</a:t>
            </a:r>
            <a:r>
              <a:rPr lang="pt-BR" altLang="pt-PT" sz="2800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, p</a:t>
            </a:r>
            <a:r>
              <a:rPr lang="pt-BR" altLang="pt-PT" sz="2800" b="1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pt-BR" altLang="pt-PT" sz="2800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, R, Dim, Gos, E</a:t>
            </a:r>
            <a:r>
              <a:rPr lang="pt-BR" altLang="pt-PT" b="1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84213" y="2543175"/>
            <a:ext cx="671036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400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4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=  quantidade Procurada do bem i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sz="24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   </a:t>
            </a:r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</a:t>
            </a:r>
            <a:r>
              <a:rPr lang="pt-BR" altLang="pt-PT" sz="24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preço do bem i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sz="24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   =  preço dos bens substitutos ou concorrentes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sz="24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c   </a:t>
            </a:r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 preço dos bens complementares 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R   =   Rendimento do consumidor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Dim = Dimensão do mercado (nº de consumidores)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Gos   =  gostos, hábitos e preferências do consumidor</a:t>
            </a:r>
          </a:p>
          <a:p>
            <a:r>
              <a:rPr lang="pt-BR" altLang="pt-PT" sz="24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E = influências especiais para bens específicos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5897563" y="1830388"/>
            <a:ext cx="2849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Função da Procura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971550" y="5876925"/>
            <a:ext cx="7103814" cy="711200"/>
          </a:xfrm>
          <a:prstGeom prst="rect">
            <a:avLst/>
          </a:prstGeom>
          <a:solidFill>
            <a:schemeClr val="bg1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PT" sz="20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Obs.:</a:t>
            </a:r>
            <a:r>
              <a:rPr lang="pt-BR" altLang="pt-PT" sz="2000" dirty="0">
                <a:latin typeface="Times New Roman" pitchFamily="18" charset="0"/>
                <a:cs typeface="Arial" pitchFamily="34" charset="0"/>
              </a:rPr>
              <a:t> Para estudar o efeito de cada uma das variáveis, </a:t>
            </a:r>
          </a:p>
          <a:p>
            <a:r>
              <a:rPr lang="pt-BR" altLang="pt-PT" sz="2000" dirty="0">
                <a:latin typeface="Times New Roman" pitchFamily="18" charset="0"/>
                <a:cs typeface="Arial" pitchFamily="34" charset="0"/>
              </a:rPr>
              <a:t>         deve-se recorrer à hipótese </a:t>
            </a:r>
            <a:r>
              <a:rPr lang="pt-BR" altLang="pt-PT" sz="2000" b="1" i="1" dirty="0">
                <a:latin typeface="Times New Roman" pitchFamily="18" charset="0"/>
                <a:cs typeface="Arial" pitchFamily="34" charset="0"/>
              </a:rPr>
              <a:t>ceteris paribus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9E1ED-192A-4E17-BF56-E4FE611C34E5}" type="slidenum">
              <a:rPr lang="pt-PT" altLang="pt-PT" smtClean="0"/>
              <a:pPr/>
              <a:t>40</a:t>
            </a:fld>
            <a:endParaRPr lang="pt-PT" altLang="pt-PT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1143000" y="1654366"/>
            <a:ext cx="762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altLang="pt-PT" sz="2400" b="1" dirty="0">
                <a:solidFill>
                  <a:srgbClr val="33CC33"/>
                </a:solidFill>
                <a:latin typeface="Times New Roman" pitchFamily="18" charset="0"/>
              </a:rPr>
              <a:t>Elasticidade procura-preço cruzada: </a:t>
            </a:r>
            <a:r>
              <a:rPr lang="pt-PT" altLang="pt-PT" sz="2400" dirty="0">
                <a:latin typeface="Times New Roman" pitchFamily="18" charset="0"/>
              </a:rPr>
              <a:t>é a variação percentual da quantidade procurada do bem X face a uma variação percentual no preço do bem Y.</a:t>
            </a:r>
            <a:endParaRPr lang="en-GB" altLang="pt-PT" sz="2400" b="1" dirty="0">
              <a:solidFill>
                <a:srgbClr val="33CC33"/>
              </a:solidFill>
              <a:latin typeface="Times New Roman" pitchFamily="18" charset="0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971800" y="2971800"/>
          <a:ext cx="29241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Equação" r:id="rId3" imgW="1371600" imgH="812800" progId="Equation.3">
                  <p:embed/>
                </p:oleObj>
              </mc:Choice>
              <mc:Fallback>
                <p:oleObj name="Equação" r:id="rId3" imgW="1371600" imgH="8128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292417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2209800" y="4756532"/>
          <a:ext cx="48641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6" name="Equação" r:id="rId5" imgW="2413000" imgH="482600" progId="Equation.3">
                  <p:embed/>
                </p:oleObj>
              </mc:Choice>
              <mc:Fallback>
                <p:oleObj name="Equação" r:id="rId5" imgW="2413000" imgH="482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56532"/>
                        <a:ext cx="48641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265113" y="-26988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2195513" y="5728464"/>
          <a:ext cx="46323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7" name="Equation" r:id="rId7" imgW="2298700" imgH="457200" progId="Equation.3">
                  <p:embed/>
                </p:oleObj>
              </mc:Choice>
              <mc:Fallback>
                <p:oleObj name="Equation" r:id="rId7" imgW="2298700" imgH="457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728464"/>
                        <a:ext cx="46323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19729F-F595-4BC6-A496-4C2C7745D61C}" type="slidenum">
              <a:rPr lang="pt-PT" altLang="pt-PT" smtClean="0"/>
              <a:pPr/>
              <a:t>41</a:t>
            </a:fld>
            <a:endParaRPr lang="pt-PT" altLang="pt-PT"/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323850" y="-17463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Elasticidades da procura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323850" y="908050"/>
            <a:ext cx="8820150" cy="52629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O cálculo de qualquer das elasticidades apresentadas anteriormente pode ser feito de 3 formas distintas: no ponto inicial, no ponto final ou no valor médio destes dois pontos.</a:t>
            </a:r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Assim, a título de exemplo vejamos estas 3 possibilidades com a elasticidade procura-preço directa. Considere o ponto inicial (x</a:t>
            </a:r>
            <a:r>
              <a:rPr lang="pt-PT" altLang="pt-PT" sz="160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pt-PT" altLang="pt-PT" sz="160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) e o ponto final (x</a:t>
            </a:r>
            <a:r>
              <a:rPr lang="pt-PT" altLang="pt-PT" sz="16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pt-PT" altLang="pt-PT" sz="16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) e os cálculos da elasticidade seriam então:</a:t>
            </a:r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pt-PT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1) no ponto inicial:</a:t>
            </a: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0" hangingPunct="0"/>
            <a:endParaRPr lang="pt-PT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2) no ponto final:</a:t>
            </a:r>
          </a:p>
          <a:p>
            <a:pPr eaLnBrk="0" hangingPunct="0"/>
            <a:endParaRPr lang="pt-PT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GB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3) na média dos pontos inicial e final: </a:t>
            </a:r>
          </a:p>
          <a:p>
            <a:pPr eaLnBrk="0" hangingPunct="0"/>
            <a:endParaRPr lang="pt-PT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pt-PT" altLang="pt-PT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altLang="pt-PT" sz="1600" dirty="0">
                <a:latin typeface="Times New Roman" pitchFamily="18" charset="0"/>
                <a:cs typeface="Times New Roman" pitchFamily="18" charset="0"/>
              </a:rPr>
              <a:t>Para que não haja dúvidas nos exercícios, será indicada a forma de cálculo que deve ser adoptada.</a:t>
            </a:r>
            <a:endParaRPr lang="en-GB" altLang="pt-PT" sz="1600" dirty="0">
              <a:latin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124075" y="2708275"/>
          <a:ext cx="9318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9" name="Equation" r:id="rId3" imgW="761669" imgH="888614" progId="Equation.3">
                  <p:embed/>
                </p:oleObj>
              </mc:Choice>
              <mc:Fallback>
                <p:oleObj name="Equation" r:id="rId3" imgW="761669" imgH="888614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08275"/>
                        <a:ext cx="931863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2057400" y="3933825"/>
          <a:ext cx="860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r:id="rId5" imgW="774700" imgH="914400" progId="Equation.3">
                  <p:embed/>
                </p:oleObj>
              </mc:Choice>
              <mc:Fallback>
                <p:oleObj r:id="rId5" imgW="774700" imgH="914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33825"/>
                        <a:ext cx="8604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3619500" y="4445000"/>
          <a:ext cx="113188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1" name="Equation" r:id="rId7" imgW="1130300" imgH="1371600" progId="Equation.3">
                  <p:embed/>
                </p:oleObj>
              </mc:Choice>
              <mc:Fallback>
                <p:oleObj name="Equation" r:id="rId7" imgW="1130300" imgH="1371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445000"/>
                        <a:ext cx="113188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229600" cy="792162"/>
          </a:xfrm>
        </p:spPr>
        <p:txBody>
          <a:bodyPr/>
          <a:lstStyle/>
          <a:p>
            <a:pPr eaLnBrk="1" hangingPunct="1"/>
            <a:r>
              <a:rPr lang="pt-PT" altLang="pt-PT" sz="2500" b="1" dirty="0">
                <a:solidFill>
                  <a:schemeClr val="bg1"/>
                </a:solidFill>
                <a:latin typeface="Times New Roman" pitchFamily="18" charset="0"/>
              </a:rPr>
              <a:t>Elasticidade da Procura e </a:t>
            </a:r>
            <a:r>
              <a:rPr lang="pt-PT" altLang="pt-PT" sz="2500" b="1" dirty="0">
                <a:latin typeface="Times New Roman" pitchFamily="18" charset="0"/>
              </a:rPr>
              <a:t>Receitas Totais do Produtor</a:t>
            </a:r>
            <a:r>
              <a:rPr lang="pt-PT" altLang="pt-PT" sz="2500" dirty="0"/>
              <a:t>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4691062" cy="1439862"/>
          </a:xfrm>
        </p:spPr>
        <p:txBody>
          <a:bodyPr/>
          <a:lstStyle/>
          <a:p>
            <a:pPr eaLnBrk="1" hangingPunct="1"/>
            <a:r>
              <a:rPr lang="pt-PT" altLang="pt-PT" sz="2400" dirty="0"/>
              <a:t>Se as empresas aumentarem o preço, vão aumentar ou diminuir as suas receitas?</a:t>
            </a:r>
          </a:p>
        </p:txBody>
      </p:sp>
      <p:sp>
        <p:nvSpPr>
          <p:cNvPr id="46082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E5E3C3-0E39-4046-9909-81C3F9E781A1}" type="slidenum">
              <a:rPr lang="pt-PT" altLang="pt-PT" smtClean="0"/>
              <a:pPr/>
              <a:t>42</a:t>
            </a:fld>
            <a:endParaRPr lang="pt-PT" altLang="pt-PT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900113" y="2852738"/>
            <a:ext cx="28019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PT" altLang="pt-PT" sz="2800" b="1">
                <a:solidFill>
                  <a:srgbClr val="006600"/>
                </a:solidFill>
              </a:rPr>
              <a:t>RT = P.Q</a:t>
            </a:r>
            <a:r>
              <a:rPr lang="pt-PT" altLang="pt-PT">
                <a:solidFill>
                  <a:srgbClr val="006600"/>
                </a:solidFill>
              </a:rPr>
              <a:t>         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68313" y="4623600"/>
            <a:ext cx="8496300" cy="13112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tabLst>
                <a:tab pos="2743200" algn="l"/>
              </a:tabLst>
              <a:defRPr/>
            </a:pPr>
            <a:r>
              <a:rPr lang="pt-PT" sz="2000" b="1" dirty="0"/>
              <a:t>Elasticidade da Procura-Preço           Impacto nas Receitas Totais	</a:t>
            </a:r>
            <a:endParaRPr lang="pt-PT" sz="2000" dirty="0"/>
          </a:p>
          <a:p>
            <a:pPr>
              <a:tabLst>
                <a:tab pos="2743200" algn="l"/>
              </a:tabLst>
              <a:defRPr/>
            </a:pPr>
            <a:r>
              <a:rPr lang="pt-PT" sz="2000" dirty="0"/>
              <a:t> Procura é elástica (E</a:t>
            </a:r>
            <a:r>
              <a:rPr lang="pt-PT" sz="2000" baseline="30000" dirty="0"/>
              <a:t>D</a:t>
            </a:r>
            <a:r>
              <a:rPr lang="pt-PT" sz="2000" baseline="-25000" dirty="0"/>
              <a:t>Preço</a:t>
            </a:r>
            <a:r>
              <a:rPr lang="pt-PT" sz="2000" dirty="0"/>
              <a:t> &gt; 1)	 </a:t>
            </a:r>
            <a:r>
              <a:rPr lang="pt-PT" sz="1600" b="1" dirty="0"/>
              <a:t>As receitas </a:t>
            </a:r>
            <a:r>
              <a:rPr lang="pt-PT" sz="16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aumentam</a:t>
            </a:r>
            <a:r>
              <a:rPr lang="pt-PT" sz="16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PT" sz="1600" b="1" dirty="0"/>
              <a:t>quando o preço diminui</a:t>
            </a:r>
          </a:p>
          <a:p>
            <a:pPr>
              <a:tabLst>
                <a:tab pos="2743200" algn="l"/>
              </a:tabLst>
              <a:defRPr/>
            </a:pPr>
            <a:r>
              <a:rPr lang="pt-PT" sz="2000" dirty="0"/>
              <a:t> Procura unitária    (E</a:t>
            </a:r>
            <a:r>
              <a:rPr lang="pt-PT" sz="2000" baseline="30000" dirty="0"/>
              <a:t>D</a:t>
            </a:r>
            <a:r>
              <a:rPr lang="pt-PT" sz="2000" baseline="-25000" dirty="0"/>
              <a:t>Preço</a:t>
            </a:r>
            <a:r>
              <a:rPr lang="pt-PT" sz="2000" dirty="0"/>
              <a:t> = 1)	 </a:t>
            </a:r>
            <a:r>
              <a:rPr lang="pt-PT" sz="1600" b="1" dirty="0"/>
              <a:t>As receitas </a:t>
            </a:r>
            <a:r>
              <a:rPr lang="pt-PT" sz="16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mantêm-se</a:t>
            </a:r>
            <a:r>
              <a:rPr lang="pt-PT" sz="1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PT" sz="1600" b="1" dirty="0"/>
              <a:t>quando o preço diminui</a:t>
            </a:r>
          </a:p>
          <a:p>
            <a:pPr>
              <a:tabLst>
                <a:tab pos="2743200" algn="l"/>
              </a:tabLst>
              <a:defRPr/>
            </a:pPr>
            <a:r>
              <a:rPr lang="pt-PT" sz="2000" dirty="0"/>
              <a:t> Procura rígida       (E</a:t>
            </a:r>
            <a:r>
              <a:rPr lang="pt-PT" sz="2000" baseline="30000" dirty="0"/>
              <a:t>D</a:t>
            </a:r>
            <a:r>
              <a:rPr lang="pt-PT" sz="2000" baseline="-25000" dirty="0"/>
              <a:t>Preço</a:t>
            </a:r>
            <a:r>
              <a:rPr lang="pt-PT" sz="2000" dirty="0"/>
              <a:t> &lt;1)    </a:t>
            </a:r>
            <a:r>
              <a:rPr lang="pt-PT" sz="1600" b="1" dirty="0"/>
              <a:t>As receitas </a:t>
            </a:r>
            <a:r>
              <a:rPr lang="pt-PT" sz="16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diminuem</a:t>
            </a:r>
            <a:r>
              <a:rPr lang="pt-PT" sz="1600" b="1" dirty="0"/>
              <a:t> quando o preço diminui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40325" y="895350"/>
            <a:ext cx="3248025" cy="3686175"/>
            <a:chOff x="1238" y="7209"/>
            <a:chExt cx="5115" cy="616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785" y="9992"/>
              <a:ext cx="3960" cy="2520"/>
              <a:chOff x="1770" y="7434"/>
              <a:chExt cx="3960" cy="2520"/>
            </a:xfrm>
          </p:grpSpPr>
          <p:sp>
            <p:nvSpPr>
              <p:cNvPr id="46107" name="Line 8"/>
              <p:cNvSpPr>
                <a:spLocks noChangeShapeType="1"/>
              </p:cNvSpPr>
              <p:nvPr/>
            </p:nvSpPr>
            <p:spPr bwMode="auto">
              <a:xfrm>
                <a:off x="1778" y="7434"/>
                <a:ext cx="0" cy="25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Line 9"/>
              <p:cNvSpPr>
                <a:spLocks noChangeShapeType="1"/>
              </p:cNvSpPr>
              <p:nvPr/>
            </p:nvSpPr>
            <p:spPr bwMode="auto">
              <a:xfrm>
                <a:off x="1770" y="9954"/>
                <a:ext cx="39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778" y="7239"/>
              <a:ext cx="3960" cy="2925"/>
              <a:chOff x="1778" y="7239"/>
              <a:chExt cx="3960" cy="2925"/>
            </a:xfrm>
          </p:grpSpPr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778" y="7239"/>
                <a:ext cx="3960" cy="2520"/>
                <a:chOff x="1770" y="7434"/>
                <a:chExt cx="3960" cy="2520"/>
              </a:xfrm>
            </p:grpSpPr>
            <p:sp>
              <p:nvSpPr>
                <p:cNvPr id="46105" name="Line 12"/>
                <p:cNvSpPr>
                  <a:spLocks noChangeShapeType="1"/>
                </p:cNvSpPr>
                <p:nvPr/>
              </p:nvSpPr>
              <p:spPr bwMode="auto">
                <a:xfrm>
                  <a:off x="1778" y="7434"/>
                  <a:ext cx="0" cy="25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06" name="Line 13"/>
                <p:cNvSpPr>
                  <a:spLocks noChangeShapeType="1"/>
                </p:cNvSpPr>
                <p:nvPr/>
              </p:nvSpPr>
              <p:spPr bwMode="auto">
                <a:xfrm>
                  <a:off x="1770" y="9954"/>
                  <a:ext cx="39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04" name="Arc 14"/>
              <p:cNvSpPr>
                <a:spLocks/>
              </p:cNvSpPr>
              <p:nvPr/>
            </p:nvSpPr>
            <p:spPr bwMode="auto">
              <a:xfrm rot="15976153" flipV="1">
                <a:off x="2570" y="7719"/>
                <a:ext cx="1665" cy="3225"/>
              </a:xfrm>
              <a:custGeom>
                <a:avLst/>
                <a:gdLst>
                  <a:gd name="T0" fmla="*/ 0 w 21600"/>
                  <a:gd name="T1" fmla="*/ 0 h 41527"/>
                  <a:gd name="T2" fmla="*/ 0 w 21600"/>
                  <a:gd name="T3" fmla="*/ 0 h 41527"/>
                  <a:gd name="T4" fmla="*/ 0 w 21600"/>
                  <a:gd name="T5" fmla="*/ 0 h 415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527"/>
                  <a:gd name="T11" fmla="*/ 21600 w 21600"/>
                  <a:gd name="T12" fmla="*/ 41527 h 415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527" fill="none" extrusionOk="0">
                    <a:moveTo>
                      <a:pt x="3874" y="0"/>
                    </a:moveTo>
                    <a:cubicBezTo>
                      <a:pt x="14140" y="1872"/>
                      <a:pt x="21600" y="10815"/>
                      <a:pt x="21600" y="21250"/>
                    </a:cubicBezTo>
                    <a:cubicBezTo>
                      <a:pt x="21600" y="30308"/>
                      <a:pt x="15948" y="38404"/>
                      <a:pt x="7444" y="41526"/>
                    </a:cubicBezTo>
                  </a:path>
                  <a:path w="21600" h="41527" stroke="0" extrusionOk="0">
                    <a:moveTo>
                      <a:pt x="3874" y="0"/>
                    </a:moveTo>
                    <a:cubicBezTo>
                      <a:pt x="14140" y="1872"/>
                      <a:pt x="21600" y="10815"/>
                      <a:pt x="21600" y="21250"/>
                    </a:cubicBezTo>
                    <a:cubicBezTo>
                      <a:pt x="21600" y="30308"/>
                      <a:pt x="15948" y="38404"/>
                      <a:pt x="7444" y="41526"/>
                    </a:cubicBezTo>
                    <a:lnTo>
                      <a:pt x="0" y="21250"/>
                    </a:lnTo>
                    <a:lnTo>
                      <a:pt x="3874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1778" y="11034"/>
              <a:ext cx="3600" cy="1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3398" y="8514"/>
              <a:ext cx="0" cy="3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1778" y="11034"/>
              <a:ext cx="252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5273" y="9789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pt-PT" altLang="pt-PT" sz="1200">
                  <a:latin typeface="Times New Roman" pitchFamily="18" charset="0"/>
                </a:rPr>
                <a:t>Q</a:t>
              </a:r>
              <a:endParaRPr lang="pt-PT" altLang="pt-PT"/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5213" y="12654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pt-PT" altLang="pt-PT" sz="1200">
                  <a:latin typeface="Times New Roman" pitchFamily="18" charset="0"/>
                </a:rPr>
                <a:t>Q</a:t>
              </a:r>
              <a:endParaRPr lang="pt-PT" altLang="pt-PT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>
              <a:off x="2273" y="8499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1238" y="9954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pt-PT" altLang="pt-PT" sz="1200">
                  <a:latin typeface="Times New Roman" pitchFamily="18" charset="0"/>
                </a:rPr>
                <a:t>P</a:t>
              </a:r>
              <a:endParaRPr lang="pt-PT" altLang="pt-PT"/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1238" y="7209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pt-PT" altLang="pt-PT" sz="1200">
                  <a:latin typeface="Times New Roman" pitchFamily="18" charset="0"/>
                </a:rPr>
                <a:t>RT</a:t>
              </a:r>
              <a:endParaRPr lang="pt-PT" altLang="pt-PT"/>
            </a:p>
          </p:txBody>
        </p:sp>
      </p:grpSp>
      <p:sp>
        <p:nvSpPr>
          <p:cNvPr id="46088" name="Text Box 23"/>
          <p:cNvSpPr txBox="1">
            <a:spLocks noChangeArrowheads="1"/>
          </p:cNvSpPr>
          <p:nvPr/>
        </p:nvSpPr>
        <p:spPr bwMode="auto">
          <a:xfrm>
            <a:off x="5435600" y="2997200"/>
            <a:ext cx="1152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900"/>
              <a:t>|EDPreço|&gt; 1</a:t>
            </a:r>
          </a:p>
        </p:txBody>
      </p:sp>
      <p:sp>
        <p:nvSpPr>
          <p:cNvPr id="46089" name="Text Box 24"/>
          <p:cNvSpPr txBox="1">
            <a:spLocks noChangeArrowheads="1"/>
          </p:cNvSpPr>
          <p:nvPr/>
        </p:nvSpPr>
        <p:spPr bwMode="auto">
          <a:xfrm>
            <a:off x="6084888" y="3284538"/>
            <a:ext cx="1152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900"/>
              <a:t>|EDPreço| =1</a:t>
            </a:r>
          </a:p>
        </p:txBody>
      </p:sp>
      <p:sp>
        <p:nvSpPr>
          <p:cNvPr id="46090" name="Text Box 25"/>
          <p:cNvSpPr txBox="1">
            <a:spLocks noChangeArrowheads="1"/>
          </p:cNvSpPr>
          <p:nvPr/>
        </p:nvSpPr>
        <p:spPr bwMode="auto">
          <a:xfrm>
            <a:off x="6804025" y="3500438"/>
            <a:ext cx="1152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900"/>
              <a:t>|EDPreço|&lt;1</a:t>
            </a:r>
          </a:p>
        </p:txBody>
      </p:sp>
      <p:sp>
        <p:nvSpPr>
          <p:cNvPr id="46091" name="Text Box 26"/>
          <p:cNvSpPr txBox="1">
            <a:spLocks noChangeArrowheads="1"/>
          </p:cNvSpPr>
          <p:nvPr/>
        </p:nvSpPr>
        <p:spPr bwMode="auto">
          <a:xfrm>
            <a:off x="7667625" y="3716338"/>
            <a:ext cx="433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400" b="1"/>
              <a:t>D</a:t>
            </a:r>
          </a:p>
        </p:txBody>
      </p:sp>
      <p:sp>
        <p:nvSpPr>
          <p:cNvPr id="46092" name="Text Box 27"/>
          <p:cNvSpPr txBox="1">
            <a:spLocks noChangeArrowheads="1"/>
          </p:cNvSpPr>
          <p:nvPr/>
        </p:nvSpPr>
        <p:spPr bwMode="auto">
          <a:xfrm>
            <a:off x="7524750" y="2133600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200"/>
              <a:t>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16A3E5-2B05-4465-843F-36F81FC92CB9}" type="slidenum">
              <a:rPr lang="pt-PT" altLang="pt-PT" smtClean="0"/>
              <a:pPr/>
              <a:t>43</a:t>
            </a:fld>
            <a:endParaRPr lang="pt-PT" altLang="pt-PT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336550" y="-26988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 Oferta Preço  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323850" y="1172458"/>
            <a:ext cx="7696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2400" b="1" dirty="0">
                <a:solidFill>
                  <a:srgbClr val="33CC33"/>
                </a:solidFill>
                <a:latin typeface="Times New Roman" pitchFamily="18" charset="0"/>
              </a:rPr>
              <a:t>Elasticidade oferta-preço direta:</a:t>
            </a:r>
            <a:r>
              <a:rPr lang="pt-PT" altLang="pt-PT" sz="2400" dirty="0">
                <a:latin typeface="Times New Roman" pitchFamily="18" charset="0"/>
              </a:rPr>
              <a:t> é a variação percentual da quantidade oferecida do bem face a variações percentuais no preço do bem, </a:t>
            </a:r>
            <a:r>
              <a:rPr lang="pt-PT" altLang="pt-PT" sz="2400" i="1" dirty="0">
                <a:latin typeface="Times New Roman" pitchFamily="18" charset="0"/>
              </a:rPr>
              <a:t>ceteris paribus</a:t>
            </a:r>
            <a:r>
              <a:rPr lang="pt-PT" altLang="pt-PT" sz="2400" dirty="0">
                <a:latin typeface="Times New Roman" pitchFamily="18" charset="0"/>
              </a:rPr>
              <a:t>.</a:t>
            </a:r>
            <a:endParaRPr lang="en-GB" altLang="pt-PT" sz="2400" dirty="0">
              <a:latin typeface="Times New Roman" pitchFamily="18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95288" y="2364134"/>
          <a:ext cx="2374900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Equation" r:id="rId4" imgW="1333500" imgH="1041400" progId="Equation.3">
                  <p:embed/>
                </p:oleObj>
              </mc:Choice>
              <mc:Fallback>
                <p:oleObj name="Equation" r:id="rId4" imgW="1333500" imgH="1041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64134"/>
                        <a:ext cx="2374900" cy="1855787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95288" y="4292600"/>
          <a:ext cx="237648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Equation" r:id="rId6" imgW="1384300" imgH="1028700" progId="Equation.3">
                  <p:embed/>
                </p:oleObj>
              </mc:Choice>
              <mc:Fallback>
                <p:oleObj name="Equation" r:id="rId6" imgW="1384300" imgH="10287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2600"/>
                        <a:ext cx="2376487" cy="1768475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221538" y="4797425"/>
            <a:ext cx="3032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altLang="pt-PT" sz="1200">
                <a:cs typeface="Arial" pitchFamily="34" charset="0"/>
              </a:rPr>
              <a:t>Q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27538" y="2133600"/>
            <a:ext cx="3633787" cy="2706688"/>
            <a:chOff x="2371" y="1272"/>
            <a:chExt cx="2289" cy="1705"/>
          </a:xfrm>
        </p:grpSpPr>
        <p:sp>
          <p:nvSpPr>
            <p:cNvPr id="7184" name="Line 8"/>
            <p:cNvSpPr>
              <a:spLocks noChangeShapeType="1"/>
            </p:cNvSpPr>
            <p:nvPr/>
          </p:nvSpPr>
          <p:spPr bwMode="auto">
            <a:xfrm flipV="1">
              <a:off x="2562" y="1389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>
              <a:off x="2562" y="2976"/>
              <a:ext cx="15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0"/>
            <p:cNvSpPr>
              <a:spLocks noChangeShapeType="1"/>
            </p:cNvSpPr>
            <p:nvPr/>
          </p:nvSpPr>
          <p:spPr bwMode="auto">
            <a:xfrm>
              <a:off x="2562" y="2205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1"/>
            <p:cNvSpPr>
              <a:spLocks noChangeShapeType="1"/>
            </p:cNvSpPr>
            <p:nvPr/>
          </p:nvSpPr>
          <p:spPr bwMode="auto">
            <a:xfrm flipV="1">
              <a:off x="2562" y="1570"/>
              <a:ext cx="1316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2"/>
            <p:cNvSpPr>
              <a:spLocks noChangeShapeType="1"/>
            </p:cNvSpPr>
            <p:nvPr/>
          </p:nvSpPr>
          <p:spPr bwMode="auto">
            <a:xfrm flipV="1">
              <a:off x="3287" y="1434"/>
              <a:ext cx="1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Text Box 13"/>
            <p:cNvSpPr txBox="1">
              <a:spLocks noChangeArrowheads="1"/>
            </p:cNvSpPr>
            <p:nvPr/>
          </p:nvSpPr>
          <p:spPr bwMode="auto">
            <a:xfrm>
              <a:off x="3152" y="1272"/>
              <a:ext cx="4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altLang="pt-PT" sz="1200"/>
                <a:t>a) Es=0</a:t>
              </a:r>
            </a:p>
          </p:txBody>
        </p:sp>
        <p:sp>
          <p:nvSpPr>
            <p:cNvPr id="7190" name="Text Box 14"/>
            <p:cNvSpPr txBox="1">
              <a:spLocks noChangeArrowheads="1"/>
            </p:cNvSpPr>
            <p:nvPr/>
          </p:nvSpPr>
          <p:spPr bwMode="auto">
            <a:xfrm>
              <a:off x="3746" y="140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altLang="pt-PT" sz="1200"/>
                <a:t>b) </a:t>
              </a:r>
              <a:r>
                <a:rPr lang="pt-PT" altLang="pt-PT" sz="1400">
                  <a:solidFill>
                    <a:srgbClr val="CC3399"/>
                  </a:solidFill>
                </a:rPr>
                <a:t>Mp</a:t>
              </a:r>
            </a:p>
          </p:txBody>
        </p:sp>
        <p:sp>
          <p:nvSpPr>
            <p:cNvPr id="7191" name="Text Box 15"/>
            <p:cNvSpPr txBox="1">
              <a:spLocks noChangeArrowheads="1"/>
            </p:cNvSpPr>
            <p:nvPr/>
          </p:nvSpPr>
          <p:spPr bwMode="auto">
            <a:xfrm>
              <a:off x="4105" y="2123"/>
              <a:ext cx="5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altLang="pt-PT" sz="1200"/>
                <a:t>c) E’’s = </a:t>
              </a:r>
              <a:r>
                <a:rPr lang="pt-PT" altLang="pt-PT" sz="1200">
                  <a:cs typeface="Arial" pitchFamily="34" charset="0"/>
                </a:rPr>
                <a:t>∞</a:t>
              </a:r>
            </a:p>
          </p:txBody>
        </p:sp>
        <p:sp>
          <p:nvSpPr>
            <p:cNvPr id="7192" name="Text Box 16"/>
            <p:cNvSpPr txBox="1">
              <a:spLocks noChangeArrowheads="1"/>
            </p:cNvSpPr>
            <p:nvPr/>
          </p:nvSpPr>
          <p:spPr bwMode="auto">
            <a:xfrm>
              <a:off x="2371" y="1344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altLang="pt-PT" sz="1200">
                  <a:cs typeface="Arial" pitchFamily="34" charset="0"/>
                </a:rPr>
                <a:t>P</a:t>
              </a:r>
            </a:p>
          </p:txBody>
        </p:sp>
      </p:grpSp>
      <p:sp>
        <p:nvSpPr>
          <p:cNvPr id="7177" name="Text Box 17"/>
          <p:cNvSpPr txBox="1">
            <a:spLocks noChangeArrowheads="1"/>
          </p:cNvSpPr>
          <p:nvPr/>
        </p:nvSpPr>
        <p:spPr bwMode="auto">
          <a:xfrm>
            <a:off x="3059113" y="5084763"/>
            <a:ext cx="5761037" cy="10795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600"/>
              <a:t>Quando a oferta é fixa (a) Es=0. A curva (c) apresenta uma resposta infinitamente grande da Q face a variações de P. O caso intermédio (b) verifica-se quando as variações percentuais da Q e do P são iguais.</a:t>
            </a:r>
          </a:p>
        </p:txBody>
      </p:sp>
      <p:sp>
        <p:nvSpPr>
          <p:cNvPr id="7178" name="Text Box 18"/>
          <p:cNvSpPr txBox="1">
            <a:spLocks noChangeArrowheads="1"/>
          </p:cNvSpPr>
          <p:nvPr/>
        </p:nvSpPr>
        <p:spPr bwMode="auto">
          <a:xfrm>
            <a:off x="5651500" y="184467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400">
                <a:solidFill>
                  <a:srgbClr val="CC3399"/>
                </a:solidFill>
              </a:rPr>
              <a:t>Cp</a:t>
            </a:r>
          </a:p>
        </p:txBody>
      </p:sp>
      <p:sp>
        <p:nvSpPr>
          <p:cNvPr id="7179" name="Text Box 20"/>
          <p:cNvSpPr txBox="1">
            <a:spLocks noChangeArrowheads="1"/>
          </p:cNvSpPr>
          <p:nvPr/>
        </p:nvSpPr>
        <p:spPr bwMode="auto">
          <a:xfrm>
            <a:off x="7451725" y="314166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400">
                <a:solidFill>
                  <a:srgbClr val="CC3399"/>
                </a:solidFill>
              </a:rPr>
              <a:t>Lp</a:t>
            </a:r>
          </a:p>
        </p:txBody>
      </p:sp>
      <p:sp>
        <p:nvSpPr>
          <p:cNvPr id="7180" name="Text Box 21"/>
          <p:cNvSpPr txBox="1">
            <a:spLocks noChangeArrowheads="1"/>
          </p:cNvSpPr>
          <p:nvPr/>
        </p:nvSpPr>
        <p:spPr bwMode="auto">
          <a:xfrm>
            <a:off x="5730875" y="483711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400"/>
              <a:t>Q</a:t>
            </a:r>
          </a:p>
        </p:txBody>
      </p:sp>
      <p:sp>
        <p:nvSpPr>
          <p:cNvPr id="7181" name="Text Box 25"/>
          <p:cNvSpPr txBox="1">
            <a:spLocks noChangeArrowheads="1"/>
          </p:cNvSpPr>
          <p:nvPr/>
        </p:nvSpPr>
        <p:spPr bwMode="auto">
          <a:xfrm>
            <a:off x="5292725" y="3357563"/>
            <a:ext cx="7191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200"/>
              <a:t>Es =1</a:t>
            </a:r>
          </a:p>
        </p:txBody>
      </p:sp>
      <p:sp>
        <p:nvSpPr>
          <p:cNvPr id="7182" name="Text Box 26"/>
          <p:cNvSpPr txBox="1">
            <a:spLocks noChangeArrowheads="1"/>
          </p:cNvSpPr>
          <p:nvPr/>
        </p:nvSpPr>
        <p:spPr bwMode="auto">
          <a:xfrm rot="-2439004">
            <a:off x="5940425" y="2781300"/>
            <a:ext cx="7191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200"/>
              <a:t>Es &gt;1</a:t>
            </a:r>
          </a:p>
        </p:txBody>
      </p:sp>
      <p:sp>
        <p:nvSpPr>
          <p:cNvPr id="7183" name="Text Box 27"/>
          <p:cNvSpPr txBox="1">
            <a:spLocks noChangeArrowheads="1"/>
          </p:cNvSpPr>
          <p:nvPr/>
        </p:nvSpPr>
        <p:spPr bwMode="auto">
          <a:xfrm rot="-2439004">
            <a:off x="4859338" y="3933825"/>
            <a:ext cx="719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1200"/>
              <a:t>Es &lt;1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7D94A1-42E7-414C-9CCA-04FCB2A9E058}" type="slidenum">
              <a:rPr lang="pt-PT" altLang="pt-PT" smtClean="0"/>
              <a:pPr/>
              <a:t>44</a:t>
            </a:fld>
            <a:endParaRPr lang="pt-PT" altLang="pt-PT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55650" y="2349500"/>
            <a:ext cx="799306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>
              <a:spcBef>
                <a:spcPct val="50000"/>
              </a:spcBef>
            </a:pPr>
            <a:r>
              <a:rPr lang="pt-PT" altLang="pt-PT" sz="2400" dirty="0">
                <a:latin typeface="Times New Roman" pitchFamily="18" charset="0"/>
              </a:rPr>
              <a:t>- Existência ou não de fatores de produção substitutos</a:t>
            </a:r>
          </a:p>
          <a:p>
            <a:pPr marL="182563" indent="-182563">
              <a:spcBef>
                <a:spcPct val="50000"/>
              </a:spcBef>
              <a:buFontTx/>
              <a:buChar char="-"/>
            </a:pPr>
            <a:r>
              <a:rPr lang="pt-PT" altLang="pt-PT" sz="2400" dirty="0">
                <a:latin typeface="Times New Roman" pitchFamily="18" charset="0"/>
              </a:rPr>
              <a:t>Facilidade de produção do bem</a:t>
            </a:r>
          </a:p>
          <a:p>
            <a:pPr marL="182563" indent="-182563">
              <a:spcBef>
                <a:spcPct val="50000"/>
              </a:spcBef>
              <a:buFontTx/>
              <a:buChar char="-"/>
            </a:pPr>
            <a:r>
              <a:rPr lang="pt-PT" altLang="pt-PT" sz="2400" dirty="0">
                <a:latin typeface="Times New Roman" pitchFamily="18" charset="0"/>
              </a:rPr>
              <a:t>Mobilidade dos fatores de produção</a:t>
            </a:r>
          </a:p>
          <a:p>
            <a:pPr marL="182563" indent="-182563">
              <a:spcBef>
                <a:spcPct val="50000"/>
              </a:spcBef>
            </a:pPr>
            <a:endParaRPr lang="en-GB" altLang="pt-PT" sz="2400" dirty="0">
              <a:latin typeface="Times New Roman" pitchFamily="18" charset="0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867568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altLang="pt-PT" sz="2300" b="1" dirty="0">
                <a:solidFill>
                  <a:srgbClr val="33CC33"/>
                </a:solidFill>
              </a:rPr>
              <a:t>Fatores que afetam a elasticidade oferta-preço direta:</a:t>
            </a:r>
            <a:endParaRPr lang="pt-PT" altLang="pt-PT" sz="2300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36550" y="-26988"/>
            <a:ext cx="76200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pt-PT" altLang="pt-PT" sz="2800" b="1" dirty="0">
                <a:solidFill>
                  <a:schemeClr val="bg1"/>
                </a:solidFill>
                <a:latin typeface="Times New Roman" pitchFamily="18" charset="0"/>
              </a:rPr>
              <a:t>Elasticidade Preço da Oferta</a:t>
            </a:r>
            <a:endParaRPr lang="en-GB" altLang="pt-PT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33B99F-6090-41EC-A99C-7E03A008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2" y="1239253"/>
            <a:ext cx="7748335" cy="41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0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AF5857-EAFF-4C8B-9C00-1650D82B00CD}" type="slidenum">
              <a:rPr lang="pt-PT" altLang="pt-PT" smtClean="0"/>
              <a:pPr/>
              <a:t>5</a:t>
            </a:fld>
            <a:endParaRPr lang="pt-PT" altLang="pt-PT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260350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14400" y="2349500"/>
            <a:ext cx="1754188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 p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54236" y="1205509"/>
            <a:ext cx="859447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Relação entre a quantidade Procurada</a:t>
            </a:r>
          </a:p>
          <a:p>
            <a:pPr algn="ctr"/>
            <a:r>
              <a:rPr lang="pt-BR" altLang="pt-PT" sz="2800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 o preço do próprio bem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895600" y="251777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581400" y="2409825"/>
            <a:ext cx="182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1800" i="1"/>
              <a:t>ceteris paribus</a:t>
            </a:r>
            <a:r>
              <a:rPr lang="pt-BR" altLang="pt-PT" sz="1800"/>
              <a:t> </a:t>
            </a:r>
            <a:r>
              <a:rPr lang="pt-BR" altLang="pt-PT" sz="2800">
                <a:latin typeface="Times New Roman" pitchFamily="18" charset="0"/>
                <a:cs typeface="Arial" pitchFamily="34" charset="0"/>
              </a:rPr>
              <a:t> 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990600" y="354012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990600" y="4073525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914400" y="3921125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1233488" y="3340100"/>
            <a:ext cx="5953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219200" y="3873500"/>
            <a:ext cx="461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965325" y="3629025"/>
            <a:ext cx="65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&lt; 0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685800" y="3309938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>
            <a:off x="3124200" y="3309938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4419600" y="3233738"/>
            <a:ext cx="3392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latin typeface="Times New Roman" pitchFamily="18" charset="0"/>
                <a:cs typeface="Arial" pitchFamily="34" charset="0"/>
              </a:rPr>
              <a:t>Lei (Geral) da Procura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048000" y="3798888"/>
            <a:ext cx="5772150" cy="1196975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4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400">
                <a:latin typeface="Times New Roman" pitchFamily="18" charset="0"/>
                <a:cs typeface="Arial" pitchFamily="34" charset="0"/>
              </a:rPr>
              <a:t>, a quantidade Procurada de um bem varia na relação inversa do seu preço.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468313" y="5511800"/>
            <a:ext cx="8280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altLang="pt-PT" sz="1600"/>
              <a:t>Obs: a função procura pode ser apresentada na sua forma inversa, isto é, fazendo depender o preço da quantidade procurada Pi</a:t>
            </a:r>
            <a:r>
              <a:rPr lang="pt-BR" altLang="pt-PT" sz="1600">
                <a:solidFill>
                  <a:schemeClr val="tx2"/>
                </a:solidFill>
              </a:rPr>
              <a:t> =  f (qdi )</a:t>
            </a:r>
            <a:endParaRPr lang="pt-PT" altLang="pt-PT" sz="160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F0648B-73B5-48D6-BFD5-74C42ABF49AB}" type="slidenum">
              <a:rPr lang="pt-PT" altLang="pt-PT" smtClean="0"/>
              <a:pPr/>
              <a:t>6</a:t>
            </a:fld>
            <a:endParaRPr lang="pt-PT" altLang="pt-PT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38150" y="2085975"/>
            <a:ext cx="39608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300">
                <a:latin typeface="Times New Roman" pitchFamily="18" charset="0"/>
                <a:cs typeface="Arial" pitchFamily="34" charset="0"/>
              </a:rPr>
              <a:t>Representa o  efeito  do  preço</a:t>
            </a:r>
          </a:p>
          <a:p>
            <a:r>
              <a:rPr lang="pt-BR" altLang="pt-PT" sz="2300">
                <a:latin typeface="Times New Roman" pitchFamily="18" charset="0"/>
                <a:cs typeface="Arial" pitchFamily="34" charset="0"/>
              </a:rPr>
              <a:t>sobre a quantidade do bem que  os consumidores</a:t>
            </a:r>
          </a:p>
          <a:p>
            <a:r>
              <a:rPr lang="pt-BR" altLang="pt-PT" sz="2300">
                <a:latin typeface="Times New Roman" pitchFamily="18" charset="0"/>
                <a:cs typeface="Arial" pitchFamily="34" charset="0"/>
              </a:rPr>
              <a:t>estão</a:t>
            </a:r>
            <a:r>
              <a:rPr lang="pt-BR" altLang="pt-PT" sz="23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3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dispostos a comprar</a:t>
            </a:r>
            <a:r>
              <a:rPr lang="pt-BR" altLang="pt-PT" sz="230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300">
                <a:latin typeface="Times New Roman" pitchFamily="18" charset="0"/>
                <a:cs typeface="Arial" pitchFamily="34" charset="0"/>
              </a:rPr>
              <a:t>(</a:t>
            </a:r>
            <a:r>
              <a:rPr lang="pt-BR" altLang="pt-PT" sz="23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300">
                <a:latin typeface="Times New Roman" pitchFamily="18" charset="0"/>
                <a:cs typeface="Arial" pitchFamily="34" charset="0"/>
              </a:rPr>
              <a:t>).</a:t>
            </a:r>
          </a:p>
          <a:p>
            <a:endParaRPr lang="pt-BR" altLang="pt-PT" sz="2300">
              <a:latin typeface="Times New Roman" pitchFamily="18" charset="0"/>
              <a:cs typeface="Arial" pitchFamily="34" charset="0"/>
            </a:endParaRPr>
          </a:p>
          <a:p>
            <a:r>
              <a:rPr lang="pt-BR" altLang="pt-PT" sz="2300">
                <a:latin typeface="Times New Roman" pitchFamily="18" charset="0"/>
                <a:cs typeface="Arial" pitchFamily="34" charset="0"/>
              </a:rPr>
              <a:t>Como o preço e a quantidade</a:t>
            </a:r>
          </a:p>
          <a:p>
            <a:r>
              <a:rPr lang="pt-BR" altLang="pt-PT" sz="2300">
                <a:latin typeface="Times New Roman" pitchFamily="18" charset="0"/>
                <a:cs typeface="Arial" pitchFamily="34" charset="0"/>
              </a:rPr>
              <a:t>Procurada têm uma relação negativa, a curva da Procura é negativamente inclinada.</a:t>
            </a:r>
            <a:endParaRPr lang="en-US" altLang="pt-PT" sz="23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38150" y="1352551"/>
            <a:ext cx="31620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b="1" dirty="0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Ex.: Curva da Procura Linear</a:t>
            </a:r>
            <a:endParaRPr lang="en-US" altLang="pt-PT" b="1" dirty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3850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356100" y="1916113"/>
            <a:ext cx="4341813" cy="4130675"/>
            <a:chOff x="2744" y="1207"/>
            <a:chExt cx="2735" cy="2602"/>
          </a:xfrm>
        </p:grpSpPr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2744" y="1207"/>
              <a:ext cx="2735" cy="2602"/>
              <a:chOff x="2880" y="1344"/>
              <a:chExt cx="2735" cy="2602"/>
            </a:xfrm>
          </p:grpSpPr>
          <p:sp>
            <p:nvSpPr>
              <p:cNvPr id="14345" name="Rectangle 7"/>
              <p:cNvSpPr>
                <a:spLocks noChangeArrowheads="1"/>
              </p:cNvSpPr>
              <p:nvPr/>
            </p:nvSpPr>
            <p:spPr bwMode="auto">
              <a:xfrm>
                <a:off x="2900" y="1354"/>
                <a:ext cx="2713" cy="2592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pt-PT" sz="28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46" name="Line 8"/>
              <p:cNvSpPr>
                <a:spLocks noChangeShapeType="1"/>
              </p:cNvSpPr>
              <p:nvPr/>
            </p:nvSpPr>
            <p:spPr bwMode="auto">
              <a:xfrm>
                <a:off x="3403" y="3447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7" name="Line 9"/>
              <p:cNvSpPr>
                <a:spLocks noChangeShapeType="1"/>
              </p:cNvSpPr>
              <p:nvPr/>
            </p:nvSpPr>
            <p:spPr bwMode="auto">
              <a:xfrm flipV="1">
                <a:off x="3403" y="1834"/>
                <a:ext cx="0" cy="161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8" name="Text Box 10"/>
              <p:cNvSpPr txBox="1">
                <a:spLocks noChangeArrowheads="1"/>
              </p:cNvSpPr>
              <p:nvPr/>
            </p:nvSpPr>
            <p:spPr bwMode="auto">
              <a:xfrm>
                <a:off x="3307" y="3456"/>
                <a:ext cx="2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2000" b="1">
                    <a:latin typeface="Times New Roman" pitchFamily="18" charset="0"/>
                    <a:cs typeface="Arial" pitchFamily="34" charset="0"/>
                  </a:rPr>
                  <a:t>0           5         10       15       20 </a:t>
                </a:r>
                <a:endParaRPr lang="en-US" altLang="pt-PT" sz="2000" b="1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49" name="Line 11"/>
              <p:cNvSpPr>
                <a:spLocks noChangeShapeType="1"/>
              </p:cNvSpPr>
              <p:nvPr/>
            </p:nvSpPr>
            <p:spPr bwMode="auto">
              <a:xfrm flipV="1">
                <a:off x="3931" y="339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0" name="Line 12"/>
              <p:cNvSpPr>
                <a:spLocks noChangeShapeType="1"/>
              </p:cNvSpPr>
              <p:nvPr/>
            </p:nvSpPr>
            <p:spPr bwMode="auto">
              <a:xfrm flipV="1">
                <a:off x="4411" y="339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1" name="Line 13"/>
              <p:cNvSpPr>
                <a:spLocks noChangeShapeType="1"/>
              </p:cNvSpPr>
              <p:nvPr/>
            </p:nvSpPr>
            <p:spPr bwMode="auto">
              <a:xfrm flipV="1">
                <a:off x="4843" y="339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2880" y="1344"/>
                <a:ext cx="79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pt-PT" sz="1200" b="1">
                    <a:latin typeface="Times New Roman" pitchFamily="18" charset="0"/>
                    <a:cs typeface="Arial" pitchFamily="34" charset="0"/>
                  </a:rPr>
                  <a:t>Preço dos flocos de cereais (euros por caixa)</a:t>
                </a:r>
              </a:p>
            </p:txBody>
          </p:sp>
          <p:sp>
            <p:nvSpPr>
              <p:cNvPr id="14353" name="Text Box 15"/>
              <p:cNvSpPr txBox="1">
                <a:spLocks noChangeArrowheads="1"/>
              </p:cNvSpPr>
              <p:nvPr/>
            </p:nvSpPr>
            <p:spPr bwMode="auto">
              <a:xfrm>
                <a:off x="2880" y="1616"/>
                <a:ext cx="500" cy="20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pt-BR" altLang="pt-PT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>
                    <a:solidFill>
                      <a:schemeClr val="bg1"/>
                    </a:solidFill>
                    <a:latin typeface="Times New Roman" pitchFamily="18" charset="0"/>
                    <a:cs typeface="Arial" pitchFamily="34" charset="0"/>
                  </a:rPr>
                  <a:t>    </a:t>
                </a:r>
                <a:r>
                  <a:rPr lang="pt-BR" altLang="pt-PT" sz="2400">
                    <a:latin typeface="Times New Roman" pitchFamily="18" charset="0"/>
                    <a:cs typeface="Arial" pitchFamily="34" charset="0"/>
                  </a:rPr>
                  <a:t>4</a:t>
                </a:r>
              </a:p>
              <a:p>
                <a:endParaRPr lang="pt-BR" altLang="pt-PT" sz="120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sz="2400">
                    <a:latin typeface="Times New Roman" pitchFamily="18" charset="0"/>
                    <a:cs typeface="Arial" pitchFamily="34" charset="0"/>
                  </a:rPr>
                  <a:t>      3</a:t>
                </a:r>
              </a:p>
              <a:p>
                <a:endParaRPr lang="pt-BR" altLang="pt-PT" sz="120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sz="2400">
                    <a:latin typeface="Times New Roman" pitchFamily="18" charset="0"/>
                    <a:cs typeface="Arial" pitchFamily="34" charset="0"/>
                  </a:rPr>
                  <a:t>      2</a:t>
                </a:r>
              </a:p>
              <a:p>
                <a:endParaRPr lang="pt-BR" altLang="pt-PT" sz="120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sz="2400">
                    <a:latin typeface="Times New Roman" pitchFamily="18" charset="0"/>
                    <a:cs typeface="Arial" pitchFamily="34" charset="0"/>
                  </a:rPr>
                  <a:t>      1</a:t>
                </a:r>
              </a:p>
              <a:p>
                <a:endParaRPr lang="pt-BR" altLang="pt-PT" sz="800">
                  <a:latin typeface="Times New Roman" pitchFamily="18" charset="0"/>
                  <a:cs typeface="Arial" pitchFamily="34" charset="0"/>
                </a:endParaRPr>
              </a:p>
              <a:p>
                <a:r>
                  <a:rPr lang="pt-BR" altLang="pt-PT" sz="2400">
                    <a:latin typeface="Times New Roman" pitchFamily="18" charset="0"/>
                    <a:cs typeface="Arial" pitchFamily="34" charset="0"/>
                  </a:rPr>
                  <a:t>      0</a:t>
                </a:r>
                <a:endParaRPr lang="en-US" altLang="pt-PT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54" name="Line 16"/>
              <p:cNvSpPr>
                <a:spLocks noChangeShapeType="1"/>
              </p:cNvSpPr>
              <p:nvPr/>
            </p:nvSpPr>
            <p:spPr bwMode="auto">
              <a:xfrm>
                <a:off x="3403" y="31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5" name="Line 17"/>
              <p:cNvSpPr>
                <a:spLocks noChangeShapeType="1"/>
              </p:cNvSpPr>
              <p:nvPr/>
            </p:nvSpPr>
            <p:spPr bwMode="auto">
              <a:xfrm>
                <a:off x="3403" y="284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6" name="Line 18"/>
              <p:cNvSpPr>
                <a:spLocks noChangeShapeType="1"/>
              </p:cNvSpPr>
              <p:nvPr/>
            </p:nvSpPr>
            <p:spPr bwMode="auto">
              <a:xfrm>
                <a:off x="3403" y="212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7" name="Text Box 19"/>
              <p:cNvSpPr txBox="1">
                <a:spLocks noChangeArrowheads="1"/>
              </p:cNvSpPr>
              <p:nvPr/>
            </p:nvSpPr>
            <p:spPr bwMode="auto">
              <a:xfrm>
                <a:off x="2944" y="3751"/>
                <a:ext cx="254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1200" b="1">
                    <a:latin typeface="Times New Roman" pitchFamily="18" charset="0"/>
                    <a:cs typeface="Arial" pitchFamily="34" charset="0"/>
                  </a:rPr>
                  <a:t>Quantidade de flocos de cereais (milhões de caixas por ano)</a:t>
                </a:r>
                <a:endParaRPr lang="en-US" altLang="pt-PT" sz="1200" b="1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58" name="Line 20"/>
              <p:cNvSpPr>
                <a:spLocks noChangeShapeType="1"/>
              </p:cNvSpPr>
              <p:nvPr/>
            </p:nvSpPr>
            <p:spPr bwMode="auto">
              <a:xfrm>
                <a:off x="3860" y="2074"/>
                <a:ext cx="1440" cy="1152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9" name="Line 21"/>
              <p:cNvSpPr>
                <a:spLocks noChangeShapeType="1"/>
              </p:cNvSpPr>
              <p:nvPr/>
            </p:nvSpPr>
            <p:spPr bwMode="auto">
              <a:xfrm flipV="1">
                <a:off x="3908" y="2122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Line 22"/>
              <p:cNvSpPr>
                <a:spLocks noChangeShapeType="1"/>
              </p:cNvSpPr>
              <p:nvPr/>
            </p:nvSpPr>
            <p:spPr bwMode="auto">
              <a:xfrm>
                <a:off x="3428" y="212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1" name="Line 23"/>
              <p:cNvSpPr>
                <a:spLocks noChangeShapeType="1"/>
              </p:cNvSpPr>
              <p:nvPr/>
            </p:nvSpPr>
            <p:spPr bwMode="auto">
              <a:xfrm flipV="1">
                <a:off x="4388" y="250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24"/>
              <p:cNvSpPr>
                <a:spLocks noChangeShapeType="1"/>
              </p:cNvSpPr>
              <p:nvPr/>
            </p:nvSpPr>
            <p:spPr bwMode="auto">
              <a:xfrm flipV="1">
                <a:off x="4820" y="2794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Line 25"/>
              <p:cNvSpPr>
                <a:spLocks noChangeShapeType="1"/>
              </p:cNvSpPr>
              <p:nvPr/>
            </p:nvSpPr>
            <p:spPr bwMode="auto">
              <a:xfrm flipV="1">
                <a:off x="5300" y="317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Line 26"/>
              <p:cNvSpPr>
                <a:spLocks noChangeShapeType="1"/>
              </p:cNvSpPr>
              <p:nvPr/>
            </p:nvSpPr>
            <p:spPr bwMode="auto">
              <a:xfrm>
                <a:off x="3428" y="250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5" name="Line 27"/>
              <p:cNvSpPr>
                <a:spLocks noChangeShapeType="1"/>
              </p:cNvSpPr>
              <p:nvPr/>
            </p:nvSpPr>
            <p:spPr bwMode="auto">
              <a:xfrm>
                <a:off x="3428" y="2842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6" name="Line 28"/>
              <p:cNvSpPr>
                <a:spLocks noChangeShapeType="1"/>
              </p:cNvSpPr>
              <p:nvPr/>
            </p:nvSpPr>
            <p:spPr bwMode="auto">
              <a:xfrm>
                <a:off x="3428" y="317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Text Box 29"/>
              <p:cNvSpPr txBox="1">
                <a:spLocks noChangeArrowheads="1"/>
              </p:cNvSpPr>
              <p:nvPr/>
            </p:nvSpPr>
            <p:spPr bwMode="auto">
              <a:xfrm>
                <a:off x="4499" y="2016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68" name="Line 30"/>
              <p:cNvSpPr>
                <a:spLocks noChangeShapeType="1"/>
              </p:cNvSpPr>
              <p:nvPr/>
            </p:nvSpPr>
            <p:spPr bwMode="auto">
              <a:xfrm flipV="1">
                <a:off x="4724" y="250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Text Box 31"/>
              <p:cNvSpPr txBox="1">
                <a:spLocks noChangeArrowheads="1"/>
              </p:cNvSpPr>
              <p:nvPr/>
            </p:nvSpPr>
            <p:spPr bwMode="auto">
              <a:xfrm>
                <a:off x="4134" y="1721"/>
                <a:ext cx="982" cy="25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200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pt-BR" altLang="pt-PT" sz="2000" baseline="30000">
                    <a:latin typeface="Times New Roman" pitchFamily="18" charset="0"/>
                    <a:cs typeface="Arial" pitchFamily="34" charset="0"/>
                  </a:rPr>
                  <a:t>d</a:t>
                </a:r>
                <a:r>
                  <a:rPr lang="pt-BR" altLang="pt-PT" sz="2000" baseline="-25000">
                    <a:latin typeface="Times New Roman" pitchFamily="18" charset="0"/>
                    <a:cs typeface="Arial" pitchFamily="34" charset="0"/>
                  </a:rPr>
                  <a:t>i </a:t>
                </a:r>
                <a:r>
                  <a:rPr lang="pt-BR" altLang="pt-PT" sz="2000">
                    <a:latin typeface="Times New Roman" pitchFamily="18" charset="0"/>
                    <a:cs typeface="Arial" pitchFamily="34" charset="0"/>
                  </a:rPr>
                  <a:t>= (a - p</a:t>
                </a:r>
                <a:r>
                  <a:rPr lang="pt-BR" altLang="pt-PT" sz="2000" baseline="-25000">
                    <a:latin typeface="Times New Roman" pitchFamily="18" charset="0"/>
                    <a:cs typeface="Arial" pitchFamily="34" charset="0"/>
                  </a:rPr>
                  <a:t>i</a:t>
                </a:r>
                <a:r>
                  <a:rPr lang="pt-BR" altLang="pt-PT" sz="2000">
                    <a:latin typeface="Times New Roman" pitchFamily="18" charset="0"/>
                    <a:cs typeface="Arial" pitchFamily="34" charset="0"/>
                  </a:rPr>
                  <a:t>)/b</a:t>
                </a:r>
              </a:p>
            </p:txBody>
          </p:sp>
          <p:sp>
            <p:nvSpPr>
              <p:cNvPr id="14370" name="Text Box 32"/>
              <p:cNvSpPr txBox="1">
                <a:spLocks noChangeArrowheads="1"/>
              </p:cNvSpPr>
              <p:nvPr/>
            </p:nvSpPr>
            <p:spPr bwMode="auto">
              <a:xfrm>
                <a:off x="4134" y="1432"/>
                <a:ext cx="937" cy="25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PT" sz="2000">
                    <a:latin typeface="Times New Roman" pitchFamily="18" charset="0"/>
                    <a:cs typeface="Arial" pitchFamily="34" charset="0"/>
                  </a:rPr>
                  <a:t>pi = </a:t>
                </a:r>
                <a:r>
                  <a:rPr lang="pt-BR" altLang="pt-PT" sz="2000">
                    <a:latin typeface="Palatino Linotype" pitchFamily="18" charset="0"/>
                    <a:cs typeface="Arial" pitchFamily="34" charset="0"/>
                  </a:rPr>
                  <a:t>a</a:t>
                </a:r>
                <a:r>
                  <a:rPr lang="pt-BR" altLang="pt-PT" sz="2000">
                    <a:latin typeface="Times New Roman" pitchFamily="18" charset="0"/>
                    <a:cs typeface="Arial" pitchFamily="34" charset="0"/>
                  </a:rPr>
                  <a:t> – b.q</a:t>
                </a:r>
                <a:r>
                  <a:rPr lang="pt-BR" altLang="pt-PT" sz="2000" baseline="30000">
                    <a:latin typeface="Times New Roman" pitchFamily="18" charset="0"/>
                    <a:cs typeface="Arial" pitchFamily="34" charset="0"/>
                  </a:rPr>
                  <a:t>d</a:t>
                </a:r>
                <a:r>
                  <a:rPr lang="pt-BR" altLang="pt-PT" sz="2000" baseline="-25000">
                    <a:latin typeface="Times New Roman" pitchFamily="18" charset="0"/>
                    <a:cs typeface="Arial" pitchFamily="34" charset="0"/>
                  </a:rPr>
                  <a:t>i</a:t>
                </a:r>
                <a:endParaRPr lang="pt-BR" altLang="pt-PT" sz="20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371" name="Line 33"/>
              <p:cNvSpPr>
                <a:spLocks noChangeShapeType="1"/>
              </p:cNvSpPr>
              <p:nvPr/>
            </p:nvSpPr>
            <p:spPr bwMode="auto">
              <a:xfrm flipV="1">
                <a:off x="3456" y="1776"/>
                <a:ext cx="0" cy="16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34"/>
              <p:cNvSpPr>
                <a:spLocks noChangeShapeType="1"/>
              </p:cNvSpPr>
              <p:nvPr/>
            </p:nvSpPr>
            <p:spPr bwMode="auto">
              <a:xfrm rot="5391805" flipV="1">
                <a:off x="4534" y="2374"/>
                <a:ext cx="1" cy="21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4" name="Rectangle 36"/>
            <p:cNvSpPr>
              <a:spLocks noChangeArrowheads="1"/>
            </p:cNvSpPr>
            <p:nvPr/>
          </p:nvSpPr>
          <p:spPr bwMode="auto">
            <a:xfrm>
              <a:off x="4014" y="1888"/>
              <a:ext cx="9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>
                  <a:latin typeface="Times New Roman" pitchFamily="18" charset="0"/>
                </a:rPr>
                <a:t>q</a:t>
              </a:r>
              <a:r>
                <a:rPr lang="pt-BR" altLang="pt-PT" sz="2000" baseline="30000">
                  <a:latin typeface="Times New Roman" pitchFamily="18" charset="0"/>
                </a:rPr>
                <a:t>d</a:t>
              </a:r>
              <a:r>
                <a:rPr lang="pt-BR" altLang="pt-PT" sz="2000" baseline="-25000">
                  <a:latin typeface="Times New Roman" pitchFamily="18" charset="0"/>
                </a:rPr>
                <a:t>i</a:t>
              </a:r>
              <a:r>
                <a:rPr lang="pt-BR" altLang="pt-PT" sz="2000">
                  <a:latin typeface="Times New Roman" pitchFamily="18" charset="0"/>
                </a:rPr>
                <a:t> = 25 – 5p</a:t>
              </a:r>
              <a:r>
                <a:rPr lang="pt-BR" altLang="pt-PT" sz="2000" baseline="-25000">
                  <a:latin typeface="Times New Roman" pitchFamily="18" charset="0"/>
                </a:rPr>
                <a:t>i</a:t>
              </a:r>
              <a:endParaRPr lang="pt-PT" altLang="pt-PT" sz="2000" baseline="-25000">
                <a:latin typeface="Times New Roman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AC2A5-1A29-4D9A-AF17-85104E132265}" type="slidenum">
              <a:rPr lang="pt-PT" altLang="pt-PT" smtClean="0"/>
              <a:pPr/>
              <a:t>7</a:t>
            </a:fld>
            <a:endParaRPr lang="pt-PT" altLang="pt-PT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23850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68313" y="1183475"/>
            <a:ext cx="84248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Relação entre a quantidade Procurada</a:t>
            </a:r>
          </a:p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e os preços de outros bens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68313" y="2110325"/>
            <a:ext cx="85328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6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 substituto</a:t>
            </a:r>
            <a:r>
              <a:rPr lang="pt-BR" altLang="pt-PT" sz="2600" dirty="0">
                <a:solidFill>
                  <a:schemeClr val="accen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= o consumo de um bem substitui o consumo</a:t>
            </a:r>
          </a:p>
          <a:p>
            <a:r>
              <a:rPr lang="pt-BR" altLang="pt-PT" sz="2600" dirty="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ou concorrente</a:t>
            </a:r>
            <a:r>
              <a:rPr lang="pt-BR" altLang="pt-PT" sz="2600" dirty="0">
                <a:solidFill>
                  <a:schemeClr val="accent1"/>
                </a:solidFill>
                <a:latin typeface="Times New Roman" pitchFamily="18" charset="0"/>
                <a:cs typeface="Arial" pitchFamily="34" charset="0"/>
              </a:rPr>
              <a:t>    </a:t>
            </a:r>
            <a:r>
              <a:rPr lang="pt-BR" altLang="pt-PT" sz="2600" dirty="0">
                <a:latin typeface="Times New Roman" pitchFamily="18" charset="0"/>
                <a:cs typeface="Arial" pitchFamily="34" charset="0"/>
              </a:rPr>
              <a:t>do outro.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843213" y="4437063"/>
            <a:ext cx="59769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600">
                <a:latin typeface="Times New Roman" pitchFamily="18" charset="0"/>
                <a:cs typeface="Arial" pitchFamily="34" charset="0"/>
              </a:rPr>
              <a:t>Dois bens para os quais, </a:t>
            </a:r>
            <a:r>
              <a:rPr lang="pt-BR" altLang="pt-PT" sz="2600" i="1">
                <a:latin typeface="Times New Roman" pitchFamily="18" charset="0"/>
                <a:cs typeface="Arial" pitchFamily="34" charset="0"/>
              </a:rPr>
              <a:t>ceteris paribus</a:t>
            </a:r>
            <a:r>
              <a:rPr lang="pt-BR" altLang="pt-PT" sz="2600">
                <a:latin typeface="Times New Roman" pitchFamily="18" charset="0"/>
                <a:cs typeface="Arial" pitchFamily="34" charset="0"/>
              </a:rPr>
              <a:t>, um aumento no preço de um deles aumenta a Procura pelo outro. </a:t>
            </a:r>
          </a:p>
          <a:p>
            <a:r>
              <a:rPr lang="pt-BR" altLang="pt-PT" sz="2400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rPr>
              <a:t>Ex.: petróleo e gás natural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608013" y="3213100"/>
            <a:ext cx="1782762" cy="58896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 p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2552700" y="33575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3238500" y="3371850"/>
            <a:ext cx="173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1800" i="1"/>
              <a:t>ceteris paribus</a:t>
            </a:r>
            <a:r>
              <a:rPr lang="pt-BR" altLang="pt-PT" sz="1800"/>
              <a:t> </a:t>
            </a:r>
            <a:endParaRPr lang="pt-BR" altLang="pt-PT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757238" y="4748213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757238" y="5281613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681038" y="5129213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1000125" y="4548188"/>
            <a:ext cx="5953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985838" y="5081588"/>
            <a:ext cx="490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s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1731963" y="4837113"/>
            <a:ext cx="65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&gt; 0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536575" y="4510088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" name="TextBox 1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15AE1-04C9-4A2C-8981-19210C38BB7C}" type="slidenum">
              <a:rPr lang="pt-PT" altLang="pt-PT" smtClean="0"/>
              <a:pPr/>
              <a:t>8</a:t>
            </a:fld>
            <a:endParaRPr lang="pt-PT" altLang="pt-PT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92100" y="257175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5125" y="4038600"/>
            <a:ext cx="36560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000" b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Ex.: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1-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Carne de vaca,</a:t>
            </a:r>
          </a:p>
          <a:p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            frango e peixe.</a:t>
            </a:r>
          </a:p>
          <a:p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       2-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flocos de cereais e muesli</a:t>
            </a:r>
          </a:p>
          <a:p>
            <a:r>
              <a:rPr lang="pt-BR" altLang="pt-PT" sz="2000" b="1">
                <a:solidFill>
                  <a:srgbClr val="00CCFF"/>
                </a:solidFill>
                <a:latin typeface="Times New Roman" pitchFamily="18" charset="0"/>
                <a:cs typeface="Arial" pitchFamily="34" charset="0"/>
              </a:rPr>
              <a:t>        3-</a:t>
            </a:r>
            <a:r>
              <a:rPr lang="pt-BR" altLang="pt-PT" sz="2000" b="1">
                <a:latin typeface="Times New Roman" pitchFamily="18" charset="0"/>
                <a:cs typeface="Arial" pitchFamily="34" charset="0"/>
              </a:rPr>
              <a:t> canetas e lápis </a:t>
            </a:r>
            <a:endParaRPr lang="en-US" altLang="pt-PT" sz="20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0850" y="1958975"/>
            <a:ext cx="4105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PT" sz="28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Bem substituto ou concorrente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80033" y="2147720"/>
            <a:ext cx="4373563" cy="4114800"/>
            <a:chOff x="1709" y="1680"/>
            <a:chExt cx="2755" cy="2592"/>
          </a:xfrm>
        </p:grpSpPr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1709" y="1680"/>
              <a:ext cx="2713" cy="25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pt-PT" sz="28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>
              <a:off x="2212" y="3773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 flipV="1">
              <a:off x="2212" y="2160"/>
              <a:ext cx="0" cy="161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0"/>
            <p:cNvSpPr txBox="1">
              <a:spLocks noChangeArrowheads="1"/>
            </p:cNvSpPr>
            <p:nvPr/>
          </p:nvSpPr>
          <p:spPr bwMode="auto">
            <a:xfrm>
              <a:off x="2116" y="3782"/>
              <a:ext cx="2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latin typeface="Times New Roman" pitchFamily="18" charset="0"/>
                  <a:cs typeface="Arial" pitchFamily="34" charset="0"/>
                </a:rPr>
                <a:t>0      5000    10000  15000  20000</a:t>
              </a:r>
              <a:r>
                <a:rPr lang="pt-BR" altLang="pt-PT" sz="20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endParaRPr lang="en-US" altLang="pt-PT" sz="20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 flipV="1">
              <a:off x="2740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 flipV="1">
              <a:off x="3220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 flipV="1">
              <a:off x="3652" y="3725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Text Box 14"/>
            <p:cNvSpPr txBox="1">
              <a:spLocks noChangeArrowheads="1"/>
            </p:cNvSpPr>
            <p:nvPr/>
          </p:nvSpPr>
          <p:spPr bwMode="auto">
            <a:xfrm>
              <a:off x="1709" y="1716"/>
              <a:ext cx="1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400" b="1">
                  <a:latin typeface="Times New Roman" pitchFamily="18" charset="0"/>
                  <a:cs typeface="Arial" pitchFamily="34" charset="0"/>
                </a:rPr>
                <a:t>Preço do Gás Natural</a:t>
              </a:r>
            </a:p>
          </p:txBody>
        </p:sp>
        <p:sp>
          <p:nvSpPr>
            <p:cNvPr id="16402" name="Text Box 15"/>
            <p:cNvSpPr txBox="1">
              <a:spLocks noChangeArrowheads="1"/>
            </p:cNvSpPr>
            <p:nvPr/>
          </p:nvSpPr>
          <p:spPr bwMode="auto">
            <a:xfrm>
              <a:off x="1793" y="2154"/>
              <a:ext cx="3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altLang="pt-PT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80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60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40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20</a:t>
              </a:r>
            </a:p>
            <a:p>
              <a:endParaRPr lang="pt-BR" altLang="pt-PT" dirty="0">
                <a:latin typeface="Times New Roman" pitchFamily="18" charset="0"/>
                <a:cs typeface="Arial" pitchFamily="34" charset="0"/>
              </a:endParaRPr>
            </a:p>
            <a:p>
              <a:r>
                <a:rPr lang="pt-BR" altLang="pt-PT" dirty="0">
                  <a:latin typeface="Times New Roman" pitchFamily="18" charset="0"/>
                  <a:cs typeface="Arial" pitchFamily="34" charset="0"/>
                </a:rPr>
                <a:t>    0</a:t>
              </a:r>
              <a:endParaRPr lang="en-US" altLang="pt-PT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>
              <a:off x="2212" y="350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17"/>
            <p:cNvSpPr>
              <a:spLocks noChangeShapeType="1"/>
            </p:cNvSpPr>
            <p:nvPr/>
          </p:nvSpPr>
          <p:spPr bwMode="auto">
            <a:xfrm>
              <a:off x="2212" y="316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18"/>
            <p:cNvSpPr>
              <a:spLocks noChangeShapeType="1"/>
            </p:cNvSpPr>
            <p:nvPr/>
          </p:nvSpPr>
          <p:spPr bwMode="auto">
            <a:xfrm>
              <a:off x="2212" y="244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Text Box 19"/>
            <p:cNvSpPr txBox="1">
              <a:spLocks noChangeArrowheads="1"/>
            </p:cNvSpPr>
            <p:nvPr/>
          </p:nvSpPr>
          <p:spPr bwMode="auto">
            <a:xfrm>
              <a:off x="2073" y="4020"/>
              <a:ext cx="16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1400" b="1">
                  <a:latin typeface="Times New Roman" pitchFamily="18" charset="0"/>
                  <a:cs typeface="Arial" pitchFamily="34" charset="0"/>
                </a:rPr>
                <a:t>Qtd. consumida de Gás Natural</a:t>
              </a:r>
              <a:endParaRPr lang="en-US" altLang="pt-PT" sz="14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407" name="Line 20"/>
            <p:cNvSpPr>
              <a:spLocks noChangeShapeType="1"/>
            </p:cNvSpPr>
            <p:nvPr/>
          </p:nvSpPr>
          <p:spPr bwMode="auto">
            <a:xfrm>
              <a:off x="2669" y="2400"/>
              <a:ext cx="1440" cy="11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21"/>
            <p:cNvSpPr>
              <a:spLocks noChangeShapeType="1"/>
            </p:cNvSpPr>
            <p:nvPr/>
          </p:nvSpPr>
          <p:spPr bwMode="auto">
            <a:xfrm flipV="1">
              <a:off x="2717" y="2448"/>
              <a:ext cx="0" cy="1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22"/>
            <p:cNvSpPr>
              <a:spLocks noChangeShapeType="1"/>
            </p:cNvSpPr>
            <p:nvPr/>
          </p:nvSpPr>
          <p:spPr bwMode="auto">
            <a:xfrm>
              <a:off x="2237" y="2448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23"/>
            <p:cNvSpPr>
              <a:spLocks noChangeShapeType="1"/>
            </p:cNvSpPr>
            <p:nvPr/>
          </p:nvSpPr>
          <p:spPr bwMode="auto">
            <a:xfrm flipV="1">
              <a:off x="3197" y="2832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24"/>
            <p:cNvSpPr>
              <a:spLocks noChangeShapeType="1"/>
            </p:cNvSpPr>
            <p:nvPr/>
          </p:nvSpPr>
          <p:spPr bwMode="auto">
            <a:xfrm flipV="1">
              <a:off x="3629" y="3120"/>
              <a:ext cx="0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25"/>
            <p:cNvSpPr>
              <a:spLocks noChangeShapeType="1"/>
            </p:cNvSpPr>
            <p:nvPr/>
          </p:nvSpPr>
          <p:spPr bwMode="auto">
            <a:xfrm flipV="1">
              <a:off x="4109" y="3504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26"/>
            <p:cNvSpPr>
              <a:spLocks noChangeShapeType="1"/>
            </p:cNvSpPr>
            <p:nvPr/>
          </p:nvSpPr>
          <p:spPr bwMode="auto">
            <a:xfrm>
              <a:off x="2237" y="283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Line 27"/>
            <p:cNvSpPr>
              <a:spLocks noChangeShapeType="1"/>
            </p:cNvSpPr>
            <p:nvPr/>
          </p:nvSpPr>
          <p:spPr bwMode="auto">
            <a:xfrm>
              <a:off x="2237" y="3168"/>
              <a:ext cx="14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28"/>
            <p:cNvSpPr>
              <a:spLocks noChangeShapeType="1"/>
            </p:cNvSpPr>
            <p:nvPr/>
          </p:nvSpPr>
          <p:spPr bwMode="auto">
            <a:xfrm>
              <a:off x="2237" y="3504"/>
              <a:ext cx="18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29"/>
            <p:cNvSpPr>
              <a:spLocks noChangeShapeType="1"/>
            </p:cNvSpPr>
            <p:nvPr/>
          </p:nvSpPr>
          <p:spPr bwMode="auto">
            <a:xfrm>
              <a:off x="2601" y="2688"/>
              <a:ext cx="1056" cy="8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AutoShape 30"/>
            <p:cNvSpPr>
              <a:spLocks noChangeArrowheads="1"/>
            </p:cNvSpPr>
            <p:nvPr/>
          </p:nvSpPr>
          <p:spPr bwMode="auto">
            <a:xfrm rot="2514818">
              <a:off x="3337" y="3048"/>
              <a:ext cx="192" cy="221"/>
            </a:xfrm>
            <a:prstGeom prst="upArrow">
              <a:avLst>
                <a:gd name="adj1" fmla="val 50000"/>
                <a:gd name="adj2" fmla="val 287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6418" name="AutoShape 31"/>
            <p:cNvSpPr>
              <a:spLocks noChangeArrowheads="1"/>
            </p:cNvSpPr>
            <p:nvPr/>
          </p:nvSpPr>
          <p:spPr bwMode="auto">
            <a:xfrm rot="2514818">
              <a:off x="2904" y="2713"/>
              <a:ext cx="193" cy="221"/>
            </a:xfrm>
            <a:prstGeom prst="upArrow">
              <a:avLst>
                <a:gd name="adj1" fmla="val 50000"/>
                <a:gd name="adj2" fmla="val 2862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pt-PT"/>
            </a:p>
          </p:txBody>
        </p:sp>
        <p:sp>
          <p:nvSpPr>
            <p:cNvPr id="16419" name="Text Box 32"/>
            <p:cNvSpPr txBox="1">
              <a:spLocks noChangeArrowheads="1"/>
            </p:cNvSpPr>
            <p:nvPr/>
          </p:nvSpPr>
          <p:spPr bwMode="auto">
            <a:xfrm>
              <a:off x="2793" y="2016"/>
              <a:ext cx="1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(Supondo um aumento</a:t>
              </a:r>
            </a:p>
            <a:p>
              <a:r>
                <a:rPr lang="pt-BR" altLang="pt-PT" sz="2000" b="1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no preço do Petróleo)</a:t>
              </a:r>
              <a:endParaRPr lang="en-US" altLang="pt-PT" sz="2000" b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420" name="Text Box 33"/>
            <p:cNvSpPr txBox="1">
              <a:spLocks noChangeArrowheads="1"/>
            </p:cNvSpPr>
            <p:nvPr/>
          </p:nvSpPr>
          <p:spPr bwMode="auto">
            <a:xfrm>
              <a:off x="3360" y="350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0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421" name="Text Box 34"/>
            <p:cNvSpPr txBox="1">
              <a:spLocks noChangeArrowheads="1"/>
            </p:cNvSpPr>
            <p:nvPr/>
          </p:nvSpPr>
          <p:spPr bwMode="auto">
            <a:xfrm>
              <a:off x="3953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PT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r>
                <a:rPr lang="pt-BR" altLang="pt-PT" sz="2400" baseline="300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1</a:t>
              </a:r>
              <a:endParaRPr lang="en-US" altLang="pt-PT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6391" name="Line 35"/>
          <p:cNvSpPr>
            <a:spLocks noChangeShapeType="1"/>
          </p:cNvSpPr>
          <p:nvPr/>
        </p:nvSpPr>
        <p:spPr bwMode="auto">
          <a:xfrm flipV="1">
            <a:off x="5109745" y="2842472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36"/>
          <p:cNvSpPr>
            <a:spLocks noChangeShapeType="1"/>
          </p:cNvSpPr>
          <p:nvPr/>
        </p:nvSpPr>
        <p:spPr bwMode="auto">
          <a:xfrm rot="5400000" flipV="1">
            <a:off x="6823451" y="3794179"/>
            <a:ext cx="1587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Text Box 37"/>
          <p:cNvSpPr txBox="1">
            <a:spLocks noChangeArrowheads="1"/>
          </p:cNvSpPr>
          <p:nvPr/>
        </p:nvSpPr>
        <p:spPr bwMode="auto">
          <a:xfrm>
            <a:off x="99154" y="1189157"/>
            <a:ext cx="88906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Relação entre a quantidade Procurada</a:t>
            </a:r>
          </a:p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e os preços de outros bens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90F210-FCB7-4137-9AE1-740E90D3B557}" type="slidenum">
              <a:rPr lang="pt-PT" altLang="pt-PT" smtClean="0"/>
              <a:pPr/>
              <a:t>9</a:t>
            </a:fld>
            <a:endParaRPr lang="pt-PT" altLang="pt-PT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95288" y="188913"/>
            <a:ext cx="3339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Procura de Mercado</a:t>
            </a:r>
            <a:endParaRPr lang="en-US" altLang="pt-PT" sz="2800" b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059459" y="1210749"/>
            <a:ext cx="68945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Relação entre a quantidade Procurada</a:t>
            </a:r>
          </a:p>
          <a:p>
            <a:pPr algn="ctr"/>
            <a:r>
              <a:rPr lang="pt-BR" altLang="pt-PT" sz="2800" dirty="0">
                <a:solidFill>
                  <a:srgbClr val="0066FF"/>
                </a:solidFill>
                <a:latin typeface="Times New Roman" pitchFamily="18" charset="0"/>
                <a:cs typeface="Arial" pitchFamily="34" charset="0"/>
              </a:rPr>
              <a:t>e preços de outros bens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58800" y="2335213"/>
            <a:ext cx="82550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700">
                <a:solidFill>
                  <a:srgbClr val="33CC33"/>
                </a:solidFill>
                <a:latin typeface="Times New Roman" pitchFamily="18" charset="0"/>
                <a:cs typeface="Arial" pitchFamily="34" charset="0"/>
              </a:rPr>
              <a:t>Bens complementares</a:t>
            </a:r>
            <a:r>
              <a:rPr lang="pt-BR" altLang="pt-PT" sz="2700">
                <a:solidFill>
                  <a:schemeClr val="accen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pt-BR" altLang="pt-PT" sz="2700">
                <a:latin typeface="Times New Roman" pitchFamily="18" charset="0"/>
                <a:cs typeface="Arial" pitchFamily="34" charset="0"/>
              </a:rPr>
              <a:t>= são bens consumidos em conjunto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762000" y="3297238"/>
            <a:ext cx="1798638" cy="588962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sz="2800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sz="2800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 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= 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f( p</a:t>
            </a:r>
            <a:r>
              <a:rPr lang="pt-BR" altLang="pt-PT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c </a:t>
            </a:r>
            <a:r>
              <a:rPr lang="pt-BR" altLang="pt-PT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2743200" y="346551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429000" y="3392488"/>
            <a:ext cx="2230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600" i="1">
                <a:latin typeface="Times New Roman" pitchFamily="18" charset="0"/>
                <a:cs typeface="Arial" pitchFamily="34" charset="0"/>
              </a:rPr>
              <a:t>Ceteris paribus</a:t>
            </a: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981075" y="4573588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981075" y="5106988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904875" y="4954588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1223963" y="4373563"/>
            <a:ext cx="5953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pt-BR" altLang="pt-PT" i="1" baseline="30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i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1209675" y="4906963"/>
            <a:ext cx="506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i="1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p</a:t>
            </a:r>
            <a:r>
              <a:rPr lang="pt-BR" altLang="pt-PT" i="1" baseline="-250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c</a:t>
            </a:r>
            <a:endParaRPr lang="en-US" altLang="pt-PT" i="1">
              <a:solidFill>
                <a:schemeClr val="tx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1955800" y="4662488"/>
            <a:ext cx="65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8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&lt; 0</a:t>
            </a:r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690563" y="43434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pt-PT"/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2887663" y="4235450"/>
            <a:ext cx="5973762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PT" sz="2600">
                <a:latin typeface="Times New Roman" pitchFamily="18" charset="0"/>
                <a:cs typeface="Arial" pitchFamily="34" charset="0"/>
              </a:rPr>
              <a:t>Bens para os quais o aumento no preço de</a:t>
            </a:r>
          </a:p>
          <a:p>
            <a:r>
              <a:rPr lang="pt-BR" altLang="pt-PT" sz="2600">
                <a:latin typeface="Times New Roman" pitchFamily="18" charset="0"/>
                <a:cs typeface="Arial" pitchFamily="34" charset="0"/>
              </a:rPr>
              <a:t>um dos bens leva a uma redução na Procura</a:t>
            </a:r>
          </a:p>
          <a:p>
            <a:r>
              <a:rPr lang="pt-BR" altLang="pt-PT" sz="2600">
                <a:latin typeface="Times New Roman" pitchFamily="18" charset="0"/>
                <a:cs typeface="Arial" pitchFamily="34" charset="0"/>
              </a:rPr>
              <a:t>do outro bem. </a:t>
            </a:r>
          </a:p>
          <a:p>
            <a:r>
              <a:rPr lang="pt-BR" altLang="pt-PT" sz="2300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rPr>
              <a:t>Ex.: Hambúrgueres e molhos</a:t>
            </a:r>
            <a:endParaRPr lang="en-US" altLang="pt-PT" sz="2300">
              <a:solidFill>
                <a:schemeClr val="accent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93110" y="6289079"/>
            <a:ext cx="2251587" cy="319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2887</Words>
  <Application>Microsoft Office PowerPoint</Application>
  <PresentationFormat>Apresentação no Ecrã (4:3)</PresentationFormat>
  <Paragraphs>656</Paragraphs>
  <Slides>45</Slides>
  <Notes>2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dos diapositivos</vt:lpstr>
      </vt:variant>
      <vt:variant>
        <vt:i4>45</vt:i4>
      </vt:variant>
    </vt:vector>
  </HeadingPairs>
  <TitlesOfParts>
    <vt:vector size="56" baseType="lpstr">
      <vt:lpstr>Arial</vt:lpstr>
      <vt:lpstr>Arial Narrow</vt:lpstr>
      <vt:lpstr>Calibri</vt:lpstr>
      <vt:lpstr>CG Times</vt:lpstr>
      <vt:lpstr>Palatino Linotype</vt:lpstr>
      <vt:lpstr>Times New Roman</vt:lpstr>
      <vt:lpstr>Verdana</vt:lpstr>
      <vt:lpstr>Office Theme</vt:lpstr>
      <vt:lpstr>Equation</vt:lpstr>
      <vt:lpstr>Equação</vt:lpstr>
      <vt:lpstr>Equation.3</vt:lpstr>
      <vt:lpstr>Apresentação do PowerPoint</vt:lpstr>
      <vt:lpstr>O sistema de mercado baseia-se na oferta e na procura  para resolver os três problemas de organização económica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Elasticidade da Procura e Receitas Totais do Produtor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Vítor Teixeira</dc:creator>
  <cp:lastModifiedBy>HP</cp:lastModifiedBy>
  <cp:revision>49</cp:revision>
  <dcterms:created xsi:type="dcterms:W3CDTF">2015-06-02T14:15:19Z</dcterms:created>
  <dcterms:modified xsi:type="dcterms:W3CDTF">2020-04-08T13:21:05Z</dcterms:modified>
</cp:coreProperties>
</file>