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9"/>
  </p:notesMasterIdLst>
  <p:handoutMasterIdLst>
    <p:handoutMasterId r:id="rId80"/>
  </p:handoutMasterIdLst>
  <p:sldIdLst>
    <p:sldId id="263" r:id="rId2"/>
    <p:sldId id="386" r:id="rId3"/>
    <p:sldId id="387" r:id="rId4"/>
    <p:sldId id="388" r:id="rId5"/>
    <p:sldId id="389" r:id="rId6"/>
    <p:sldId id="443" r:id="rId7"/>
    <p:sldId id="444" r:id="rId8"/>
    <p:sldId id="445" r:id="rId9"/>
    <p:sldId id="390" r:id="rId10"/>
    <p:sldId id="446" r:id="rId11"/>
    <p:sldId id="447" r:id="rId12"/>
    <p:sldId id="448" r:id="rId13"/>
    <p:sldId id="392" r:id="rId14"/>
    <p:sldId id="449" r:id="rId15"/>
    <p:sldId id="393" r:id="rId16"/>
    <p:sldId id="394" r:id="rId17"/>
    <p:sldId id="395" r:id="rId18"/>
    <p:sldId id="396" r:id="rId19"/>
    <p:sldId id="397" r:id="rId20"/>
    <p:sldId id="399" r:id="rId21"/>
    <p:sldId id="398" r:id="rId22"/>
    <p:sldId id="400" r:id="rId23"/>
    <p:sldId id="401" r:id="rId24"/>
    <p:sldId id="407" r:id="rId25"/>
    <p:sldId id="450" r:id="rId26"/>
    <p:sldId id="409" r:id="rId27"/>
    <p:sldId id="410" r:id="rId28"/>
    <p:sldId id="411" r:id="rId29"/>
    <p:sldId id="412" r:id="rId30"/>
    <p:sldId id="413" r:id="rId31"/>
    <p:sldId id="451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72" r:id="rId52"/>
    <p:sldId id="452" r:id="rId53"/>
    <p:sldId id="434" r:id="rId54"/>
    <p:sldId id="454" r:id="rId55"/>
    <p:sldId id="455" r:id="rId56"/>
    <p:sldId id="453" r:id="rId57"/>
    <p:sldId id="435" r:id="rId58"/>
    <p:sldId id="436" r:id="rId59"/>
    <p:sldId id="437" r:id="rId60"/>
    <p:sldId id="456" r:id="rId61"/>
    <p:sldId id="439" r:id="rId62"/>
    <p:sldId id="458" r:id="rId63"/>
    <p:sldId id="457" r:id="rId64"/>
    <p:sldId id="459" r:id="rId65"/>
    <p:sldId id="460" r:id="rId66"/>
    <p:sldId id="461" r:id="rId67"/>
    <p:sldId id="462" r:id="rId68"/>
    <p:sldId id="463" r:id="rId69"/>
    <p:sldId id="464" r:id="rId70"/>
    <p:sldId id="465" r:id="rId71"/>
    <p:sldId id="467" r:id="rId72"/>
    <p:sldId id="466" r:id="rId73"/>
    <p:sldId id="469" r:id="rId74"/>
    <p:sldId id="468" r:id="rId75"/>
    <p:sldId id="470" r:id="rId76"/>
    <p:sldId id="471" r:id="rId77"/>
    <p:sldId id="385" r:id="rId78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9"/>
    <p:restoredTop sz="92676"/>
  </p:normalViewPr>
  <p:slideViewPr>
    <p:cSldViewPr>
      <p:cViewPr varScale="1">
        <p:scale>
          <a:sx n="79" d="100"/>
          <a:sy n="79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44FD8E-247E-124D-B7CA-1BF48F374678}" type="datetimeFigureOut">
              <a:rPr lang="en-US"/>
              <a:pPr>
                <a:defRPr/>
              </a:pPr>
              <a:t>2/5/2020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1373D0-22AE-4346-9765-C984C7CCDD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Clique para 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9FC0B8-B3C5-6545-BBEF-BA388D6C1561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2396057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59BCC28-6354-F143-8777-40FC0401D150}" type="slidenum">
              <a:rPr lang="pt-PT" altLang="x-none"/>
              <a:pPr>
                <a:spcBef>
                  <a:spcPct val="0"/>
                </a:spcBef>
              </a:pPr>
              <a:t>1</a:t>
            </a:fld>
            <a:endParaRPr lang="pt-PT" altLang="x-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95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10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411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11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2587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12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685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302939D5-94A8-8941-9ACA-14009F34013D}" type="slidenum">
              <a:rPr lang="pt-PT" altLang="x-none">
                <a:latin typeface="Arial" charset="0"/>
              </a:rPr>
              <a:pPr eaLnBrk="1" hangingPunct="1"/>
              <a:t>13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69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302939D5-94A8-8941-9ACA-14009F34013D}" type="slidenum">
              <a:rPr lang="pt-PT" altLang="x-none">
                <a:latin typeface="Arial" charset="0"/>
              </a:rPr>
              <a:pPr eaLnBrk="1" hangingPunct="1"/>
              <a:t>14</a:t>
            </a:fld>
            <a:endParaRPr lang="pt-PT" altLang="x-none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130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2702D441-A342-564E-A2F1-45FDB20A4AA1}" type="slidenum">
              <a:rPr lang="pt-PT" altLang="x-none">
                <a:latin typeface="Arial" charset="0"/>
              </a:rPr>
              <a:pPr eaLnBrk="1" hangingPunct="1"/>
              <a:t>15</a:t>
            </a:fld>
            <a:endParaRPr lang="pt-PT" altLang="x-none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10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C02ABF1-C437-E642-B9C4-6131F10665DD}" type="slidenum">
              <a:rPr lang="pt-PT" altLang="x-none">
                <a:latin typeface="Arial" charset="0"/>
              </a:rPr>
              <a:pPr eaLnBrk="1" hangingPunct="1"/>
              <a:t>16</a:t>
            </a:fld>
            <a:endParaRPr lang="pt-PT" altLang="x-none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49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EFA1BE6B-A550-2D4C-BEA7-C1E2065BF6D9}" type="slidenum">
              <a:rPr lang="pt-PT" altLang="x-none">
                <a:latin typeface="Arial" charset="0"/>
              </a:rPr>
              <a:pPr eaLnBrk="1" hangingPunct="1"/>
              <a:t>17</a:t>
            </a:fld>
            <a:endParaRPr lang="pt-PT" altLang="x-none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2372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88AB617-A588-D94B-B8AE-E51E685A3FB2}" type="slidenum">
              <a:rPr lang="pt-PT" altLang="x-none">
                <a:latin typeface="Arial" charset="0"/>
              </a:rPr>
              <a:pPr eaLnBrk="1" hangingPunct="1"/>
              <a:t>18</a:t>
            </a:fld>
            <a:endParaRPr lang="pt-PT" altLang="x-none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6107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CD41321F-401B-A84F-896E-F851AA28087F}" type="slidenum">
              <a:rPr lang="pt-PT" altLang="x-none">
                <a:latin typeface="Arial" charset="0"/>
              </a:rPr>
              <a:pPr eaLnBrk="1" hangingPunct="1"/>
              <a:t>19</a:t>
            </a:fld>
            <a:endParaRPr lang="pt-PT" altLang="x-none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13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7B8E3E3D-A5FF-164B-B40B-AAB73EFD6509}" type="slidenum">
              <a:rPr lang="pt-PT" altLang="x-none">
                <a:latin typeface="Arial" charset="0"/>
              </a:rPr>
              <a:pPr eaLnBrk="1" hangingPunct="1"/>
              <a:t>2</a:t>
            </a:fld>
            <a:endParaRPr lang="pt-PT" altLang="x-none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33630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B01D0A7-B34B-BF40-B572-A8F86C778E60}" type="slidenum">
              <a:rPr lang="pt-PT" altLang="x-none">
                <a:latin typeface="Arial" charset="0"/>
              </a:rPr>
              <a:pPr eaLnBrk="1" hangingPunct="1"/>
              <a:t>20</a:t>
            </a:fld>
            <a:endParaRPr lang="pt-PT" altLang="x-none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700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6947DD3C-D88C-4D4B-9822-7F28A95DCB39}" type="slidenum">
              <a:rPr lang="pt-PT" altLang="x-none">
                <a:latin typeface="Arial" charset="0"/>
              </a:rPr>
              <a:pPr eaLnBrk="1" hangingPunct="1"/>
              <a:t>21</a:t>
            </a:fld>
            <a:endParaRPr lang="pt-PT" altLang="x-none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1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B528EBC2-63C3-544A-93CC-63DB95F775EE}" type="slidenum">
              <a:rPr lang="pt-PT" altLang="x-none">
                <a:latin typeface="Arial" charset="0"/>
              </a:rPr>
              <a:pPr eaLnBrk="1" hangingPunct="1"/>
              <a:t>22</a:t>
            </a:fld>
            <a:endParaRPr lang="pt-PT" altLang="x-none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4207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EA5A8E4-7722-584C-8FA4-4A3A10C0E9B1}" type="slidenum">
              <a:rPr lang="pt-PT" altLang="x-none">
                <a:latin typeface="Arial" charset="0"/>
              </a:rPr>
              <a:pPr eaLnBrk="1" hangingPunct="1"/>
              <a:t>23</a:t>
            </a:fld>
            <a:endParaRPr lang="pt-PT" altLang="x-none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9434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87A2C-47B8-DB4C-AC20-11BA32748AFE}" type="slidenum">
              <a:rPr lang="pt-PT" altLang="x-none"/>
              <a:pPr/>
              <a:t>24</a:t>
            </a:fld>
            <a:endParaRPr lang="pt-PT" altLang="x-none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6222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0EA5A8E4-7722-584C-8FA4-4A3A10C0E9B1}" type="slidenum">
              <a:rPr lang="pt-PT" altLang="x-none">
                <a:latin typeface="Arial" charset="0"/>
              </a:rPr>
              <a:pPr eaLnBrk="1" hangingPunct="1"/>
              <a:t>25</a:t>
            </a:fld>
            <a:endParaRPr lang="pt-PT" altLang="x-none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007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885E3-2524-0343-B9DA-75345410604A}" type="slidenum">
              <a:rPr lang="pt-PT" altLang="x-none"/>
              <a:pPr/>
              <a:t>26</a:t>
            </a:fld>
            <a:endParaRPr lang="pt-PT" altLang="x-none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056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0711D-CB7C-754E-8C19-2F81EEB3A590}" type="slidenum">
              <a:rPr lang="pt-PT" altLang="x-none"/>
              <a:pPr/>
              <a:t>27</a:t>
            </a:fld>
            <a:endParaRPr lang="pt-PT" altLang="x-none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132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5C83A-3B87-3F41-A27D-95CD1307F987}" type="slidenum">
              <a:rPr lang="pt-PT" altLang="x-none"/>
              <a:pPr/>
              <a:t>28</a:t>
            </a:fld>
            <a:endParaRPr lang="pt-PT" altLang="x-none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607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0B800-EA96-D94D-93BB-1F9C72EA5B3A}" type="slidenum">
              <a:rPr lang="pt-PT" altLang="x-none"/>
              <a:pPr/>
              <a:t>29</a:t>
            </a:fld>
            <a:endParaRPr lang="pt-PT" altLang="x-none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51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F0F0A0F7-1F55-9849-9A57-196F9071DB8B}" type="slidenum">
              <a:rPr lang="pt-PT" altLang="x-none">
                <a:latin typeface="Arial" charset="0"/>
              </a:rPr>
              <a:pPr eaLnBrk="1" hangingPunct="1"/>
              <a:t>3</a:t>
            </a:fld>
            <a:endParaRPr lang="pt-PT" altLang="x-none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1646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7B110-84EF-4649-B8F7-F69E9C7AE77F}" type="slidenum">
              <a:rPr lang="pt-PT" altLang="x-none"/>
              <a:pPr/>
              <a:t>30</a:t>
            </a:fld>
            <a:endParaRPr lang="pt-PT" altLang="x-none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9636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D219-14DD-7A4D-8FB0-5043B78FE9FC}" type="slidenum">
              <a:rPr lang="pt-PT" altLang="x-none"/>
              <a:pPr/>
              <a:t>31</a:t>
            </a:fld>
            <a:endParaRPr lang="pt-PT" altLang="x-non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504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D501D-A016-224B-9FBE-641957815307}" type="slidenum">
              <a:rPr lang="pt-PT" altLang="x-none"/>
              <a:pPr/>
              <a:t>32</a:t>
            </a:fld>
            <a:endParaRPr lang="pt-PT" altLang="x-none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759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D219-14DD-7A4D-8FB0-5043B78FE9FC}" type="slidenum">
              <a:rPr lang="pt-PT" altLang="x-none"/>
              <a:pPr/>
              <a:t>33</a:t>
            </a:fld>
            <a:endParaRPr lang="pt-PT" altLang="x-non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975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4F0F-3481-C846-993D-B7C7DB7D12C8}" type="slidenum">
              <a:rPr lang="pt-PT" altLang="x-none"/>
              <a:pPr/>
              <a:t>34</a:t>
            </a:fld>
            <a:endParaRPr lang="pt-PT" altLang="x-none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6145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A7265-6415-914B-8397-73FF579ED564}" type="slidenum">
              <a:rPr lang="pt-PT" altLang="x-none"/>
              <a:pPr/>
              <a:t>35</a:t>
            </a:fld>
            <a:endParaRPr lang="pt-PT" altLang="x-none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055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328B8-A047-6641-9091-C4895BEC209E}" type="slidenum">
              <a:rPr lang="pt-PT" altLang="x-none"/>
              <a:pPr/>
              <a:t>36</a:t>
            </a:fld>
            <a:endParaRPr lang="pt-PT" altLang="x-none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6052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373A0-0088-8A40-9E6F-C21B310FDECB}" type="slidenum">
              <a:rPr lang="pt-PT" altLang="x-none"/>
              <a:pPr/>
              <a:t>37</a:t>
            </a:fld>
            <a:endParaRPr lang="pt-PT" altLang="x-none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8952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04AE7-8F84-3740-9F7C-C22780640B3D}" type="slidenum">
              <a:rPr lang="pt-PT" altLang="x-none"/>
              <a:pPr/>
              <a:t>38</a:t>
            </a:fld>
            <a:endParaRPr lang="pt-PT" altLang="x-none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270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4A06E-FBBC-7D48-BD56-86F6DCA1DE95}" type="slidenum">
              <a:rPr lang="pt-PT" altLang="x-none"/>
              <a:pPr/>
              <a:t>39</a:t>
            </a:fld>
            <a:endParaRPr lang="pt-PT" altLang="x-none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269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49F94CF7-4A42-334F-B5B3-48F15DD4E1D0}" type="slidenum">
              <a:rPr lang="pt-PT" altLang="x-none">
                <a:latin typeface="Arial" charset="0"/>
              </a:rPr>
              <a:pPr eaLnBrk="1" hangingPunct="1"/>
              <a:t>4</a:t>
            </a:fld>
            <a:endParaRPr lang="pt-PT" altLang="x-none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12800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9B48D-F828-7D44-8654-1E74E4F33498}" type="slidenum">
              <a:rPr lang="pt-PT" altLang="x-none"/>
              <a:pPr/>
              <a:t>40</a:t>
            </a:fld>
            <a:endParaRPr lang="pt-PT" altLang="x-none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7098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976E-5076-C943-BF52-C3232A8DB55C}" type="slidenum">
              <a:rPr lang="pt-PT" altLang="x-none"/>
              <a:pPr/>
              <a:t>41</a:t>
            </a:fld>
            <a:endParaRPr lang="pt-PT" altLang="x-none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92645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B2711-E0EC-D946-8ABF-A7A41AC69FE7}" type="slidenum">
              <a:rPr lang="pt-PT" altLang="x-none"/>
              <a:pPr/>
              <a:t>42</a:t>
            </a:fld>
            <a:endParaRPr lang="pt-PT" altLang="x-none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1000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F2D1B-D8DA-0648-815A-38300F5AF389}" type="slidenum">
              <a:rPr lang="pt-PT" altLang="x-none"/>
              <a:pPr/>
              <a:t>43</a:t>
            </a:fld>
            <a:endParaRPr lang="pt-PT" altLang="x-none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7917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2BBE-F7E4-4045-A0B8-75A83103F5BC}" type="slidenum">
              <a:rPr lang="pt-PT" altLang="x-none"/>
              <a:pPr/>
              <a:t>44</a:t>
            </a:fld>
            <a:endParaRPr lang="pt-PT" altLang="x-none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0336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45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823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58EC2-6E49-3B4C-8EF4-ABC8CC84460A}" type="slidenum">
              <a:rPr lang="pt-PT" altLang="x-none"/>
              <a:pPr/>
              <a:t>46</a:t>
            </a:fld>
            <a:endParaRPr lang="pt-PT" altLang="x-none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5114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BAB00-E339-194B-AF2C-AC881C834339}" type="slidenum">
              <a:rPr lang="pt-PT" altLang="x-none"/>
              <a:pPr/>
              <a:t>47</a:t>
            </a:fld>
            <a:endParaRPr lang="pt-PT" altLang="x-none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775021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9663B-BC0E-E047-8DC0-F3BF4336FE18}" type="slidenum">
              <a:rPr lang="pt-PT" altLang="x-none"/>
              <a:pPr/>
              <a:t>48</a:t>
            </a:fld>
            <a:endParaRPr lang="pt-PT" altLang="x-none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531171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2B59F-05D4-6744-BE3E-E487D91C66D4}" type="slidenum">
              <a:rPr lang="pt-PT" altLang="x-none"/>
              <a:pPr/>
              <a:t>49</a:t>
            </a:fld>
            <a:endParaRPr lang="pt-PT" altLang="x-none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4977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5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392859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6CDA-5846-0B4E-8C21-B8B398174C57}" type="slidenum">
              <a:rPr lang="pt-PT" altLang="x-none"/>
              <a:pPr/>
              <a:t>50</a:t>
            </a:fld>
            <a:endParaRPr lang="pt-PT" altLang="x-none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46889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96CDA-5846-0B4E-8C21-B8B398174C57}" type="slidenum">
              <a:rPr lang="pt-PT" altLang="x-none"/>
              <a:pPr/>
              <a:t>51</a:t>
            </a:fld>
            <a:endParaRPr lang="pt-PT" altLang="x-none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968513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52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6027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DD31-F23A-9D46-BECA-EC9BC27B0C8A}" type="slidenum">
              <a:rPr lang="pt-PT" altLang="x-none"/>
              <a:pPr/>
              <a:t>53</a:t>
            </a:fld>
            <a:endParaRPr lang="pt-PT" altLang="x-none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59100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DD31-F23A-9D46-BECA-EC9BC27B0C8A}" type="slidenum">
              <a:rPr lang="pt-PT" altLang="x-none"/>
              <a:pPr/>
              <a:t>54</a:t>
            </a:fld>
            <a:endParaRPr lang="pt-PT" altLang="x-none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250268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55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6287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DD31-F23A-9D46-BECA-EC9BC27B0C8A}" type="slidenum">
              <a:rPr lang="pt-PT" altLang="x-none"/>
              <a:pPr/>
              <a:t>56</a:t>
            </a:fld>
            <a:endParaRPr lang="pt-PT" altLang="x-none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59234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5C848-B0FF-2B40-A11D-3BE1031A61D3}" type="slidenum">
              <a:rPr lang="pt-PT" altLang="x-none"/>
              <a:pPr/>
              <a:t>57</a:t>
            </a:fld>
            <a:endParaRPr lang="pt-PT" altLang="x-none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95819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A8311-C5E3-8F47-A749-807A3ED329B6}" type="slidenum">
              <a:rPr lang="pt-PT" altLang="x-none"/>
              <a:pPr/>
              <a:t>58</a:t>
            </a:fld>
            <a:endParaRPr lang="pt-PT" altLang="x-none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819436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190F-BA20-E44E-A4D4-5BAA51764795}" type="slidenum">
              <a:rPr lang="pt-PT" altLang="x-none"/>
              <a:pPr/>
              <a:t>59</a:t>
            </a:fld>
            <a:endParaRPr lang="pt-PT" altLang="x-none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2590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6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35784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190F-BA20-E44E-A4D4-5BAA51764795}" type="slidenum">
              <a:rPr lang="pt-PT" altLang="x-none"/>
              <a:pPr/>
              <a:t>60</a:t>
            </a:fld>
            <a:endParaRPr lang="pt-PT" altLang="x-none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48628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61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947769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62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46888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63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8799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64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257053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65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954935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66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55383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31B2B-43FA-AB40-9BB2-2D4C96A1E0EA}" type="slidenum">
              <a:rPr lang="pt-PT" altLang="x-none"/>
              <a:pPr/>
              <a:t>67</a:t>
            </a:fld>
            <a:endParaRPr lang="pt-PT" altLang="x-none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44993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68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75272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69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altLang="x-none" dirty="0"/>
              <a:t>Chamar a atenção para esta relação inversa entre inclinação e elasticidade</a:t>
            </a:r>
            <a:r>
              <a:rPr lang="pt-PT" altLang="x-none" baseline="0" dirty="0"/>
              <a:t> oferta-preço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99754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7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32031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70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3853824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71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30157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72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7139164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73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884692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74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996406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25C66-2D13-AF40-9A72-FA75FA95A197}" type="slidenum">
              <a:rPr lang="pt-PT" altLang="x-none"/>
              <a:pPr/>
              <a:t>75</a:t>
            </a:fld>
            <a:endParaRPr lang="pt-PT" altLang="x-none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7777470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190F-BA20-E44E-A4D4-5BAA51764795}" type="slidenum">
              <a:rPr lang="pt-PT" altLang="x-none"/>
              <a:pPr/>
              <a:t>76</a:t>
            </a:fld>
            <a:endParaRPr lang="pt-PT" altLang="x-none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86367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13EACC8-8CE9-AE4C-BDFA-9A0A0ED295B9}" type="slidenum">
              <a:rPr lang="pt-PT" altLang="x-none"/>
              <a:pPr>
                <a:spcBef>
                  <a:spcPct val="0"/>
                </a:spcBef>
              </a:pPr>
              <a:t>77</a:t>
            </a:fld>
            <a:endParaRPr lang="pt-PT" altLang="x-none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184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13436C70-BC6B-3043-9106-B95FDB4669D3}" type="slidenum">
              <a:rPr lang="pt-PT" altLang="x-none">
                <a:latin typeface="Arial" charset="0"/>
              </a:rPr>
              <a:pPr eaLnBrk="1" hangingPunct="1"/>
              <a:t>8</a:t>
            </a:fld>
            <a:endParaRPr lang="pt-PT" altLang="x-none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5357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fld id="{8D3CCD88-B82B-7B40-B6CA-4454420BA03E}" type="slidenum">
              <a:rPr lang="pt-PT" altLang="x-none">
                <a:latin typeface="Arial" charset="0"/>
              </a:rPr>
              <a:pPr eaLnBrk="1" hangingPunct="1"/>
              <a:t>9</a:t>
            </a:fld>
            <a:endParaRPr lang="pt-PT" altLang="x-none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1267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pPr eaLnBrk="1" hangingPunct="1">
                <a:defRPr/>
              </a:pPr>
              <a:endParaRPr lang="x-none" altLang="x-none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9B84-79BF-C84A-BF33-A45C4ACAA83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8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421E-8E2C-5542-8226-2CB14BBD1DC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5747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E682-23C8-E14C-A33E-C39FE943954D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992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P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6FE69-E8CE-3846-A5AA-4BA14B033437}" type="slidenum">
              <a:rPr lang="pt-PT" altLang="x-none"/>
              <a:pPr/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77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A425-296B-5F48-BE5D-4BA07AC414BC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878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F91C-2EFC-0041-B79C-D61C42F60537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596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9F5D0-27D2-5F4E-B7D0-F5CA35D69845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864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B73B0-1401-2342-86AB-F0D6BCCF35EA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5798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0EC3-04AF-B04F-AAA3-82C5D5E20E1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6440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0A35-6870-6F43-A283-7D8F70605464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478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6214B-9656-0441-AC08-2C936B7A56A8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37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757D-79BB-A94C-9012-27EC782285B3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</p:spTree>
    <p:extLst>
      <p:ext uri="{BB962C8B-B14F-4D97-AF65-F5344CB8AC3E}">
        <p14:creationId xmlns:p14="http://schemas.microsoft.com/office/powerpoint/2010/main" val="17318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x-none"/>
              <a:t>Clique para editar os estilos de texto do modelo global</a:t>
            </a:r>
          </a:p>
          <a:p>
            <a:pPr lvl="1"/>
            <a:r>
              <a:rPr lang="pt-PT" altLang="x-none"/>
              <a:t>Segundo nível</a:t>
            </a:r>
          </a:p>
          <a:p>
            <a:pPr lvl="2"/>
            <a:r>
              <a:rPr lang="pt-PT" altLang="x-none"/>
              <a:t>Terceiro nível</a:t>
            </a:r>
          </a:p>
          <a:p>
            <a:pPr lvl="3"/>
            <a:r>
              <a:rPr lang="pt-PT" altLang="x-none"/>
              <a:t>Quarto nível</a:t>
            </a:r>
          </a:p>
          <a:p>
            <a:pPr lvl="4"/>
            <a:r>
              <a:rPr lang="pt-PT" altLang="x-none"/>
              <a:t>Quinto nível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A488178-B5AC-D647-ABB2-B6189A3195CF}" type="slidenum">
              <a:rPr lang="pt-PT" altLang="x-none"/>
              <a:pPr>
                <a:defRPr/>
              </a:pPr>
              <a:t>‹nº›</a:t>
            </a:fld>
            <a:endParaRPr lang="pt-PT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defRPr/>
            </a:pPr>
            <a:endParaRPr lang="en-US" altLang="x-none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Introdução à Economia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pt-PT" altLang="x-none" sz="3600" dirty="0"/>
          </a:p>
          <a:p>
            <a:pPr eaLnBrk="1" hangingPunct="1">
              <a:buFont typeface="Wingdings" charset="2"/>
              <a:buNone/>
            </a:pPr>
            <a:r>
              <a:rPr lang="pt-PT" altLang="x-none" sz="3600" dirty="0"/>
              <a:t>Teoria da empresa</a:t>
            </a:r>
          </a:p>
        </p:txBody>
      </p:sp>
      <p:pic>
        <p:nvPicPr>
          <p:cNvPr id="15363" name="Picture 4" descr="LOg_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"/>
            <a:ext cx="2952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Racionalidade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Racionalidade implica, para as empresas, busca do máximo lucro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 é a remuneração (benefício) do capital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nosso sistema capitalista, os donos do capital mandam nas empresas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Assumimos que o principal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objectivo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das empresas é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maximizar o lucro 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Lucro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 é a diferença entre as receitas (valor da produção ao preço de mercado) e os custos (valor dos inputs ao custo de mercado)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Admitindo que os preços de mercado refletem a valorização que atribuímos aos outputs e inputs da empresa, o lucro traduz o acréscimo de valor entre os inputs utilizados e os outputs produzidos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empresa com prejuízos destrói valor: gasta mais recursos do que o valor que produz para a sociedade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Em contrapartida, uma empresa como a Apple criou imenso valor para os consumidores mundiais, o que se reflete nos elevados lucros que obteve.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b="1" u="sng" dirty="0">
              <a:solidFill>
                <a:srgbClr val="FF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Mercado concorrencial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Outra hipótese básica que faremos é que as empresas funcionam em concorrência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Concorrência perfeita é um modelo ideal, apenas aproximado na maioria dos mercados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que assumimos é que cada empresa individual não tem capacidade para influenciar significativamente o preço de mercado, pelo que vai tomar decisões aceitando o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preço como dado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acontecerá se houver um numero suficiente de empresas a concorrer, com dimensão semelhante</a:t>
            </a:r>
          </a:p>
          <a:p>
            <a:pPr eaLnBrk="1" hangingPunct="1"/>
            <a:endParaRPr lang="pt-PT" altLang="x-none" sz="2000" b="1" u="sng" dirty="0">
              <a:solidFill>
                <a:srgbClr val="FF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3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de produção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analisar o processo de maximização de lucro, começaremos por olhar para os custos da empresa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Sabendo a relação input/output (recursos necessários por unidade produzida)</a:t>
            </a:r>
          </a:p>
          <a:p>
            <a:pPr eaLnBrk="1" hangingPunct="1"/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Sabendo o custo unitário dos inputs</a:t>
            </a:r>
          </a:p>
          <a:p>
            <a:pPr eaLnBrk="1" hangingPunct="1"/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Ficamos a saber como evolui o custo quando aumentamos a produção: a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função-custo da empresa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de produção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Vejamos um exemplo com apenas um input variável (trabalho, que custa 9 mil euros por unidade) e um input fixo (terra, com custo fixo de 10 mil euros)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Ao aumentar o numero de trabalhadores, aumentamos a produção e os custos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função-custo relaciona custos com quantidades produzidas (estas surgem no eixo horizontal)</a:t>
            </a:r>
          </a:p>
        </p:txBody>
      </p:sp>
    </p:spTree>
    <p:extLst>
      <p:ext uri="{BB962C8B-B14F-4D97-AF65-F5344CB8AC3E}">
        <p14:creationId xmlns:p14="http://schemas.microsoft.com/office/powerpoint/2010/main" val="65080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Função custo</a:t>
            </a:r>
          </a:p>
        </p:txBody>
      </p:sp>
      <p:graphicFrame>
        <p:nvGraphicFramePr>
          <p:cNvPr id="129151" name="Group 127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91513" cy="3899536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Trabalhadores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Produção (tons de cereal)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72.000€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Fixo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82.000€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5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sz="4000"/>
              <a:t>Função Custo </a:t>
            </a:r>
            <a:endParaRPr lang="pt-PT" altLang="x-none" sz="320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Gráfico" r:id="rId4" imgW="9534525" imgH="5010150" progId="Excel.Chart.8">
                  <p:embed/>
                </p:oleObj>
              </mc:Choice>
              <mc:Fallback>
                <p:oleObj name="Gráfico" r:id="rId4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2296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7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Custos variáveis médios e marginais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Começamos por olhar apenas para os custos variáveis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variável médio é igual a custo variável a dividir pela quantidade produzida, ou seja, 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CVM  = CV/Q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marginal é igual a acréscimo de custo a dividir por acréscimo de quantidade produzida, ou seja,  </a:t>
            </a:r>
            <a:r>
              <a:rPr lang="pt-PT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CVmg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= ∆CV/∆Q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o custo marginal for inferior ao custo variável médio este decresce; quando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&gt; CVM este cresce. Ou seja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= CVM quando este for mínimo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Função custo médio e marginal</a:t>
            </a:r>
          </a:p>
        </p:txBody>
      </p:sp>
      <p:graphicFrame>
        <p:nvGraphicFramePr>
          <p:cNvPr id="143363" name="Group 3"/>
          <p:cNvGraphicFramePr>
            <a:graphicFrameLocks noGrp="1"/>
          </p:cNvGraphicFramePr>
          <p:nvPr>
            <p:ph type="tbl" idx="1"/>
          </p:nvPr>
        </p:nvGraphicFramePr>
        <p:xfrm>
          <a:off x="468313" y="1989138"/>
          <a:ext cx="8291512" cy="3237230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Produção (tons de cereal)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750 €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738 €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844 €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969 €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 Marginal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643 €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9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sz="4000"/>
              <a:t>Função Custo </a:t>
            </a:r>
            <a:r>
              <a:rPr lang="pt-PT" altLang="x-none" sz="3200"/>
              <a:t>médio e marginal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Gráfico" r:id="rId4" imgW="9534525" imgH="5010150" progId="Excel.Chart.8">
                  <p:embed/>
                </p:oleObj>
              </mc:Choice>
              <mc:Fallback>
                <p:oleObj name="Gráfico" r:id="rId4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2296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65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Empresa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6563"/>
            <a:ext cx="8229600" cy="4530725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Uma empresa é uma organização, com chefia definida, que compra bens e serviços e, utilizando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(capital, trabalho, tecnologia, etc.), os transforma noutros bens e serviços, que depois vende  </a:t>
            </a:r>
          </a:p>
          <a:p>
            <a:pPr eaLnBrk="1" hangingPunct="1">
              <a:buFontTx/>
              <a:buNone/>
            </a:pPr>
            <a:endParaRPr lang="pt-PT" altLang="x-none" sz="2400" dirty="0"/>
          </a:p>
          <a:p>
            <a:pPr eaLnBrk="1" hangingPunct="1">
              <a:buFontTx/>
              <a:buNone/>
            </a:pPr>
            <a:endParaRPr lang="pt-PT" altLang="x-none" sz="2400" dirty="0"/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Matérias-primas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      (inputs)                                       empresa</a:t>
            </a:r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</a:t>
            </a:r>
            <a:r>
              <a:rPr lang="pt-PT" altLang="x-none" sz="1800" dirty="0" err="1"/>
              <a:t>Factores</a:t>
            </a:r>
            <a:r>
              <a:rPr lang="pt-PT" altLang="x-none" sz="1800" dirty="0"/>
              <a:t> produtivos</a:t>
            </a:r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buFont typeface="Wingdings" charset="2"/>
              <a:buNone/>
            </a:pPr>
            <a:endParaRPr lang="pt-PT" altLang="x-none" sz="1800" dirty="0"/>
          </a:p>
          <a:p>
            <a:pPr eaLnBrk="1" hangingPunct="1">
              <a:buFont typeface="Wingdings" charset="2"/>
              <a:buNone/>
            </a:pPr>
            <a:r>
              <a:rPr lang="pt-PT" altLang="x-none" sz="1800" dirty="0"/>
              <a:t>                                                 </a:t>
            </a:r>
            <a:r>
              <a:rPr lang="pt-PT" altLang="x-none" sz="1800" dirty="0" err="1"/>
              <a:t>bens+serviços</a:t>
            </a:r>
            <a:r>
              <a:rPr lang="pt-PT" altLang="x-none" sz="1800" dirty="0"/>
              <a:t> (outputs)</a:t>
            </a:r>
          </a:p>
          <a:p>
            <a:pPr eaLnBrk="1" hangingPunct="1">
              <a:buFontTx/>
              <a:buNone/>
            </a:pPr>
            <a:endParaRPr lang="pt-PT" altLang="x-none" sz="1800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148263" y="4076700"/>
            <a:ext cx="1511300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9750" y="3789363"/>
            <a:ext cx="2736850" cy="1439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211638" y="5445125"/>
            <a:ext cx="3384550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3276600" y="45085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867400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animBg="1"/>
      <p:bldP spid="47109" grpId="0" animBg="1"/>
      <p:bldP spid="47110" grpId="0" animBg="1"/>
      <p:bldP spid="47111" grpId="0" animBg="1"/>
      <p:bldP spid="471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dirty="0"/>
              <a:t>Custos totais médios e marginais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Olhemos agora para os custos totais, i.e., a soma entre custos variáveis e custos fixos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total médio é igual ao Custo Variável Médio mais o Custo Fixo Médio, ou seja, CTM = CVM + CFM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Custo Fixo Médio , CFM=CF/Q , é sempre decrescente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Custo marginal total é igual ao Custo Variável marginal, pois o Custo fixo marginal é zero , ou seja,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CVmg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=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o custo marginal for inferior ao custo médio este decresce; quando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&gt; CM este cresce. Ou seja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Cmg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= CM quando este for mínimo</a:t>
            </a:r>
          </a:p>
          <a:p>
            <a:pPr eaLnBrk="1" hangingPunct="1"/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4050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Função custo médio e marginal</a:t>
            </a:r>
          </a:p>
        </p:txBody>
      </p:sp>
      <p:graphicFrame>
        <p:nvGraphicFramePr>
          <p:cNvPr id="137384" name="Group 168"/>
          <p:cNvGraphicFramePr>
            <a:graphicFrameLocks noGrp="1"/>
          </p:cNvGraphicFramePr>
          <p:nvPr>
            <p:ph type="tbl" idx="1"/>
          </p:nvPr>
        </p:nvGraphicFramePr>
        <p:xfrm>
          <a:off x="468313" y="1989138"/>
          <a:ext cx="8291512" cy="470884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Produção (tons de cereal)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Variável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750 €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738 €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844 €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969 €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(Variável) Marginal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643 €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Fixo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19.000€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28.000€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37.000€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46.000€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55.000€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64.000€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73.000€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Fixo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417 €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256 €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192 €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164 €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156 €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154 €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Custo Total Médio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1.900 €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1.167 €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949 €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885 €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902 €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1.000 €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pt-PT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1.123 €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 sz="4000"/>
              <a:t>Função Custo </a:t>
            </a:r>
            <a:r>
              <a:rPr lang="pt-PT" altLang="x-none" sz="3200"/>
              <a:t>médio e marginal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703388"/>
          <a:ext cx="8229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Gráfico" r:id="rId4" imgW="9534525" imgH="5010150" progId="Excel.Chart.8">
                  <p:embed/>
                </p:oleObj>
              </mc:Choice>
              <mc:Fallback>
                <p:oleObj name="Gráfico" r:id="rId4" imgW="9534525" imgH="50101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3388"/>
                        <a:ext cx="8229600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39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médios e marginais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endParaRPr lang="pt-PT" altLang="x-none" sz="2000" u="sng" dirty="0"/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veremos, o conhecimento da estrutura de custos da empresa -os custos fixos e variáveis, médios e marginais- é fundamental para determinar a sua estratégia ótima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Normalmente, as empresas conhecem esta sua estrutura de custos 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sabem qual a relação existente entre as quantidades do output a produzir e os inputs necessários e quanto estes lhe custam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Conhecem assim a sua função custos</a:t>
            </a:r>
          </a:p>
          <a:p>
            <a:pPr marL="0" indent="0" algn="ctr" eaLnBrk="1" hangingPunct="1">
              <a:buNone/>
            </a:pPr>
            <a:endParaRPr lang="pt-PT" altLang="x-none" sz="2000" b="1" dirty="0"/>
          </a:p>
          <a:p>
            <a:pPr marL="0" indent="0" algn="ctr" eaLnBrk="1" hangingPunct="1">
              <a:buNone/>
            </a:pPr>
            <a:r>
              <a:rPr lang="pt-PT" altLang="x-none" sz="2000" b="1" dirty="0">
                <a:solidFill>
                  <a:srgbClr val="C00000"/>
                </a:solidFill>
              </a:rPr>
              <a:t>C</a:t>
            </a:r>
            <a:r>
              <a:rPr lang="pt-PT" altLang="x-none" sz="2000" b="1" baseline="-25000" dirty="0">
                <a:solidFill>
                  <a:srgbClr val="C00000"/>
                </a:solidFill>
              </a:rPr>
              <a:t>T</a:t>
            </a:r>
            <a:r>
              <a:rPr lang="pt-PT" altLang="x-none" sz="2000" b="1" dirty="0">
                <a:solidFill>
                  <a:srgbClr val="C00000"/>
                </a:solidFill>
              </a:rPr>
              <a:t>(Q)= C</a:t>
            </a:r>
            <a:r>
              <a:rPr lang="pt-PT" altLang="x-none" sz="2000" b="1" baseline="-25000" dirty="0">
                <a:solidFill>
                  <a:srgbClr val="C00000"/>
                </a:solidFill>
              </a:rPr>
              <a:t>F</a:t>
            </a:r>
            <a:r>
              <a:rPr lang="pt-PT" altLang="x-none" sz="2000" b="1" dirty="0">
                <a:solidFill>
                  <a:srgbClr val="C00000"/>
                </a:solidFill>
              </a:rPr>
              <a:t>+C</a:t>
            </a:r>
            <a:r>
              <a:rPr lang="pt-PT" altLang="x-none" sz="2000" b="1" baseline="-25000" dirty="0">
                <a:solidFill>
                  <a:srgbClr val="C00000"/>
                </a:solidFill>
              </a:rPr>
              <a:t>V</a:t>
            </a:r>
            <a:r>
              <a:rPr lang="pt-PT" altLang="x-none" sz="2000" b="1" dirty="0">
                <a:solidFill>
                  <a:srgbClr val="C00000"/>
                </a:solidFill>
              </a:rPr>
              <a:t>(Q)</a:t>
            </a:r>
            <a:endParaRPr lang="pt-PT" altLang="x-none" sz="2000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Custo médio e marginal</a:t>
            </a:r>
            <a:endParaRPr lang="pt-PT" altLang="x-none" sz="32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Conhecendo a função custo podemos calcular o custo médio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CM = C(Q)/Q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o custo marginal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=  ∆CV/∆Q 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a função custo for contínua e diferenciável, o custo marginal pode ser facilmente calculado como  a derivada do custo total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= C’(Q)= dC(Q)/</a:t>
            </a:r>
            <a:r>
              <a:rPr lang="pt-PT" altLang="x-none" sz="2000" b="1" dirty="0" err="1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dQ</a:t>
            </a:r>
            <a:endParaRPr lang="pt-PT" altLang="x-none" sz="2000" b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41906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Custos médios e marginais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eaLnBrk="1" hangingPunct="1"/>
            <a:endParaRPr lang="pt-PT" altLang="x-none" sz="2000" u="sng" dirty="0"/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sabem qual a relação existente entre as quantidades do output a produzir e os inputs necessários e quanto estes lhe custam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determinação desta relação pode ser complexa, já que poderão existir várias tecnologias alternativas, cada uma com diferentes utilizações dos vários inputs disponíveis (trabalho, capital, energia, etc.)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escolha da tecnologia ótima depende dos preços dos inputs em cada momento e da intensidade da utilização de cada input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 é um problema importante, mas que vamos considerar resolvido previamente</a:t>
            </a:r>
          </a:p>
          <a:p>
            <a:pPr marL="0" indent="0" algn="ctr" eaLnBrk="1" hangingPunct="1">
              <a:buNone/>
            </a:pPr>
            <a:endParaRPr lang="pt-PT" altLang="x-none" sz="2000" b="1" dirty="0"/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optimização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do comportamento da empresa procede assim em 2 fases: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Para qualquer quantidade a produzir selecionar a combinação de inputs que minimizam o custo. Assim se determina a procura dos inputs e a função custo (</a:t>
            </a:r>
            <a:r>
              <a:rPr lang="pt-PT" altLang="x-none" sz="1800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fase que consideramos resolvida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838200" indent="-3048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Dada a sua função custo, selecionar a quantidade a produzir de forma a maximizar o lucro (</a:t>
            </a:r>
            <a:r>
              <a:rPr lang="pt-PT" altLang="x-none" sz="1800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fase que nos interessa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>
              <a:lnSpc>
                <a:spcPct val="90000"/>
              </a:lnSpc>
              <a:buClr>
                <a:srgbClr val="611205"/>
              </a:buClr>
              <a:buFont typeface="Wingdings" charset="2"/>
              <a:buAutoNum type="arabicPeriod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quantidade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óptima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 produzir será aquela que </a:t>
            </a:r>
            <a:r>
              <a:rPr lang="pt-PT" altLang="x-none" sz="2000" b="1" u="sng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maximiza o lucro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 empresa</a:t>
            </a:r>
          </a:p>
          <a:p>
            <a:pPr>
              <a:lnSpc>
                <a:spcPct val="90000"/>
              </a:lnSpc>
              <a:buFont typeface="Wingdings" charset="2"/>
              <a:buChar char="q"/>
            </a:pPr>
            <a:endParaRPr lang="pt-PT" altLang="x-none" sz="2400" b="1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210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lucro é dado pela diferença entre Receitas e Custos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-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custos totais resultam da função custo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C(Q)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receitas são dadas pela quantidade produzida vezes o preço de venda  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 = P x Q      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0800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</a:t>
            </a:r>
          </a:p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PQ – C(Q)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829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Clr>
                <a:srgbClr val="611205"/>
              </a:buClr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PQ – C(Q)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escolher a quantidade que maximiza o lucro basta derivar a função lucro em ordem à quantidade e igualar a zero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L’(Q) = P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(Q)= 0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0800">
              <a:lnSpc>
                <a:spcPct val="90000"/>
              </a:lnSpc>
              <a:buFont typeface="Wingdings" charset="2"/>
              <a:buNone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que implica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P = C</a:t>
            </a:r>
            <a:r>
              <a:rPr lang="pt-PT" altLang="x-none" sz="24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endParaRPr lang="pt-PT" altLang="x-none" sz="24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779912" y="5085184"/>
            <a:ext cx="1656184" cy="720080"/>
          </a:xfrm>
          <a:prstGeom prst="rect">
            <a:avLst/>
          </a:prstGeom>
          <a:noFill/>
          <a:ln w="952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x-none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  <p:bldP spid="2447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r>
              <a:rPr lang="pt-PT" altLang="x-none" sz="2400" b="1" dirty="0">
                <a:solidFill>
                  <a:srgbClr val="800000"/>
                </a:solidFill>
              </a:rPr>
              <a:t>P = C</a:t>
            </a:r>
            <a:r>
              <a:rPr lang="pt-PT" altLang="x-none" sz="2400" b="1" baseline="-25000" dirty="0">
                <a:solidFill>
                  <a:srgbClr val="800000"/>
                </a:solidFill>
              </a:rPr>
              <a:t>m</a:t>
            </a:r>
            <a:r>
              <a:rPr lang="pt-PT" altLang="x-none" sz="2400" b="1" dirty="0">
                <a:solidFill>
                  <a:srgbClr val="800000"/>
                </a:solidFill>
              </a:rPr>
              <a:t>(Q)</a:t>
            </a: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seja, a empresa deve aumentar a produção até que o custo marginal iguale o preço de venda</a:t>
            </a: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faz sentido, pois enquanto o custo marginal for inferior ao preço de venda, qualquer unidade produzida a mais traz um acréscimo de lucro, pelo que a empresa deve aumentar a produção</a:t>
            </a: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partir do momento em que o custo marginal igualar o preço de venda, qualquer unidade a mais já não acresce ao lucro, podendo mesmo começar a dar prejuízo, pelo que a empresa não deve aumentar mais a produção</a:t>
            </a: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93700" indent="-304800">
              <a:lnSpc>
                <a:spcPct val="90000"/>
              </a:lnSpc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Graficamente</a:t>
            </a:r>
          </a:p>
        </p:txBody>
      </p:sp>
    </p:spTree>
    <p:extLst>
      <p:ext uri="{BB962C8B-B14F-4D97-AF65-F5344CB8AC3E}">
        <p14:creationId xmlns:p14="http://schemas.microsoft.com/office/powerpoint/2010/main" val="18434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Factores produtivos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matérias primas sofrem transformação no processo produtivo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são essenciais à produção mas não são transformados por esta.</a:t>
            </a:r>
          </a:p>
          <a:p>
            <a:pPr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podem ser utilizados repetidamente em vários ciclos produtivos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Exemplos de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produtivos: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Trabalho, Capital, Terra, Tecnologia</a:t>
            </a:r>
          </a:p>
        </p:txBody>
      </p:sp>
    </p:spTree>
    <p:extLst>
      <p:ext uri="{BB962C8B-B14F-4D97-AF65-F5344CB8AC3E}">
        <p14:creationId xmlns:p14="http://schemas.microsoft.com/office/powerpoint/2010/main" val="1624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P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4883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8" name="Arco 6"/>
          <p:cNvSpPr>
            <a:spLocks/>
          </p:cNvSpPr>
          <p:nvPr/>
        </p:nvSpPr>
        <p:spPr bwMode="auto">
          <a:xfrm rot="-3998303" flipH="1" flipV="1">
            <a:off x="2162969" y="2204244"/>
            <a:ext cx="3540125" cy="343376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6112"/>
              <a:gd name="T1" fmla="*/ 476 h 23492"/>
              <a:gd name="T2" fmla="*/ 26029 w 26112"/>
              <a:gd name="T3" fmla="*/ 23492 h 23492"/>
              <a:gd name="T4" fmla="*/ 4512 w 26112"/>
              <a:gd name="T5" fmla="*/ 21600 h 23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112" h="23492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6441" y="0"/>
                  <a:pt x="26112" y="9670"/>
                  <a:pt x="26112" y="21600"/>
                </a:cubicBezTo>
                <a:cubicBezTo>
                  <a:pt x="26112" y="22231"/>
                  <a:pt x="26084" y="22862"/>
                  <a:pt x="26028" y="23491"/>
                </a:cubicBezTo>
              </a:path>
              <a:path w="26112" h="23492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6441" y="0"/>
                  <a:pt x="26112" y="9670"/>
                  <a:pt x="26112" y="21600"/>
                </a:cubicBezTo>
                <a:cubicBezTo>
                  <a:pt x="26112" y="22231"/>
                  <a:pt x="26084" y="22862"/>
                  <a:pt x="26028" y="23491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>
            <a:off x="1692275" y="4221163"/>
            <a:ext cx="287338" cy="5762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 flipH="1">
            <a:off x="1908175" y="4221163"/>
            <a:ext cx="360363" cy="7207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H="1">
            <a:off x="2195513" y="4221163"/>
            <a:ext cx="431800" cy="863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H="1">
            <a:off x="2484438" y="4221163"/>
            <a:ext cx="431800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H="1">
            <a:off x="2771775" y="4221163"/>
            <a:ext cx="504825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H="1">
            <a:off x="3708400" y="4221163"/>
            <a:ext cx="503238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H="1">
            <a:off x="3995738" y="4221163"/>
            <a:ext cx="504825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 flipH="1">
            <a:off x="4356100" y="4221163"/>
            <a:ext cx="431800" cy="7921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H="1">
            <a:off x="4787900" y="4221163"/>
            <a:ext cx="287338" cy="5762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 flipH="1">
            <a:off x="3419475" y="4221163"/>
            <a:ext cx="504825" cy="10080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H="1">
            <a:off x="3132138" y="4292600"/>
            <a:ext cx="503237" cy="9366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>
            <a:off x="5580063" y="4221163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2" name="Oval 20"/>
          <p:cNvSpPr>
            <a:spLocks noChangeArrowheads="1"/>
          </p:cNvSpPr>
          <p:nvPr/>
        </p:nvSpPr>
        <p:spPr bwMode="auto">
          <a:xfrm>
            <a:off x="5435600" y="4076700"/>
            <a:ext cx="2889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H="1">
            <a:off x="5148263" y="4292600"/>
            <a:ext cx="142875" cy="288925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  <p:bldP spid="248835" grpId="1" build="p"/>
      <p:bldP spid="248838" grpId="0" animBg="1"/>
      <p:bldP spid="248839" grpId="0" animBg="1"/>
      <p:bldP spid="248840" grpId="0" animBg="1"/>
      <p:bldP spid="248841" grpId="0" animBg="1"/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 animBg="1"/>
      <p:bldP spid="248848" grpId="0" animBg="1"/>
      <p:bldP spid="248849" grpId="0" animBg="1"/>
      <p:bldP spid="248850" grpId="0" animBg="1"/>
      <p:bldP spid="248851" grpId="0" animBg="1"/>
      <p:bldP spid="248852" grpId="0" animBg="1"/>
      <p:bldP spid="248853" grpId="0" animBg="1"/>
      <p:bldP spid="24885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9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33400" indent="-533400" algn="ctr">
                  <a:buFont typeface="Wingdings" charset="2"/>
                  <a:buNone/>
                </a:pPr>
                <a:endParaRPr lang="pt-PT" altLang="x-none" sz="3200" b="1" baseline="-25000" dirty="0">
                  <a:solidFill>
                    <a:srgbClr val="800000"/>
                  </a:solidFill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 lucro da empresa é a soma da diferença entre o custo marginal de cada unidade produzida e o seu preço de venda</a:t>
                </a:r>
              </a:p>
              <a:p>
                <a:pPr marL="533400" indent="-533400">
                  <a:buFont typeface="Wingdings" charset="2"/>
                  <a:buNone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 algn="ctr">
                  <a:buNone/>
                </a:pPr>
                <a14:m>
                  <m:oMath xmlns:m="http://schemas.openxmlformats.org/officeDocument/2006/math">
                    <m:r>
                      <a:rPr lang="pt-PT" altLang="x-none" sz="2000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𝐋</m:t>
                    </m:r>
                    <m:r>
                      <a:rPr lang="pt-PT" altLang="x-none" sz="2000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PT" altLang="x-none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altLang="x-none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pt-PT" altLang="x-none" sz="2000" b="1" i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𝐏</m:t>
                            </m:r>
                            <m:r>
                              <a:rPr lang="pt-PT" altLang="x-none" sz="2000" b="1" i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x-none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pt-PT" altLang="x-none" sz="2000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𝐂</m:t>
                                </m:r>
                              </m:e>
                              <m:sub>
                                <m:r>
                                  <a:rPr lang="pt-PT" altLang="x-none" sz="2000" b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𝐦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PT" altLang="x-none" sz="2000" b="1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dQ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Ou, de outra forma, o lucro é igual ao lucro médio (preço menos custo médio) vezes a quantidade vendida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:r>
                  <a:rPr lang="pt-PT" altLang="x-none" sz="2000" b="1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L=(P-CM).Q</a:t>
                </a:r>
              </a:p>
              <a:p>
                <a:pPr marL="533400" indent="-533400">
                  <a:buFont typeface="Wingdings" charset="2"/>
                  <a:buNone/>
                </a:pPr>
                <a:endParaRPr lang="pt-PT" altLang="x-none" dirty="0"/>
              </a:p>
            </p:txBody>
          </p:sp>
        </mc:Choice>
        <mc:Fallback xmlns="">
          <p:sp>
            <p:nvSpPr>
              <p:cNvPr id="252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6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8" name="Arco 8"/>
          <p:cNvSpPr>
            <a:spLocks/>
          </p:cNvSpPr>
          <p:nvPr/>
        </p:nvSpPr>
        <p:spPr bwMode="auto">
          <a:xfrm rot="-2571953" flipH="1" flipV="1">
            <a:off x="2633663" y="2343150"/>
            <a:ext cx="2741612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>
            <a:off x="5508625" y="4221163"/>
            <a:ext cx="0" cy="431800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1692275" y="4221163"/>
            <a:ext cx="3816350" cy="431800"/>
          </a:xfrm>
          <a:prstGeom prst="rect">
            <a:avLst/>
          </a:prstGeom>
          <a:solidFill>
            <a:srgbClr val="6112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  <p:bldP spid="250883" grpId="1" build="p"/>
      <p:bldP spid="250883" grpId="2" build="p"/>
      <p:bldP spid="250888" grpId="0" animBg="1"/>
      <p:bldP spid="250890" grpId="0" animBg="1"/>
      <p:bldP spid="2508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32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Notem que o ponto de máximo lucro não tem de ser onde o custo médio é mínimo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Só seria nesse ponto se o preço fosse igual ao custo marginal nesse ponto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nesse caso o lucro seria nulo, pois o lucro médio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P-CM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 também seria nulo</a:t>
            </a:r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91290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1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2" name="Arco 6"/>
          <p:cNvSpPr>
            <a:spLocks/>
          </p:cNvSpPr>
          <p:nvPr/>
        </p:nvSpPr>
        <p:spPr bwMode="auto">
          <a:xfrm rot="-3998303" flipH="1" flipV="1">
            <a:off x="2234407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1619250" y="4941888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4" name="Arco 8"/>
          <p:cNvSpPr>
            <a:spLocks/>
          </p:cNvSpPr>
          <p:nvPr/>
        </p:nvSpPr>
        <p:spPr bwMode="auto">
          <a:xfrm rot="-2630270" flipH="1" flipV="1">
            <a:off x="2689225" y="2324100"/>
            <a:ext cx="2668588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6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32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análise gráfica de maximização do lucro também nos permite perceber o que acontece quando varia o preço de venda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Suponham que o preço sobe</a:t>
            </a:r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2935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0" name="Arco 8"/>
          <p:cNvSpPr>
            <a:spLocks/>
          </p:cNvSpPr>
          <p:nvPr/>
        </p:nvSpPr>
        <p:spPr bwMode="auto">
          <a:xfrm rot="-2571953" flipH="1" flipV="1">
            <a:off x="2633663" y="2343150"/>
            <a:ext cx="2741612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1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3" name="Line 11"/>
          <p:cNvSpPr>
            <a:spLocks noChangeShapeType="1"/>
          </p:cNvSpPr>
          <p:nvPr/>
        </p:nvSpPr>
        <p:spPr bwMode="auto">
          <a:xfrm>
            <a:off x="1692275" y="3644900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4" name="Line 12"/>
          <p:cNvSpPr>
            <a:spLocks noChangeShapeType="1"/>
          </p:cNvSpPr>
          <p:nvPr/>
        </p:nvSpPr>
        <p:spPr bwMode="auto">
          <a:xfrm flipV="1">
            <a:off x="5508625" y="3716338"/>
            <a:ext cx="2873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>
            <a:off x="5940425" y="3716338"/>
            <a:ext cx="0" cy="2233612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086" name="Line 14"/>
          <p:cNvSpPr>
            <a:spLocks noChangeShapeType="1"/>
          </p:cNvSpPr>
          <p:nvPr/>
        </p:nvSpPr>
        <p:spPr bwMode="auto">
          <a:xfrm>
            <a:off x="5508625" y="60213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  <p:bldP spid="259083" grpId="0" animBg="1"/>
      <p:bldP spid="259084" grpId="0" animBg="1"/>
      <p:bldP spid="259085" grpId="0" animBg="1"/>
      <p:bldP spid="259085" grpId="1" animBg="1"/>
      <p:bldP spid="25908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  <a:endParaRPr lang="pt-PT" altLang="x-none" sz="320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32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 subir a produção ótima sobe ao longo da curva de Custo Marginal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se o preço descer?</a:t>
            </a:r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2510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Maximização do lucro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P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CM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     Q</a:t>
            </a:r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2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4" name="Arco 8"/>
          <p:cNvSpPr>
            <a:spLocks/>
          </p:cNvSpPr>
          <p:nvPr/>
        </p:nvSpPr>
        <p:spPr bwMode="auto">
          <a:xfrm rot="-2571953" flipH="1" flipV="1">
            <a:off x="2633663" y="2343150"/>
            <a:ext cx="2741612" cy="3186113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1692275" y="46529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 flipH="1">
            <a:off x="5076825" y="41497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>
            <a:off x="5076825" y="4652963"/>
            <a:ext cx="0" cy="12969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 flipH="1">
            <a:off x="5148263" y="60213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6" grpId="0" animBg="1"/>
      <p:bldP spid="265227" grpId="0" animBg="1"/>
      <p:bldP spid="265228" grpId="0" animBg="1"/>
      <p:bldP spid="265228" grpId="1" animBg="1"/>
      <p:bldP spid="2652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  <a:endParaRPr lang="pt-PT" altLang="x-none" sz="320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 descer a produção ótima também desce, ao longo da curva de Custo Marginal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curva de Custo Marginal permite-nos relacionar preço de venda e quantidade produzida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Corresponde assim à curva de Oferta da empresa, mostra como a produção varia com o preço de venda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P = C</a:t>
            </a:r>
            <a:r>
              <a:rPr lang="pt-PT" altLang="x-none" sz="20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(Q)</a:t>
            </a:r>
            <a:r>
              <a:rPr lang="pt-PT" altLang="x-none" sz="20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=&gt; Q = C</a:t>
            </a:r>
            <a:r>
              <a:rPr lang="pt-PT" altLang="x-none" sz="20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baseline="30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-1</a:t>
            </a:r>
            <a:r>
              <a:rPr lang="pt-PT" altLang="x-none" sz="20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(P)</a:t>
            </a: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Diz qual a produção para diferentes níveis de preço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Que acontecerá se o preço descer abaixo do Custo Médio mínimo?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6888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Tipos legais de empresa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Individual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quotas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s.l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/anónimas (s.a.):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Não-cotadas</a:t>
            </a:r>
          </a:p>
          <a:p>
            <a:pPr eaLnBrk="1" hangingPunct="1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Cotadas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Cooperativas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Estatais/Públicas (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e.p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100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CM                                                              P</a:t>
            </a:r>
            <a:r>
              <a:rPr lang="pt-PT" altLang="x-none" sz="1600" baseline="-25000"/>
              <a:t>2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  <a:r>
              <a:rPr lang="pt-PT" altLang="x-none" sz="1600" baseline="-25000"/>
              <a:t>1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  <a:r>
              <a:rPr lang="pt-PT" altLang="x-none" sz="1600" baseline="-25000"/>
              <a:t>0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Q</a:t>
            </a:r>
            <a:r>
              <a:rPr lang="pt-PT" altLang="x-none" sz="1600" baseline="-25000"/>
              <a:t>0</a:t>
            </a:r>
            <a:r>
              <a:rPr lang="pt-PT" altLang="x-none" sz="1600"/>
              <a:t>   Q</a:t>
            </a:r>
            <a:r>
              <a:rPr lang="pt-PT" altLang="x-none" sz="1600" baseline="-25000"/>
              <a:t>1</a:t>
            </a:r>
            <a:r>
              <a:rPr lang="pt-PT" altLang="x-none" sz="1600"/>
              <a:t>   Q</a:t>
            </a:r>
            <a:r>
              <a:rPr lang="pt-PT" altLang="x-none" sz="1600" baseline="-25000"/>
              <a:t>2</a:t>
            </a:r>
            <a:r>
              <a:rPr lang="pt-PT" altLang="x-none" sz="1600"/>
              <a:t>                    Q</a:t>
            </a: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19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0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1619250" y="46529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4" name="Line 12"/>
          <p:cNvSpPr>
            <a:spLocks noChangeShapeType="1"/>
          </p:cNvSpPr>
          <p:nvPr/>
        </p:nvSpPr>
        <p:spPr bwMode="auto">
          <a:xfrm>
            <a:off x="5076825" y="4652963"/>
            <a:ext cx="0" cy="12969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1692275" y="3716338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5867400" y="3716338"/>
            <a:ext cx="0" cy="2233612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1692275" y="4868863"/>
            <a:ext cx="5256213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Que acontecerá se o preço descer abaixo do Custo Médio mínimo?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empresa passará a ter prejuízos, mas poderá valer a pena continuar a produzir se os prejuízos forem inferiores aos Custos Fixos</a:t>
            </a:r>
          </a:p>
          <a:p>
            <a:pPr marL="533400" indent="-533400" algn="ctr">
              <a:buFontTx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-L &lt;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  <a:sym typeface="Wingdings" charset="2"/>
              </a:rPr>
              <a:t> L &gt; -C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  <a:sym typeface="Wingdings" charset="2"/>
              </a:rPr>
              <a:t>F 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  <a:sym typeface="Wingdings" charset="2"/>
            </a:endParaRPr>
          </a:p>
          <a:p>
            <a:pPr marL="533400" indent="-533400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Notem que, se a empresa parar de produzir, os prejuízos serão iguais aos custos fixos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buFontTx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= 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-C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então se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Q=0 =&gt; L = -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  <a:sym typeface="Wingdings" charset="2"/>
            </a:endParaRPr>
          </a:p>
          <a:p>
            <a:pPr marL="533400" indent="-533400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 enquanto os prejuízos forem inferiores aos custos fixos, vale a pena continuar a produzir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7804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Mas, e se o preço descer abaixo dos Custos Variáveis Médios?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Então as receitas não cobrem sequer os custos variáveis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&lt;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V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=&gt; L= R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-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&lt; –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 os prejuízos excedem os custos fixos, o que não é racional, pelo que a produção deve parar</a:t>
            </a:r>
          </a:p>
          <a:p>
            <a:pPr marL="533400" indent="-533400" algn="ctr">
              <a:buFont typeface="Wingdings" charset="2"/>
              <a:buNone/>
            </a:pPr>
            <a:r>
              <a:rPr lang="pt-PT" altLang="x-none" sz="24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8192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CM                                                      P</a:t>
            </a:r>
            <a:r>
              <a:rPr lang="pt-PT" altLang="x-none" sz="1600" baseline="-25000"/>
              <a:t>2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CVM                                                                 P</a:t>
            </a:r>
            <a:r>
              <a:rPr lang="pt-PT" altLang="x-none" sz="1600" baseline="-25000"/>
              <a:t>1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P</a:t>
            </a:r>
            <a:r>
              <a:rPr lang="pt-PT" altLang="x-none" sz="1600" baseline="-25000"/>
              <a:t>0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Q</a:t>
            </a:r>
            <a:r>
              <a:rPr lang="pt-PT" altLang="x-none" sz="1600" baseline="-25000"/>
              <a:t>0</a:t>
            </a:r>
            <a:r>
              <a:rPr lang="pt-PT" altLang="x-none" sz="1600"/>
              <a:t>   Q</a:t>
            </a:r>
            <a:r>
              <a:rPr lang="pt-PT" altLang="x-none" sz="1600" baseline="-25000"/>
              <a:t>1</a:t>
            </a:r>
            <a:r>
              <a:rPr lang="pt-PT" altLang="x-none" sz="1600"/>
              <a:t>   Q</a:t>
            </a:r>
            <a:r>
              <a:rPr lang="pt-PT" altLang="x-none" sz="1600" baseline="-25000"/>
              <a:t>2</a:t>
            </a:r>
            <a:r>
              <a:rPr lang="pt-PT" altLang="x-none" sz="1600"/>
              <a:t>                    Q</a:t>
            </a:r>
          </a:p>
        </p:txBody>
      </p:sp>
      <p:sp>
        <p:nvSpPr>
          <p:cNvPr id="275460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2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1692275" y="4221163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4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>
            <a:off x="5508625" y="4221163"/>
            <a:ext cx="0" cy="17287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1692275" y="4652963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5076825" y="4652963"/>
            <a:ext cx="0" cy="1296987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1692275" y="3716338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9" name="Line 13"/>
          <p:cNvSpPr>
            <a:spLocks noChangeShapeType="1"/>
          </p:cNvSpPr>
          <p:nvPr/>
        </p:nvSpPr>
        <p:spPr bwMode="auto">
          <a:xfrm>
            <a:off x="5867400" y="3716338"/>
            <a:ext cx="0" cy="2233612"/>
          </a:xfrm>
          <a:prstGeom prst="line">
            <a:avLst/>
          </a:prstGeom>
          <a:noFill/>
          <a:ln w="9525">
            <a:solidFill>
              <a:srgbClr val="61120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0" name="Line 14"/>
          <p:cNvSpPr>
            <a:spLocks noChangeShapeType="1"/>
          </p:cNvSpPr>
          <p:nvPr/>
        </p:nvSpPr>
        <p:spPr bwMode="auto">
          <a:xfrm>
            <a:off x="1692275" y="4941888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1" name="Oval 15"/>
          <p:cNvSpPr>
            <a:spLocks noChangeArrowheads="1"/>
          </p:cNvSpPr>
          <p:nvPr/>
        </p:nvSpPr>
        <p:spPr bwMode="auto">
          <a:xfrm>
            <a:off x="1619250" y="5876925"/>
            <a:ext cx="215900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72" name="Arco 16"/>
          <p:cNvSpPr>
            <a:spLocks/>
          </p:cNvSpPr>
          <p:nvPr/>
        </p:nvSpPr>
        <p:spPr bwMode="auto">
          <a:xfrm rot="-1142542" flipH="1" flipV="1">
            <a:off x="2195513" y="2133600"/>
            <a:ext cx="3386137" cy="3171825"/>
          </a:xfrm>
          <a:custGeom>
            <a:avLst/>
            <a:gdLst>
              <a:gd name="G0" fmla="+- 4260 0 0"/>
              <a:gd name="G1" fmla="+- 21600 0 0"/>
              <a:gd name="G2" fmla="+- 21600 0 0"/>
              <a:gd name="T0" fmla="*/ 0 w 24785"/>
              <a:gd name="T1" fmla="*/ 424 h 21600"/>
              <a:gd name="T2" fmla="*/ 24785 w 24785"/>
              <a:gd name="T3" fmla="*/ 14872 h 21600"/>
              <a:gd name="T4" fmla="*/ 4260 w 24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85" h="21600" fill="none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</a:path>
              <a:path w="24785" h="21600" stroke="0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  <a:lnTo>
                  <a:pt x="426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4" name="Line 18"/>
          <p:cNvSpPr>
            <a:spLocks noChangeShapeType="1"/>
          </p:cNvSpPr>
          <p:nvPr/>
        </p:nvSpPr>
        <p:spPr bwMode="auto">
          <a:xfrm>
            <a:off x="1692275" y="5157788"/>
            <a:ext cx="5256213" cy="0"/>
          </a:xfrm>
          <a:prstGeom prst="line">
            <a:avLst/>
          </a:prstGeom>
          <a:noFill/>
          <a:ln w="63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5" name="Arco 19"/>
          <p:cNvSpPr>
            <a:spLocks/>
          </p:cNvSpPr>
          <p:nvPr/>
        </p:nvSpPr>
        <p:spPr bwMode="auto">
          <a:xfrm rot="-3998303" flipH="1" flipV="1">
            <a:off x="2972594" y="1955007"/>
            <a:ext cx="2549525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18801"/>
              <a:gd name="T1" fmla="*/ 476 h 21600"/>
              <a:gd name="T2" fmla="*/ 18801 w 18801"/>
              <a:gd name="T3" fmla="*/ 5402 h 21600"/>
              <a:gd name="T4" fmla="*/ 4512 w 188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1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</a:path>
              <a:path w="18801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  <a:lnTo>
                  <a:pt x="4512" y="2160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6" name="Line 20"/>
          <p:cNvSpPr>
            <a:spLocks noChangeShapeType="1"/>
          </p:cNvSpPr>
          <p:nvPr/>
        </p:nvSpPr>
        <p:spPr bwMode="auto">
          <a:xfrm flipV="1">
            <a:off x="1692275" y="5013325"/>
            <a:ext cx="0" cy="936625"/>
          </a:xfrm>
          <a:prstGeom prst="line">
            <a:avLst/>
          </a:prstGeom>
          <a:noFill/>
          <a:ln w="38100">
            <a:solidFill>
              <a:srgbClr val="6112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71" grpId="0" animBg="1"/>
      <p:bldP spid="275475" grpId="0" animBg="1"/>
      <p:bldP spid="2754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buFont typeface="Wingdings" charset="2"/>
              <a:buNone/>
            </a:pPr>
            <a:endParaRPr lang="pt-PT" altLang="x-none" sz="2400" b="1" baseline="-25000" dirty="0">
              <a:solidFill>
                <a:srgbClr val="800000"/>
              </a:solidFill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Abaixo dos Custos Variáveis Médios não vale a pena produzir, pois cada unidade produzida agrava os prejuízos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Curva de Oferta da empresa coincide assim com a curva de Custo Marginal mas só até ao nível mínimo dos Custos Variáveis Médios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Algébricamente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buFont typeface="Wingdings" charset="2"/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Q =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pt-PT" altLang="x-none" sz="2000" b="1" baseline="30000" dirty="0">
                <a:latin typeface="Cambria Math" charset="0"/>
                <a:ea typeface="Cambria Math" charset="0"/>
                <a:cs typeface="Cambria Math" charset="0"/>
              </a:rPr>
              <a:t>-1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(P) , se P &gt; min CVM</a:t>
            </a:r>
          </a:p>
          <a:p>
            <a:pPr marL="533400" indent="-533400" algn="ctr">
              <a:buNone/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Q = 0 , se P &lt; min CVM</a:t>
            </a:r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dirty="0"/>
          </a:p>
        </p:txBody>
      </p:sp>
    </p:spTree>
    <p:extLst>
      <p:ext uri="{BB962C8B-B14F-4D97-AF65-F5344CB8AC3E}">
        <p14:creationId xmlns:p14="http://schemas.microsoft.com/office/powerpoint/2010/main" val="10309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/>
          </a:p>
          <a:p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P,C</a:t>
            </a:r>
            <a:endParaRPr lang="pt-PT" altLang="x-none" sz="1800"/>
          </a:p>
          <a:p>
            <a:pPr algn="r">
              <a:buFont typeface="Wingdings" charset="2"/>
              <a:buNone/>
            </a:pPr>
            <a:endParaRPr lang="pt-PT" altLang="x-none" sz="14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C</a:t>
            </a:r>
            <a:r>
              <a:rPr lang="pt-PT" altLang="x-none" sz="1600" baseline="-25000"/>
              <a:t>m</a:t>
            </a: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CM                                                      </a:t>
            </a:r>
            <a:endParaRPr lang="pt-PT" altLang="x-none" sz="1600" baseline="-250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CVM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/>
          </a:p>
          <a:p>
            <a:pPr>
              <a:buFont typeface="Wingdings" charset="2"/>
              <a:buNone/>
            </a:pPr>
            <a:r>
              <a:rPr lang="pt-PT" altLang="x-none" sz="1600"/>
              <a:t>                                                  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8" name="Arco 16"/>
          <p:cNvSpPr>
            <a:spLocks/>
          </p:cNvSpPr>
          <p:nvPr/>
        </p:nvSpPr>
        <p:spPr bwMode="auto">
          <a:xfrm rot="-1142542" flipH="1" flipV="1">
            <a:off x="2195513" y="2133600"/>
            <a:ext cx="3386137" cy="3171825"/>
          </a:xfrm>
          <a:custGeom>
            <a:avLst/>
            <a:gdLst>
              <a:gd name="G0" fmla="+- 4260 0 0"/>
              <a:gd name="G1" fmla="+- 21600 0 0"/>
              <a:gd name="G2" fmla="+- 21600 0 0"/>
              <a:gd name="T0" fmla="*/ 0 w 24785"/>
              <a:gd name="T1" fmla="*/ 424 h 21600"/>
              <a:gd name="T2" fmla="*/ 24785 w 24785"/>
              <a:gd name="T3" fmla="*/ 14872 h 21600"/>
              <a:gd name="T4" fmla="*/ 4260 w 24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85" h="21600" fill="none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</a:path>
              <a:path w="24785" h="21600" stroke="0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  <a:lnTo>
                  <a:pt x="426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0" name="Arco 18"/>
          <p:cNvSpPr>
            <a:spLocks/>
          </p:cNvSpPr>
          <p:nvPr/>
        </p:nvSpPr>
        <p:spPr bwMode="auto">
          <a:xfrm rot="-3998303" flipH="1" flipV="1">
            <a:off x="2972594" y="1955007"/>
            <a:ext cx="2549525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18801"/>
              <a:gd name="T1" fmla="*/ 476 h 21600"/>
              <a:gd name="T2" fmla="*/ 18801 w 18801"/>
              <a:gd name="T3" fmla="*/ 5402 h 21600"/>
              <a:gd name="T4" fmla="*/ 4512 w 188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1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</a:path>
              <a:path w="18801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  <a:lnTo>
                  <a:pt x="4512" y="2160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1692275" y="3573463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>
            <a:off x="5940425" y="36449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3" name="Line 21"/>
          <p:cNvSpPr>
            <a:spLocks noChangeShapeType="1"/>
          </p:cNvSpPr>
          <p:nvPr/>
        </p:nvSpPr>
        <p:spPr bwMode="auto">
          <a:xfrm flipV="1">
            <a:off x="1692275" y="5013176"/>
            <a:ext cx="0" cy="936774"/>
          </a:xfrm>
          <a:prstGeom prst="line">
            <a:avLst/>
          </a:prstGeom>
          <a:noFill/>
          <a:ln w="38100">
            <a:solidFill>
              <a:srgbClr val="6112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V="1">
            <a:off x="1692275" y="4978871"/>
            <a:ext cx="2807717" cy="343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71" grpId="0" animBg="1"/>
      <p:bldP spid="27957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deduzimos a condição de lucro máximo, utilizámos o conceito de 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lucro económico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 seja, o lucro foi obtido deduzindo às receitas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todos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os custos: custos fixos e custos variáveis, incluindo nestes todos os custos do capital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=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 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L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L + 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K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. K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116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Nestes custos do capital estão incluídos não só os custos dos capitais alheios (juros pagos com financiamentos), mas também os custos implícitos dos capitais próprios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T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= C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 P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L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L + i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K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+ d K</a:t>
            </a:r>
            <a:r>
              <a:rPr lang="pt-PT" altLang="x-none" sz="2000" b="1" baseline="-25000" dirty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Ainda que o pagamento de dividendos aos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accionistas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dependa dos lucros da empresa, as empresas para serem viáveis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têm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 de distribuir dividendos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Mais, para poderem atrair e manter investidores devem distribuir dividendos a uma taxa não inferior à taxa média do mercado </a:t>
            </a:r>
          </a:p>
          <a:p>
            <a:pPr marL="533400" indent="-533400"/>
            <a:endParaRPr lang="pt-PT" altLang="x-none" sz="1800" dirty="0"/>
          </a:p>
          <a:p>
            <a:pPr marL="533400" indent="-533400">
              <a:lnSpc>
                <a:spcPct val="80000"/>
              </a:lnSpc>
            </a:pPr>
            <a:endParaRPr lang="pt-PT" altLang="x-none" sz="1800" dirty="0"/>
          </a:p>
          <a:p>
            <a:pPr marL="533400" indent="-533400" algn="ctr">
              <a:lnSpc>
                <a:spcPct val="80000"/>
              </a:lnSpc>
              <a:buFont typeface="Wingdings" charset="2"/>
              <a:buNone/>
            </a:pPr>
            <a:endParaRPr lang="pt-PT" alt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2675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pagamento de dividendos não é aceite como um custo fiscal e, portanto, não é considerado como custo para o cálculo 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lucro contabilístico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b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Mas, de um ponto de vista económico, o pagamento de uma taxa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 dividendos deve ser considerado como custo do capital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 empresas só atraem investidores se tiverem um lucro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isto é, equivalente às outras empresas com risco semelhante</a:t>
            </a:r>
            <a:endParaRPr lang="pt-PT" altLang="x-none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Assim, um lucro económico nulo implica que as receitas são suficientes para cobrir todos os custos, incluindo o pagamento de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  <a:r>
              <a:rPr lang="pt-PT" altLang="x-none" sz="2000" b="1" dirty="0">
                <a:latin typeface="Cambria Math" charset="0"/>
                <a:ea typeface="Cambria Math" charset="0"/>
                <a:cs typeface="Cambria Math" charset="0"/>
              </a:rPr>
              <a:t> 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653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lucro económico nulo é, portanto, uma situação perfeitamente sustentável no longo prazo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lucro económico positivo implica que as receitas são suficientes para cobrir todos os custos, incluindo o pagamento de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e ainda sobra um excedente </a:t>
            </a:r>
            <a:r>
              <a:rPr lang="pt-PT" altLang="x-none" sz="2000" b="1" i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acima do normal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situação não é sustentável no longo prazo. Um sector com lucros acima do normal atrai investidores e concorrentes, aumentando a oferta e fazendo baixar os lucros</a:t>
            </a:r>
          </a:p>
          <a:p>
            <a:pPr marL="533400" indent="-533400">
              <a:lnSpc>
                <a:spcPct val="8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algn="ctr">
              <a:lnSpc>
                <a:spcPct val="8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2345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Primário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extractivas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pesca, agricultura)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Secundário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ind.transformadora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construção)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Terciário (serviços: bancos, seguros, turismo, comunicações, multimédia, etc.)</a:t>
            </a:r>
          </a:p>
        </p:txBody>
      </p:sp>
    </p:spTree>
    <p:extLst>
      <p:ext uri="{BB962C8B-B14F-4D97-AF65-F5344CB8AC3E}">
        <p14:creationId xmlns:p14="http://schemas.microsoft.com/office/powerpoint/2010/main" val="4869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Um lucro económico negativo implica que os lucros não são suficientes para pagar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 situação também não é sustentável no longo prazo. Um sector com lucros </a:t>
            </a:r>
            <a:r>
              <a:rPr lang="pt-PT" altLang="x-none" sz="2000" b="1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abaixo do 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desvaloriza o seu capital, afastando os investidores e diminuindo a oferta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quer dizer que, num mercado concorrencial, o lucro económico tende (no médio/longo prazo) para zero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Tende, porque de facto há sempre inovações que permitem que as empresas mais eficientes mantenham lucros positivos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918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Lucro económico e lucro fiscal</a:t>
            </a:r>
            <a:endParaRPr lang="pt-PT" altLang="x-none" sz="32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Este ponto em que o lucro económico é zero coincide com o ponto em que os custos médios são mínimos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neste este ponto que se situa a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capacidade de produção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teórica da empresa pois é onde a empresa é mais eficiente, ou seja, funciona com custos médios mínimos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393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Curva de Oferta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C</a:t>
            </a:r>
            <a:r>
              <a:rPr lang="pt-PT" altLang="x-none" sz="1600" baseline="-25000" dirty="0"/>
              <a:t>m</a:t>
            </a: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CM                                                      </a:t>
            </a:r>
            <a:endParaRPr lang="pt-PT" altLang="x-none" sz="1600" baseline="-250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CVM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P*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Q*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3316288" y="2284413"/>
            <a:ext cx="2636837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8" name="Arco 16"/>
          <p:cNvSpPr>
            <a:spLocks/>
          </p:cNvSpPr>
          <p:nvPr/>
        </p:nvSpPr>
        <p:spPr bwMode="auto">
          <a:xfrm rot="-1142542" flipH="1" flipV="1">
            <a:off x="2195513" y="2133600"/>
            <a:ext cx="3386137" cy="3171825"/>
          </a:xfrm>
          <a:custGeom>
            <a:avLst/>
            <a:gdLst>
              <a:gd name="G0" fmla="+- 4260 0 0"/>
              <a:gd name="G1" fmla="+- 21600 0 0"/>
              <a:gd name="G2" fmla="+- 21600 0 0"/>
              <a:gd name="T0" fmla="*/ 0 w 24785"/>
              <a:gd name="T1" fmla="*/ 424 h 21600"/>
              <a:gd name="T2" fmla="*/ 24785 w 24785"/>
              <a:gd name="T3" fmla="*/ 14872 h 21600"/>
              <a:gd name="T4" fmla="*/ 4260 w 247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785" h="21600" fill="none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</a:path>
              <a:path w="24785" h="21600" stroke="0" extrusionOk="0">
                <a:moveTo>
                  <a:pt x="0" y="424"/>
                </a:moveTo>
                <a:cubicBezTo>
                  <a:pt x="1402" y="142"/>
                  <a:pt x="2829" y="-1"/>
                  <a:pt x="4260" y="-1"/>
                </a:cubicBezTo>
                <a:cubicBezTo>
                  <a:pt x="13597" y="-1"/>
                  <a:pt x="21877" y="5999"/>
                  <a:pt x="24785" y="14871"/>
                </a:cubicBezTo>
                <a:lnTo>
                  <a:pt x="4260" y="21600"/>
                </a:lnTo>
                <a:close/>
              </a:path>
            </a:pathLst>
          </a:cu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0" name="Arco 18"/>
          <p:cNvSpPr>
            <a:spLocks/>
          </p:cNvSpPr>
          <p:nvPr/>
        </p:nvSpPr>
        <p:spPr bwMode="auto">
          <a:xfrm rot="-3998303" flipH="1" flipV="1">
            <a:off x="2972594" y="1955007"/>
            <a:ext cx="2549525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18801"/>
              <a:gd name="T1" fmla="*/ 476 h 21600"/>
              <a:gd name="T2" fmla="*/ 18801 w 18801"/>
              <a:gd name="T3" fmla="*/ 5402 h 21600"/>
              <a:gd name="T4" fmla="*/ 4512 w 188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1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</a:path>
              <a:path w="18801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9774" y="-1"/>
                  <a:pt x="14855" y="1920"/>
                  <a:pt x="18801" y="5401"/>
                </a:cubicBezTo>
                <a:lnTo>
                  <a:pt x="4512" y="2160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1692276" y="4653136"/>
            <a:ext cx="33837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>
            <a:off x="5076056" y="4653136"/>
            <a:ext cx="0" cy="1295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71" grpId="0" animBg="1"/>
      <p:bldP spid="27957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Curto e Longo prazo</a:t>
            </a:r>
            <a:endParaRPr lang="pt-PT" altLang="x-none" sz="3200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Assim, no longo prazo o </a:t>
            </a:r>
            <a:r>
              <a:rPr lang="pt-PT" altLang="x-none" sz="2000" b="1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lucro económico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das empresas </a:t>
            </a:r>
            <a:r>
              <a:rPr lang="pt-PT" altLang="x-none" sz="2000" b="1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tende para zero</a:t>
            </a:r>
            <a:endParaRPr lang="pt-PT" altLang="x-none" sz="2000" b="1" i="1" dirty="0">
              <a:solidFill>
                <a:srgbClr val="0000FF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Outra característica do longo prazo é que no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longo prazo não há custos fixos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Dado um prazo suficiente, todos os custos podem ser ajustados. As empresas conseguem: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despedir ou contratar quem precisam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investir em novos equipamentos ou abater os obsoletos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encerrar instalações ou construir instalações novas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fechar fábricas, vender terrenos, aumentar ou diminuir capacidade 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9237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Curto e Longo prazo</a:t>
            </a:r>
            <a:endParaRPr lang="pt-PT" altLang="x-none" sz="3200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existência de custos fixos depende sempre do prazo que se considera</a:t>
            </a:r>
            <a:endParaRPr lang="pt-PT" altLang="x-none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6 meses as instalações, os equipamentos, os trabalhadores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são custos fixos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2 anos, os equipamentos podem ser substituídos, trabalhadores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podem ser indemnizados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5 anos, tudo por ser alterado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Consideramos que estamos numa análise de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longo prazo quando não há custos fixos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quando todos os custos podem ser ajustados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Logo, </a:t>
            </a:r>
            <a:r>
              <a:rPr lang="pt-PT" altLang="x-none" sz="2000" b="1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CM=CVM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. Graficamente</a:t>
            </a:r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430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Curva de Custos </a:t>
            </a:r>
            <a:r>
              <a:rPr lang="pt-PT" altLang="x-none"/>
              <a:t>de Longo Prazo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C</a:t>
            </a:r>
            <a:r>
              <a:rPr lang="pt-PT" altLang="x-none" sz="1600" baseline="-25000" dirty="0"/>
              <a:t>m</a:t>
            </a: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</a:t>
            </a:r>
            <a:endParaRPr lang="pt-PT" altLang="x-none" sz="1600" baseline="-25000" dirty="0"/>
          </a:p>
          <a:p>
            <a:pPr>
              <a:buNone/>
            </a:pPr>
            <a:r>
              <a:rPr lang="pt-PT" altLang="x-none" sz="1600" dirty="0"/>
              <a:t>                          CM=CVM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P*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Q*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8" name="Arco 6"/>
          <p:cNvSpPr>
            <a:spLocks/>
          </p:cNvSpPr>
          <p:nvPr/>
        </p:nvSpPr>
        <p:spPr bwMode="auto">
          <a:xfrm rot="-3998303" flipH="1" flipV="1">
            <a:off x="2307432" y="2382044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2704320" y="2587988"/>
            <a:ext cx="2685721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>
            <a:off x="1719137" y="4941168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4542656" y="4941168"/>
            <a:ext cx="29344" cy="10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71" grpId="0" animBg="1"/>
      <p:bldP spid="27957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Custo de oportunidade</a:t>
            </a:r>
            <a:endParaRPr lang="pt-PT" altLang="x-none" sz="320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Vimos que o importante para a empresa não é o lucro contabilístico ou fiscal, mas o lucro económico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Considerar como custo económico o custo dos capitais próprios está também relacionado com o conceito de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Custo de oportunidade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um agente económico aplica um recurso escasso tem de fazer escolhas: se opta pela aplicação A, deixa de fazer a aplicação B (e C, e D, etc.)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Optando por A terá um benefício inerente a essa aplicação, mas perde os benefícios associados às outras aplicações alternativas</a:t>
            </a:r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7706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Custo de oportunidade</a:t>
            </a:r>
            <a:endParaRPr lang="pt-PT" altLang="x-none" sz="320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Cada opção tem, portanto, não só um benefício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directo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mas também um custo implícito: o benefício que poderíamos obter se optássemos por uma aplicação diferente</a:t>
            </a:r>
            <a:endParaRPr lang="pt-PT" altLang="x-none" sz="200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b="1" i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Custo de oportunidade </a:t>
            </a:r>
            <a:r>
              <a:rPr lang="pt-PT" altLang="x-none" sz="2000" b="1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é igual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ao rendimento que obteríamos na melhor aplicação alternativa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Assim, quando investimos em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acções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de uma empresa temos sempre um custo de oportunidade: o rendimento que poderíamos ter se investíssemos noutra empresa, ou no índice do mercado</a:t>
            </a:r>
          </a:p>
          <a:p>
            <a:pPr marL="533400" indent="-533400" algn="ctr">
              <a:buFont typeface="Wingdings" charset="2"/>
              <a:buNone/>
            </a:pPr>
            <a:endParaRPr lang="pt-PT" alt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1785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896544"/>
          </a:xfrm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caso da produção com um único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 (exemplo inicial), é fácil de verificar que existe uma relação inversa entre produtividade média e custo variável médio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produtividade média do trabalho é a quantidade produzida por trabalhador, Q/L .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Quando a produtividade cresce, são necessárias menos horas de trabalho por unidade produzida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Menos horas de trabalho custam menos à empresa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Portanto, </a:t>
            </a:r>
            <a:r>
              <a:rPr lang="pt-PT" altLang="x-none" sz="2000" b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quando aumenta a produtividade média diminui o custo variável médio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0273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mais que um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 esta relação não é tão simples, porque pode aumentar a produtividade de um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diminuir a de outro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A relação que se pode estabelecer é entre custos e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. 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rendimentos à escala dizem-nos o que acontece à produção quando os inputs produtivos variam todos na mesma proporção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1362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Primário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extractivas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pesca, agricultura)</a:t>
            </a:r>
          </a:p>
          <a:p>
            <a:pPr marL="571500" indent="-215900" eaLnBrk="1" hangingPunct="1">
              <a:buFont typeface="Arial" charset="0"/>
              <a:buChar char="•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produz as matérias primas básicas, que depois vão sofrer transformação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historicamente, foi o primeiro sector a desenvolver-se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há 100 anos, 90% da população portuguesa trabalhava na agricultura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conforme a produtividade foi aumentando, menos trabalhadores foram sendo necessários na agricultura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hoje, apenas 10-11% do emprego em Portugal é na agricultura, mas a produção agrícola é maior que há 100 anos atrás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agricultores americanos são 2% do total, mas alimentam toda a população e ainda exportam excedentes</a:t>
            </a:r>
          </a:p>
        </p:txBody>
      </p:sp>
    </p:spTree>
    <p:extLst>
      <p:ext uri="{BB962C8B-B14F-4D97-AF65-F5344CB8AC3E}">
        <p14:creationId xmlns:p14="http://schemas.microsoft.com/office/powerpoint/2010/main" val="772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752528"/>
          </a:xfrm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rendimentos à escala dizem-nos o que acontece à produção quando os inputs produtivos variam todos na mesma proporção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também varia na mesma proporção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constantes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também cresce 5%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mais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mais que 5%</a:t>
            </a: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menos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decrescentes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menos que 5%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33072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É fácil de perceber que com rendimentos constantes à escala os custos variáveis médios se mantêm constantes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na mesma proporção que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a produtividade média de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todos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mantém-se constante, logo, os custos variáveis médios também se mantêm constantes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rendimentos crescentes à escala os custos variáveis médios decrescem</a:t>
            </a: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cresce mais depressa que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produtivos a produtividade média de </a:t>
            </a:r>
            <a:r>
              <a:rPr lang="pt-PT" altLang="x-none" sz="2000" u="sng" dirty="0">
                <a:latin typeface="Cambria Math" charset="0"/>
                <a:ea typeface="Cambria Math" charset="0"/>
                <a:cs typeface="Cambria Math" charset="0"/>
              </a:rPr>
              <a:t>todos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factores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cresce, logo, os custos variáveis médios decrescem. E vice versa.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2392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sz="4000" dirty="0"/>
              <a:t>Custos Variáveis Médios e Rendimentos à Escala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</a:t>
            </a:r>
            <a:r>
              <a:rPr lang="pt-PT" altLang="x-none" sz="1600" b="1" dirty="0">
                <a:solidFill>
                  <a:srgbClr val="C00000"/>
                </a:solidFill>
              </a:rPr>
              <a:t>Rendimentos crescentes </a:t>
            </a:r>
          </a:p>
          <a:p>
            <a:pPr algn="r">
              <a:buFont typeface="Wingdings" charset="2"/>
              <a:buNone/>
            </a:pPr>
            <a:r>
              <a:rPr lang="pt-PT" altLang="x-none" sz="1600" b="1" dirty="0">
                <a:solidFill>
                  <a:srgbClr val="C00000"/>
                </a:solidFill>
              </a:rPr>
              <a:t>                                          Rendimentos decrescentes                               </a:t>
            </a:r>
            <a:endParaRPr lang="pt-PT" altLang="x-none" sz="1600" b="1" baseline="-25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PT" altLang="x-none" sz="1600" dirty="0"/>
              <a:t>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CVM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 algn="ctr">
              <a:buNone/>
            </a:pPr>
            <a:r>
              <a:rPr lang="pt-PT" altLang="x-none" sz="1600" dirty="0"/>
              <a:t> </a:t>
            </a:r>
            <a:r>
              <a:rPr lang="pt-PT" altLang="x-none" sz="1600" b="1" dirty="0">
                <a:solidFill>
                  <a:srgbClr val="C00000"/>
                </a:solidFill>
              </a:rPr>
              <a:t>Rendimentos constantes</a:t>
            </a:r>
            <a:endParaRPr lang="pt-PT" altLang="x-none" sz="1600" dirty="0"/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428256" y="4869160"/>
            <a:ext cx="2304256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5732512" y="4077072"/>
            <a:ext cx="1287760" cy="78444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123728" y="4077072"/>
            <a:ext cx="1304528" cy="79208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Conexão Reta Unidirecional 2"/>
          <p:cNvCxnSpPr/>
          <p:nvPr/>
        </p:nvCxnSpPr>
        <p:spPr>
          <a:xfrm flipH="1">
            <a:off x="2555776" y="3356992"/>
            <a:ext cx="36004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/>
          <p:nvPr/>
        </p:nvCxnSpPr>
        <p:spPr>
          <a:xfrm>
            <a:off x="5908464" y="3650010"/>
            <a:ext cx="256220" cy="81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H="1" flipV="1">
            <a:off x="4572000" y="4999912"/>
            <a:ext cx="264164" cy="445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49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sz="4000" dirty="0"/>
              <a:t>Custos Variáveis Médios e Rendimentos à Escala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 algn="ctr">
              <a:buFont typeface="Wingdings" charset="2"/>
              <a:buNone/>
            </a:pPr>
            <a:r>
              <a:rPr lang="pt-PT" altLang="x-none" sz="1600" dirty="0"/>
              <a:t>                                   </a:t>
            </a:r>
            <a:r>
              <a:rPr lang="pt-PT" altLang="x-none" sz="1600" b="1" dirty="0">
                <a:solidFill>
                  <a:srgbClr val="C00000"/>
                </a:solidFill>
              </a:rPr>
              <a:t>Até Q* rendimentos crescentes à escala</a:t>
            </a:r>
          </a:p>
          <a:p>
            <a:pPr>
              <a:buFont typeface="Wingdings" charset="2"/>
              <a:buNone/>
            </a:pPr>
            <a:r>
              <a:rPr lang="pt-PT" altLang="x-none" sz="1600" b="1" dirty="0">
                <a:solidFill>
                  <a:srgbClr val="C00000"/>
                </a:solidFill>
              </a:rPr>
              <a:t>                                          Após Q* rendimentos decrescentes à escala                               </a:t>
            </a:r>
            <a:endParaRPr lang="pt-PT" altLang="x-none" sz="1600" b="1" baseline="-25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PT" altLang="x-none" sz="1600" dirty="0"/>
              <a:t>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CVM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Q*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-2363552" flipH="1" flipV="1">
            <a:off x="2704320" y="2587988"/>
            <a:ext cx="2685721" cy="283210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4427984" y="4941168"/>
            <a:ext cx="29344" cy="10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rco 6"/>
          <p:cNvSpPr>
            <a:spLocks/>
          </p:cNvSpPr>
          <p:nvPr/>
        </p:nvSpPr>
        <p:spPr bwMode="auto">
          <a:xfrm rot="-3998303" flipH="1" flipV="1">
            <a:off x="2291405" y="2317750"/>
            <a:ext cx="3511550" cy="3157537"/>
          </a:xfrm>
          <a:custGeom>
            <a:avLst/>
            <a:gdLst>
              <a:gd name="G0" fmla="+- 4512 0 0"/>
              <a:gd name="G1" fmla="+- 21600 0 0"/>
              <a:gd name="G2" fmla="+- 21600 0 0"/>
              <a:gd name="T0" fmla="*/ 0 w 25905"/>
              <a:gd name="T1" fmla="*/ 476 h 21600"/>
              <a:gd name="T2" fmla="*/ 25905 w 25905"/>
              <a:gd name="T3" fmla="*/ 18620 h 21600"/>
              <a:gd name="T4" fmla="*/ 4512 w 259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05" h="21600" fill="none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</a:path>
              <a:path w="25905" h="21600" stroke="0" extrusionOk="0">
                <a:moveTo>
                  <a:pt x="0" y="476"/>
                </a:moveTo>
                <a:cubicBezTo>
                  <a:pt x="1483" y="159"/>
                  <a:pt x="2995" y="-1"/>
                  <a:pt x="4512" y="-1"/>
                </a:cubicBezTo>
                <a:cubicBezTo>
                  <a:pt x="15289" y="-1"/>
                  <a:pt x="24418" y="7945"/>
                  <a:pt x="25905" y="18619"/>
                </a:cubicBezTo>
                <a:lnTo>
                  <a:pt x="4512" y="21600"/>
                </a:lnTo>
                <a:close/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5" grpId="1" uiExpand="1" build="p"/>
      <p:bldP spid="279555" grpId="2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Lembrem-se que no longo prazo o equilíbrio se encontra onde os custos médios são mínimos, isto é, passam de 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decrescentes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crescentes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quer dizer que é o ponto onde deixamos de ter rendimentos </a:t>
            </a:r>
            <a:r>
              <a:rPr lang="pt-PT" altLang="x-none" sz="2000" dirty="0">
                <a:solidFill>
                  <a:srgbClr val="0000FF"/>
                </a:solidFill>
                <a:latin typeface="Cambria Math" charset="0"/>
                <a:ea typeface="Cambria Math" charset="0"/>
                <a:cs typeface="Cambria Math" charset="0"/>
              </a:rPr>
              <a:t>crescentes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e passamos a ter rendimentos 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decrescentes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Quase todas as empresas têm rendimentos crescentes até certo ponto, pois a produção torna-se mais eficiente com uma melhor especialização e divisão do trabalho, com equipamentos mais específicos e tecnologicamente mais evoluídos, tornando-se decrescentes com o aumento dos custos de gestão e a diminuição da eficiência organizacional.</a:t>
            </a: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8894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Na maioria dos sectores os rendimentos tornam-se rapidamente decrescentes. Noutros não.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Exemplo típico é o transporte naval ou aéreo, em que a capacidade de transporte de um porta contentores aumenta muito mais depressa que o seu custo de construção ou do que o numero de tripulantes.</a:t>
            </a:r>
          </a:p>
          <a:p>
            <a:pPr marL="533400" indent="-533400">
              <a:buFont typeface="Wingdings" charset="2"/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Mas a partir de certo ponto estas economias de escala desaparecem: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existem poucos portos que recebam </a:t>
            </a:r>
            <a:r>
              <a:rPr lang="pt-PT" altLang="x-none" sz="1800" dirty="0" err="1">
                <a:latin typeface="Cambria Math" charset="0"/>
                <a:ea typeface="Cambria Math" charset="0"/>
                <a:cs typeface="Cambria Math" charset="0"/>
              </a:rPr>
              <a:t>super-portacontentores</a:t>
            </a: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 ou Airbus A380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os riscos de acidente aumentam e com eles os custos dos seguros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poucas rotas conseguem encher estes veículos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5640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Outro exemplo de industria com custos médios decrescentes é o das telecomunicações móveis (ou plataformas informáticas tipo Google)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os custos fixos são elevados (sistema informático, torres, fibra ótica)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os custos variáveis são reduzidos (mais um cliente custa quase zero, porque a infraestrutura já existe)</a:t>
            </a:r>
          </a:p>
          <a:p>
            <a:pPr marL="800100" indent="-2667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logo, como CM =CFM+CVM , os custos fixos médios estão sempre a descer e os CVM são quase zero, os custos médios decrescem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7586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Curva de Custos </a:t>
            </a:r>
            <a:r>
              <a:rPr lang="pt-PT" altLang="x-none"/>
              <a:t>de Longo Prazo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781550"/>
          </a:xfrm>
        </p:spPr>
        <p:txBody>
          <a:bodyPr/>
          <a:lstStyle/>
          <a:p>
            <a:endParaRPr lang="pt-PT" altLang="x-none" sz="1600" dirty="0"/>
          </a:p>
          <a:p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P,C</a:t>
            </a:r>
            <a:endParaRPr lang="pt-PT" altLang="x-none" sz="1800" dirty="0"/>
          </a:p>
          <a:p>
            <a:pPr algn="r">
              <a:buFont typeface="Wingdings" charset="2"/>
              <a:buNone/>
            </a:pPr>
            <a:endParaRPr lang="pt-PT" altLang="x-none" sz="14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</a:t>
            </a:r>
          </a:p>
          <a:p>
            <a:pPr>
              <a:buNone/>
            </a:pPr>
            <a:r>
              <a:rPr lang="pt-PT" altLang="x-none" sz="1600" dirty="0"/>
              <a:t>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CM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                                                  </a:t>
            </a:r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</a:t>
            </a:r>
          </a:p>
          <a:p>
            <a:pPr>
              <a:buNone/>
            </a:pPr>
            <a:r>
              <a:rPr lang="pt-PT" altLang="x-none" sz="1600" dirty="0"/>
              <a:t>                    Cm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</a:t>
            </a:r>
          </a:p>
          <a:p>
            <a:pPr>
              <a:buFont typeface="Wingdings" charset="2"/>
              <a:buNone/>
            </a:pPr>
            <a:endParaRPr lang="pt-PT" altLang="x-none" sz="1600" dirty="0"/>
          </a:p>
          <a:p>
            <a:pPr>
              <a:buFont typeface="Wingdings" charset="2"/>
              <a:buNone/>
            </a:pPr>
            <a:r>
              <a:rPr lang="pt-PT" altLang="x-none" sz="1600" dirty="0"/>
              <a:t>                                                                                               Q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1692275" y="5949950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1692275" y="1844675"/>
            <a:ext cx="0" cy="410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0" name="Arco 8"/>
          <p:cNvSpPr>
            <a:spLocks/>
          </p:cNvSpPr>
          <p:nvPr/>
        </p:nvSpPr>
        <p:spPr bwMode="auto">
          <a:xfrm rot="230608" flipH="1" flipV="1">
            <a:off x="1972371" y="3049086"/>
            <a:ext cx="5388413" cy="2291940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rco 8"/>
          <p:cNvSpPr>
            <a:spLocks/>
          </p:cNvSpPr>
          <p:nvPr/>
        </p:nvSpPr>
        <p:spPr bwMode="auto">
          <a:xfrm rot="21396149" flipH="1" flipV="1">
            <a:off x="1969617" y="5002550"/>
            <a:ext cx="5328591" cy="708472"/>
          </a:xfrm>
          <a:custGeom>
            <a:avLst/>
            <a:gdLst>
              <a:gd name="G0" fmla="+- 4137 0 0"/>
              <a:gd name="G1" fmla="+- 21600 0 0"/>
              <a:gd name="G2" fmla="+- 21600 0 0"/>
              <a:gd name="T0" fmla="*/ 0 w 25723"/>
              <a:gd name="T1" fmla="*/ 400 h 21600"/>
              <a:gd name="T2" fmla="*/ 25723 w 25723"/>
              <a:gd name="T3" fmla="*/ 20836 h 21600"/>
              <a:gd name="T4" fmla="*/ 4137 w 257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723" h="21600" fill="none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</a:path>
              <a:path w="25723" h="21600" stroke="0" extrusionOk="0">
                <a:moveTo>
                  <a:pt x="-1" y="399"/>
                </a:moveTo>
                <a:cubicBezTo>
                  <a:pt x="1362" y="133"/>
                  <a:pt x="2748" y="-1"/>
                  <a:pt x="4137" y="-1"/>
                </a:cubicBezTo>
                <a:cubicBezTo>
                  <a:pt x="15769" y="-1"/>
                  <a:pt x="25312" y="9211"/>
                  <a:pt x="25723" y="20835"/>
                </a:cubicBezTo>
                <a:lnTo>
                  <a:pt x="4137" y="21600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/>
              <a:t>Rendimentos à escala</a:t>
            </a:r>
            <a:endParaRPr lang="pt-PT" altLang="x-none" sz="320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os custos médios forem decrescentes, as empresas têm tendência para aumentar a produção e baixar os preços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Estas situações dão origem a grandes empresas com grande volume e preços baixos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isto assistimos a campanhas das operadoras para roubar clientes umas às outras, pois um novo cliente é quase lucro puro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Por isso também a Google ou o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Facebook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ou outras plataformas optam por oferecer os seus serviços aos clientes, procurando depois receitas através da publicidade ou de outros serviços</a:t>
            </a: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1490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dirty="0"/>
              <a:t>Oferta agregada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Como vimos, a curva da oferta de cada empresa corresponde a uma parte ascendente da sua curva de custos marginais, por isso é positivamente inclinada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Agregando a oferta de todas as empresas de um sector obtemos a Oferta agregada desse sector, que será também positivamente inclinada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Dependendo da tecnologia de produção de cada sector e dos preços dos inputs, assim essa Oferta será mais ou menos inclinada.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os custos marginais crescerem depressa será mais inclinada (</a:t>
            </a:r>
            <a:r>
              <a:rPr lang="pt-PT" altLang="x-none" sz="2000" b="1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menos elástica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). Se os custos marginais crescerem devagar será menos inclinada (</a:t>
            </a:r>
            <a:r>
              <a:rPr lang="pt-PT" altLang="x-none" sz="2000" b="1" dirty="0">
                <a:solidFill>
                  <a:schemeClr val="accent1">
                    <a:lumMod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rPr>
              <a:t>mais elástica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).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725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Secundário (</a:t>
            </a:r>
            <a:r>
              <a:rPr lang="pt-PT" altLang="x-none" sz="2400" dirty="0" err="1">
                <a:latin typeface="Cambria Math" charset="0"/>
                <a:ea typeface="Cambria Math" charset="0"/>
                <a:cs typeface="Cambria Math" charset="0"/>
              </a:rPr>
              <a:t>ind.transformadora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, construção)</a:t>
            </a:r>
          </a:p>
          <a:p>
            <a:pPr marL="571500" indent="-215900" eaLnBrk="1" hangingPunct="1">
              <a:buFont typeface="Arial" charset="0"/>
              <a:buChar char="•"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surge a seguir ao Primário, historicamente e na cadeia de produção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absorveu os trabalhadores libertados do Primário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chegou a ser o principal setor produtivo, com mais de 40% do emprego (Inglaterra há 100 anos, Portugal há 50 anos)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com o aumento da produtividade (maquinaria, robots) cada vez são precisos menos trabalhadores para produzir todos os carros, equipamentos, televisores, computadores,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etc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que necessitamos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aconteceu o mesmo que no Primário, o peso do emprego no secundário desceu, embora se produza cada vez mais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atualmente, em Portugal representa menos de 25% do PIB; na Grã-Bretanha representa 12%</a:t>
            </a:r>
          </a:p>
          <a:p>
            <a:pPr eaLnBrk="1" hangingPunct="1"/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0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solidFill>
                <a:schemeClr val="accent6">
                  <a:lumMod val="60000"/>
                  <a:lumOff val="40000"/>
                </a:schemeClr>
              </a:solidFill>
              <a:ln>
                <a:gradFill flip="none" rotWithShape="1">
                  <a:gsLst>
                    <a:gs pos="50000">
                      <a:srgbClr val="0070C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txBody>
              <a:bodyPr/>
              <a:lstStyle/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estrutura de custos de uma empresa é dada pela sua curva de custos totais (</a:t>
                </a:r>
                <a:r>
                  <a:rPr lang="pt-PT" altLang="x-none" sz="2000" b="1" dirty="0">
                    <a:solidFill>
                      <a:srgbClr val="7030A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CT=C(Q)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totais dividem-se em custos fixos (</a:t>
                </a:r>
                <a:r>
                  <a:rPr lang="pt-PT" altLang="x-none" sz="2000" b="1" dirty="0">
                    <a:solidFill>
                      <a:srgbClr val="7030A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CF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 e custos variáveis (</a:t>
                </a:r>
                <a:r>
                  <a:rPr lang="pt-PT" altLang="x-none" sz="2000" b="1" dirty="0">
                    <a:solidFill>
                      <a:srgbClr val="7030A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CV=CV(Q)</a:t>
                </a: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A partir deste obtêm-se: 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marginais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𝐦𝐠</m:t>
                        </m:r>
                      </m:sub>
                    </m:sSub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l-GR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l-GR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𝚫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num>
                      <m:den>
                        <m:r>
                          <a:rPr lang="el-GR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𝚫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𝐐</m:t>
                        </m:r>
                      </m:den>
                    </m:f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pt-PT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𝐝𝐂</m:t>
                        </m:r>
                      </m:num>
                      <m:den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𝐝𝐐</m:t>
                        </m:r>
                      </m:den>
                    </m:f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 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fixos médios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𝑪</m:t>
                        </m:r>
                      </m:e>
                      <m:sub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𝐅𝐌</m:t>
                        </m:r>
                      </m:sub>
                    </m:sSub>
                    <m:r>
                      <a:rPr lang="pt-PT" altLang="x-none" sz="2000" b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l-GR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pt-PT" altLang="x-none" sz="2000" b="1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𝐅</m:t>
                        </m:r>
                      </m:num>
                      <m:den>
                        <m:r>
                          <a:rPr lang="pt-PT" altLang="x-none" sz="2000" b="1" i="1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𝑸</m:t>
                        </m:r>
                      </m:den>
                    </m:f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variáveis médios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𝐕</m:t>
                        </m:r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𝐌</m:t>
                        </m:r>
                      </m:sub>
                    </m:sSub>
                    <m:r>
                      <a:rPr lang="pt-PT" altLang="x-none" sz="2000" b="1" i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l-GR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  <m:r>
                          <a:rPr lang="pt-PT" altLang="x-none" sz="2000" b="1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𝐕</m:t>
                        </m:r>
                      </m:num>
                      <m:den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𝐐</m:t>
                        </m:r>
                      </m:den>
                    </m:f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711200" indent="-228600">
                  <a:buFont typeface="Wingdings" charset="2"/>
                  <a:buChar char="§"/>
                </a:pPr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os custos totais médios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x-none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𝐌</m:t>
                        </m:r>
                      </m:sub>
                    </m:sSub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𝐅𝐌</m:t>
                        </m:r>
                      </m:sub>
                    </m:sSub>
                    <m:r>
                      <a:rPr lang="pt-PT" altLang="x-none" sz="2000" b="1" i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x-none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𝐂</m:t>
                        </m:r>
                      </m:e>
                      <m:sub>
                        <m:r>
                          <a:rPr lang="pt-PT" altLang="x-none" sz="2000" b="1" i="0">
                            <a:solidFill>
                              <a:srgbClr val="7030A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𝐕𝐌</m:t>
                        </m:r>
                      </m:sub>
                    </m:sSub>
                  </m:oMath>
                </a14:m>
                <a:r>
                  <a:rPr lang="pt-PT" altLang="x-none" sz="2000" dirty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</a:p>
              <a:p>
                <a:pPr marL="711200" indent="-228600">
                  <a:buFont typeface="Wingdings" charset="2"/>
                  <a:buChar char="§"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800100" indent="-266700">
                  <a:buFont typeface="Wingdings" charset="2"/>
                  <a:buChar char="§"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>
                  <a:buNone/>
                </a:pPr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/>
                <a:endParaRPr lang="pt-PT" altLang="x-none" sz="2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33400" indent="-533400">
                  <a:buFont typeface="Wingdings" charset="2"/>
                  <a:buNone/>
                </a:pPr>
                <a:r>
                  <a:rPr lang="pt-PT" altLang="x-none" sz="2400" dirty="0"/>
                  <a:t>  </a:t>
                </a:r>
              </a:p>
              <a:p>
                <a:pPr marL="533400" indent="-533400"/>
                <a:endParaRPr lang="pt-PT" altLang="x-none" sz="2400" dirty="0"/>
              </a:p>
              <a:p>
                <a:pPr marL="533400" indent="-533400">
                  <a:buFont typeface="Wingdings" charset="2"/>
                  <a:buNone/>
                </a:pPr>
                <a:endParaRPr lang="pt-PT" altLang="x-none" sz="2400" dirty="0"/>
              </a:p>
              <a:p>
                <a:pPr marL="533400" indent="-533400" algn="ctr">
                  <a:buFont typeface="Wingdings" charset="2"/>
                  <a:buNone/>
                </a:pPr>
                <a:endParaRPr lang="pt-PT" altLang="x-none" sz="2400" b="1" dirty="0"/>
              </a:p>
            </p:txBody>
          </p:sp>
        </mc:Choice>
        <mc:Fallback xmlns="">
          <p:sp>
            <p:nvSpPr>
              <p:cNvPr id="302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8" t="-654"/>
                </a:stretch>
              </a:blipFill>
              <a:ln>
                <a:gradFill flip="none" rotWithShape="1">
                  <a:gsLst>
                    <a:gs pos="50000">
                      <a:srgbClr val="0070C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0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2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custos fixos médios são sempre decrescentes com a quantidade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custos marginais e os custos variáveis médios têm(normalmente) uma zona decrescente seguida de uma zona crescente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custo marginais e os custos médios cruzam-se ondes estes são mínimos, ou seja: </a:t>
            </a: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enquanto os marginais são menores que os médios estes decrescem 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quando os marginais são maiores que os médios estes crescem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6418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quantidade ótima de produção, isto é, aquela que maximiza o lucro, é quando o custo marginal é igual ao preço de venda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  </a:t>
            </a:r>
            <a:r>
              <a:rPr lang="pt-PT" altLang="x-none" sz="2400" b="1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P = C</a:t>
            </a:r>
            <a:r>
              <a:rPr lang="pt-PT" altLang="x-none" sz="2400" b="1" baseline="-25000" dirty="0">
                <a:solidFill>
                  <a:srgbClr val="800000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quando o preço sobe a quantidade aumenta 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quando o preço desce a quantidade diminui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a oferta da empresa corresponde à sua curva de custos marginais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</a:t>
            </a:r>
            <a:endParaRPr lang="pt-PT" altLang="x-none" sz="24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for superior ao custo médio o lucro é positivo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for igual ao custo médio o lucro é zero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for inferior ao custo médio o lucro é negativo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  <p:sp>
        <p:nvSpPr>
          <p:cNvPr id="2" name="Moldura 1"/>
          <p:cNvSpPr/>
          <p:nvPr/>
        </p:nvSpPr>
        <p:spPr>
          <a:xfrm>
            <a:off x="6876256" y="1772816"/>
            <a:ext cx="1008112" cy="432048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00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preço for inferior ao custo médio </a:t>
            </a:r>
            <a:endParaRPr lang="pt-PT" altLang="x-none" sz="2000" b="1" dirty="0">
              <a:solidFill>
                <a:srgbClr val="8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mas superior ao custo variável médio, os prejuízo são inferiores ao custo fixo e a produção deve continuar no curto prazo; mas prejuízos não são sustentáveis indefinidamente, e no longo prazo a empresa tem de tomar medidas (redução de custos) para aumentar a rentabilidade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1800" dirty="0">
                <a:latin typeface="Cambria Math" charset="0"/>
                <a:ea typeface="Cambria Math" charset="0"/>
                <a:cs typeface="Cambria Math" charset="0"/>
              </a:rPr>
              <a:t>mas inferior ao custo variável médio, os prejuízo são superiores ao custo fixo e a produção deve parar imediatamente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ponto em que os custos médios são mínimos situa-se a </a:t>
            </a:r>
            <a:r>
              <a:rPr lang="pt-PT" altLang="x-none" sz="2000" b="1" dirty="0">
                <a:solidFill>
                  <a:srgbClr val="7030A0"/>
                </a:solidFill>
                <a:latin typeface="Cambria Math" charset="0"/>
                <a:ea typeface="Cambria Math" charset="0"/>
                <a:cs typeface="Cambria Math" charset="0"/>
              </a:rPr>
              <a:t>capacidade de produção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teórica da empresa pois é onde a empresa é mais eficiente</a:t>
            </a:r>
          </a:p>
          <a:p>
            <a:pPr marL="533400" indent="-533400">
              <a:buFont typeface="Wingdings" charset="2"/>
              <a:buChar char="q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Char char="q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conceito económico de lucro é igual a todas as receitas menos todas as despesas, incluindo nestas os custos dos capitais próprios</a:t>
            </a: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359538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custo dos capitais próprios não é considerado custo fiscal/contabilístico, mas deve ser considerado um custo económico porque</a:t>
            </a:r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capitais próprios que os donos da empresa investem nesta devem ser remunerados com um dividendo normal: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a empresa tem um lucro económico positivo implica que as receitas são suficientes para cobrir todos os custos, incluindo o pagamento de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, e ainda sobra um excedente </a:t>
            </a:r>
            <a:r>
              <a:rPr lang="pt-PT" altLang="x-none" sz="2000" b="1" i="1" dirty="0">
                <a:solidFill>
                  <a:srgbClr val="0070C0"/>
                </a:solidFill>
                <a:latin typeface="Cambria Math" charset="0"/>
                <a:ea typeface="Cambria Math" charset="0"/>
                <a:cs typeface="Cambria Math" charset="0"/>
              </a:rPr>
              <a:t>acima do normal;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acima do normal atrai investidores e concorrentes, aumentando a oferta e fazendo baixar os lucros </a:t>
            </a:r>
          </a:p>
          <a:p>
            <a:pPr marL="838200" indent="-3048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 económico negativo implica que os lucros não são suficientes para pagar um dividendo </a:t>
            </a:r>
            <a:r>
              <a:rPr lang="pt-PT" altLang="x-none" sz="2000" b="1" i="1" dirty="0">
                <a:latin typeface="Cambria Math" charset="0"/>
                <a:ea typeface="Cambria Math" charset="0"/>
                <a:cs typeface="Cambria Math" charset="0"/>
              </a:rPr>
              <a:t>normal; 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lucros </a:t>
            </a:r>
            <a:r>
              <a:rPr lang="pt-PT" altLang="x-none" sz="2000" b="1" i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abaixo do normal 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desvaloriza o seu capital, afastando os investidores e diminuindo a oferta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2000" b="1" i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399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Num mercado concorrencial, o lucro económico tende (no médio/longo prazo) para zero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Considerar como custo económico o custo dos capitais próprios está também relacionado com o conceito de </a:t>
            </a:r>
            <a:r>
              <a:rPr lang="pt-PT" altLang="x-none" sz="2000" b="1" i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Custo de oportunidade: </a:t>
            </a:r>
            <a:r>
              <a:rPr lang="pt-PT" altLang="x-none" sz="2000" b="1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é igual ao rendimento que obteríamos na melhor aplicação alternativa 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b="1" i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No </a:t>
            </a:r>
            <a:r>
              <a:rPr lang="pt-PT" altLang="x-none" sz="2000" b="1" u="sng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longo prazo não há custos fixos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</a:t>
            </a: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317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6 meses as instalações, os equipamentos, os trabalhadores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são custos fixos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2 anos, os equipamentos podem ser substituídos, trabalhadores </a:t>
            </a:r>
            <a:r>
              <a:rPr lang="pt-PT" altLang="x-none" sz="2000" dirty="0" err="1">
                <a:latin typeface="Cambria Math" charset="0"/>
                <a:ea typeface="Cambria Math" charset="0"/>
                <a:cs typeface="Cambria Math" charset="0"/>
              </a:rPr>
              <a:t>efectivos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podem ser indemnizados</a:t>
            </a:r>
          </a:p>
          <a:p>
            <a:pPr marL="800100" indent="-317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a 5 anos, tudo por ser alterado</a:t>
            </a:r>
          </a:p>
          <a:p>
            <a:pPr marL="533400" indent="-533400">
              <a:lnSpc>
                <a:spcPct val="90000"/>
              </a:lnSpc>
            </a:pPr>
            <a:endParaRPr lang="pt-PT" altLang="x-none" sz="2000" b="1" u="sng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endParaRPr lang="pt-PT" altLang="x-none" sz="2000" b="1" i="1" dirty="0">
              <a:solidFill>
                <a:srgbClr val="C0000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304800">
              <a:buFont typeface="Wingdings" charset="2"/>
              <a:buChar char="§"/>
            </a:pPr>
            <a:endParaRPr lang="pt-PT" altLang="x-none" sz="2000" b="1" i="1" dirty="0">
              <a:solidFill>
                <a:srgbClr val="0070C0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800100" indent="-266700">
              <a:buFont typeface="Wingdings" charset="2"/>
              <a:buChar char="§"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buFont typeface="Wingdings" charset="2"/>
              <a:buNone/>
            </a:pPr>
            <a:r>
              <a:rPr lang="pt-PT" altLang="x-none" sz="2400" dirty="0"/>
              <a:t>  </a:t>
            </a:r>
          </a:p>
          <a:p>
            <a:pPr marL="533400" indent="-533400"/>
            <a:endParaRPr lang="pt-PT" altLang="x-none" sz="2400" dirty="0"/>
          </a:p>
          <a:p>
            <a:pPr marL="533400" indent="-533400"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4292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2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x-none" b="1" dirty="0">
                <a:solidFill>
                  <a:srgbClr val="C00000"/>
                </a:solidFill>
              </a:rPr>
              <a:t>Resumo</a:t>
            </a:r>
            <a:endParaRPr lang="pt-PT" altLang="x-none" sz="32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229600" cy="511256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533400" indent="-533400"/>
            <a:r>
              <a:rPr lang="pt-PT" altLang="x-none" sz="2000" b="1" u="sng" dirty="0">
                <a:latin typeface="Cambria Math" charset="0"/>
                <a:ea typeface="Cambria Math" charset="0"/>
                <a:cs typeface="Cambria Math" charset="0"/>
              </a:rPr>
              <a:t>Os rendimentos à escala dizem-nos o que acontece à produção quando os inputs produtivos variam todos na mesma proporção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:</a:t>
            </a:r>
          </a:p>
          <a:p>
            <a:pPr marL="533400" indent="-533400"/>
            <a:endParaRPr lang="pt-PT" altLang="x-none" sz="1800" dirty="0">
              <a:latin typeface="Cambria Math" charset="0"/>
              <a:ea typeface="Cambria Math" charset="0"/>
              <a:cs typeface="Cambria Math" charset="0"/>
            </a:endParaRPr>
          </a:p>
          <a:p>
            <a:pPr marL="838200" indent="-444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também varia na mesma proporção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constantes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também cresce 5%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custos variáveis médios constantes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838200" indent="-444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mais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mais que 5%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custos variáveis médios decrescentes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838200" indent="-444500">
              <a:buFont typeface="Wingdings" charset="2"/>
              <a:buChar char="§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se o produto varia menos que proporcionalmente existem </a:t>
            </a:r>
            <a:r>
              <a:rPr lang="pt-PT" altLang="x-none" sz="2000" b="1" i="1" dirty="0">
                <a:solidFill>
                  <a:srgbClr val="C00000"/>
                </a:solidFill>
                <a:latin typeface="Cambria Math" charset="0"/>
                <a:ea typeface="Cambria Math" charset="0"/>
                <a:cs typeface="Cambria Math" charset="0"/>
              </a:rPr>
              <a:t>Rendimentos decrescentes à escala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 , ou seja, se todos os inputs crescerem 5%, o produto cresce menos que 5% (</a:t>
            </a:r>
            <a:r>
              <a:rPr lang="pt-PT" altLang="x-none" sz="20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</a:rPr>
              <a:t>custos variáveis médios crescentes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</a:t>
            </a:r>
          </a:p>
          <a:p>
            <a:pPr marL="533400" indent="-533400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</a:pPr>
            <a:endParaRPr lang="pt-PT" altLang="x-none" sz="2400" dirty="0"/>
          </a:p>
          <a:p>
            <a:pPr marL="533400" indent="-533400">
              <a:lnSpc>
                <a:spcPct val="90000"/>
              </a:lnSpc>
              <a:buFont typeface="Wingdings" charset="2"/>
              <a:buNone/>
            </a:pPr>
            <a:endParaRPr lang="pt-PT" altLang="x-none" sz="2400" dirty="0"/>
          </a:p>
          <a:p>
            <a:pPr marL="533400" indent="-533400" algn="ctr">
              <a:lnSpc>
                <a:spcPct val="90000"/>
              </a:lnSpc>
              <a:buFont typeface="Wingdings" charset="2"/>
              <a:buNone/>
            </a:pPr>
            <a:endParaRPr lang="pt-PT" alt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8957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pt-PT" altLang="x-none" dirty="0"/>
              <a:t>Bibliografia</a:t>
            </a:r>
            <a:endParaRPr lang="pt-PT" altLang="x-none" sz="3200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360363" indent="-360363" algn="just" eaLnBrk="1" hangingPunct="1">
              <a:lnSpc>
                <a:spcPct val="90000"/>
              </a:lnSpc>
            </a:pPr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pt-PT" altLang="x-none" dirty="0"/>
          </a:p>
          <a:p>
            <a:pPr marL="533400" indent="-533400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dirty="0"/>
          </a:p>
          <a:p>
            <a:pPr marL="533400" indent="-533400" algn="ctr" eaLnBrk="1" hangingPunct="1">
              <a:lnSpc>
                <a:spcPct val="90000"/>
              </a:lnSpc>
              <a:buFont typeface="Wingdings" charset="2"/>
              <a:buNone/>
            </a:pPr>
            <a:endParaRPr lang="pt-PT" altLang="x-none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766926-6390-47FC-9E87-FA841F520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44824"/>
            <a:ext cx="777686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Sectores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400" dirty="0">
                <a:latin typeface="Cambria Math" charset="0"/>
                <a:ea typeface="Cambria Math" charset="0"/>
                <a:cs typeface="Cambria Math" charset="0"/>
              </a:rPr>
              <a:t>Terciário (serviços: bancos, seguros, turismo, comunicações, multimédia, etc.)</a:t>
            </a:r>
          </a:p>
          <a:p>
            <a:pPr marL="571500" indent="-215900" eaLnBrk="1" hangingPunct="1">
              <a:buFont typeface="Arial" charset="0"/>
              <a:buChar char="•"/>
            </a:pPr>
            <a:endParaRPr lang="pt-PT" altLang="x-none" sz="2400" dirty="0">
              <a:latin typeface="Cambria Math" charset="0"/>
              <a:ea typeface="Cambria Math" charset="0"/>
              <a:cs typeface="Cambria Math" charset="0"/>
            </a:endParaRP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os trabalhadores libertados do Secundário encontram emprego no Terciário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enquanto a capacidade de consumir bens físicos tem limitações, a procura de Serviços é ilimitada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hoje, o Terciário é o principal setor nas economias desenvolvidas, com peso superior a 70%</a:t>
            </a:r>
          </a:p>
          <a:p>
            <a:pPr marL="571500" indent="-215900" eaLnBrk="1" hangingPunct="1">
              <a:buFont typeface="Arial" charset="0"/>
              <a:buChar char="•"/>
            </a:pP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engloba os setores mais dinâmicos (</a:t>
            </a:r>
            <a:r>
              <a:rPr lang="pt-PT" altLang="x-none" sz="2000" i="1" dirty="0">
                <a:latin typeface="Cambria Math" charset="0"/>
                <a:ea typeface="Cambria Math" charset="0"/>
                <a:cs typeface="Cambria Math" charset="0"/>
              </a:rPr>
              <a:t>superiores</a:t>
            </a:r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), como o Turismo, a Cultura e Entretenimento, os serviços Financeiros, a produção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6556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x-none"/>
              <a:t>Racionalidade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Para analisar o comportamento das empresas, necessitamos de assumir alguns princípios básicos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O axioma básico da teoria económica é o da racionalidade dos agentes económicos</a:t>
            </a:r>
            <a:endParaRPr lang="pt-PT" altLang="x-none" sz="2000" u="sng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Racionalidade implica que os agentes económicos procuram obter o maior ganho possível para si, com os recursos e meios à sua disposição</a:t>
            </a:r>
          </a:p>
          <a:p>
            <a:pPr eaLnBrk="1" hangingPunct="1"/>
            <a:endParaRPr lang="pt-PT" altLang="x-none" sz="2000" dirty="0">
              <a:latin typeface="Cambria Math" charset="0"/>
              <a:ea typeface="Cambria Math" charset="0"/>
              <a:cs typeface="Cambria Math" charset="0"/>
            </a:endParaRPr>
          </a:p>
          <a:p>
            <a:pPr eaLnBrk="1" hangingPunct="1"/>
            <a:r>
              <a:rPr lang="pt-PT" altLang="x-none" sz="2000" dirty="0">
                <a:latin typeface="Cambria Math" charset="0"/>
                <a:ea typeface="Cambria Math" charset="0"/>
                <a:cs typeface="Cambria Math" charset="0"/>
              </a:rPr>
              <a:t>Isto é normalmente feito comparando os custos e benefícios das suas decisões</a:t>
            </a:r>
          </a:p>
          <a:p>
            <a:pPr eaLnBrk="1" hangingPunct="1"/>
            <a:endParaRPr lang="pt-PT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529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Modelo de apresentação predefinido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4070</TotalTime>
  <Words>5147</Words>
  <Application>Microsoft Office PowerPoint</Application>
  <PresentationFormat>Apresentação no Ecrã (4:3)</PresentationFormat>
  <Paragraphs>1038</Paragraphs>
  <Slides>77</Slides>
  <Notes>77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77</vt:i4>
      </vt:variant>
    </vt:vector>
  </HeadingPairs>
  <TitlesOfParts>
    <vt:vector size="85" baseType="lpstr">
      <vt:lpstr>Arial</vt:lpstr>
      <vt:lpstr>Cambria Math</vt:lpstr>
      <vt:lpstr>Garamond</vt:lpstr>
      <vt:lpstr>Times New Roman</vt:lpstr>
      <vt:lpstr>Verdana</vt:lpstr>
      <vt:lpstr>Wingdings</vt:lpstr>
      <vt:lpstr>Modelo de apresentação predefinido</vt:lpstr>
      <vt:lpstr>Gráfico</vt:lpstr>
      <vt:lpstr>Introdução à Economia</vt:lpstr>
      <vt:lpstr>Empresa</vt:lpstr>
      <vt:lpstr>Factores produtivos</vt:lpstr>
      <vt:lpstr>Tipos legais de empresa</vt:lpstr>
      <vt:lpstr>Sectores</vt:lpstr>
      <vt:lpstr>Sectores</vt:lpstr>
      <vt:lpstr>Sectores</vt:lpstr>
      <vt:lpstr>Sectores</vt:lpstr>
      <vt:lpstr>Racionalidade</vt:lpstr>
      <vt:lpstr>Racionalidade</vt:lpstr>
      <vt:lpstr>Lucro</vt:lpstr>
      <vt:lpstr>Mercado concorrencial</vt:lpstr>
      <vt:lpstr>Custos de produção</vt:lpstr>
      <vt:lpstr>Custos de produção</vt:lpstr>
      <vt:lpstr>Função custo</vt:lpstr>
      <vt:lpstr>Função Custo </vt:lpstr>
      <vt:lpstr>Custos variáveis médios e marginais</vt:lpstr>
      <vt:lpstr>Função custo médio e marginal</vt:lpstr>
      <vt:lpstr>Função Custo médio e marginal</vt:lpstr>
      <vt:lpstr>Custos totais médios e marginais</vt:lpstr>
      <vt:lpstr>Função custo médio e marginal</vt:lpstr>
      <vt:lpstr>Função Custo médio e marginal</vt:lpstr>
      <vt:lpstr>Custos médios e marginais</vt:lpstr>
      <vt:lpstr>Custo médio e marginal</vt:lpstr>
      <vt:lpstr>Custos médios e marginais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Maximização do lucro</vt:lpstr>
      <vt:lpstr>Curva de Oferta</vt:lpstr>
      <vt:lpstr>Curva de Oferta</vt:lpstr>
      <vt:lpstr>Curva de Oferta</vt:lpstr>
      <vt:lpstr>Curva de Oferta</vt:lpstr>
      <vt:lpstr>Curva de Oferta</vt:lpstr>
      <vt:lpstr>Curva de Oferta</vt:lpstr>
      <vt:lpstr>Curva de Oferta</vt:lpstr>
      <vt:lpstr>Lucro económico e lucro fiscal</vt:lpstr>
      <vt:lpstr>Lucro económico e lucro fiscal</vt:lpstr>
      <vt:lpstr>Lucro económico e lucro fiscal</vt:lpstr>
      <vt:lpstr>Lucro económico e lucro fiscal</vt:lpstr>
      <vt:lpstr>Lucro económico e lucro fiscal</vt:lpstr>
      <vt:lpstr>Lucro económico e lucro fiscal</vt:lpstr>
      <vt:lpstr>Curva de Oferta</vt:lpstr>
      <vt:lpstr>Curto e Longo prazo</vt:lpstr>
      <vt:lpstr>Curto e Longo prazo</vt:lpstr>
      <vt:lpstr>Curva de Custos de Longo Prazo</vt:lpstr>
      <vt:lpstr>Custo de oportunidade</vt:lpstr>
      <vt:lpstr>Custo de oportunidade</vt:lpstr>
      <vt:lpstr>Rendimentos à escala</vt:lpstr>
      <vt:lpstr>Rendimentos à escala</vt:lpstr>
      <vt:lpstr>Rendimentos à escala</vt:lpstr>
      <vt:lpstr>Rendimentos à escala</vt:lpstr>
      <vt:lpstr>Custos Variáveis Médios e Rendimentos à Escala</vt:lpstr>
      <vt:lpstr>Custos Variáveis Médios e Rendimentos à Escala</vt:lpstr>
      <vt:lpstr>Rendimentos à escala</vt:lpstr>
      <vt:lpstr>Rendimentos à escala</vt:lpstr>
      <vt:lpstr>Rendimentos à escala</vt:lpstr>
      <vt:lpstr>Curva de Custos de Longo Prazo</vt:lpstr>
      <vt:lpstr>Rendimentos à escala</vt:lpstr>
      <vt:lpstr>Oferta agregada</vt:lpstr>
      <vt:lpstr>Resumo</vt:lpstr>
      <vt:lpstr>Resumo</vt:lpstr>
      <vt:lpstr>Resumo</vt:lpstr>
      <vt:lpstr>Resumo</vt:lpstr>
      <vt:lpstr>Resumo</vt:lpstr>
      <vt:lpstr>Resumo</vt:lpstr>
      <vt:lpstr>Resumo</vt:lpstr>
      <vt:lpstr>Bibliografia</vt:lpstr>
    </vt:vector>
  </TitlesOfParts>
  <Company>GERMEN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 II</dc:title>
  <dc:creator>Egas Salgueiro</dc:creator>
  <cp:lastModifiedBy>Antonio J. Fernandes</cp:lastModifiedBy>
  <cp:revision>205</cp:revision>
  <cp:lastPrinted>2017-03-14T16:25:17Z</cp:lastPrinted>
  <dcterms:created xsi:type="dcterms:W3CDTF">2006-01-29T20:40:42Z</dcterms:created>
  <dcterms:modified xsi:type="dcterms:W3CDTF">2020-02-05T12:45:51Z</dcterms:modified>
</cp:coreProperties>
</file>