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3.xml" ContentType="application/vnd.openxmlformats-officedocument.presentationml.notesSlide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2.xml" ContentType="application/vnd.openxmlformats-officedocument.drawingml.chart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7.xml" ContentType="application/vnd.openxmlformats-officedocument.presentationml.notesSlide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5.xml" ContentType="application/vnd.openxmlformats-officedocument.drawingml.chart+xml"/>
  <Override PartName="/ppt/notesSlides/notesSlide64.xml" ContentType="application/vnd.openxmlformats-officedocument.presentationml.notesSlide+xml"/>
  <Override PartName="/ppt/charts/chart16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8"/>
  </p:notesMasterIdLst>
  <p:handoutMasterIdLst>
    <p:handoutMasterId r:id="rId79"/>
  </p:handoutMasterIdLst>
  <p:sldIdLst>
    <p:sldId id="263" r:id="rId2"/>
    <p:sldId id="465" r:id="rId3"/>
    <p:sldId id="466" r:id="rId4"/>
    <p:sldId id="467" r:id="rId5"/>
    <p:sldId id="468" r:id="rId6"/>
    <p:sldId id="469" r:id="rId7"/>
    <p:sldId id="490" r:id="rId8"/>
    <p:sldId id="492" r:id="rId9"/>
    <p:sldId id="471" r:id="rId10"/>
    <p:sldId id="472" r:id="rId11"/>
    <p:sldId id="473" r:id="rId12"/>
    <p:sldId id="489" r:id="rId13"/>
    <p:sldId id="475" r:id="rId14"/>
    <p:sldId id="476" r:id="rId15"/>
    <p:sldId id="486" r:id="rId16"/>
    <p:sldId id="477" r:id="rId17"/>
    <p:sldId id="478" r:id="rId18"/>
    <p:sldId id="480" r:id="rId19"/>
    <p:sldId id="493" r:id="rId20"/>
    <p:sldId id="488" r:id="rId21"/>
    <p:sldId id="494" r:id="rId22"/>
    <p:sldId id="495" r:id="rId23"/>
    <p:sldId id="553" r:id="rId24"/>
    <p:sldId id="496" r:id="rId25"/>
    <p:sldId id="481" r:id="rId26"/>
    <p:sldId id="497" r:id="rId27"/>
    <p:sldId id="541" r:id="rId28"/>
    <p:sldId id="498" r:id="rId29"/>
    <p:sldId id="483" r:id="rId30"/>
    <p:sldId id="500" r:id="rId31"/>
    <p:sldId id="484" r:id="rId32"/>
    <p:sldId id="485" r:id="rId33"/>
    <p:sldId id="501" r:id="rId34"/>
    <p:sldId id="502" r:id="rId35"/>
    <p:sldId id="503" r:id="rId36"/>
    <p:sldId id="504" r:id="rId37"/>
    <p:sldId id="532" r:id="rId38"/>
    <p:sldId id="505" r:id="rId39"/>
    <p:sldId id="526" r:id="rId40"/>
    <p:sldId id="523" r:id="rId41"/>
    <p:sldId id="506" r:id="rId42"/>
    <p:sldId id="524" r:id="rId43"/>
    <p:sldId id="507" r:id="rId44"/>
    <p:sldId id="525" r:id="rId45"/>
    <p:sldId id="508" r:id="rId46"/>
    <p:sldId id="527" r:id="rId47"/>
    <p:sldId id="540" r:id="rId48"/>
    <p:sldId id="529" r:id="rId49"/>
    <p:sldId id="528" r:id="rId50"/>
    <p:sldId id="530" r:id="rId51"/>
    <p:sldId id="531" r:id="rId52"/>
    <p:sldId id="509" r:id="rId53"/>
    <p:sldId id="533" r:id="rId54"/>
    <p:sldId id="510" r:id="rId55"/>
    <p:sldId id="511" r:id="rId56"/>
    <p:sldId id="534" r:id="rId57"/>
    <p:sldId id="551" r:id="rId58"/>
    <p:sldId id="513" r:id="rId59"/>
    <p:sldId id="514" r:id="rId60"/>
    <p:sldId id="535" r:id="rId61"/>
    <p:sldId id="536" r:id="rId62"/>
    <p:sldId id="516" r:id="rId63"/>
    <p:sldId id="538" r:id="rId64"/>
    <p:sldId id="539" r:id="rId65"/>
    <p:sldId id="542" r:id="rId66"/>
    <p:sldId id="537" r:id="rId67"/>
    <p:sldId id="518" r:id="rId68"/>
    <p:sldId id="543" r:id="rId69"/>
    <p:sldId id="544" r:id="rId70"/>
    <p:sldId id="545" r:id="rId71"/>
    <p:sldId id="547" r:id="rId72"/>
    <p:sldId id="548" r:id="rId73"/>
    <p:sldId id="549" r:id="rId74"/>
    <p:sldId id="552" r:id="rId75"/>
    <p:sldId id="550" r:id="rId76"/>
    <p:sldId id="385" r:id="rId77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8"/>
    <p:restoredTop sz="92678"/>
  </p:normalViewPr>
  <p:slideViewPr>
    <p:cSldViewPr>
      <p:cViewPr varScale="1">
        <p:scale>
          <a:sx n="79" d="100"/>
          <a:sy n="79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3.xlsm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Trabalho</c:v>
                </c:pt>
              </c:strCache>
            </c:strRef>
          </c:tx>
          <c:spPr>
            <a:solidFill>
              <a:srgbClr val="C00000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General</c:formatCode>
                <c:ptCount val="11"/>
                <c:pt idx="0">
                  <c:v>72332</c:v>
                </c:pt>
                <c:pt idx="1">
                  <c:v>75737</c:v>
                </c:pt>
                <c:pt idx="2">
                  <c:v>77843</c:v>
                </c:pt>
                <c:pt idx="3">
                  <c:v>80143</c:v>
                </c:pt>
                <c:pt idx="4">
                  <c:v>83639</c:v>
                </c:pt>
                <c:pt idx="5">
                  <c:v>83625</c:v>
                </c:pt>
                <c:pt idx="6">
                  <c:v>84842</c:v>
                </c:pt>
                <c:pt idx="7">
                  <c:v>81617</c:v>
                </c:pt>
                <c:pt idx="8">
                  <c:v>75305</c:v>
                </c:pt>
                <c:pt idx="9">
                  <c:v>76280</c:v>
                </c:pt>
                <c:pt idx="10">
                  <c:v>76473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6D-B04E-80CE-380257577DB6}"/>
            </c:ext>
          </c:extLst>
        </c:ser>
        <c:ser>
          <c:idx val="1"/>
          <c:order val="1"/>
          <c:tx>
            <c:strRef>
              <c:f>Folha1!$A$3</c:f>
              <c:strCache>
                <c:ptCount val="1"/>
                <c:pt idx="0">
                  <c:v>Capital</c:v>
                </c:pt>
              </c:strCache>
            </c:strRef>
          </c:tx>
          <c:spPr>
            <a:solidFill>
              <a:srgbClr val="CCCC66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Folha1!$B$3:$L$3</c:f>
              <c:numCache>
                <c:formatCode>General</c:formatCode>
                <c:ptCount val="11"/>
                <c:pt idx="0">
                  <c:v>61693</c:v>
                </c:pt>
                <c:pt idx="1">
                  <c:v>62735</c:v>
                </c:pt>
                <c:pt idx="2">
                  <c:v>66379</c:v>
                </c:pt>
                <c:pt idx="3">
                  <c:v>62163</c:v>
                </c:pt>
                <c:pt idx="4">
                  <c:v>72635</c:v>
                </c:pt>
                <c:pt idx="5">
                  <c:v>72250</c:v>
                </c:pt>
                <c:pt idx="6">
                  <c:v>74260</c:v>
                </c:pt>
                <c:pt idx="7">
                  <c:v>73231</c:v>
                </c:pt>
                <c:pt idx="8">
                  <c:v>72624</c:v>
                </c:pt>
                <c:pt idx="9">
                  <c:v>73454</c:v>
                </c:pt>
                <c:pt idx="10">
                  <c:v>74753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6D-B04E-80CE-380257577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258709728"/>
        <c:axId val="-1263102064"/>
      </c:barChart>
      <c:catAx>
        <c:axId val="-125870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263102064"/>
        <c:crosses val="autoZero"/>
        <c:auto val="1"/>
        <c:lblAlgn val="ctr"/>
        <c:lblOffset val="100"/>
        <c:noMultiLvlLbl val="0"/>
      </c:catAx>
      <c:valAx>
        <c:axId val="-1263102064"/>
        <c:scaling>
          <c:orientation val="minMax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258709728"/>
        <c:crosses val="autoZero"/>
        <c:crossBetween val="between"/>
      </c:valAx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23850251243265599"/>
          <c:y val="6.9703994183047601E-4"/>
          <c:w val="0.40013507563199302"/>
          <c:h val="0.107148512513284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Rubricas</a:t>
            </a:r>
            <a:r>
              <a:rPr lang="en-US" dirty="0"/>
              <a:t> do OE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Folha1!$B$2:$B$12</c:f>
              <c:numCache>
                <c:formatCode>#,##0.0</c:formatCode>
                <c:ptCount val="11"/>
                <c:pt idx="0">
                  <c:v>15140.254000000001</c:v>
                </c:pt>
                <c:pt idx="1">
                  <c:v>22190.368999999999</c:v>
                </c:pt>
                <c:pt idx="2">
                  <c:v>21190.333999999999</c:v>
                </c:pt>
                <c:pt idx="3">
                  <c:v>12391.605</c:v>
                </c:pt>
                <c:pt idx="4">
                  <c:v>-32916.847000000002</c:v>
                </c:pt>
                <c:pt idx="5">
                  <c:v>-24607.867999999999</c:v>
                </c:pt>
                <c:pt idx="6">
                  <c:v>-10833.960999999999</c:v>
                </c:pt>
                <c:pt idx="7">
                  <c:v>-5218.4040000000005</c:v>
                </c:pt>
                <c:pt idx="8">
                  <c:v>-1258.3510000000001</c:v>
                </c:pt>
                <c:pt idx="9">
                  <c:v>-13280.7</c:v>
                </c:pt>
                <c:pt idx="10">
                  <c:v>-17203.56900000001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5-5446-87F8-D8AC32AEEE3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Folha1!$C$2:$C$12</c:f>
              <c:numCache>
                <c:formatCode>#,##0.0</c:formatCode>
                <c:ptCount val="11"/>
                <c:pt idx="0">
                  <c:v>19003.456999999999</c:v>
                </c:pt>
                <c:pt idx="1">
                  <c:v>24560.815999999999</c:v>
                </c:pt>
                <c:pt idx="2">
                  <c:v>20457.120999999999</c:v>
                </c:pt>
                <c:pt idx="3">
                  <c:v>13174.281999999999</c:v>
                </c:pt>
                <c:pt idx="4">
                  <c:v>-34088.088000000003</c:v>
                </c:pt>
                <c:pt idx="5">
                  <c:v>-20514.964</c:v>
                </c:pt>
                <c:pt idx="6">
                  <c:v>-9847.3759999999529</c:v>
                </c:pt>
                <c:pt idx="7">
                  <c:v>-8482.9860000000008</c:v>
                </c:pt>
                <c:pt idx="8">
                  <c:v>-1229.866</c:v>
                </c:pt>
                <c:pt idx="9">
                  <c:v>-15434.5</c:v>
                </c:pt>
                <c:pt idx="10">
                  <c:v>-12402.103999999999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25-5446-87F8-D8AC32AEE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0341408"/>
        <c:axId val="-1200336720"/>
      </c:barChart>
      <c:catAx>
        <c:axId val="-120034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00336720"/>
        <c:crosses val="autoZero"/>
        <c:auto val="1"/>
        <c:lblAlgn val="ctr"/>
        <c:lblOffset val="100"/>
        <c:noMultiLvlLbl val="0"/>
      </c:catAx>
      <c:valAx>
        <c:axId val="-120033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Milhões</a:t>
                </a:r>
                <a:r>
                  <a:rPr lang="en-US" dirty="0"/>
                  <a:t> de 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0034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Rubricas</a:t>
            </a:r>
            <a:r>
              <a:rPr lang="en-US" dirty="0"/>
              <a:t> do OE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Folha1!$E$1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Folha1!$E$2:$E$12</c:f>
              <c:numCache>
                <c:formatCode>0\.0%</c:formatCode>
                <c:ptCount val="11"/>
                <c:pt idx="0">
                  <c:v>8.6294724026806796E-2</c:v>
                </c:pt>
                <c:pt idx="1">
                  <c:v>0.126478179884433</c:v>
                </c:pt>
                <c:pt idx="2">
                  <c:v>0.120778292396274</c:v>
                </c:pt>
                <c:pt idx="3">
                  <c:v>7.0628282307826501E-2</c:v>
                </c:pt>
                <c:pt idx="4">
                  <c:v>-0.18761575781341699</c:v>
                </c:pt>
                <c:pt idx="5">
                  <c:v>-0.14025716992251799</c:v>
                </c:pt>
                <c:pt idx="6">
                  <c:v>-6.1750197494189099E-2</c:v>
                </c:pt>
                <c:pt idx="7">
                  <c:v>-2.97432746531455E-2</c:v>
                </c:pt>
                <c:pt idx="8">
                  <c:v>-7.1722080933289698E-3</c:v>
                </c:pt>
                <c:pt idx="9">
                  <c:v>-7.5695846409367495E-2</c:v>
                </c:pt>
                <c:pt idx="10">
                  <c:v>-9.8054975770626301E-2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9-D844-BDCB-D6E006284E88}"/>
            </c:ext>
          </c:extLst>
        </c:ser>
        <c:ser>
          <c:idx val="1"/>
          <c:order val="1"/>
          <c:tx>
            <c:strRef>
              <c:f>Folha1!$F$1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Folha1!$A$2:$A$12</c:f>
              <c:strCache>
                <c:ptCount val="11"/>
                <c:pt idx="0">
                  <c:v>ImpDir</c:v>
                </c:pt>
                <c:pt idx="1">
                  <c:v>ImpInd</c:v>
                </c:pt>
                <c:pt idx="2">
                  <c:v>Contr SS</c:v>
                </c:pt>
                <c:pt idx="3">
                  <c:v>OutrRec</c:v>
                </c:pt>
                <c:pt idx="4">
                  <c:v>Transf Familias</c:v>
                </c:pt>
                <c:pt idx="5">
                  <c:v>Desp Pessoal</c:v>
                </c:pt>
                <c:pt idx="6">
                  <c:v>Compras BS</c:v>
                </c:pt>
                <c:pt idx="7">
                  <c:v>Juros</c:v>
                </c:pt>
                <c:pt idx="8">
                  <c:v>Subsid Empresas</c:v>
                </c:pt>
                <c:pt idx="9">
                  <c:v>OutrDesp</c:v>
                </c:pt>
                <c:pt idx="10">
                  <c:v>S.O.</c:v>
                </c:pt>
              </c:strCache>
            </c:strRef>
          </c:cat>
          <c:val>
            <c:numRef>
              <c:f>Folha1!$F$2:$F$12</c:f>
              <c:numCache>
                <c:formatCode>0\.0%</c:formatCode>
                <c:ptCount val="11"/>
                <c:pt idx="0">
                  <c:v>0.109796370561206</c:v>
                </c:pt>
                <c:pt idx="1">
                  <c:v>0.14190515203742099</c:v>
                </c:pt>
                <c:pt idx="2">
                  <c:v>0.118195212477994</c:v>
                </c:pt>
                <c:pt idx="3">
                  <c:v>7.6117116393602705E-2</c:v>
                </c:pt>
                <c:pt idx="4">
                  <c:v>-0.19695092012842699</c:v>
                </c:pt>
                <c:pt idx="5">
                  <c:v>-0.118529412274503</c:v>
                </c:pt>
                <c:pt idx="6">
                  <c:v>-5.68952346066047E-2</c:v>
                </c:pt>
                <c:pt idx="7">
                  <c:v>-4.90121915355465E-2</c:v>
                </c:pt>
                <c:pt idx="8">
                  <c:v>-7.1058030692324999E-3</c:v>
                </c:pt>
                <c:pt idx="9">
                  <c:v>-8.9175989475332298E-2</c:v>
                </c:pt>
                <c:pt idx="10">
                  <c:v>-7.1655699619422503E-2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89-D844-BDCB-D6E006284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3899904"/>
        <c:axId val="-1224090256"/>
      </c:barChart>
      <c:catAx>
        <c:axId val="-122389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4090256"/>
        <c:crosses val="autoZero"/>
        <c:auto val="1"/>
        <c:lblAlgn val="ctr"/>
        <c:lblOffset val="100"/>
        <c:noMultiLvlLbl val="0"/>
      </c:catAx>
      <c:valAx>
        <c:axId val="-122409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do PIB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389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PT" sz="2158" b="1" i="0" u="none" strike="noStrike" baseline="0" dirty="0">
                <a:effectLst/>
              </a:rPr>
              <a:t>R</a:t>
            </a:r>
            <a:r>
              <a:rPr lang="pt-PT" sz="2158" b="1" i="0" u="none" strike="noStrike" baseline="-25000" dirty="0">
                <a:effectLst/>
              </a:rPr>
              <a:t>LX</a:t>
            </a:r>
            <a:r>
              <a:rPr lang="pt-PT" sz="2158" b="1" i="0" u="none" strike="noStrike" baseline="0" dirty="0">
                <a:effectLst/>
              </a:rPr>
              <a:t> como % do PIB </a:t>
            </a:r>
            <a:r>
              <a:rPr lang="pt-PT" sz="2158" b="1" i="0" u="none" strike="noStrike" baseline="0" dirty="0"/>
              <a:t> 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lineChart>
        <c:grouping val="standard"/>
        <c:varyColors val="0"/>
        <c:ser>
          <c:idx val="0"/>
          <c:order val="0"/>
          <c:tx>
            <c:strRef>
              <c:f>Folha1!$A$4</c:f>
              <c:strCache>
                <c:ptCount val="1"/>
                <c:pt idx="0">
                  <c:v>Portugal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Folha1!$B$3:$M$3</c:f>
              <c:strCach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strCache>
            </c:strRef>
          </c:cat>
          <c:val>
            <c:numRef>
              <c:f>Folha1!$B$4:$M$4</c:f>
              <c:numCache>
                <c:formatCode>0.00%</c:formatCode>
                <c:ptCount val="12"/>
                <c:pt idx="0">
                  <c:v>-1.4999999999999999E-2</c:v>
                </c:pt>
                <c:pt idx="1">
                  <c:v>-1.4999999999999999E-2</c:v>
                </c:pt>
                <c:pt idx="2">
                  <c:v>-3.2000000000000001E-2</c:v>
                </c:pt>
                <c:pt idx="3">
                  <c:v>-3.2000000000000001E-2</c:v>
                </c:pt>
                <c:pt idx="4">
                  <c:v>-3.9E-2</c:v>
                </c:pt>
                <c:pt idx="5">
                  <c:v>-3.6999999999999998E-2</c:v>
                </c:pt>
                <c:pt idx="6">
                  <c:v>-3.4000000000000002E-2</c:v>
                </c:pt>
                <c:pt idx="7">
                  <c:v>-1.9E-2</c:v>
                </c:pt>
                <c:pt idx="8">
                  <c:v>-2.4E-2</c:v>
                </c:pt>
                <c:pt idx="9">
                  <c:v>-1.2999999999999999E-2</c:v>
                </c:pt>
                <c:pt idx="10">
                  <c:v>-1.7000000000000001E-2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0-1C4A-BF94-9BF3732FAF51}"/>
            </c:ext>
          </c:extLst>
        </c:ser>
        <c:ser>
          <c:idx val="1"/>
          <c:order val="1"/>
          <c:tx>
            <c:strRef>
              <c:f>Folha1!$A$5</c:f>
              <c:strCache>
                <c:ptCount val="1"/>
                <c:pt idx="0">
                  <c:v>Irlanda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Folha1!$B$3:$M$3</c:f>
              <c:strCach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strCache>
            </c:strRef>
          </c:cat>
          <c:val>
            <c:numRef>
              <c:f>Folha1!$B$5:$M$5</c:f>
              <c:numCache>
                <c:formatCode>General</c:formatCode>
                <c:ptCount val="12"/>
                <c:pt idx="6" formatCode="0.00%">
                  <c:v>-0.170274766041981</c:v>
                </c:pt>
                <c:pt idx="7" formatCode="0.00%">
                  <c:v>-0.19522736465014201</c:v>
                </c:pt>
                <c:pt idx="8" formatCode="0.00%">
                  <c:v>-0.19089750446647</c:v>
                </c:pt>
                <c:pt idx="9" formatCode="0.00%">
                  <c:v>-0.15709537259515299</c:v>
                </c:pt>
                <c:pt idx="10" formatCode="0.00%">
                  <c:v>-0.153836197970594</c:v>
                </c:pt>
                <c:pt idx="11" formatCode="0.00%">
                  <c:v>-0.207857240584016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0-1C4A-BF94-9BF3732FA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569536"/>
        <c:axId val="-1217572800"/>
      </c:lineChart>
      <c:catAx>
        <c:axId val="-1217569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17572800"/>
        <c:crossesAt val="0"/>
        <c:auto val="1"/>
        <c:lblAlgn val="ctr"/>
        <c:lblOffset val="100"/>
        <c:noMultiLvlLbl val="0"/>
      </c:catAx>
      <c:valAx>
        <c:axId val="-1217572800"/>
        <c:scaling>
          <c:orientation val="minMax"/>
          <c:max val="0"/>
          <c:min val="-0.22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.00%" sourceLinked="0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="1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17569536"/>
        <c:crosses val="autoZero"/>
        <c:crossBetween val="between"/>
        <c:majorUnit val="0.02"/>
      </c:valAx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165460526315789"/>
          <c:y val="0.38312860063762699"/>
          <c:w val="0.232565789473684"/>
          <c:h val="0.25970952525961899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Folha1!$B$2:$B$7</c:f>
              <c:numCache>
                <c:formatCode>#,##0.0</c:formatCode>
                <c:ptCount val="6"/>
                <c:pt idx="0">
                  <c:v>113509</c:v>
                </c:pt>
                <c:pt idx="1">
                  <c:v>37603.599999999999</c:v>
                </c:pt>
                <c:pt idx="2">
                  <c:v>37106.800000000003</c:v>
                </c:pt>
                <c:pt idx="3">
                  <c:v>-760.8</c:v>
                </c:pt>
                <c:pt idx="4">
                  <c:v>47512.6</c:v>
                </c:pt>
                <c:pt idx="5">
                  <c:v>59655.1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7-C348-B6C9-B808E0C00AA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Folha1!$C$2:$C$7</c:f>
              <c:numCache>
                <c:formatCode>#,##0.0</c:formatCode>
                <c:ptCount val="6"/>
                <c:pt idx="0">
                  <c:v>114059.8</c:v>
                </c:pt>
                <c:pt idx="1">
                  <c:v>32205.8</c:v>
                </c:pt>
                <c:pt idx="2">
                  <c:v>25993.1</c:v>
                </c:pt>
                <c:pt idx="3">
                  <c:v>418.1</c:v>
                </c:pt>
                <c:pt idx="4">
                  <c:v>69360.3</c:v>
                </c:pt>
                <c:pt idx="5">
                  <c:v>69033.2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7-C348-B6C9-B808E0C00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9657056"/>
        <c:axId val="-1229652384"/>
      </c:barChart>
      <c:catAx>
        <c:axId val="-12296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9652384"/>
        <c:crosses val="autoZero"/>
        <c:auto val="1"/>
        <c:lblAlgn val="ctr"/>
        <c:lblOffset val="100"/>
        <c:noMultiLvlLbl val="0"/>
      </c:catAx>
      <c:valAx>
        <c:axId val="-12296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Milhões</a:t>
                </a:r>
                <a:r>
                  <a:rPr lang="en-US" dirty="0"/>
                  <a:t> de 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2965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Folha1!$E$1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8729482368232599E-2"/>
                  <c:y val="6.28272251308899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1B-204D-BCC9-F351AD94778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Folha1!$E$2:$E$7</c:f>
              <c:numCache>
                <c:formatCode>0\.0%</c:formatCode>
                <c:ptCount val="6"/>
                <c:pt idx="0">
                  <c:v>0.64696588508745001</c:v>
                </c:pt>
                <c:pt idx="1">
                  <c:v>0.21432878764216401</c:v>
                </c:pt>
                <c:pt idx="2">
                  <c:v>0.21149718264422199</c:v>
                </c:pt>
                <c:pt idx="3">
                  <c:v>-4.3363226296992503E-3</c:v>
                </c:pt>
                <c:pt idx="4">
                  <c:v>0.27080699602503799</c:v>
                </c:pt>
                <c:pt idx="5">
                  <c:v>0.34001545755385298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B-204D-BCC9-F351AD947780}"/>
            </c:ext>
          </c:extLst>
        </c:ser>
        <c:ser>
          <c:idx val="1"/>
          <c:order val="1"/>
          <c:tx>
            <c:strRef>
              <c:f>Folha1!$F$1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2141335328523002E-2"/>
                  <c:y val="5.49738219895287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1B-204D-BCC9-F351AD94778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Folha1!$A$2:$A$7</c:f>
              <c:strCache>
                <c:ptCount val="6"/>
                <c:pt idx="0">
                  <c:v>Consumo Privado</c:v>
                </c:pt>
                <c:pt idx="1">
                  <c:v>Consumo Público</c:v>
                </c:pt>
                <c:pt idx="2">
                  <c:v>FBCF</c:v>
                </c:pt>
                <c:pt idx="3">
                  <c:v>VarStocks</c:v>
                </c:pt>
                <c:pt idx="4">
                  <c:v>Exportações</c:v>
                </c:pt>
                <c:pt idx="5">
                  <c:v>Importações</c:v>
                </c:pt>
              </c:strCache>
            </c:strRef>
          </c:cat>
          <c:val>
            <c:numRef>
              <c:f>Folha1!$F$2:$F$7</c:f>
              <c:numCache>
                <c:formatCode>0\.0%</c:formatCode>
                <c:ptCount val="6"/>
                <c:pt idx="0">
                  <c:v>0.65900388897330697</c:v>
                </c:pt>
                <c:pt idx="1">
                  <c:v>0.18607561513781801</c:v>
                </c:pt>
                <c:pt idx="2">
                  <c:v>0.15018046661901999</c:v>
                </c:pt>
                <c:pt idx="3">
                  <c:v>2.4156585052730198E-3</c:v>
                </c:pt>
                <c:pt idx="4">
                  <c:v>0.40074335953907803</c:v>
                </c:pt>
                <c:pt idx="5">
                  <c:v>0.39885347219855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1B-204D-BCC9-F351AD9477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58344144"/>
        <c:axId val="-1258339376"/>
      </c:barChart>
      <c:catAx>
        <c:axId val="-12583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58339376"/>
        <c:crosses val="autoZero"/>
        <c:auto val="1"/>
        <c:lblAlgn val="ctr"/>
        <c:lblOffset val="100"/>
        <c:noMultiLvlLbl val="0"/>
      </c:catAx>
      <c:valAx>
        <c:axId val="-125833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do PIB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-12583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Familias</c:v>
                </c:pt>
              </c:strCache>
            </c:strRef>
          </c:tx>
          <c:spPr>
            <a:solidFill>
              <a:srgbClr val="99CC00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General</c:formatCode>
                <c:ptCount val="11"/>
                <c:pt idx="0">
                  <c:v>2.4</c:v>
                </c:pt>
                <c:pt idx="1">
                  <c:v>2.2000000000000002</c:v>
                </c:pt>
                <c:pt idx="2">
                  <c:v>1.5</c:v>
                </c:pt>
                <c:pt idx="3">
                  <c:v>0.7</c:v>
                </c:pt>
                <c:pt idx="4">
                  <c:v>1.6</c:v>
                </c:pt>
                <c:pt idx="5">
                  <c:v>4.4000000000000004</c:v>
                </c:pt>
                <c:pt idx="6">
                  <c:v>3.4</c:v>
                </c:pt>
                <c:pt idx="7">
                  <c:v>2.6</c:v>
                </c:pt>
                <c:pt idx="8">
                  <c:v>2.9</c:v>
                </c:pt>
                <c:pt idx="9">
                  <c:v>3.6</c:v>
                </c:pt>
                <c:pt idx="1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8-174A-9F22-A4D3E13CB07B}"/>
            </c:ext>
          </c:extLst>
        </c:ser>
        <c:ser>
          <c:idx val="1"/>
          <c:order val="1"/>
          <c:tx>
            <c:strRef>
              <c:f>Folha1!$A$3</c:f>
              <c:strCache>
                <c:ptCount val="1"/>
                <c:pt idx="0">
                  <c:v>Empresas</c:v>
                </c:pt>
              </c:strCache>
            </c:strRef>
          </c:tx>
          <c:spPr>
            <a:solidFill>
              <a:srgbClr val="CCCC66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Folha1!$B$3:$L$3</c:f>
              <c:numCache>
                <c:formatCode>General</c:formatCode>
                <c:ptCount val="11"/>
                <c:pt idx="0">
                  <c:v>-3.2</c:v>
                </c:pt>
                <c:pt idx="1">
                  <c:v>-4.8000000000000007</c:v>
                </c:pt>
                <c:pt idx="2">
                  <c:v>-6.8</c:v>
                </c:pt>
                <c:pt idx="3">
                  <c:v>-6.6</c:v>
                </c:pt>
                <c:pt idx="4">
                  <c:v>-9.3000000000000007</c:v>
                </c:pt>
                <c:pt idx="5">
                  <c:v>-3.5</c:v>
                </c:pt>
                <c:pt idx="6">
                  <c:v>-1.2</c:v>
                </c:pt>
                <c:pt idx="7">
                  <c:v>0.8</c:v>
                </c:pt>
                <c:pt idx="8">
                  <c:v>2.8</c:v>
                </c:pt>
                <c:pt idx="9">
                  <c:v>3.5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8-174A-9F22-A4D3E13CB07B}"/>
            </c:ext>
          </c:extLst>
        </c:ser>
        <c:ser>
          <c:idx val="2"/>
          <c:order val="2"/>
          <c:tx>
            <c:strRef>
              <c:f>Folha1!$A$4</c:f>
              <c:strCache>
                <c:ptCount val="1"/>
                <c:pt idx="0">
                  <c:v>Estado</c:v>
                </c:pt>
              </c:strCache>
            </c:strRef>
          </c:tx>
          <c:spPr>
            <a:solidFill>
              <a:srgbClr val="DD0806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Folha1!$B$4:$L$4</c:f>
              <c:numCache>
                <c:formatCode>General</c:formatCode>
                <c:ptCount val="11"/>
                <c:pt idx="0">
                  <c:v>-6.2</c:v>
                </c:pt>
                <c:pt idx="1">
                  <c:v>-6.2</c:v>
                </c:pt>
                <c:pt idx="2">
                  <c:v>-4.3</c:v>
                </c:pt>
                <c:pt idx="3">
                  <c:v>-3</c:v>
                </c:pt>
                <c:pt idx="4">
                  <c:v>-3.8</c:v>
                </c:pt>
                <c:pt idx="5">
                  <c:v>-9.8000000000000007</c:v>
                </c:pt>
                <c:pt idx="6">
                  <c:v>-11.2</c:v>
                </c:pt>
                <c:pt idx="7">
                  <c:v>-7.4</c:v>
                </c:pt>
                <c:pt idx="8">
                  <c:v>-5.7</c:v>
                </c:pt>
                <c:pt idx="9">
                  <c:v>-4.8</c:v>
                </c:pt>
                <c:pt idx="10">
                  <c:v>-7.2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78-174A-9F22-A4D3E13CB07B}"/>
            </c:ext>
          </c:extLst>
        </c:ser>
        <c:ser>
          <c:idx val="3"/>
          <c:order val="3"/>
          <c:tx>
            <c:strRef>
              <c:f>Folha1!$A$5</c:f>
              <c:strCache>
                <c:ptCount val="1"/>
                <c:pt idx="0">
                  <c:v>Exterior</c:v>
                </c:pt>
              </c:strCache>
            </c:strRef>
          </c:tx>
          <c:spPr>
            <a:solidFill>
              <a:srgbClr val="000000"/>
            </a:solidFill>
            <a:ln w="25398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Folha1!$B$5:$L$5</c:f>
              <c:numCache>
                <c:formatCode>General</c:formatCode>
                <c:ptCount val="11"/>
                <c:pt idx="0">
                  <c:v>7.1</c:v>
                </c:pt>
                <c:pt idx="1">
                  <c:v>8.8000000000000007</c:v>
                </c:pt>
                <c:pt idx="2">
                  <c:v>9.5</c:v>
                </c:pt>
                <c:pt idx="3">
                  <c:v>8.9</c:v>
                </c:pt>
                <c:pt idx="4">
                  <c:v>11.4</c:v>
                </c:pt>
                <c:pt idx="5">
                  <c:v>9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-2.2999999999999998</c:v>
                </c:pt>
                <c:pt idx="10">
                  <c:v>-1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78-174A-9F22-A4D3E13CB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205095520"/>
        <c:axId val="-1228960656"/>
      </c:barChart>
      <c:catAx>
        <c:axId val="-1205095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28960656"/>
        <c:crosses val="autoZero"/>
        <c:auto val="1"/>
        <c:lblAlgn val="ctr"/>
        <c:lblOffset val="100"/>
        <c:noMultiLvlLbl val="0"/>
      </c:catAx>
      <c:valAx>
        <c:axId val="-1228960656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1205095520"/>
        <c:crosses val="autoZero"/>
        <c:crossBetween val="between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87179487179487203"/>
          <c:y val="0.14214500606778999"/>
          <c:w val="0.11613876319758699"/>
          <c:h val="0.53525131939152804"/>
        </c:manualLayout>
      </c:layout>
      <c:overlay val="0"/>
      <c:spPr>
        <a:noFill/>
        <a:ln w="25398">
          <a:noFill/>
        </a:ln>
      </c:spPr>
      <c:txPr>
        <a:bodyPr/>
        <a:lstStyle/>
        <a:p>
          <a:pPr>
            <a:defRPr sz="1200" baseline="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PT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lineChart>
        <c:grouping val="standard"/>
        <c:varyColors val="0"/>
        <c:ser>
          <c:idx val="0"/>
          <c:order val="0"/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[1]Folha1!$B$1:$L$1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[1]Folha1!$B$17:$L$17</c:f>
              <c:numCache>
                <c:formatCode>0.0%</c:formatCode>
                <c:ptCount val="11"/>
                <c:pt idx="0">
                  <c:v>4.3577018289497498E-2</c:v>
                </c:pt>
                <c:pt idx="1">
                  <c:v>4.7656325833929002E-2</c:v>
                </c:pt>
                <c:pt idx="2">
                  <c:v>4.1958222831216099E-2</c:v>
                </c:pt>
                <c:pt idx="3">
                  <c:v>3.6683674545229701E-2</c:v>
                </c:pt>
                <c:pt idx="4">
                  <c:v>3.1846129591675897E-2</c:v>
                </c:pt>
                <c:pt idx="5">
                  <c:v>4.2779008277086902E-2</c:v>
                </c:pt>
                <c:pt idx="6">
                  <c:v>3.5039776623994497E-2</c:v>
                </c:pt>
                <c:pt idx="7">
                  <c:v>2.0176355790484699E-2</c:v>
                </c:pt>
                <c:pt idx="8">
                  <c:v>3.7132269979453401E-3</c:v>
                </c:pt>
                <c:pt idx="9">
                  <c:v>1.53662462933717E-2</c:v>
                </c:pt>
                <c:pt idx="10">
                  <c:v>1.08747965525589E-2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86-8F44-8965-33A7D3C91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8394240"/>
        <c:axId val="-1228303328"/>
      </c:lineChart>
      <c:catAx>
        <c:axId val="-121839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28303328"/>
        <c:crossesAt val="0"/>
        <c:auto val="1"/>
        <c:lblAlgn val="ctr"/>
        <c:lblOffset val="100"/>
        <c:noMultiLvlLbl val="0"/>
      </c:catAx>
      <c:valAx>
        <c:axId val="-1228303328"/>
        <c:scaling>
          <c:orientation val="minMax"/>
          <c:max val="0.06"/>
          <c:min val="0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.00%" sourceLinked="0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="1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18394240"/>
        <c:crosses val="autoZero"/>
        <c:crossBetween val="between"/>
        <c:majorUnit val="0.01"/>
        <c:minorUnit val="0.01"/>
      </c:valAx>
      <c:spPr>
        <a:noFill/>
        <a:ln w="2538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307216121011"/>
          <c:y val="0.12662187944739001"/>
          <c:w val="0.84827160174057203"/>
          <c:h val="0.7316843681832589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Trabalho</c:v>
                </c:pt>
              </c:strCache>
            </c:strRef>
          </c:tx>
          <c:spPr>
            <a:solidFill>
              <a:srgbClr val="C00000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General</c:formatCode>
                <c:ptCount val="11"/>
                <c:pt idx="0">
                  <c:v>72332</c:v>
                </c:pt>
                <c:pt idx="1">
                  <c:v>75737</c:v>
                </c:pt>
                <c:pt idx="2">
                  <c:v>77843</c:v>
                </c:pt>
                <c:pt idx="3">
                  <c:v>80143</c:v>
                </c:pt>
                <c:pt idx="4">
                  <c:v>83639</c:v>
                </c:pt>
                <c:pt idx="5">
                  <c:v>83625</c:v>
                </c:pt>
                <c:pt idx="6">
                  <c:v>84842</c:v>
                </c:pt>
                <c:pt idx="7">
                  <c:v>81617</c:v>
                </c:pt>
                <c:pt idx="8">
                  <c:v>75305</c:v>
                </c:pt>
                <c:pt idx="9">
                  <c:v>76280</c:v>
                </c:pt>
                <c:pt idx="10">
                  <c:v>76473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0-A74E-B261-8D4B9D59368E}"/>
            </c:ext>
          </c:extLst>
        </c:ser>
        <c:ser>
          <c:idx val="1"/>
          <c:order val="1"/>
          <c:tx>
            <c:strRef>
              <c:f>Folha1!$A$3</c:f>
              <c:strCache>
                <c:ptCount val="1"/>
                <c:pt idx="0">
                  <c:v>Capital</c:v>
                </c:pt>
              </c:strCache>
            </c:strRef>
          </c:tx>
          <c:spPr>
            <a:solidFill>
              <a:srgbClr val="CCCC66"/>
            </a:solidFill>
            <a:ln w="25385">
              <a:noFill/>
            </a:ln>
          </c:spPr>
          <c:invertIfNegative val="0"/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Folha1!$B$3:$L$3</c:f>
              <c:numCache>
                <c:formatCode>General</c:formatCode>
                <c:ptCount val="11"/>
                <c:pt idx="0">
                  <c:v>37030</c:v>
                </c:pt>
                <c:pt idx="1">
                  <c:v>36839</c:v>
                </c:pt>
                <c:pt idx="2">
                  <c:v>39338</c:v>
                </c:pt>
                <c:pt idx="3">
                  <c:v>33919</c:v>
                </c:pt>
                <c:pt idx="4">
                  <c:v>42728</c:v>
                </c:pt>
                <c:pt idx="5">
                  <c:v>42152</c:v>
                </c:pt>
                <c:pt idx="6">
                  <c:v>43295</c:v>
                </c:pt>
                <c:pt idx="7">
                  <c:v>41802</c:v>
                </c:pt>
                <c:pt idx="8">
                  <c:v>42072</c:v>
                </c:pt>
                <c:pt idx="9">
                  <c:v>43570</c:v>
                </c:pt>
                <c:pt idx="10">
                  <c:v>44429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0-A74E-B261-8D4B9D593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232212640"/>
        <c:axId val="-1199902496"/>
      </c:barChart>
      <c:catAx>
        <c:axId val="-123221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199902496"/>
        <c:crosses val="autoZero"/>
        <c:auto val="1"/>
        <c:lblAlgn val="ctr"/>
        <c:lblOffset val="100"/>
        <c:noMultiLvlLbl val="0"/>
      </c:catAx>
      <c:valAx>
        <c:axId val="-1199902496"/>
        <c:scaling>
          <c:orientation val="minMax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99" baseline="0"/>
            </a:pPr>
            <a:endParaRPr lang="pt-PT"/>
          </a:p>
        </c:txPr>
        <c:crossAx val="-1232212640"/>
        <c:crosses val="autoZero"/>
        <c:crossBetween val="between"/>
      </c:valAx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23850251243265599"/>
          <c:y val="6.9703994183047601E-4"/>
          <c:w val="0.40013507563199302"/>
          <c:h val="0.107148512513284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0640635901524997E-2"/>
          <c:y val="0.153218987758592"/>
          <c:w val="0.47242287949765799"/>
          <c:h val="0.79802720636021696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2008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61C-EB45-8EA1-C1297B7C0614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461C-EB45-8EA1-C1297B7C0614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461C-EB45-8EA1-C1297B7C061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461C-EB45-8EA1-C1297B7C0614}"/>
              </c:ext>
            </c:extLst>
          </c:dPt>
          <c:dPt>
            <c:idx val="4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461C-EB45-8EA1-C1297B7C0614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Serviços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2.4</c:v>
                </c:pt>
                <c:pt idx="1">
                  <c:v>14.4</c:v>
                </c:pt>
                <c:pt idx="2">
                  <c:v>3.1</c:v>
                </c:pt>
                <c:pt idx="3">
                  <c:v>6.4</c:v>
                </c:pt>
                <c:pt idx="4">
                  <c:v>73.8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61C-EB45-8EA1-C1297B7C0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4135901524967598"/>
          <c:y val="0.15199758562283899"/>
          <c:w val="0.34490045350343901"/>
          <c:h val="0.69778762067676603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s-IS" dirty="0"/>
              <a:t>VAB 2014</a:t>
            </a:r>
          </a:p>
        </c:rich>
      </c:tx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8928286654041604E-2"/>
          <c:y val="0.100304446536993"/>
          <c:w val="0.48508110734575899"/>
          <c:h val="0.899695553463007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2014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F07-5345-A7C0-FB4704A89DD4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1F07-5345-A7C0-FB4704A89DD4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1F07-5345-A7C0-FB4704A89DD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1F07-5345-A7C0-FB4704A89DD4}"/>
              </c:ext>
            </c:extLst>
          </c:dPt>
          <c:dPt>
            <c:idx val="5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1F07-5345-A7C0-FB4704A89DD4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Turismo</c:v>
                </c:pt>
                <c:pt idx="5">
                  <c:v>Outros Serviços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2.67</c:v>
                </c:pt>
                <c:pt idx="1">
                  <c:v>17.149999999999999</c:v>
                </c:pt>
                <c:pt idx="2">
                  <c:v>3.66</c:v>
                </c:pt>
                <c:pt idx="3">
                  <c:v>2.5499999999999998</c:v>
                </c:pt>
                <c:pt idx="4">
                  <c:v>5.49</c:v>
                </c:pt>
                <c:pt idx="5">
                  <c:v>68.48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07-5345-A7C0-FB4704A89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8091603053435101"/>
          <c:y val="0.11768274013437199"/>
          <c:w val="0.30534351145038202"/>
          <c:h val="0.86420991213222298"/>
        </c:manualLayout>
      </c:layout>
      <c:overlay val="0"/>
      <c:spPr>
        <a:noFill/>
        <a:ln w="25385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9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2673001211386996E-2"/>
          <c:y val="0.14037376432378701"/>
          <c:w val="0.45839844538663399"/>
          <c:h val="0.85962623567621299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Emprego 2008</c:v>
                </c:pt>
              </c:strCache>
            </c:strRef>
          </c:tx>
          <c:spPr>
            <a:solidFill>
              <a:srgbClr val="99CC00"/>
            </a:solidFill>
            <a:ln w="25394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F4C-F74E-A67A-DC9A2BC62EFC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2-5F4C-F74E-A67A-DC9A2BC62EFC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4-5F4C-F74E-A67A-DC9A2BC62EF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6-5F4C-F74E-A67A-DC9A2BC62EFC}"/>
              </c:ext>
            </c:extLst>
          </c:dPt>
          <c:dPt>
            <c:idx val="4"/>
            <c:bubble3D val="0"/>
            <c:spPr>
              <a:solidFill>
                <a:srgbClr val="CAE2AA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8-5F4C-F74E-A67A-DC9A2BC62EFC}"/>
              </c:ext>
            </c:extLst>
          </c:dPt>
          <c:dLbls>
            <c:numFmt formatCode="0.0%" sourceLinked="0"/>
            <c:spPr>
              <a:noFill/>
              <a:ln w="2539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Serviços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596</c:v>
                </c:pt>
                <c:pt idx="1">
                  <c:v>917</c:v>
                </c:pt>
                <c:pt idx="2">
                  <c:v>17</c:v>
                </c:pt>
                <c:pt idx="3">
                  <c:v>554</c:v>
                </c:pt>
                <c:pt idx="4">
                  <c:v>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F4C-F74E-A67A-DC9A2BC62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4">
          <a:noFill/>
        </a:ln>
      </c:spPr>
    </c:plotArea>
    <c:legend>
      <c:legendPos val="r"/>
      <c:layout>
        <c:manualLayout>
          <c:xMode val="edge"/>
          <c:yMode val="edge"/>
          <c:x val="0.66254757217847804"/>
          <c:y val="0.13997598158982899"/>
          <c:w val="0.32354204522511598"/>
          <c:h val="0.75019102326709497"/>
        </c:manualLayout>
      </c:layout>
      <c:overlay val="0"/>
      <c:spPr>
        <a:noFill/>
        <a:ln w="25394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0640635901524997E-2"/>
          <c:y val="0.153218987758592"/>
          <c:w val="0.47242287949765799"/>
          <c:h val="0.79802720636021696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2008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C44-CD47-A96A-4C3C8EE7A2E4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4C44-CD47-A96A-4C3C8EE7A2E4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4C44-CD47-A96A-4C3C8EE7A2E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4C44-CD47-A96A-4C3C8EE7A2E4}"/>
              </c:ext>
            </c:extLst>
          </c:dPt>
          <c:dPt>
            <c:idx val="4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4C44-CD47-A96A-4C3C8EE7A2E4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Serviços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2.4</c:v>
                </c:pt>
                <c:pt idx="1">
                  <c:v>14.4</c:v>
                </c:pt>
                <c:pt idx="2">
                  <c:v>3.1</c:v>
                </c:pt>
                <c:pt idx="3">
                  <c:v>6.4</c:v>
                </c:pt>
                <c:pt idx="4">
                  <c:v>73.8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C44-CD47-A96A-4C3C8EE7A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4135901524967598"/>
          <c:y val="0.15199758562283899"/>
          <c:w val="0.34490045350343901"/>
          <c:h val="0.69778762067676603"/>
        </c:manualLayout>
      </c:layout>
      <c:overlay val="0"/>
      <c:spPr>
        <a:noFill/>
        <a:ln w="25385">
          <a:noFill/>
        </a:ln>
      </c:sp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39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3433777508580595E-2"/>
          <c:y val="0.14037376432378701"/>
          <c:w val="0.43360778820916601"/>
          <c:h val="0.81313676887308695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Emprego 2014</c:v>
                </c:pt>
              </c:strCache>
            </c:strRef>
          </c:tx>
          <c:spPr>
            <a:solidFill>
              <a:srgbClr val="99CC00"/>
            </a:solidFill>
            <a:ln w="25394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CCE-EA46-959E-D205375F9577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2-9CCE-EA46-959E-D205375F9577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4-9CCE-EA46-959E-D205375F9577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6-9CCE-EA46-959E-D205375F9577}"/>
              </c:ext>
            </c:extLst>
          </c:dPt>
          <c:dPt>
            <c:idx val="5"/>
            <c:bubble3D val="0"/>
            <c:spPr>
              <a:solidFill>
                <a:srgbClr val="CAE2AA"/>
              </a:solidFill>
              <a:ln w="25394">
                <a:noFill/>
              </a:ln>
            </c:spPr>
            <c:extLst>
              <c:ext xmlns:c16="http://schemas.microsoft.com/office/drawing/2014/chart" uri="{C3380CC4-5D6E-409C-BE32-E72D297353CC}">
                <c16:uniqueId val="{00000008-9CCE-EA46-959E-D205375F9577}"/>
              </c:ext>
            </c:extLst>
          </c:dPt>
          <c:dLbls>
            <c:numFmt formatCode="0.0%" sourceLinked="0"/>
            <c:spPr>
              <a:noFill/>
              <a:ln w="2539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Turismo</c:v>
                </c:pt>
                <c:pt idx="5">
                  <c:v>Serviços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497</c:v>
                </c:pt>
                <c:pt idx="1">
                  <c:v>736.4</c:v>
                </c:pt>
                <c:pt idx="2">
                  <c:v>47.5</c:v>
                </c:pt>
                <c:pt idx="3">
                  <c:v>146.69999999999999</c:v>
                </c:pt>
                <c:pt idx="4">
                  <c:v>281.5</c:v>
                </c:pt>
                <c:pt idx="5">
                  <c:v>2803.5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CE-EA46-959E-D205375F9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4">
          <a:noFill/>
        </a:ln>
      </c:spPr>
    </c:plotArea>
    <c:legend>
      <c:legendPos val="r"/>
      <c:layout>
        <c:manualLayout>
          <c:xMode val="edge"/>
          <c:yMode val="edge"/>
          <c:x val="0.67697063369397203"/>
          <c:y val="0.13997598158982899"/>
          <c:w val="0.30911901081916499"/>
          <c:h val="0.73516472724906401"/>
        </c:manualLayout>
      </c:layout>
      <c:overlay val="0"/>
      <c:spPr>
        <a:noFill/>
        <a:ln w="25394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s-IS" dirty="0"/>
              <a:t>VAB 2014</a:t>
            </a:r>
          </a:p>
        </c:rich>
      </c:tx>
      <c:overlay val="0"/>
      <c:spPr>
        <a:noFill/>
        <a:ln w="2538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8928286654041604E-2"/>
          <c:y val="0.100304446536993"/>
          <c:w val="0.48508110734575899"/>
          <c:h val="0.899695553463007"/>
        </c:manualLayout>
      </c:layout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VAB 2014</c:v>
                </c:pt>
              </c:strCache>
            </c:strRef>
          </c:tx>
          <c:spPr>
            <a:solidFill>
              <a:srgbClr val="99CC00"/>
            </a:solidFill>
            <a:ln w="25385">
              <a:noFill/>
            </a:ln>
          </c:spPr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DAA2-D340-BC35-B30EC9D25828}"/>
              </c:ext>
            </c:extLst>
          </c:dPt>
          <c:dPt>
            <c:idx val="1"/>
            <c:bubble3D val="0"/>
            <c:spPr>
              <a:solidFill>
                <a:srgbClr val="CCCC6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2-DAA2-D340-BC35-B30EC9D25828}"/>
              </c:ext>
            </c:extLst>
          </c:dPt>
          <c:dPt>
            <c:idx val="2"/>
            <c:bubble3D val="0"/>
            <c:spPr>
              <a:solidFill>
                <a:srgbClr val="DD0806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4-DAA2-D340-BC35-B30EC9D258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6-DAA2-D340-BC35-B30EC9D25828}"/>
              </c:ext>
            </c:extLst>
          </c:dPt>
          <c:dPt>
            <c:idx val="5"/>
            <c:bubble3D val="0"/>
            <c:spPr>
              <a:solidFill>
                <a:srgbClr val="CAE2AA"/>
              </a:solidFill>
              <a:ln w="25385">
                <a:noFill/>
              </a:ln>
            </c:spPr>
            <c:extLst>
              <c:ext xmlns:c16="http://schemas.microsoft.com/office/drawing/2014/chart" uri="{C3380CC4-5D6E-409C-BE32-E72D297353CC}">
                <c16:uniqueId val="{00000008-DAA2-D340-BC35-B30EC9D25828}"/>
              </c:ext>
            </c:extLst>
          </c:dPt>
          <c:dLbls>
            <c:numFmt formatCode="0.0%" sourceLinked="0"/>
            <c:spPr>
              <a:noFill/>
              <a:ln w="2538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Folha1!$A$2:$A$7</c:f>
              <c:strCache>
                <c:ptCount val="6"/>
                <c:pt idx="0">
                  <c:v>Agricultura</c:v>
                </c:pt>
                <c:pt idx="1">
                  <c:v>Industria</c:v>
                </c:pt>
                <c:pt idx="2">
                  <c:v>Electric+Gás+Água</c:v>
                </c:pt>
                <c:pt idx="3">
                  <c:v>Construção</c:v>
                </c:pt>
                <c:pt idx="4">
                  <c:v>Turismo</c:v>
                </c:pt>
                <c:pt idx="5">
                  <c:v>Outros Serviços</c:v>
                </c:pt>
              </c:strCache>
            </c:strRef>
          </c:cat>
          <c:val>
            <c:numRef>
              <c:f>Folha1!$B$2:$B$7</c:f>
              <c:numCache>
                <c:formatCode>General</c:formatCode>
                <c:ptCount val="6"/>
                <c:pt idx="0">
                  <c:v>2.67</c:v>
                </c:pt>
                <c:pt idx="1">
                  <c:v>17.149999999999999</c:v>
                </c:pt>
                <c:pt idx="2">
                  <c:v>3.66</c:v>
                </c:pt>
                <c:pt idx="3">
                  <c:v>2.5499999999999998</c:v>
                </c:pt>
                <c:pt idx="4">
                  <c:v>5.49</c:v>
                </c:pt>
                <c:pt idx="5">
                  <c:v>68.48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AA2-D340-BC35-B30EC9D25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legend>
      <c:legendPos val="r"/>
      <c:layout>
        <c:manualLayout>
          <c:xMode val="edge"/>
          <c:yMode val="edge"/>
          <c:x val="0.68091603053435101"/>
          <c:y val="0.11768274013437199"/>
          <c:w val="0.30534351145038202"/>
          <c:h val="0.86420991213222298"/>
        </c:manualLayout>
      </c:layout>
      <c:overlay val="0"/>
      <c:spPr>
        <a:noFill/>
        <a:ln w="25385">
          <a:noFill/>
        </a:ln>
      </c:spPr>
      <c:txPr>
        <a:bodyPr/>
        <a:lstStyle/>
        <a:p>
          <a:pPr>
            <a:defRPr sz="1400"/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9"/>
      </a:pPr>
      <a:endParaRPr lang="pt-PT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Poupança</a:t>
            </a:r>
            <a:r>
              <a:rPr lang="en-US" dirty="0"/>
              <a:t> </a:t>
            </a:r>
            <a:r>
              <a:rPr lang="en-US" dirty="0" err="1"/>
              <a:t>interna-</a:t>
            </a:r>
            <a:r>
              <a:rPr lang="en-US" baseline="0" dirty="0" err="1"/>
              <a:t>Investimento</a:t>
            </a:r>
            <a:r>
              <a:rPr lang="en-US" baseline="0" dirty="0"/>
              <a:t>)</a:t>
            </a:r>
            <a:r>
              <a:rPr lang="en-US" dirty="0"/>
              <a:t>/PIB</a:t>
            </a:r>
          </a:p>
        </c:rich>
      </c:tx>
      <c:layout>
        <c:manualLayout>
          <c:xMode val="edge"/>
          <c:yMode val="edge"/>
          <c:x val="0.13524256630750101"/>
          <c:y val="3.472770323599049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307216121011"/>
          <c:y val="0.17878074685729201"/>
          <c:w val="0.84827160174057203"/>
          <c:h val="0.73168436818325899"/>
        </c:manualLayout>
      </c:layout>
      <c:lineChart>
        <c:grouping val="standard"/>
        <c:varyColors val="0"/>
        <c:ser>
          <c:idx val="0"/>
          <c:order val="0"/>
          <c:tx>
            <c:strRef>
              <c:f>Folha1!$A$2</c:f>
              <c:strCache>
                <c:ptCount val="1"/>
                <c:pt idx="0">
                  <c:v>Poupança líquida/PIL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Folha1!$B$1:$L$1</c:f>
              <c:strCach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strCache>
            </c:strRef>
          </c:cat>
          <c:val>
            <c:numRef>
              <c:f>Folha1!$B$2:$L$2</c:f>
              <c:numCache>
                <c:formatCode>0.00%</c:formatCode>
                <c:ptCount val="11"/>
                <c:pt idx="0">
                  <c:v>-7.0999999999999994E-2</c:v>
                </c:pt>
                <c:pt idx="1">
                  <c:v>-8.7999999999999995E-2</c:v>
                </c:pt>
                <c:pt idx="2">
                  <c:v>-9.5000000000000001E-2</c:v>
                </c:pt>
                <c:pt idx="3">
                  <c:v>-8.8999999999999996E-2</c:v>
                </c:pt>
                <c:pt idx="4">
                  <c:v>-0.114</c:v>
                </c:pt>
                <c:pt idx="5">
                  <c:v>-0.09</c:v>
                </c:pt>
                <c:pt idx="6">
                  <c:v>-0.09</c:v>
                </c:pt>
                <c:pt idx="7">
                  <c:v>-0.04</c:v>
                </c:pt>
                <c:pt idx="8">
                  <c:v>0</c:v>
                </c:pt>
                <c:pt idx="9">
                  <c:v>2.3E-2</c:v>
                </c:pt>
                <c:pt idx="10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DC-2043-A341-24EA35201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5404496"/>
        <c:axId val="-1205400048"/>
      </c:lineChart>
      <c:catAx>
        <c:axId val="-120540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200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05400048"/>
        <c:crossesAt val="0"/>
        <c:auto val="1"/>
        <c:lblAlgn val="ctr"/>
        <c:lblOffset val="100"/>
        <c:noMultiLvlLbl val="0"/>
      </c:catAx>
      <c:valAx>
        <c:axId val="-1205400048"/>
        <c:scaling>
          <c:orientation val="minMax"/>
          <c:max val="0.04"/>
          <c:min val="-0.12"/>
        </c:scaling>
        <c:delete val="0"/>
        <c:axPos val="l"/>
        <c:majorGridlines>
          <c:spPr>
            <a:ln w="3173">
              <a:solidFill>
                <a:srgbClr val="808080"/>
              </a:solidFill>
              <a:prstDash val="solid"/>
            </a:ln>
          </c:spPr>
        </c:majorGridlines>
        <c:numFmt formatCode="0.00%" sourceLinked="0"/>
        <c:majorTickMark val="out"/>
        <c:minorTickMark val="none"/>
        <c:tickLblPos val="nextTo"/>
        <c:spPr>
          <a:ln w="3173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="1" baseline="0">
                <a:latin typeface="Cambria Math" charset="0"/>
                <a:ea typeface="Cambria Math" charset="0"/>
                <a:cs typeface="Cambria Math" charset="0"/>
              </a:defRPr>
            </a:pPr>
            <a:endParaRPr lang="pt-PT"/>
          </a:p>
        </c:txPr>
        <c:crossAx val="-1205404496"/>
        <c:crosses val="autoZero"/>
        <c:crossBetween val="between"/>
        <c:majorUnit val="0.02"/>
        <c:minorUnit val="0.01"/>
      </c:valAx>
      <c:spPr>
        <a:noFill/>
        <a:ln w="2538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798"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396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95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12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01D7D1-77A7-E947-92F5-94E73F8330FA}" type="slidenum">
              <a:rPr lang="pt-PT" altLang="x-none">
                <a:latin typeface="Arial" charset="0"/>
              </a:rPr>
              <a:pPr eaLnBrk="1" hangingPunct="1"/>
              <a:t>13</a:t>
            </a:fld>
            <a:endParaRPr lang="pt-PT" altLang="x-none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4092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14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15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66989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16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807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17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4620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18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2624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19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20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21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05771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22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37309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24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5923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42A3C3-DFB5-3C4E-843D-BC498C509EEE}" type="slidenum">
              <a:rPr lang="pt-PT" altLang="x-none">
                <a:latin typeface="Arial" charset="0"/>
              </a:rPr>
              <a:pPr eaLnBrk="1" hangingPunct="1"/>
              <a:t>25</a:t>
            </a:fld>
            <a:endParaRPr lang="pt-PT" altLang="x-none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9695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644591-155B-3D4D-8A38-D330265C0A07}" type="slidenum">
              <a:rPr lang="pt-PT" altLang="x-none">
                <a:latin typeface="Arial" charset="0"/>
              </a:rPr>
              <a:pPr eaLnBrk="1" hangingPunct="1"/>
              <a:t>26</a:t>
            </a:fld>
            <a:endParaRPr lang="pt-PT" altLang="x-none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4187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28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98314F-3839-BE46-B83B-11EF7390BCD7}" type="slidenum">
              <a:rPr lang="pt-PT" altLang="x-none">
                <a:latin typeface="Arial" charset="0"/>
              </a:rPr>
              <a:pPr eaLnBrk="1" hangingPunct="1"/>
              <a:t>29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883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98314F-3839-BE46-B83B-11EF7390BCD7}" type="slidenum">
              <a:rPr lang="pt-PT" altLang="x-none">
                <a:latin typeface="Arial" charset="0"/>
              </a:rPr>
              <a:pPr eaLnBrk="1" hangingPunct="1"/>
              <a:t>30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1230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9A03B7-B6BA-4547-AD9B-67D42CF25633}" type="slidenum">
              <a:rPr lang="en-US" altLang="x-none">
                <a:latin typeface="Arial" charset="0"/>
              </a:rPr>
              <a:pPr eaLnBrk="1" hangingPunct="1"/>
              <a:t>31</a:t>
            </a:fld>
            <a:endParaRPr lang="en-US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4378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170B0-E510-DC4A-A71A-71C5CDEC0B51}" type="slidenum">
              <a:rPr lang="en-US" altLang="x-none">
                <a:latin typeface="Arial" charset="0"/>
              </a:rPr>
              <a:pPr eaLnBrk="1" hangingPunct="1"/>
              <a:t>32</a:t>
            </a:fld>
            <a:endParaRPr lang="en-US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838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170B0-E510-DC4A-A71A-71C5CDEC0B51}" type="slidenum">
              <a:rPr lang="en-US" altLang="x-none">
                <a:latin typeface="Arial" charset="0"/>
              </a:rPr>
              <a:pPr eaLnBrk="1" hangingPunct="1"/>
              <a:t>33</a:t>
            </a:fld>
            <a:endParaRPr lang="en-US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058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D50106-B42B-DB4D-A2A4-820D5189AE37}" type="slidenum">
              <a:rPr lang="pt-PT" altLang="x-none">
                <a:latin typeface="Arial" charset="0"/>
              </a:rPr>
              <a:pPr eaLnBrk="1" hangingPunct="1"/>
              <a:t>5</a:t>
            </a:fld>
            <a:endParaRPr lang="pt-PT" altLang="x-none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00044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170B0-E510-DC4A-A71A-71C5CDEC0B51}" type="slidenum">
              <a:rPr lang="en-US" altLang="x-none">
                <a:latin typeface="Arial" charset="0"/>
              </a:rPr>
              <a:pPr eaLnBrk="1" hangingPunct="1"/>
              <a:t>34</a:t>
            </a:fld>
            <a:endParaRPr lang="en-US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0259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C798B0-3903-9A4E-800C-B28CECABB77B}" type="slidenum">
              <a:rPr lang="pt-PT" altLang="x-none">
                <a:latin typeface="Arial" charset="0"/>
              </a:rPr>
              <a:pPr eaLnBrk="1" hangingPunct="1"/>
              <a:t>35</a:t>
            </a:fld>
            <a:endParaRPr lang="pt-PT" altLang="x-none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74994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36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118544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37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91949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38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6447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CB4E6-A5DE-A94C-91FA-B640CC82741B}" type="slidenum">
              <a:rPr lang="en-US" altLang="x-none">
                <a:latin typeface="Arial" charset="0"/>
              </a:rPr>
              <a:pPr eaLnBrk="1" hangingPunct="1"/>
              <a:t>39</a:t>
            </a:fld>
            <a:endParaRPr lang="en-US" altLang="x-none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1032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40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CB4E6-A5DE-A94C-91FA-B640CC82741B}" type="slidenum">
              <a:rPr lang="en-US" altLang="x-none">
                <a:latin typeface="Arial" charset="0"/>
              </a:rPr>
              <a:pPr eaLnBrk="1" hangingPunct="1"/>
              <a:t>41</a:t>
            </a:fld>
            <a:endParaRPr lang="en-US" altLang="x-none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7435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42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155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A3A56A-DB9E-864F-A4AC-893F6ADC6013}" type="slidenum">
              <a:rPr lang="en-US" altLang="x-none">
                <a:latin typeface="Arial" charset="0"/>
              </a:rPr>
              <a:pPr eaLnBrk="1" hangingPunct="1"/>
              <a:t>43</a:t>
            </a:fld>
            <a:endParaRPr lang="en-US" altLang="x-none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04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9226BB-C6BE-014C-9F48-7FE9644372E7}" type="slidenum">
              <a:rPr lang="pt-PT" altLang="x-none">
                <a:latin typeface="Arial" charset="0"/>
              </a:rPr>
              <a:pPr eaLnBrk="1" hangingPunct="1"/>
              <a:t>6</a:t>
            </a:fld>
            <a:endParaRPr lang="pt-PT" altLang="x-none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624319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44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9464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B5EE9-C3BA-4B40-87E8-9B8B9014C3EB}" type="slidenum">
              <a:rPr lang="pt-PT" altLang="x-none">
                <a:latin typeface="Arial" charset="0"/>
              </a:rPr>
              <a:pPr eaLnBrk="1" hangingPunct="1"/>
              <a:t>45</a:t>
            </a:fld>
            <a:endParaRPr lang="pt-PT" altLang="x-none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03801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46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0404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47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01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48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640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B5EE9-C3BA-4B40-87E8-9B8B9014C3EB}" type="slidenum">
              <a:rPr lang="pt-PT" altLang="x-none">
                <a:latin typeface="Arial" charset="0"/>
              </a:rPr>
              <a:pPr eaLnBrk="1" hangingPunct="1"/>
              <a:t>49</a:t>
            </a:fld>
            <a:endParaRPr lang="pt-PT" altLang="x-none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27698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50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1693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51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798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4C5CE3-0BF4-0649-B391-B730DC9D2A28}" type="slidenum">
              <a:rPr lang="pt-PT" altLang="x-none">
                <a:latin typeface="Arial" charset="0"/>
              </a:rPr>
              <a:pPr eaLnBrk="1" hangingPunct="1"/>
              <a:t>52</a:t>
            </a:fld>
            <a:endParaRPr lang="pt-PT" altLang="x-none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3729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53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278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30724" name="Marcador de Posição do Número do Diapositivo 3"/>
          <p:cNvSpPr txBox="1">
            <a:spLocks noGrp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0A616A8B-9F28-1D4C-B7AE-666F6F7F32E9}" type="slidenum">
              <a:rPr lang="pt-PT" altLang="x-none" sz="1300">
                <a:latin typeface="Arial" charset="0"/>
              </a:rPr>
              <a:pPr algn="r" eaLnBrk="1" hangingPunct="1"/>
              <a:t>7</a:t>
            </a:fld>
            <a:endParaRPr lang="pt-PT" altLang="x-none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63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5E529F-F907-AF4A-9537-7E6E882DCC34}" type="slidenum">
              <a:rPr lang="pt-PT" altLang="x-none">
                <a:latin typeface="Arial" charset="0"/>
              </a:rPr>
              <a:pPr eaLnBrk="1" hangingPunct="1"/>
              <a:t>54</a:t>
            </a:fld>
            <a:endParaRPr lang="pt-PT" altLang="x-none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003251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CB0B3C-6D5C-E943-A3FB-C9E8A96B6AFA}" type="slidenum">
              <a:rPr lang="pt-PT" altLang="x-none">
                <a:latin typeface="Arial" charset="0"/>
              </a:rPr>
              <a:pPr eaLnBrk="1" hangingPunct="1"/>
              <a:t>55</a:t>
            </a:fld>
            <a:endParaRPr lang="pt-PT" altLang="x-none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87028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56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48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57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54740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98E921-614B-8D4F-9582-FADB556898E9}" type="slidenum">
              <a:rPr lang="pt-PT" altLang="x-none">
                <a:latin typeface="Arial" charset="0"/>
              </a:rPr>
              <a:pPr eaLnBrk="1" hangingPunct="1"/>
              <a:t>58</a:t>
            </a:fld>
            <a:endParaRPr lang="pt-PT" altLang="x-none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420701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98CD0-3E7B-D944-B908-596981CF10AB}" type="slidenum">
              <a:rPr lang="pt-PT" altLang="x-none">
                <a:latin typeface="Arial" charset="0"/>
              </a:rPr>
              <a:pPr eaLnBrk="1" hangingPunct="1"/>
              <a:t>59</a:t>
            </a:fld>
            <a:endParaRPr lang="pt-PT" altLang="x-none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265164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60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02244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61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3244622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62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6084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63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109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9226BB-C6BE-014C-9F48-7FE9644372E7}" type="slidenum">
              <a:rPr lang="pt-PT" altLang="x-none">
                <a:latin typeface="Arial" charset="0"/>
              </a:rPr>
              <a:pPr eaLnBrk="1" hangingPunct="1"/>
              <a:t>8</a:t>
            </a:fld>
            <a:endParaRPr lang="pt-PT" altLang="x-none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613358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64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92804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BB8E9C-7440-8F45-864B-E62971ADB3DA}" type="slidenum">
              <a:rPr lang="en-US" altLang="x-none">
                <a:latin typeface="Arial" charset="0"/>
              </a:rPr>
              <a:pPr eaLnBrk="1" hangingPunct="1"/>
              <a:t>65</a:t>
            </a:fld>
            <a:endParaRPr lang="en-US" altLang="x-none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0402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632C-6F09-6B4A-A06C-97B7EEDA6A3D}" type="slidenum">
              <a:rPr lang="pt-PT" altLang="x-none">
                <a:latin typeface="Arial" charset="0"/>
              </a:rPr>
              <a:pPr eaLnBrk="1" hangingPunct="1"/>
              <a:t>66</a:t>
            </a:fld>
            <a:endParaRPr lang="pt-PT" altLang="x-none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735373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67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98731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68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910837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69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38785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70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186669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71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63503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72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39351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73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414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FC0B8-B3C5-6545-BBEF-BA388D6C1561}" type="slidenum">
              <a:rPr lang="pt-PT" altLang="x-none" smtClean="0"/>
              <a:pPr>
                <a:defRPr/>
              </a:pPr>
              <a:t>9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80777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74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959539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C9991-C242-9E49-81AD-48853335C205}" type="slidenum">
              <a:rPr lang="pt-PT" altLang="x-none">
                <a:latin typeface="Arial" charset="0"/>
              </a:rPr>
              <a:pPr eaLnBrk="1" hangingPunct="1"/>
              <a:t>75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257713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76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/>
          </a:p>
        </p:txBody>
      </p:sp>
      <p:sp>
        <p:nvSpPr>
          <p:cNvPr id="30724" name="Marcador de Posição do Número do Diapositivo 3"/>
          <p:cNvSpPr txBox="1">
            <a:spLocks noGrp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0A616A8B-9F28-1D4C-B7AE-666F6F7F32E9}" type="slidenum">
              <a:rPr lang="pt-PT" altLang="x-none" sz="1300">
                <a:latin typeface="Arial" charset="0"/>
              </a:rPr>
              <a:pPr algn="r" eaLnBrk="1" hangingPunct="1"/>
              <a:t>10</a:t>
            </a:fld>
            <a:endParaRPr lang="pt-PT" altLang="x-none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19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F786AC-591E-6943-B245-2FD4430A00E8}" type="slidenum">
              <a:rPr lang="pt-PT" altLang="x-none">
                <a:latin typeface="Arial" charset="0"/>
              </a:rPr>
              <a:pPr eaLnBrk="1" hangingPunct="1"/>
              <a:t>11</a:t>
            </a:fld>
            <a:endParaRPr lang="pt-PT" altLang="x-none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898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600" dirty="0"/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Contabilidade Nacional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166C75CE-09ED-2B4D-9A06-D4E692AB4A75}" type="slidenum">
              <a:rPr lang="pt-BR" altLang="x-none" sz="1400">
                <a:latin typeface="Arial" charset="0"/>
              </a:rPr>
              <a:pPr algn="r" eaLnBrk="1" hangingPunct="1"/>
              <a:t>10</a:t>
            </a:fld>
            <a:endParaRPr lang="pt-BR" altLang="x-none" sz="1400">
              <a:latin typeface="Arial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75" y="779463"/>
            <a:ext cx="7978775" cy="561975"/>
          </a:xfrm>
        </p:spPr>
        <p:txBody>
          <a:bodyPr/>
          <a:lstStyle/>
          <a:p>
            <a:r>
              <a:rPr lang="pt-PT" altLang="x-none" sz="3200">
                <a:latin typeface="Times New Roman" charset="0"/>
              </a:rPr>
              <a:t>Valorização do Produto: Bruto e Líquido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291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decurso do processo produtivo, os equipamentos e infraestruturas sofrem um desgaste de utilização. Este desgaste designa-se por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amortizações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podendo ou não ser considerado no cálculo do produto. 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se expurga o produto bruto das amortizações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obtém-se o produto líquido.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amortizações abatem ao lucro bruto das empresas. Só o lucro líquido pode ser distribuído, as amortizações acumulam-se para poder substituir o equipamento antigo.</a:t>
            </a:r>
          </a:p>
          <a:p>
            <a:pPr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Líquido = Bruto – Amortizações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(B = Bruto; L= Líquido;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= Amortizações)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Moldura 1"/>
          <p:cNvSpPr/>
          <p:nvPr/>
        </p:nvSpPr>
        <p:spPr>
          <a:xfrm>
            <a:off x="2627784" y="5193743"/>
            <a:ext cx="3925416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5900" cy="4530725"/>
          </a:xfrm>
        </p:spPr>
        <p:txBody>
          <a:bodyPr/>
          <a:lstStyle/>
          <a:p>
            <a:pPr eaLnBrk="1" hangingPunct="1"/>
            <a:r>
              <a:rPr lang="pt-PT" altLang="x-none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Compras B+S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---------------------------------------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V.A.B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Amortizações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</a:t>
            </a:r>
          </a:p>
          <a:p>
            <a:pPr marL="0" indent="357188" eaLnBrk="1" hangingPunct="1"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V.A.Líquido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600200"/>
            <a:ext cx="40259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x-none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Rend.Bruto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marL="0" indent="317500" eaLnBrk="1" hangingPunct="1">
              <a:lnSpc>
                <a:spcPct val="90000"/>
              </a:lnSpc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Rend.Líquido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Repartição do Rendimento Líquido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88123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65654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4000202"/>
            <a:ext cx="3376682" cy="2453134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Primário 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Secundário 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Terciário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4000202"/>
            <a:ext cx="4025900" cy="2130723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Trabalho 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Capital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19254" y="1700808"/>
            <a:ext cx="798519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produto da empresa tanto pode ser calculado pela soma dos rendimentos que gera (ótica do Rendimento) como pelo Valor Acrescentado (ótica do Produto)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Tal como classificámos os rendimentos de acordo com o </a:t>
            </a:r>
            <a:r>
              <a:rPr lang="pt-PT" altLang="x-none" sz="2000" kern="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 produtivo que o recebe, também classificamos o produto de acordo com o setor de atividade</a:t>
            </a:r>
          </a:p>
        </p:txBody>
      </p:sp>
    </p:spTree>
    <p:extLst>
      <p:ext uri="{BB962C8B-B14F-4D97-AF65-F5344CB8AC3E}">
        <p14:creationId xmlns:p14="http://schemas.microsoft.com/office/powerpoint/2010/main" val="5462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4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58154"/>
              </p:ext>
            </p:extLst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24844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46679"/>
              </p:ext>
            </p:extLst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40794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Produto</a:t>
            </a:r>
          </a:p>
        </p:txBody>
      </p:sp>
      <p:pic>
        <p:nvPicPr>
          <p:cNvPr id="18435" name="Marcador de Posição de Conteúdo 6" descr="Peso Industrial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489075"/>
            <a:ext cx="4968875" cy="4968875"/>
          </a:xfrm>
        </p:spPr>
      </p:pic>
    </p:spTree>
    <p:extLst>
      <p:ext uri="{BB962C8B-B14F-4D97-AF65-F5344CB8AC3E}">
        <p14:creationId xmlns:p14="http://schemas.microsoft.com/office/powerpoint/2010/main" val="247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Valor acrescentado e produtividade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o produto da empresa (ou sector) é dado pelo seu valor acrescentado, a produtividade por trabalhador deve ser calculada na base do valor acrescentado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Produtividade média por trabalhador = V.A.B./Nº trabalhadores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erro frequente é vermos a produtividade ser calculada dividindo vendas por numero de trabalhadores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este critério, os trabalhadores dos hipermercados eram mais produtivos do que um cirurgião (e deveriam ganhar mais)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baixo rendimento dos portugueses está ligado à baixa produtividade das empresas, especialmente na agricultura </a:t>
            </a:r>
          </a:p>
        </p:txBody>
      </p:sp>
    </p:spTree>
    <p:extLst>
      <p:ext uri="{BB962C8B-B14F-4D97-AF65-F5344CB8AC3E}">
        <p14:creationId xmlns:p14="http://schemas.microsoft.com/office/powerpoint/2010/main" val="10344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emprego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996747"/>
              </p:ext>
            </p:extLst>
          </p:nvPr>
        </p:nvGraphicFramePr>
        <p:xfrm>
          <a:off x="609600" y="1752600"/>
          <a:ext cx="7924800" cy="422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92460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0329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>
                <a:latin typeface="Times New Roman" charset="0"/>
              </a:rPr>
              <a:t>Contabilidade Nacional</a:t>
            </a:r>
            <a:endParaRPr lang="en-US" altLang="x-none"/>
          </a:p>
        </p:txBody>
      </p:sp>
      <p:sp>
        <p:nvSpPr>
          <p:cNvPr id="921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Contabilidade Nacional teve um grande desenvolvimento com a importância da Macroeconomia, a partir de meados do séc. XX, como técnica para conhecer a Economia e poder intervir.</a:t>
            </a:r>
          </a:p>
          <a:p>
            <a:pPr>
              <a:lnSpc>
                <a:spcPct val="90000"/>
              </a:lnSpc>
              <a:buFontTx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Contabilidade Nacional é uma técnica que tem por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objetivo medir a atividade económica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 um país nas suas diversas vertentes: produto, despesa e rendimento. 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Criou o conceito de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PIB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tão usado para medir a criação de riqueza.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Funciona como um instrumento de análise da situação económica, de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quantificação dos objetivos de política económica e de controlo do modo como as metas económicas vão sendo cumpridas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emprego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01315"/>
              </p:ext>
            </p:extLst>
          </p:nvPr>
        </p:nvGraphicFramePr>
        <p:xfrm>
          <a:off x="609600" y="1752600"/>
          <a:ext cx="7924800" cy="422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35174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VAB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558800" y="1701800"/>
          <a:ext cx="8026400" cy="475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45998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Valor acrescentado e produtividade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11% do emprego é na agricultura, mas só produz 2,7% do PIB nacional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2008, quase 11% trabalhavam na construção, que representava apenas 6,4% do PIB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contrapartida 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Electr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/Gás/Água, os Outros Serviços e a Indústria transformadora tinham produtividade acima da média, isto é, a sua percentagem no PIB excedia a sua percentagem no emprego total</a:t>
            </a:r>
          </a:p>
        </p:txBody>
      </p:sp>
    </p:spTree>
    <p:extLst>
      <p:ext uri="{BB962C8B-B14F-4D97-AF65-F5344CB8AC3E}">
        <p14:creationId xmlns:p14="http://schemas.microsoft.com/office/powerpoint/2010/main" val="17593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Crescimento</a:t>
            </a:r>
            <a:r>
              <a:rPr lang="en-US" dirty="0"/>
              <a:t> da </a:t>
            </a:r>
            <a:r>
              <a:rPr lang="en-US" dirty="0" err="1"/>
              <a:t>produtividade</a:t>
            </a: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84313"/>
            <a:ext cx="7416823" cy="5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Rendimento e Despesa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Através da contas das empresas, vimos a equivalência entre Produto e Rendimento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Olhando para as contas das famílias, veremos a equivalência entre Rendimento e Despesa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vimos no modelo de comportamento do consumidor, a sua despesa em bens de consumo está limitada pelo rendimento que recebe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Admitimos que todo o Rendimento gerado é distribuído às Famílias, mesmo o rendimento do Capital.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famílias têm de decidir o que fazer com o rendimento: gastar em consumo ou investir.</a:t>
            </a:r>
          </a:p>
        </p:txBody>
      </p:sp>
    </p:spTree>
    <p:extLst>
      <p:ext uri="{BB962C8B-B14F-4D97-AF65-F5344CB8AC3E}">
        <p14:creationId xmlns:p14="http://schemas.microsoft.com/office/powerpoint/2010/main" val="10652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famílias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3501008"/>
            <a:ext cx="3727524" cy="3024336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brutos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líquidos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3501008"/>
            <a:ext cx="4025900" cy="3061965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Consumo B+S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Poupança = Investimento bruto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0" indent="317500" eaLnBrk="1" hangingPunct="1"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Inv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Líquido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9254" y="1700808"/>
            <a:ext cx="798519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Vamos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admitir que nem todo o rendimento é gasto em Consumo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 Rendimento pode ser poupada, Poupança que é canalizada para o Investimento das empresas</a:t>
            </a:r>
          </a:p>
        </p:txBody>
      </p:sp>
    </p:spTree>
    <p:extLst>
      <p:ext uri="{BB962C8B-B14F-4D97-AF65-F5344CB8AC3E}">
        <p14:creationId xmlns:p14="http://schemas.microsoft.com/office/powerpoint/2010/main" val="17472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  <p:bldP spid="57348" grpId="0" uiExpand="1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Rendimento e Despesa</a:t>
            </a:r>
            <a:endParaRPr lang="pt-PT" altLang="x-none" dirty="0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haver investimento das empresas tem de haver poupança das famílias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verdade que pode haver poupança das empresas, isto é, lucros que não são distribuídos, mas esta é também uma decisão das famílias donas das empresas.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da economia portuguesa tem sido demasiado baixa, o que não permite o nível de investimento necessário ao crescimento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isso é necessário capital estrangeiro para investir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Poupança em 2005</a:t>
            </a:r>
          </a:p>
        </p:txBody>
      </p:sp>
      <p:pic>
        <p:nvPicPr>
          <p:cNvPr id="20483" name="Marcador de Posição de Conteúdo 3" descr="SavingsPortugal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0" y="1600200"/>
            <a:ext cx="6654800" cy="4530725"/>
          </a:xfrm>
        </p:spPr>
      </p:pic>
    </p:spTree>
    <p:extLst>
      <p:ext uri="{BB962C8B-B14F-4D97-AF65-F5344CB8AC3E}">
        <p14:creationId xmlns:p14="http://schemas.microsoft.com/office/powerpoint/2010/main" val="150376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Poupança menos Investimento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9603"/>
              </p:ext>
            </p:extLst>
          </p:nvPr>
        </p:nvGraphicFramePr>
        <p:xfrm>
          <a:off x="711200" y="1628800"/>
          <a:ext cx="7721600" cy="438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535552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Igualdade fundamental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que o Produto (valor acrescentado) é igual ao Rendimento distribuído.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também que o Rendimento tem de ser igual à Despesa.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</a:t>
            </a:r>
          </a:p>
          <a:p>
            <a:pPr eaLnBrk="1" hangingPunct="1"/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Produto = Rendimento = Despesa</a:t>
            </a:r>
          </a:p>
        </p:txBody>
      </p:sp>
      <p:sp>
        <p:nvSpPr>
          <p:cNvPr id="2" name="Moldura 1"/>
          <p:cNvSpPr/>
          <p:nvPr/>
        </p:nvSpPr>
        <p:spPr>
          <a:xfrm>
            <a:off x="2411760" y="3789040"/>
            <a:ext cx="4392488" cy="79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55650" y="1484784"/>
            <a:ext cx="8362950" cy="525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A ideia fundamental e intuitiva da contabilidade nacional é que 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tudo o que é </a:t>
            </a:r>
            <a:r>
              <a:rPr lang="pt-PT" sz="2000" b="1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produzido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, vai ser adquirido, gerando </a:t>
            </a:r>
            <a:r>
              <a:rPr lang="pt-PT" sz="2000" b="1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despesa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, através dos </a:t>
            </a:r>
            <a:r>
              <a:rPr lang="pt-PT" sz="2000" b="1" i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rendimentos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 necessários à remuneração dos fatores produtivos necessários à produção</a:t>
            </a: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Ou seja, 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o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de um país </a:t>
            </a:r>
            <a:r>
              <a:rPr lang="pt-PT" sz="2000" b="1" kern="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(PIB) 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não é mais do que toda a sua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produção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, ou todo o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gerado, ou ainda toda a </a:t>
            </a:r>
            <a:r>
              <a:rPr lang="pt-PT" sz="2000" b="1" i="1" kern="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 Math" charset="0"/>
                <a:ea typeface="Cambria Math" charset="0"/>
                <a:cs typeface="Cambria Math" charset="0"/>
              </a:rPr>
              <a:t>despesa</a:t>
            </a:r>
            <a:r>
              <a:rPr lang="pt-PT" sz="2000" b="1" kern="0" dirty="0">
                <a:solidFill>
                  <a:srgbClr val="009900"/>
                </a:solidFill>
                <a:latin typeface="Cambria Math" charset="0"/>
                <a:ea typeface="Cambria Math" charset="0"/>
                <a:cs typeface="Cambria Math" charset="0"/>
              </a:rPr>
              <a:t> realizada</a:t>
            </a:r>
            <a:r>
              <a:rPr lang="pt-PT" sz="2000" b="1" kern="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pt-PT" sz="2000" b="1" kern="0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pt-PT" sz="2000" kern="0" dirty="0">
                <a:latin typeface="Cambria Math" charset="0"/>
                <a:ea typeface="Cambria Math" charset="0"/>
                <a:cs typeface="Cambria Math" charset="0"/>
              </a:rPr>
              <a:t>No quadro seguinte está um fluxograma da atividade económica de um país:</a:t>
            </a:r>
          </a:p>
          <a:p>
            <a:pPr marL="534988" indent="-22383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§"/>
              <a:defRPr/>
            </a:pPr>
            <a:r>
              <a:rPr lang="pt-PT" kern="0" dirty="0">
                <a:latin typeface="Cambria Math" charset="0"/>
                <a:ea typeface="Cambria Math" charset="0"/>
                <a:cs typeface="Cambria Math" charset="0"/>
              </a:rPr>
              <a:t>as empresas usam inputs (capital e trabalho das famílias) para produzir bens e serviços</a:t>
            </a:r>
          </a:p>
          <a:p>
            <a:pPr marL="534988" indent="-22383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§"/>
              <a:defRPr/>
            </a:pPr>
            <a:r>
              <a:rPr lang="pt-PT" kern="0" dirty="0">
                <a:latin typeface="Cambria Math" charset="0"/>
                <a:ea typeface="Cambria Math" charset="0"/>
                <a:cs typeface="Cambria Math" charset="0"/>
              </a:rPr>
              <a:t>as famílias recebem rendimentos das empresas para comprar esses bens e serviços</a:t>
            </a:r>
          </a:p>
          <a:p>
            <a:pPr marL="534988" indent="-223838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§"/>
              <a:defRPr/>
            </a:pPr>
            <a:endParaRPr lang="pt-PT" sz="2000" kern="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>
                <a:latin typeface="Times New Roman" charset="0"/>
              </a:rPr>
              <a:t>Contabilidade Nacional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Igualdade fundamental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para que</a:t>
            </a:r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Produto = Rendimento = Despesa</a:t>
            </a:r>
          </a:p>
          <a:p>
            <a:pPr eaLnBrk="1" hangingPunct="1"/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necessário que</a:t>
            </a:r>
          </a:p>
          <a:p>
            <a:pPr eaLnBrk="1" hangingPunct="1"/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Poupança = Investimento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Poupança é decidida pelas famílias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Investimento é decidido pelas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se garante que a poupança iguala o investimento?</a:t>
            </a:r>
          </a:p>
        </p:txBody>
      </p:sp>
    </p:spTree>
    <p:extLst>
      <p:ext uri="{BB962C8B-B14F-4D97-AF65-F5344CB8AC3E}">
        <p14:creationId xmlns:p14="http://schemas.microsoft.com/office/powerpoint/2010/main" val="16709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30725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Ora,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Rendimento = Consumo + Poupança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= Consumo + Investimento</a:t>
            </a: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&gt; Consumo + Investimento</a:t>
            </a:r>
          </a:p>
          <a:p>
            <a:pPr algn="ctr" eaLnBrk="1" hangingPunct="1">
              <a:buFont typeface="Wingdings" charset="2"/>
              <a:buNone/>
            </a:pP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     =&gt; 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aumentam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stocks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por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vender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&lt; Consumo + Investimento</a:t>
            </a:r>
          </a:p>
          <a:p>
            <a:pPr marL="0" indent="0" algn="ctr" eaLnBrk="1" hangingPunct="1">
              <a:buNone/>
            </a:pP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     =&gt; 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diminuem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stocks </a:t>
            </a:r>
            <a:r>
              <a:rPr lang="en-US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por</a:t>
            </a:r>
            <a:r>
              <a:rPr lang="en-US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vender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6616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Só por acaso é que a poupança das famílias é exatamente igual ao investimento das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Todos os anos existem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variações de stocks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planos de produção das empresas nunca batem certo: alguns anos produzem mais do que vendem, noutros produzem menos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que a igualdade entre poupança e investimento exista sempre, o que se fez foi definir que esta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variação de stocks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uma componente do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Investimento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= Formação Bruta de Capital Fixo (FBCF)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                         + Variação de stocks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en-US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400" dirty="0"/>
          </a:p>
        </p:txBody>
      </p:sp>
      <p:sp>
        <p:nvSpPr>
          <p:cNvPr id="2" name="Moldura 1"/>
          <p:cNvSpPr/>
          <p:nvPr/>
        </p:nvSpPr>
        <p:spPr>
          <a:xfrm>
            <a:off x="1331640" y="5373216"/>
            <a:ext cx="6552728" cy="12364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vestimento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= Formação Bruta de Capital Fixo (FBCF) </a:t>
            </a:r>
          </a:p>
          <a:p>
            <a:pPr marL="1031875" indent="-1031875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                                                 + Variação de stocks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Investimento tem</a:t>
            </a:r>
          </a:p>
          <a:p>
            <a:pPr marL="628650" indent="-222250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componente que corresponde ao aumento bruto do stock de capital fixo(equipamentos, edifícios, etc.)</a:t>
            </a:r>
          </a:p>
          <a:p>
            <a:pPr marL="628650" indent="-222250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Outra componente que corresponde à variação do capital variável (o financiamento necessário para manter stocks) </a:t>
            </a:r>
          </a:p>
          <a:p>
            <a:pPr marL="628650" indent="-222250" eaLnBrk="1" hangingPunct="1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Todas as empresas necessitam de capital variável para financiar stocks de produto acabado e de matérias-primas, mas também para financiar saldos de clientes (nem todos os clientes pagam a pronto)</a:t>
            </a:r>
            <a:endParaRPr lang="en-US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400" dirty="0"/>
          </a:p>
        </p:txBody>
      </p:sp>
      <p:sp>
        <p:nvSpPr>
          <p:cNvPr id="2" name="Moldura 1"/>
          <p:cNvSpPr/>
          <p:nvPr/>
        </p:nvSpPr>
        <p:spPr>
          <a:xfrm>
            <a:off x="1331640" y="1772816"/>
            <a:ext cx="6480720" cy="9361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Investimento = Formação Bruta de Capital Fixo (FBCF)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                        + Variação de stocks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esta definição de Investimento, então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= Consumo + F.B.C.F. + Variação de stocks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Produto = Rendimento = Consumo + Investimento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Rendimento = Consumo + Poupança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    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=&gt; 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Investimento = Poupança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Investimento é sempre igual à Poupança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497911"/>
            <a:ext cx="3992598" cy="3965302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Receitas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(IRS, IRC, I.M.I.)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Imp.Indirectos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(IVA, IPP,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Imp.Tabaco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Imp.Selo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Contribuições para a Segurança Social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488034"/>
            <a:ext cx="3809876" cy="414694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Despesas</a:t>
            </a: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Compras B+S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Vencimentos da Função Pública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 da Divida Pública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Transferências p/ famílias (Pensões,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Rend.Mínimo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Subs.Doença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Subsídios p/ empresas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Saldo orçamental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79403" y="1556792"/>
            <a:ext cx="798519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Vamos agora considerar o impacto do Estado nestas Contas Nacionais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orçamento do Estado tem Receitas e Despesas</a:t>
            </a:r>
          </a:p>
        </p:txBody>
      </p:sp>
    </p:spTree>
    <p:extLst>
      <p:ext uri="{BB962C8B-B14F-4D97-AF65-F5344CB8AC3E}">
        <p14:creationId xmlns:p14="http://schemas.microsoft.com/office/powerpoint/2010/main" val="13536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  <p:bldP spid="76804" grpId="0" uiExpand="1" build="p"/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Orçamento do Estado 2009-14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305884848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273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Orçamento do Estado 2009-14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441499731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4587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 (?) </a:t>
            </a: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serviços prestados pelo Estado (Segurança, Justiça, Saúde, Educação, etc.) não podem ser avaliados ao preço de mercado pois, em geral, tal não existe. </a:t>
            </a: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São avaliados ao preço de custo. Logo,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 do Estado = V.A.B. do Estado 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Convencionou-se também que Estado não tem capital. Logo, o Estado também não investe, não amortiza, não recebe lucros, não remunera capital. Ou seja,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V.A.B. do Estado = Vencimentos dos funcionários públicos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doEstado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0" eaLnBrk="1" hangingPunct="1">
              <a:buNone/>
            </a:pPr>
            <a:r>
              <a:rPr lang="el-GR" altLang="x-none" sz="20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VAB empresas (preços de mercado)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VAB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409575" indent="0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Interno Bruto </a:t>
            </a:r>
          </a:p>
        </p:txBody>
      </p:sp>
    </p:spTree>
    <p:extLst>
      <p:ext uri="{BB962C8B-B14F-4D97-AF65-F5344CB8AC3E}">
        <p14:creationId xmlns:p14="http://schemas.microsoft.com/office/powerpoint/2010/main" val="20288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80645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5288" y="33337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pt-PT" sz="44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Contabilidade Nacional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6990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outro lado, existem impostos cobrados pelo Estado que distorcem os preços de mercado.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(IVA, IPP, Tabaco) aumentam o preço a que os bens são transacionados, sem que isso represente acréscimo de valor, quer para os consumidores, quer para as empresas.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consumidores pagam mais pelo mesmo produto.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recebem o mesmo, porque têm de entregar estes impostos ao Estado.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impostos têm de ser deduzidos no cálculo do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doEstado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0" eaLnBrk="1" hangingPunct="1">
              <a:buNone/>
            </a:pPr>
            <a:r>
              <a:rPr lang="el-GR" altLang="x-none" sz="20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VAB empresas (preços de mercado)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VAB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P.I.B.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0" eaLnBrk="1" hangingPunct="1"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- Impostos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409575" indent="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409575" indent="0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Interno Bruto (custo de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89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Além de cobrar impostos indiretos, o Estado também distorce os preços ao conceder subsídios às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energias renováveis, alguns produtos agrícolas, investimentos apoiados pela União Europeia, são exemplos de subsídios concedidos às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Ao receberem subsídios as empresas podem cobrar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preços abaixo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valor normal, subavaliando o Produto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subsídios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têm de ser somados no cálculo do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doEstado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/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57188" eaLnBrk="1" hangingPunct="1">
              <a:buNone/>
            </a:pPr>
            <a:r>
              <a:rPr lang="el-GR" altLang="x-none" sz="20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VAB empresas (preços de mercado) 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VAB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P.I.B.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Tx/>
              <a:buChar char="-"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Impostos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Subs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. Empresas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0" indent="357188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Interno Bruto (custo de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Já vimos que a contribuição do Estado para o Produto é o valor acrescentado dos serviços que presta (Segurança, Justiça, Saúde, Educação, etc.)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Esse valor acrescentado é calculado pelo valor que distribui aos funcionários públicos, os vencimentos destes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vencimentos dos funcionários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são distribuídos às Famílias, acrescendo ao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 Interno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 Estado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buFont typeface="Wingdings" charset="2"/>
              <a:buNone/>
            </a:pP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(distribuídos + não distribuídos)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Vencimentos dos Funcionários Públicos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0" indent="5413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</a:t>
            </a:r>
          </a:p>
          <a:p>
            <a:pPr marL="0" indent="541338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Interno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convenção de avaliar o valor acrescentado do Estado pelo valor dos vencimentos pagos só foi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adoptada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por falta de melhor alternativa, isto é, por não existir preços de mercado para a maioria dos serviços públicos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convenção tem algumas consequências anómalas, que merecem ser salientadas:</a:t>
            </a:r>
          </a:p>
          <a:p>
            <a:pPr marL="496888" indent="-136525" eaLnBrk="1" hangingPunct="1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96888" indent="-136525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o Estado aumenta a Função Pública o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aumenta automaticamente, mesmo que os serviços prestados sejam os mesmos</a:t>
            </a:r>
          </a:p>
          <a:p>
            <a:pPr marL="496888" indent="-136525"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o Estado automatiza serviços e corta na despesa com funcionários, o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desce, mesmo que o uso da internet facilite e melhore a qualidade do serviço prestado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vencimentos dos funcionários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correspondem então à criação de valor por parte do Estado, por isso aparecem a somar ao Produto e ao Rendimento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falamos em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(nacional ou interno, veremos a diferença a seguir) estamos a falar de 2 formas diferentes de calcular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criação de riqueza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num País.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ótica do Produto diz-nos como o acréscimo de riqueza anual foi criado, a ótica do Rendimento diz-nos como esse acréscimo de riqueza foi distribuído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Só se pode distribuir a riqueza criada, não se pode distribuir mais do que aquilo que produzimos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entanto, o Estado tem o poder de alterar a distribuição da riqueza que resulta do pagamentos dos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às Famílias.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Através de Impostos e Subsídios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algumas pessoas não têm emprego, não trabalham, por estarem desempregados ou reformados, e o Estado atribuí-lhes um rendimento.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Estes subsídios e pensões que o Estado distribui não aumentam a riqueza total. O que o Estado faz é tirar a uns para dar a outros. Esta é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função redistributiva do Estado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Estado faz isto através dos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Impostos </a:t>
            </a:r>
            <a:r>
              <a:rPr lang="pt-PT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Directos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(IRS, IRC, IMI) que cobra e das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Transferências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que faz para as Famílias (Subsídio de desemprego, de doença, Pensões, Rendimento Mínimo, etc.)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 Estado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buFont typeface="Wingdings" charset="2"/>
              <a:buNone/>
            </a:pP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emp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+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Venc.F.P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.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+ Juros (empresas) + Lucros (distribuídos + não distribuídos) 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Interno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directos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Transf.p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 famílias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+Juros da Dívida Pública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disponível </a:t>
            </a:r>
          </a:p>
        </p:txBody>
      </p:sp>
    </p:spTree>
    <p:extLst>
      <p:ext uri="{BB962C8B-B14F-4D97-AF65-F5344CB8AC3E}">
        <p14:creationId xmlns:p14="http://schemas.microsoft.com/office/powerpoint/2010/main" val="4519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3784178"/>
            <a:ext cx="3863845" cy="2346747"/>
          </a:xfrm>
        </p:spPr>
        <p:txBody>
          <a:bodyPr/>
          <a:lstStyle/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88024" y="3784178"/>
            <a:ext cx="3898776" cy="2346747"/>
          </a:xfrm>
        </p:spPr>
        <p:txBody>
          <a:bodyPr/>
          <a:lstStyle/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Compras B+S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409575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9255" y="1700808"/>
            <a:ext cx="798519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Para chegar ao valor do produto, vamos começar por olhar para as contas das empresas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As receitas de empresas correspondem às suas vendas, enquanto os seus custos correspondem à remuneração do trabalho, do capital e à compra de todos os outros inputs de que necessita </a:t>
            </a:r>
          </a:p>
        </p:txBody>
      </p:sp>
    </p:spTree>
    <p:extLst>
      <p:ext uri="{BB962C8B-B14F-4D97-AF65-F5344CB8AC3E}">
        <p14:creationId xmlns:p14="http://schemas.microsoft.com/office/powerpoint/2010/main" val="1143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  <p:bldP spid="47109" grpId="0" build="p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Finalmente, temos de manter a igualdade fundamental entre Produto, Rendimento e Despesa.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Já vimos o impacto do Estado através da ótica do Produto e do Rendimento, falta ver através da ótica da Despesa.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anteriormente que o produto podia ser canalizado para Consumo das famílias ou para Investimento das empresas.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Há que acrescentar agora o Consumo por parte do Estado, também designado por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Consumo Público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Gastos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(G).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Estado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Há que acrescentar agora o Consumo por parte do Estado, também designado por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Consumo Público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Gastos Públicos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(G).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se convencionou que o Estado não tem capital, também não tem Investimento. Todos os gastos em infraestruturas, equipamentos, etc., são considerados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Consumo Público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imediato.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Consumo Público são todas as despesas que o Estado faz para prestar os serviços públicos (segurança, justiça, saúde, educação, etc.).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Exemplos: salários de médicos e enfermeiros, eletricidade e aquecimento das escolas, obras nas estradas, despesas da Marinha.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função distributiva não conta. Despesas em pensões e subsídios não são Consumo Público.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Impacto do Estado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>
              <a:buFont typeface="Wingdings" charset="2"/>
              <a:buNone/>
            </a:pPr>
            <a:endParaRPr lang="pt-PT" altLang="x-none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Consumo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(privado)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Gastos Públicos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( = 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V.F.P.+compras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 estado)</a:t>
            </a:r>
          </a:p>
          <a:p>
            <a:pPr marL="4406900" indent="-4089400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(privado) = Poupança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Famílias+Empresas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l.n.d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 + 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Estado (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s.o.</a:t>
            </a: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) 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indent="-25400"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Despesa Interna p.m.</a:t>
            </a:r>
          </a:p>
        </p:txBody>
      </p:sp>
    </p:spTree>
    <p:extLst>
      <p:ext uri="{BB962C8B-B14F-4D97-AF65-F5344CB8AC3E}">
        <p14:creationId xmlns:p14="http://schemas.microsoft.com/office/powerpoint/2010/main" val="1235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Sector Externo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Começámos por uma economia sem Estado, só empresas e famílias.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Já incluímos o impacto do Estado, mas continuamos numa economia fechada. Vamos agora incluir o impacto das trocas comerciais com o estrangeiro .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existência de Importações e Exportações não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o valor da riqueza criada num País, o que chamamos o Produto Interno. 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Se não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a riqueza criada, também não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a riqueza distribuída, o Rendimento Interno.</a:t>
            </a:r>
          </a:p>
          <a:p>
            <a:pPr eaLnBrk="1" hangingPunct="1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Mas irá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afectar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a composição da Despesa, ou seja, como e a quem o Produto é vendido: parte do Produto é vendido ao exterior (Exportações) e o que é comprado ao exterior (Importações) não é Produto Interno.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Externo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3933056"/>
            <a:ext cx="3727524" cy="2197869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b="1" u="sng" dirty="0"/>
          </a:p>
          <a:p>
            <a:pPr indent="-31750" eaLnBrk="1" hangingPunct="1">
              <a:buFont typeface="Wingdings" charset="2"/>
              <a:buNone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Importações (B+S)</a:t>
            </a:r>
          </a:p>
          <a:p>
            <a:pPr indent="-31750"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31750" eaLnBrk="1" hangingPunct="1">
              <a:buFont typeface="Wingdings" charset="2"/>
              <a:buNone/>
            </a:pP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Saldo da Balança Comercial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4077072"/>
            <a:ext cx="3466728" cy="205385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dirty="0"/>
          </a:p>
          <a:p>
            <a:pPr eaLnBrk="1" hangingPunct="1">
              <a:buFont typeface="Wingdings" charset="2"/>
              <a:buNone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Exportações (B+S)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9254" y="1700808"/>
            <a:ext cx="798519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Importações (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são Consumo que compramos ao Exterior (logo, não são  Produto nosso); as Exportações (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são Produto (logo, nossa produção) que vendemos ao Exterior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saldo entre exportações  e importações é a Balança Comercial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BC=X-M</a:t>
            </a:r>
          </a:p>
        </p:txBody>
      </p:sp>
    </p:spTree>
    <p:extLst>
      <p:ext uri="{BB962C8B-B14F-4D97-AF65-F5344CB8AC3E}">
        <p14:creationId xmlns:p14="http://schemas.microsoft.com/office/powerpoint/2010/main" val="16765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092" grpId="0" build="p"/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 Externo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3861048"/>
            <a:ext cx="6768752" cy="26105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Importações (B+S)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Saldo da Balança Corrente=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BC+Tu+R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8024" y="3861049"/>
            <a:ext cx="3898776" cy="232248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Exportações (B+S)</a:t>
            </a:r>
          </a:p>
          <a:p>
            <a:pPr eaLnBrk="1" hangingPunct="1">
              <a:spcBef>
                <a:spcPts val="300"/>
              </a:spcBef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300"/>
              </a:spcBef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Rendimentos líquidos do Exterior</a:t>
            </a:r>
          </a:p>
          <a:p>
            <a:pPr eaLnBrk="1" hangingPunct="1">
              <a:spcBef>
                <a:spcPts val="300"/>
              </a:spcBef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spcBef>
                <a:spcPts val="300"/>
              </a:spcBef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Transf.unilaterais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57200" y="1628800"/>
            <a:ext cx="798519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Além das Importações e das Exportações (troca de bens e serviços), existem outros fluxos de rendimentos com o Exterior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mais importantes são a entrada e saída de rendimentos de investimentos e aplicações financeiras (R</a:t>
            </a:r>
            <a:r>
              <a:rPr lang="pt-PT" altLang="x-none" sz="2000" baseline="-25000" dirty="0"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e outras transferências sem contrapartida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remessas de emigrantes, subsídios da EU)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6" grpId="0" build="p"/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Sector Externo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saldo dos rendimentos de investimentos e aplicações financeiras tem sido negativo em Portugal (mas positivo no Reino Unido). Isto acontece porque há muito mais capitais estrangeiros investidos ou emprestados a Portugal do que capitais portugueses investidos no estrangeiro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rendimento dos capitais estrangeiros investido em Portugal, embora seja riqueza criada em Portugal (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Interno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), não pertence a nacionais portugueses (não é 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Produto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 Nacional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Cria-se assim uma distinção entre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Interno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Nacional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que é igual aos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000" b="1" baseline="-25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</a:t>
            </a:r>
            <a:endParaRPr lang="pt-PT" altLang="x-none" sz="2000" b="1" baseline="-25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Portugal tem menos RN que RI; na Irlanda esta diferença ultrapassa 15%. Já o Reino Unido tem mais RN que RI. (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Porquê?)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Diferença entre PNB e PIB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32891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712015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Economia Aberta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59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Produto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el-GR" altLang="x-none" sz="1800" dirty="0">
                <a:latin typeface="Cambria Math" charset="0"/>
                <a:ea typeface="Cambria Math" charset="0"/>
                <a:cs typeface="Cambria Math" charset="0"/>
              </a:rPr>
              <a:t>Σ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VAB empresas (preços de mercado) + VAB estado =  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P.I.B. </a:t>
            </a: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 Impostos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Produto Interno Bruto </a:t>
            </a: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cf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P.I.L.cf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1800" b="1" dirty="0" err="1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1800" b="1" dirty="0">
              <a:solidFill>
                <a:schemeClr val="accent1">
                  <a:lumMod val="7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----------------------</a:t>
            </a:r>
          </a:p>
          <a:p>
            <a:pPr eaLnBrk="1" hangingPunct="1">
              <a:buFontTx/>
              <a:buNone/>
            </a:pP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Prod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. </a:t>
            </a:r>
            <a:r>
              <a:rPr lang="pt-PT" altLang="x-none" sz="18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 Líquido </a:t>
            </a: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cf</a:t>
            </a:r>
            <a:endParaRPr lang="pt-PT" altLang="x-none" sz="1800" b="1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1800" b="1" dirty="0"/>
          </a:p>
          <a:p>
            <a:pPr eaLnBrk="1" hangingPunct="1"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600200"/>
            <a:ext cx="40259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Salários+VFP</a:t>
            </a: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Rend.Bruto</a:t>
            </a: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1800" b="1" dirty="0" err="1">
                <a:latin typeface="Cambria Math" charset="0"/>
                <a:ea typeface="Cambria Math" charset="0"/>
                <a:cs typeface="Cambria Math" charset="0"/>
              </a:rPr>
              <a:t>Rend</a:t>
            </a: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. Interno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+ </a:t>
            </a:r>
            <a:r>
              <a:rPr lang="pt-PT" altLang="x-none" sz="1800" b="1" dirty="0" err="1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1800" b="1" dirty="0">
              <a:solidFill>
                <a:schemeClr val="accent1">
                  <a:lumMod val="75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----------------------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altLang="x-none" sz="1800" b="1" dirty="0">
                <a:latin typeface="Cambria Math" charset="0"/>
                <a:ea typeface="Cambria Math" charset="0"/>
                <a:cs typeface="Cambria Math" charset="0"/>
              </a:rPr>
              <a:t>Rendimento </a:t>
            </a:r>
            <a:r>
              <a:rPr lang="pt-PT" altLang="x-none" sz="18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u="sng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u="sng" dirty="0"/>
          </a:p>
        </p:txBody>
      </p:sp>
    </p:spTree>
    <p:extLst>
      <p:ext uri="{BB962C8B-B14F-4D97-AF65-F5344CB8AC3E}">
        <p14:creationId xmlns:p14="http://schemas.microsoft.com/office/powerpoint/2010/main" val="14987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Economia Aberta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59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Rendimento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Salários+VFP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Rend.Bruto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Amort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</a:t>
            </a:r>
          </a:p>
          <a:p>
            <a:pPr indent="-25400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Rend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Interno </a:t>
            </a:r>
          </a:p>
          <a:p>
            <a:pPr indent="-25400" eaLnBrk="1" hangingPunct="1"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+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indent="-25400" eaLnBrk="1" hangingPunct="1">
              <a:lnSpc>
                <a:spcPct val="90000"/>
              </a:lnSpc>
              <a:buFontTx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</a:t>
            </a:r>
          </a:p>
          <a:p>
            <a:pPr indent="-25400" eaLnBrk="1" hangingPunct="1">
              <a:lnSpc>
                <a:spcPct val="90000"/>
              </a:lnSpc>
              <a:buFontTx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Rendimento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1800" b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600200"/>
            <a:ext cx="4025900" cy="453072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pt-PT" altLang="x-none" sz="2400" b="1" u="sng" dirty="0"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Consumo (privado)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Consumo (público)</a:t>
            </a: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Exportações 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– Importações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+</a:t>
            </a:r>
            <a:r>
              <a:rPr lang="pt-PT" altLang="x-none" sz="2000" dirty="0" err="1">
                <a:solidFill>
                  <a:srgbClr val="00CC00"/>
                </a:solidFill>
                <a:latin typeface="Cambria Math" charset="0"/>
                <a:ea typeface="Cambria Math" charset="0"/>
                <a:cs typeface="Cambria Math" charset="0"/>
              </a:rPr>
              <a:t>Rend.Liq.Exterior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Investimento (privado)</a:t>
            </a:r>
            <a:endParaRPr lang="pt-PT" altLang="x-none" sz="2000" dirty="0">
              <a:solidFill>
                <a:srgbClr val="00CC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Despesa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</a:p>
          <a:p>
            <a:pPr eaLnBrk="1" hangingPunct="1">
              <a:buFont typeface="Wingdings" charset="2"/>
              <a:buNone/>
            </a:pPr>
            <a:endParaRPr lang="pt-PT" altLang="x-none" sz="2400" b="1" u="sng" dirty="0"/>
          </a:p>
          <a:p>
            <a:pPr eaLnBrk="1" hangingPunct="1">
              <a:buFont typeface="Wingdings" charset="2"/>
              <a:buNone/>
            </a:pPr>
            <a:endParaRPr lang="pt-PT" altLang="x-none" sz="2400" b="1" u="sng" dirty="0"/>
          </a:p>
        </p:txBody>
      </p:sp>
    </p:spTree>
    <p:extLst>
      <p:ext uri="{BB962C8B-B14F-4D97-AF65-F5344CB8AC3E}">
        <p14:creationId xmlns:p14="http://schemas.microsoft.com/office/powerpoint/2010/main" val="1918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uiExpand="1" build="p"/>
      <p:bldP spid="9318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Contas das empresas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3717032"/>
            <a:ext cx="3736721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  <a:p>
            <a:pPr marL="0" indent="357188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Compras B+S</a:t>
            </a:r>
          </a:p>
          <a:p>
            <a:pPr marL="0" indent="35718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0" indent="357188" eaLnBrk="1" hangingPunct="1"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3717032"/>
            <a:ext cx="3727524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</a:t>
            </a:r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</a:t>
            </a:r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</a:t>
            </a:r>
          </a:p>
          <a:p>
            <a:pPr marL="0" indent="277813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19255" y="1700808"/>
            <a:ext cx="798519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Mas os inputs que são comprados a outras empresas já foram produzidos por essas outras empresas, não pela empresa que os compra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valor dos inputs comprados tem de ser deduzido ao valor das vendas para encontrar quanto vale a </a:t>
            </a:r>
            <a:r>
              <a:rPr lang="pt-PT" altLang="x-none" sz="2000" b="1" kern="0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produção própria </a:t>
            </a:r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da empresa, o seu </a:t>
            </a:r>
            <a:r>
              <a:rPr lang="pt-PT" altLang="x-none" sz="2000" b="1" u="sng" kern="0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</a:p>
        </p:txBody>
      </p:sp>
    </p:spTree>
    <p:extLst>
      <p:ext uri="{BB962C8B-B14F-4D97-AF65-F5344CB8AC3E}">
        <p14:creationId xmlns:p14="http://schemas.microsoft.com/office/powerpoint/2010/main" val="16279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Repartição da Despesa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1343764111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9647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Repartição da Despesa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142628467"/>
              </p:ext>
            </p:extLst>
          </p:nvPr>
        </p:nvGraphicFramePr>
        <p:xfrm>
          <a:off x="683568" y="1397000"/>
          <a:ext cx="8136904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3941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Sustentabilidade da Economia Portuguesa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vimos, a economia portuguesa em 2009 padecia de vários e insustentáveis desequilíbrios: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saldo do orçamento era altamente negativo, quase -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10%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PIB em 2009, isto é, duplicava a dívida em 10 anos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interna  era menos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8%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que o investimento, tornando-nos dependentes de empréstimos externos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balança comercial idem,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-7%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PIB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correção profunda tornou-se inevitável, sob pena de falência do País</a:t>
            </a: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616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151" y="26064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Sustentabilidade da Economia Portuguesa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Essa correção foi parcialmente feita entre 2010 e 2015: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déficit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orçamento diminuiu para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-6%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PIB em 2014,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-3,5%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2015 e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-2,1%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PIB em 2016 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interna cobre o investimento, mas mais por quebra deste do que por subida daquela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balança comercial tornou-se positiva, sem dúvida o maior sucesso das políticas seguidas</a:t>
            </a: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6979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959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Sustentabilidade da Economia Portuguesa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Essa correção parcial foi conseguida: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pequena dimin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uição do Consumo privado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grande contração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Consumo público e do Investimento</a:t>
            </a:r>
          </a:p>
          <a:p>
            <a:pPr marL="584200" indent="-223838" eaLnBrk="1" hangingPunct="1">
              <a:lnSpc>
                <a:spcPct val="12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notável expansão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das Exportações</a:t>
            </a: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que o Investimento recupere é necessário um aumento substancial da Poupança interna, sob pena de aumentar outra vez o endividamento </a:t>
            </a: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409575" indent="-360363" eaLnBrk="1" hangingPunct="1">
              <a:lnSpc>
                <a:spcPct val="12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Politicas de reposição de rendimentos e de estímulo ao consumo só serão possíveis se acompanhadas de crescimento da produtividade</a:t>
            </a: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18835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Economia Aberta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economia aberta, isto é, com sector externo, a igualdade fundamental entre poupança e investimento tem de se manter.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agora não existe apenas recurso à Poupança Interna. O Investimento pode exceder a Poupança interna, desde que possamos recorrer a empréstimos externos, ou seja, a Poupança vinda do Exterior.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igualdade fundamental altera-se. Passamos a ter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Poupança total = Investimento Líquido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na poupança total somamos também a poupança que vem do exterior</a:t>
            </a:r>
          </a:p>
          <a:p>
            <a:pPr marL="0" indent="0" algn="ctr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Poupança = Investimento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200" dirty="0"/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das famílias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Rendimento familiar (pessoal) disponível – Consumo privado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das empresas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Lucros não distribuídos –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pagos pelas empresas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do Estado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Saldo orçamental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 do Exterior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= -Saldo da Balança Corrente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-------------------------------------------------</a:t>
            </a:r>
          </a:p>
          <a:p>
            <a:pPr eaLnBrk="1" hangingPunct="1">
              <a:buNone/>
            </a:pP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=&gt;  </a:t>
            </a:r>
            <a:r>
              <a:rPr lang="en-US" altLang="x-none" sz="2000" b="1" dirty="0" err="1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Poupança</a:t>
            </a:r>
            <a:r>
              <a:rPr lang="en-US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 Total =</a:t>
            </a:r>
            <a:r>
              <a:rPr lang="en-US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Investimento</a:t>
            </a:r>
            <a:r>
              <a:rPr lang="en-US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 </a:t>
            </a:r>
          </a:p>
          <a:p>
            <a:pPr eaLnBrk="1" hangingPunct="1">
              <a:buFont typeface="Wingdings" charset="2"/>
              <a:buNone/>
            </a:pPr>
            <a:endParaRPr lang="en-US" altLang="x-none" sz="2000" dirty="0"/>
          </a:p>
          <a:p>
            <a:pPr eaLnBrk="1" hangingPunct="1">
              <a:buFont typeface="Wingdings" charset="2"/>
              <a:buNone/>
            </a:pP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68519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Composição da Poupança 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881284"/>
              </p:ext>
            </p:extLst>
          </p:nvPr>
        </p:nvGraphicFramePr>
        <p:xfrm>
          <a:off x="508000" y="1651000"/>
          <a:ext cx="8128000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2771800" y="6080125"/>
            <a:ext cx="4320480" cy="625475"/>
          </a:xfrm>
        </p:spPr>
        <p:txBody>
          <a:bodyPr/>
          <a:lstStyle/>
          <a:p>
            <a:pPr>
              <a:defRPr/>
            </a:pPr>
            <a:r>
              <a:rPr lang="pt-PT" dirty="0"/>
              <a:t>(a poupança das empresas está deduzida do Investimento)</a:t>
            </a:r>
          </a:p>
          <a:p>
            <a:pPr>
              <a:defRPr/>
            </a:pPr>
            <a:endParaRPr lang="pt-PT" dirty="0"/>
          </a:p>
          <a:p>
            <a:pPr>
              <a:defRPr/>
            </a:pPr>
            <a:r>
              <a:rPr lang="pt-PT" dirty="0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931490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 Investimento líquido / PIB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61062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Fonte: Contas Nacionais INE</a:t>
            </a:r>
          </a:p>
        </p:txBody>
      </p:sp>
    </p:spTree>
    <p:extLst>
      <p:ext uri="{BB962C8B-B14F-4D97-AF65-F5344CB8AC3E}">
        <p14:creationId xmlns:p14="http://schemas.microsoft.com/office/powerpoint/2010/main" val="1851546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24536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criação de riqueza pode medir-se pela ótica do </a:t>
            </a:r>
            <a:r>
              <a:rPr lang="pt-PT" altLang="x-none" sz="2000" b="1" dirty="0">
                <a:solidFill>
                  <a:srgbClr val="00B05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do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ou da </a:t>
            </a: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Despesa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Pela ótica do </a:t>
            </a:r>
            <a:r>
              <a:rPr lang="pt-PT" altLang="x-none" sz="2000" b="1" dirty="0">
                <a:solidFill>
                  <a:srgbClr val="92D050"/>
                </a:solidFill>
                <a:latin typeface="Cambria Math" charset="0"/>
                <a:ea typeface="Cambria Math" charset="0"/>
                <a:cs typeface="Cambria Math" charset="0"/>
              </a:rPr>
              <a:t>Produto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é a soma do VAB das empresas e do Estado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Pela ótica do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Rendimento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é a soma de todos os rendimentos distribuídos aos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utilizados na produção (salários, Vencimentos da FP, juros, rendas e lucros)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Pela ótica da </a:t>
            </a:r>
            <a:r>
              <a:rPr lang="pt-PT" altLang="x-none" sz="2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Despesa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a soma dos destinos a que o produto é vendido (Consumo privado, Consumo Público, Investimento, e Exportações) e deduzido da parte destes agregados que é importada (Importações)</a:t>
            </a:r>
          </a:p>
          <a:p>
            <a:pPr marL="0" indent="0" algn="ctr" eaLnBrk="1" hangingPunct="1">
              <a:buNone/>
            </a:pPr>
            <a:endParaRPr lang="pt-PT" altLang="x-none" sz="2000" b="1" dirty="0">
              <a:solidFill>
                <a:schemeClr val="accent6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chemeClr val="accent6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PIB=C+I+G+X-M</a:t>
            </a:r>
          </a:p>
        </p:txBody>
      </p:sp>
    </p:spTree>
    <p:extLst>
      <p:ext uri="{BB962C8B-B14F-4D97-AF65-F5344CB8AC3E}">
        <p14:creationId xmlns:p14="http://schemas.microsoft.com/office/powerpoint/2010/main" val="3385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5"/>
          <p:cNvSpPr txBox="1">
            <a:spLocks noGrp="1"/>
          </p:cNvSpPr>
          <p:nvPr/>
        </p:nvSpPr>
        <p:spPr bwMode="auto">
          <a:xfrm>
            <a:off x="6553200" y="6237288"/>
            <a:ext cx="2133600" cy="484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166C75CE-09ED-2B4D-9A06-D4E692AB4A75}" type="slidenum">
              <a:rPr lang="pt-BR" altLang="x-none" sz="1400">
                <a:latin typeface="Arial" charset="0"/>
              </a:rPr>
              <a:pPr algn="r" eaLnBrk="1" hangingPunct="1"/>
              <a:t>7</a:t>
            </a:fld>
            <a:endParaRPr lang="pt-BR" altLang="x-none" sz="1400">
              <a:latin typeface="Arial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09575" y="779463"/>
            <a:ext cx="7978775" cy="561975"/>
          </a:xfrm>
        </p:spPr>
        <p:txBody>
          <a:bodyPr/>
          <a:lstStyle/>
          <a:p>
            <a:r>
              <a:rPr lang="pt-PT" altLang="x-none" sz="3200" dirty="0">
                <a:latin typeface="Times New Roman" charset="0"/>
              </a:rPr>
              <a:t>Valor Acrescentado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291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produto de uma empresa é dado pelo seu </a:t>
            </a: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não pelo valor das vendas totais.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contabilizássemos o produto pelas vendas totais estaríamos a contabilizar 2 vezes (ou mais) produtos que foram produzidos anteriormente.</a:t>
            </a:r>
          </a:p>
          <a:p>
            <a:pPr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</a:pP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Exemplo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</a:t>
            </a:r>
          </a:p>
          <a:p>
            <a:pPr marL="660400">
              <a:lnSpc>
                <a:spcPct val="9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supermercados tem um pequeníssimo valor acrescentado</a:t>
            </a:r>
          </a:p>
          <a:p>
            <a:pPr marL="660400">
              <a:lnSpc>
                <a:spcPct val="9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quase tudo o que se vende nos supermercados foi produzido por outras empresas</a:t>
            </a:r>
          </a:p>
          <a:p>
            <a:pPr marL="660400">
              <a:lnSpc>
                <a:spcPct val="90000"/>
              </a:lnSpc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seu valor acrescentado corresponde apenas ao serviço logístico que nos presta de juntar tudo no mesmo sítio de forma organizada e acessível</a:t>
            </a:r>
          </a:p>
          <a:p>
            <a:pPr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155"/>
            <a:ext cx="8229600" cy="4646141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Investimento é composto por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FBCF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(equipamentos, edifícios, software) e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Variação de Stocks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(alterações nos valores de inputs e outputs armazenados pelas empresas)</a:t>
            </a: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Bruto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utilizado para repor o capital fixo que se degrada ou torna obsoleto (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Amortizações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e só o restante (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Investimento Líquido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aumenta o valor do capital fixo 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amortizações distinguem valores brutos de valores líquidos </a:t>
            </a:r>
          </a:p>
          <a:p>
            <a:pPr marL="720725" indent="-311150" eaLnBrk="1" hangingPunct="1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Investimento líquido=Investimento bruto-Amortizações</a:t>
            </a:r>
          </a:p>
          <a:p>
            <a:pPr marL="720725" indent="-311150" eaLnBrk="1" hangingPunct="1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Rendimento líquido=Rendimento bruto-Amortizações</a:t>
            </a:r>
          </a:p>
          <a:p>
            <a:pPr marL="720725" indent="-311150" eaLnBrk="1" hangingPunct="1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Produto líquido=Produto bruto-Amortizações</a:t>
            </a: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Convencionou-se que o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Estado não tem Capital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 não faz investimento, não distribui rendimentos ao capital (juros, rendas, lucros)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despesas do Estado em equipamentos, infraestruturas, etc., são incluídas no Consumo Público do ano em que são feitas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valor acrescentado do Estado é dado pelo valor dos rendimentos distribuídos, ou seja, os vencimentos dos funcionários públicos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Estado cobra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(IVA, IPP, Selo) que acrescem ao preço de venda mas não aumentam o valor da produção, i.e., da riqueza criada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Também atribui subsídios às empresas, os quais baixam artificialmente o preço de venda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isso distingue-se entre o valor do Produto com os impostos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indirectos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(menos subsídios) incluídos e com estes excluídos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primeiro caso o produto diz-se a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preços de mercado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no segundo caso diz-se a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custo de </a:t>
            </a:r>
            <a:r>
              <a:rPr lang="pt-PT" altLang="x-none" sz="2000" b="1" u="sng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ou seja,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b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pm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=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PIB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cf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Imp.Ind-Subs.Emp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diferença entre os bens e serviços vendidos ao exterior (Exportações) e comprados ao exterior dá-nos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Balança Comercial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juntarmos a este saldo outros fluxos financeiros correntes - os Rendimentos de aplicações financeiras de e para o exterior (R</a:t>
            </a:r>
            <a:r>
              <a:rPr lang="pt-PT" altLang="x-none" sz="2000" baseline="-25000" dirty="0">
                <a:latin typeface="Cambria Math" charset="0"/>
                <a:ea typeface="Cambria Math" charset="0"/>
                <a:cs typeface="Cambria Math" charset="0"/>
              </a:rPr>
              <a:t>LX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e as Transferências Unilaterais (Tu) – obtemos a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Balança Corrente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Parte dos rendimentos do capital gerados internamente pertencem a nacionais de outros países e são deduzidos para calcularmos 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Nacional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contrapartida, nacionais portugueses recebem rendimentos de capitais que aplicaram noutros países, rendimentos que somam ao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Produto Nacional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diferença entre produto/rendimento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nacional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</a:t>
            </a:r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interno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é este saldo entre rendimentos de capital recebidos do exterior e pagos ao exterior</a:t>
            </a:r>
          </a:p>
          <a:p>
            <a:pPr marL="1344613" indent="173038" eaLnBrk="1" hangingPunct="1">
              <a:buFont typeface="Wingdings" charset="2"/>
              <a:buChar char="§"/>
            </a:pPr>
            <a:endParaRPr lang="pt-PT" altLang="x-none" sz="2000" b="1" dirty="0">
              <a:solidFill>
                <a:schemeClr val="accent1">
                  <a:lumMod val="50000"/>
                </a:schemeClr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1344613" indent="173038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PNB=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PIB+Rend.Cap.Nac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no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Ext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-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Rend.Cap.Estr.no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País</a:t>
            </a:r>
          </a:p>
          <a:p>
            <a:pPr marL="1344613" indent="173038" eaLnBrk="1" hangingPunct="1">
              <a:buFont typeface="Wingdings" charset="2"/>
              <a:buChar char="§"/>
            </a:pP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RN=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RI+Rend.Cap.Nac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no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Ext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. - </a:t>
            </a:r>
            <a:r>
              <a:rPr lang="pt-PT" altLang="x-none" sz="2000" b="1" dirty="0" err="1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Rend.Cap.Estr.no</a:t>
            </a:r>
            <a:r>
              <a:rPr lang="pt-PT" altLang="x-none" sz="2000" b="1" dirty="0">
                <a:solidFill>
                  <a:schemeClr val="accent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 País</a:t>
            </a:r>
          </a:p>
          <a:p>
            <a:pPr eaLnBrk="1" hangingPunct="1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u="sng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Identidade fundamental da Contabilidade Nacional tem de ser satisfeita</a:t>
            </a:r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= Investimento</a:t>
            </a:r>
          </a:p>
          <a:p>
            <a:pPr marL="0" indent="0" algn="ctr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algn="just" eaLnBrk="1" hangingPunct="1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poupança total é a soma da Poupança dos vários tipos de agentes económicos</a:t>
            </a:r>
          </a:p>
          <a:p>
            <a:pPr algn="just" eaLnBrk="1" hangingPunct="1">
              <a:buFont typeface="Wingdings" charset="2"/>
              <a:buChar char="q"/>
            </a:pP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das Famílias</a:t>
            </a: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das Empresas</a:t>
            </a: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do Estado  = Saldo Orçamental</a:t>
            </a:r>
          </a:p>
          <a:p>
            <a:pPr marL="1828800" indent="-223838" algn="just" eaLnBrk="1" hangingPunct="1">
              <a:buFont typeface="Wingdings" charset="2"/>
              <a:buChar char="§"/>
            </a:pPr>
            <a:r>
              <a:rPr lang="pt-PT" altLang="x-none" sz="2000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Poupança do Exterior= - Balança Corrente</a:t>
            </a:r>
          </a:p>
          <a:p>
            <a:pPr marL="720725" indent="-311150" eaLnBrk="1" hangingPunct="1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Moldura 1"/>
          <p:cNvSpPr/>
          <p:nvPr/>
        </p:nvSpPr>
        <p:spPr>
          <a:xfrm>
            <a:off x="2915816" y="2060848"/>
            <a:ext cx="3240360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animBg="1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Bibliografia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115A63-AFB8-4B19-AF18-C2E75ACE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92087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Rendimento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254" y="3717032"/>
            <a:ext cx="3736721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Vendas B+S</a:t>
            </a:r>
          </a:p>
          <a:p>
            <a:pPr marL="0" indent="317500" eaLnBrk="1" hangingPunct="1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 Compras B+S</a:t>
            </a:r>
          </a:p>
          <a:p>
            <a:pPr marL="0" indent="317500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-------------------------</a:t>
            </a:r>
          </a:p>
          <a:p>
            <a:pPr marL="0" indent="317500" eaLnBrk="1" hangingPunct="1">
              <a:buNone/>
            </a:pPr>
            <a:r>
              <a:rPr lang="pt-PT" altLang="x-none" sz="2000" b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Valor Acrescentado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3717032"/>
            <a:ext cx="3727524" cy="2413893"/>
          </a:xfrm>
        </p:spPr>
        <p:txBody>
          <a:bodyPr/>
          <a:lstStyle/>
          <a:p>
            <a:pPr eaLnBrk="1" hangingPunct="1"/>
            <a:endParaRPr lang="pt-PT" altLang="x-none" sz="2400" dirty="0"/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Salários 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(Trabalho)</a:t>
            </a:r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Juros   </a:t>
            </a:r>
            <a:r>
              <a:rPr lang="pt-PT" altLang="x-none" sz="2000" dirty="0">
                <a:solidFill>
                  <a:schemeClr val="tx2"/>
                </a:solidFill>
                <a:latin typeface="Cambria Math" charset="0"/>
                <a:ea typeface="Cambria Math" charset="0"/>
                <a:cs typeface="Cambria Math" charset="0"/>
              </a:rPr>
              <a:t>(Capital)</a:t>
            </a:r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Rendas   </a:t>
            </a:r>
            <a:r>
              <a:rPr lang="pt-PT" altLang="x-none" sz="2000" dirty="0">
                <a:solidFill>
                  <a:schemeClr val="tx2"/>
                </a:solidFill>
                <a:latin typeface="Cambria Math" charset="0"/>
                <a:ea typeface="Cambria Math" charset="0"/>
                <a:cs typeface="Cambria Math" charset="0"/>
              </a:rPr>
              <a:t>(Capital)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223838" eaLnBrk="1" hangingPunct="1"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  </a:t>
            </a:r>
            <a:r>
              <a:rPr lang="pt-PT" altLang="x-none" sz="2000" dirty="0">
                <a:solidFill>
                  <a:schemeClr val="tx2"/>
                </a:solidFill>
                <a:latin typeface="Cambria Math" charset="0"/>
                <a:ea typeface="Cambria Math" charset="0"/>
                <a:cs typeface="Cambria Math" charset="0"/>
              </a:rPr>
              <a:t>(Capital)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79403" y="1559222"/>
            <a:ext cx="7985193" cy="23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valor acrescentado da empresa corresponde valor que a empresa pode distribuir como rendimentos aos </a:t>
            </a:r>
            <a:r>
              <a:rPr lang="pt-PT" altLang="x-none" sz="2000" kern="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 produtivos: Trabalho e Capital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rendimento distribuído ao Trabalho (trabalhadores) são os salários e vencimentos.</a:t>
            </a:r>
          </a:p>
          <a:p>
            <a:pPr eaLnBrk="1" hangingPunct="1"/>
            <a:r>
              <a:rPr lang="pt-PT" altLang="x-none" sz="2000" kern="0" dirty="0">
                <a:latin typeface="Cambria Math" charset="0"/>
                <a:ea typeface="Cambria Math" charset="0"/>
                <a:cs typeface="Cambria Math" charset="0"/>
              </a:rPr>
              <a:t>O rendimento distribuído ao Capital (donos do capital) são os juros, rendas e lucros</a:t>
            </a:r>
          </a:p>
        </p:txBody>
      </p:sp>
    </p:spTree>
    <p:extLst>
      <p:ext uri="{BB962C8B-B14F-4D97-AF65-F5344CB8AC3E}">
        <p14:creationId xmlns:p14="http://schemas.microsoft.com/office/powerpoint/2010/main" val="18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Repartição do Rendimento Bruto</a:t>
            </a:r>
          </a:p>
        </p:txBody>
      </p:sp>
      <p:graphicFrame>
        <p:nvGraphicFramePr>
          <p:cNvPr id="2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848661"/>
              </p:ext>
            </p:extLst>
          </p:nvPr>
        </p:nvGraphicFramePr>
        <p:xfrm>
          <a:off x="711200" y="1844824"/>
          <a:ext cx="77216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154058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3655</TotalTime>
  <Words>4391</Words>
  <Application>Microsoft Office PowerPoint</Application>
  <PresentationFormat>Apresentação no Ecrã (4:3)</PresentationFormat>
  <Paragraphs>715</Paragraphs>
  <Slides>76</Slides>
  <Notes>72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76</vt:i4>
      </vt:variant>
    </vt:vector>
  </HeadingPairs>
  <TitlesOfParts>
    <vt:vector size="83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Introdução à Economia</vt:lpstr>
      <vt:lpstr>Contabilidade Nacional</vt:lpstr>
      <vt:lpstr>Contabilidade Nacional</vt:lpstr>
      <vt:lpstr>Apresentação do PowerPoint</vt:lpstr>
      <vt:lpstr>Contas das empresas</vt:lpstr>
      <vt:lpstr>Contas das empresas</vt:lpstr>
      <vt:lpstr>Valor Acrescentado</vt:lpstr>
      <vt:lpstr>Rendimento</vt:lpstr>
      <vt:lpstr>Repartição do Rendimento Bruto</vt:lpstr>
      <vt:lpstr>Valorização do Produto: Bruto e Líquido</vt:lpstr>
      <vt:lpstr>Contas das empresas</vt:lpstr>
      <vt:lpstr>Repartição do Rendimento Líquido</vt:lpstr>
      <vt:lpstr>Contas das empresas</vt:lpstr>
      <vt:lpstr>Repartição do VAB</vt:lpstr>
      <vt:lpstr>Repartição do VAB</vt:lpstr>
      <vt:lpstr>Repartição do Produto</vt:lpstr>
      <vt:lpstr>Valor acrescentado e produtividade</vt:lpstr>
      <vt:lpstr>Repartição do emprego</vt:lpstr>
      <vt:lpstr>Repartição do VAB</vt:lpstr>
      <vt:lpstr>Repartição do emprego</vt:lpstr>
      <vt:lpstr>Repartição do VAB</vt:lpstr>
      <vt:lpstr>Valor acrescentado e produtividade</vt:lpstr>
      <vt:lpstr>Crescimento da produtividade</vt:lpstr>
      <vt:lpstr>Rendimento e Despesa</vt:lpstr>
      <vt:lpstr>Contas das famílias</vt:lpstr>
      <vt:lpstr>Rendimento e Despesa</vt:lpstr>
      <vt:lpstr>Poupança em 2005</vt:lpstr>
      <vt:lpstr>Poupança menos Investimento</vt:lpstr>
      <vt:lpstr>Igualdade fundamental</vt:lpstr>
      <vt:lpstr>Igualdade fundamental</vt:lpstr>
      <vt:lpstr>Poupança = Investimento</vt:lpstr>
      <vt:lpstr>Poupança = Investimento</vt:lpstr>
      <vt:lpstr>Poupança = Investimento</vt:lpstr>
      <vt:lpstr>Poupança = Investimento</vt:lpstr>
      <vt:lpstr>Sector Estado</vt:lpstr>
      <vt:lpstr>Orçamento do Estado 2009-14</vt:lpstr>
      <vt:lpstr>Orçamento do Estado 2009-14</vt:lpstr>
      <vt:lpstr>Sector Estado</vt:lpstr>
      <vt:lpstr>Impacto doEstado</vt:lpstr>
      <vt:lpstr>Sector Estado</vt:lpstr>
      <vt:lpstr>Impacto doEstado</vt:lpstr>
      <vt:lpstr>Sector Estado</vt:lpstr>
      <vt:lpstr>Impacto doEstado</vt:lpstr>
      <vt:lpstr>Sector Estado</vt:lpstr>
      <vt:lpstr>Impacto do Estado</vt:lpstr>
      <vt:lpstr>Sector Estado</vt:lpstr>
      <vt:lpstr>Sector Estado</vt:lpstr>
      <vt:lpstr>Sector Estado</vt:lpstr>
      <vt:lpstr>Impacto do Estado</vt:lpstr>
      <vt:lpstr>Sector Estado</vt:lpstr>
      <vt:lpstr>Sector Estado</vt:lpstr>
      <vt:lpstr>Impacto do Estado</vt:lpstr>
      <vt:lpstr>Sector Externo</vt:lpstr>
      <vt:lpstr>Sector Externo</vt:lpstr>
      <vt:lpstr>Sector Externo</vt:lpstr>
      <vt:lpstr>Sector Externo</vt:lpstr>
      <vt:lpstr>Diferença entre PNB e PIB</vt:lpstr>
      <vt:lpstr>Economia Aberta</vt:lpstr>
      <vt:lpstr>Economia Aberta</vt:lpstr>
      <vt:lpstr>Repartição da Despesa</vt:lpstr>
      <vt:lpstr>Repartição da Despesa</vt:lpstr>
      <vt:lpstr>Sustentabilidade da Economia Portuguesa</vt:lpstr>
      <vt:lpstr>Sustentabilidade da Economia Portuguesa</vt:lpstr>
      <vt:lpstr>Sustentabilidade da Economia Portuguesa</vt:lpstr>
      <vt:lpstr>Economia Aberta</vt:lpstr>
      <vt:lpstr>Poupança = Investimento</vt:lpstr>
      <vt:lpstr>Composição da Poupança </vt:lpstr>
      <vt:lpstr> Investimento líquido / PIB</vt:lpstr>
      <vt:lpstr>Resumo</vt:lpstr>
      <vt:lpstr>Resumo</vt:lpstr>
      <vt:lpstr>Resumo</vt:lpstr>
      <vt:lpstr>Resumo</vt:lpstr>
      <vt:lpstr>Resumo</vt:lpstr>
      <vt:lpstr>Resumo</vt:lpstr>
      <vt:lpstr>Resumo</vt:lpstr>
      <vt:lpstr>Bibliografia</vt:lpstr>
    </vt:vector>
  </TitlesOfParts>
  <Company>GERMEN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Antonio J. Fernandes</cp:lastModifiedBy>
  <cp:revision>281</cp:revision>
  <cp:lastPrinted>2017-02-13T12:00:16Z</cp:lastPrinted>
  <dcterms:created xsi:type="dcterms:W3CDTF">2006-01-29T20:40:42Z</dcterms:created>
  <dcterms:modified xsi:type="dcterms:W3CDTF">2020-02-05T12:46:38Z</dcterms:modified>
</cp:coreProperties>
</file>