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4"/>
  </p:notesMasterIdLst>
  <p:handoutMasterIdLst>
    <p:handoutMasterId r:id="rId75"/>
  </p:handoutMasterIdLst>
  <p:sldIdLst>
    <p:sldId id="263" r:id="rId2"/>
    <p:sldId id="641" r:id="rId3"/>
    <p:sldId id="655" r:id="rId4"/>
    <p:sldId id="656" r:id="rId5"/>
    <p:sldId id="657" r:id="rId6"/>
    <p:sldId id="658" r:id="rId7"/>
    <p:sldId id="659" r:id="rId8"/>
    <p:sldId id="582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45" r:id="rId19"/>
    <p:sldId id="669" r:id="rId20"/>
    <p:sldId id="588" r:id="rId21"/>
    <p:sldId id="590" r:id="rId22"/>
    <p:sldId id="591" r:id="rId23"/>
    <p:sldId id="673" r:id="rId24"/>
    <p:sldId id="592" r:id="rId25"/>
    <p:sldId id="670" r:id="rId26"/>
    <p:sldId id="671" r:id="rId27"/>
    <p:sldId id="593" r:id="rId28"/>
    <p:sldId id="594" r:id="rId29"/>
    <p:sldId id="648" r:id="rId30"/>
    <p:sldId id="683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50" r:id="rId45"/>
    <p:sldId id="651" r:id="rId46"/>
    <p:sldId id="688" r:id="rId47"/>
    <p:sldId id="689" r:id="rId48"/>
    <p:sldId id="674" r:id="rId49"/>
    <p:sldId id="675" r:id="rId50"/>
    <p:sldId id="610" r:id="rId51"/>
    <p:sldId id="611" r:id="rId52"/>
    <p:sldId id="612" r:id="rId53"/>
    <p:sldId id="613" r:id="rId54"/>
    <p:sldId id="677" r:id="rId55"/>
    <p:sldId id="614" r:id="rId56"/>
    <p:sldId id="676" r:id="rId57"/>
    <p:sldId id="678" r:id="rId58"/>
    <p:sldId id="616" r:id="rId59"/>
    <p:sldId id="618" r:id="rId60"/>
    <p:sldId id="619" r:id="rId61"/>
    <p:sldId id="679" r:id="rId62"/>
    <p:sldId id="680" r:id="rId63"/>
    <p:sldId id="681" r:id="rId64"/>
    <p:sldId id="682" r:id="rId65"/>
    <p:sldId id="684" r:id="rId66"/>
    <p:sldId id="685" r:id="rId67"/>
    <p:sldId id="620" r:id="rId68"/>
    <p:sldId id="686" r:id="rId69"/>
    <p:sldId id="687" r:id="rId70"/>
    <p:sldId id="690" r:id="rId71"/>
    <p:sldId id="691" r:id="rId72"/>
    <p:sldId id="385" r:id="rId73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/>
    <p:restoredTop sz="92586"/>
  </p:normalViewPr>
  <p:slideViewPr>
    <p:cSldViewPr>
      <p:cViewPr varScale="1">
        <p:scale>
          <a:sx n="79" d="100"/>
          <a:sy n="79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39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595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53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225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496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68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90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50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31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27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8131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1CC8-9DD4-4357-A574-E98283D92660}" type="slidenum">
              <a:rPr lang="pt-PT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15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8131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1CC8-9DD4-4357-A574-E98283D92660}" type="slidenum">
              <a:rPr lang="pt-PT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8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9063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27CE6-CC9D-47C0-85C2-F0CE22E85890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226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84D3B85-BDD2-144A-A59D-08C984BA264A}" type="slidenum">
              <a:rPr lang="en-US" altLang="x-none">
                <a:latin typeface="Arial" charset="0"/>
              </a:rPr>
              <a:pPr eaLnBrk="1" hangingPunct="1"/>
              <a:t>21</a:t>
            </a:fld>
            <a:endParaRPr lang="en-US" altLang="x-none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107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7270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6272263-41BC-5848-89D7-C06770BC4A1C}" type="slidenum">
              <a:rPr lang="pt-PT" altLang="x-none">
                <a:latin typeface="Arial" charset="0"/>
              </a:rPr>
              <a:pPr eaLnBrk="1" hangingPunct="1"/>
              <a:t>22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52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7270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6272263-41BC-5848-89D7-C06770BC4A1C}" type="slidenum">
              <a:rPr lang="pt-PT" altLang="x-none">
                <a:latin typeface="Arial" charset="0"/>
              </a:rPr>
              <a:pPr eaLnBrk="1" hangingPunct="1"/>
              <a:t>23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7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7373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DC36576A-D789-1747-8425-6305E831E637}" type="slidenum">
              <a:rPr lang="pt-PT" altLang="x-none">
                <a:latin typeface="Arial" charset="0"/>
              </a:rPr>
              <a:pPr eaLnBrk="1" hangingPunct="1"/>
              <a:t>24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7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81AAAE9-6411-4A45-853D-ABC4825E189A}" type="slidenum">
              <a:rPr lang="en-US" altLang="x-none">
                <a:latin typeface="Arial" charset="0"/>
              </a:rPr>
              <a:pPr eaLnBrk="1" hangingPunct="1"/>
              <a:t>25</a:t>
            </a:fld>
            <a:endParaRPr lang="en-US" altLang="x-none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5264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 dirty="0"/>
          </a:p>
        </p:txBody>
      </p:sp>
      <p:sp>
        <p:nvSpPr>
          <p:cNvPr id="7270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6272263-41BC-5848-89D7-C06770BC4A1C}" type="slidenum">
              <a:rPr lang="pt-PT" altLang="x-none">
                <a:latin typeface="Arial" charset="0"/>
              </a:rPr>
              <a:pPr eaLnBrk="1" hangingPunct="1"/>
              <a:t>26</a:t>
            </a:fld>
            <a:endParaRPr lang="pt-PT" altLang="x-non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4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3CADA-C2F8-4ECE-AD8A-E8885095074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0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 dirty="0"/>
          </a:p>
        </p:txBody>
      </p:sp>
      <p:sp>
        <p:nvSpPr>
          <p:cNvPr id="7578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25F76CFA-15C2-7540-9F64-BD8246FED940}" type="slidenum">
              <a:rPr lang="pt-PT" altLang="x-none">
                <a:latin typeface="Arial" charset="0"/>
              </a:rPr>
              <a:pPr eaLnBrk="1" hangingPunct="1"/>
              <a:t>28</a:t>
            </a:fld>
            <a:endParaRPr lang="pt-PT" altLang="x-non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4035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4E002-1163-44CE-92EE-1DD31F28C26B}" type="slidenum">
              <a:rPr lang="pt-PT"/>
              <a:pPr/>
              <a:t>29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78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312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4035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4E002-1163-44CE-92EE-1DD31F28C26B}" type="slidenum">
              <a:rPr lang="pt-PT"/>
              <a:pPr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3837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BC2AF721-690C-3140-9E87-C10309FA5A8C}" type="slidenum">
              <a:rPr lang="en-US" altLang="x-none">
                <a:latin typeface="Arial" charset="0"/>
              </a:rPr>
              <a:pPr eaLnBrk="1" hangingPunct="1"/>
              <a:t>31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28906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AF4061A-407B-CA4F-99B9-40BA75AE3B8E}" type="slidenum">
              <a:rPr lang="en-US" altLang="x-none">
                <a:latin typeface="Arial" charset="0"/>
              </a:rPr>
              <a:pPr eaLnBrk="1" hangingPunct="1"/>
              <a:t>32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61876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9700C-FFB1-44FE-95DD-C6472446DE7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43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0DD98-0E2C-4817-A017-D18AFAAF7D1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8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35425BF-F7D0-DE46-9B70-20405E278C57}" type="slidenum">
              <a:rPr lang="en-US" altLang="x-none">
                <a:latin typeface="Arial" charset="0"/>
              </a:rPr>
              <a:pPr eaLnBrk="1" hangingPunct="1"/>
              <a:t>35</a:t>
            </a:fld>
            <a:endParaRPr lang="en-US" altLang="x-none" dirty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70443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FAB78DBC-D205-4D45-892D-FCFE34C94863}" type="slidenum">
              <a:rPr lang="en-US" altLang="x-none">
                <a:latin typeface="Arial" charset="0"/>
              </a:rPr>
              <a:pPr eaLnBrk="1" hangingPunct="1"/>
              <a:t>36</a:t>
            </a:fld>
            <a:endParaRPr lang="en-US" altLang="x-none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111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9B32751D-099F-E04A-8740-08FE43A9BE36}" type="slidenum">
              <a:rPr lang="en-US" altLang="x-none">
                <a:latin typeface="Arial" charset="0"/>
              </a:rPr>
              <a:pPr eaLnBrk="1" hangingPunct="1"/>
              <a:t>37</a:t>
            </a:fld>
            <a:endParaRPr lang="en-US" altLang="x-none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179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E645A-0E43-49B9-A176-F29AFDED47A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4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9FAFD-1723-4771-9383-92674CDF50A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8822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7E02B-A4DB-4797-9F86-195B91BC38E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0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D9C36E07-60E8-3547-8C12-EF1BA73A8DE0}" type="slidenum">
              <a:rPr lang="en-US" altLang="x-none">
                <a:latin typeface="Arial" charset="0"/>
              </a:rPr>
              <a:pPr eaLnBrk="1" hangingPunct="1"/>
              <a:t>41</a:t>
            </a:fld>
            <a:endParaRPr lang="en-US" altLang="x-none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9360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F48B7A60-06B9-4943-9632-A1C17A9E88C9}" type="slidenum">
              <a:rPr lang="en-US" altLang="x-none">
                <a:latin typeface="Arial" charset="0"/>
              </a:rPr>
              <a:pPr eaLnBrk="1" hangingPunct="1"/>
              <a:t>42</a:t>
            </a:fld>
            <a:endParaRPr lang="en-US" altLang="x-none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306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CA31D-6FC4-4994-B640-CB07641869E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14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1203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677D6-A483-4EB2-BF7B-8C47C8D8C820}" type="slidenum">
              <a:rPr lang="pt-PT"/>
              <a:pPr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742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529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35AA9-5241-4148-9122-F61EF0ED461C}" type="slidenum">
              <a:rPr lang="pt-PT"/>
              <a:pPr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282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529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35AA9-5241-4148-9122-F61EF0ED461C}" type="slidenum">
              <a:rPr lang="pt-PT"/>
              <a:pPr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473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529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35AA9-5241-4148-9122-F61EF0ED461C}" type="slidenum">
              <a:rPr lang="pt-PT"/>
              <a:pPr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71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81AAAE9-6411-4A45-853D-ABC4825E189A}" type="slidenum">
              <a:rPr lang="en-US" altLang="x-none">
                <a:latin typeface="Arial" charset="0"/>
              </a:rPr>
              <a:pPr eaLnBrk="1" hangingPunct="1"/>
              <a:t>48</a:t>
            </a:fld>
            <a:endParaRPr lang="en-US" altLang="x-none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7710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81AAAE9-6411-4A45-853D-ABC4825E189A}" type="slidenum">
              <a:rPr lang="en-US" altLang="x-none">
                <a:latin typeface="Arial" charset="0"/>
              </a:rPr>
              <a:pPr eaLnBrk="1" hangingPunct="1"/>
              <a:t>49</a:t>
            </a:fld>
            <a:endParaRPr lang="en-US" altLang="x-none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36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68622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50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89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318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E8F664C-1703-0C4B-91C1-F0FDDD3C8F64}" type="slidenum">
              <a:rPr lang="pt-PT" altLang="x-none">
                <a:latin typeface="Arial" charset="0"/>
              </a:rPr>
              <a:pPr eaLnBrk="1" hangingPunct="1"/>
              <a:t>51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82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D392A-8CD6-4760-B860-5132ECB3547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60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5D9CA-1BC8-4811-982E-8712312FFE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5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5D9CA-1BC8-4811-982E-8712312FFE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75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AD2E044C-5CC3-D545-BDFA-3EEC25E08A1A}" type="slidenum">
              <a:rPr lang="en-US" altLang="x-none">
                <a:latin typeface="Arial" charset="0"/>
              </a:rPr>
              <a:pPr eaLnBrk="1" hangingPunct="1"/>
              <a:t>55</a:t>
            </a:fld>
            <a:endParaRPr lang="en-US" altLang="x-none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2504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AD2E044C-5CC3-D545-BDFA-3EEC25E08A1A}" type="slidenum">
              <a:rPr lang="en-US" altLang="x-none">
                <a:latin typeface="Arial" charset="0"/>
              </a:rPr>
              <a:pPr eaLnBrk="1" hangingPunct="1"/>
              <a:t>56</a:t>
            </a:fld>
            <a:endParaRPr lang="en-US" altLang="x-none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008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5D9CA-1BC8-4811-982E-8712312FFE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5ACDB89B-F2CC-234F-912B-9F03A1C9820B}" type="slidenum">
              <a:rPr lang="en-US" altLang="x-none">
                <a:latin typeface="Arial" charset="0"/>
              </a:rPr>
              <a:pPr eaLnBrk="1" hangingPunct="1"/>
              <a:t>58</a:t>
            </a:fld>
            <a:endParaRPr lang="en-US" altLang="x-none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0258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F3E26DA-1FB6-064B-B876-ABD521583FA2}" type="slidenum">
              <a:rPr lang="en-US" altLang="x-none">
                <a:latin typeface="Arial" charset="0"/>
              </a:rPr>
              <a:pPr eaLnBrk="1" hangingPunct="1"/>
              <a:t>59</a:t>
            </a:fld>
            <a:endParaRPr lang="en-US" altLang="x-none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54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48928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D255FB0B-E1C5-E741-A8C0-1F667B9DC9A5}" type="slidenum">
              <a:rPr lang="en-US" altLang="x-none">
                <a:latin typeface="Arial" charset="0"/>
              </a:rPr>
              <a:pPr eaLnBrk="1" hangingPunct="1"/>
              <a:t>60</a:t>
            </a:fld>
            <a:endParaRPr lang="en-US" altLang="x-none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1862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5D9CA-1BC8-4811-982E-8712312FFE7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23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62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141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63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40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5D9CA-1BC8-4811-982E-8712312FFE7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65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970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66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447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708FB38B-3742-B149-BE04-E4EFE04BC80C}" type="slidenum">
              <a:rPr lang="en-US" altLang="x-none">
                <a:latin typeface="Arial" charset="0"/>
              </a:rPr>
              <a:pPr eaLnBrk="1" hangingPunct="1"/>
              <a:t>67</a:t>
            </a:fld>
            <a:endParaRPr lang="en-US" altLang="x-none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4200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68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50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69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6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8006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70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9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9216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B559C5C-EDF6-EA4F-BF4B-0B3AC9700B03}" type="slidenum">
              <a:rPr lang="pt-PT" altLang="x-none">
                <a:latin typeface="Arial" charset="0"/>
              </a:rPr>
              <a:pPr eaLnBrk="1" hangingPunct="1"/>
              <a:t>71</a:t>
            </a:fld>
            <a:endParaRPr lang="pt-PT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0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72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415D8-68F8-433E-8CBF-C1A561E8140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72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2260-9147-4A2F-B5DA-C57C4F63C83D}" type="slidenum">
              <a:rPr lang="pt-PT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73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E3AD3-E9F7-F142-8A8E-FF9F03B25D97}" type="datetime1">
              <a:rPr lang="pt-PT" smtClean="0"/>
              <a:t>05/02/2020</a:t>
            </a:fld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B7F8D-7C0C-CC40-947E-936F4871A835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5DAB0-151C-6748-810A-1CC91102D74D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7D14-7909-B240-9DCF-26659B7F2EF8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9FD3F-D9A3-E141-8076-5F27808FD7D2}" type="slidenum">
              <a:rPr lang="pt-PT" altLang="x-none"/>
              <a:pPr/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35634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D3301-FF9C-FC4F-8B4F-A03D0E45124C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EA6E-27FF-4200-B832-8D6495EC9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74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65BA5-1B52-4C4B-92D2-0AB195429421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EA6E-27FF-4200-B832-8D6495EC9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08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A7C06-ADEC-004A-8101-1D9575C9F969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EA6E-27FF-4200-B832-8D6495EC9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54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A6568-8A35-6649-BBC8-5A42DAB088E7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EA6E-27FF-4200-B832-8D6495EC9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6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94D3-0A3D-324C-82B4-8A4AE6040A45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EA6E-27FF-4200-B832-8D6495EC995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07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6230C-67FE-6D44-88E7-113F9DD4CC4D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C7F64-A13F-8542-9965-2A80FACECFA3}" type="datetime1">
              <a:rPr lang="pt-PT" smtClean="0"/>
              <a:t>05/02/2020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2401-1276-8D4D-AC6C-E1EED0FCD2D3}" type="datetime1">
              <a:rPr lang="pt-PT" smtClean="0"/>
              <a:t>05/02/2020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583A-01C0-7748-A2A6-4D5FD4AB30BB}" type="datetime1">
              <a:rPr lang="pt-PT" smtClean="0"/>
              <a:t>05/02/2020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02787-EB84-E242-8EE4-9561035DAAD8}" type="datetime1">
              <a:rPr lang="pt-PT" smtClean="0"/>
              <a:t>05/02/2020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FC7B-1C45-A94B-8D66-5DCB8A9C57E3}" type="datetime1">
              <a:rPr lang="pt-PT" smtClean="0"/>
              <a:t>05/02/2020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13535-7628-1344-B8C3-4A7D4B5AA634}" type="datetime1">
              <a:rPr lang="pt-PT" smtClean="0"/>
              <a:t>05/02/2020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1F4F-BD6C-3A4C-A65E-20182C7B977B}" type="datetime1">
              <a:rPr lang="pt-PT" smtClean="0"/>
              <a:t>05/02/2020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fld id="{B8689894-9051-624D-82D2-98DB08540112}" type="datetime1">
              <a:rPr lang="pt-PT" smtClean="0"/>
              <a:t>05/02/2020</a:t>
            </a:fld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ro-RO"/>
              <a:t>Introdução à Economia (2º sem)                                                                           Mercado Monetário                                                             Pereira, Madaleno e Robaina (2016)</a:t>
            </a: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3" r:id="rId12"/>
    <p:sldLayoutId id="2147483884" r:id="rId13"/>
    <p:sldLayoutId id="2147483888" r:id="rId14"/>
    <p:sldLayoutId id="2147483891" r:id="rId15"/>
    <p:sldLayoutId id="2147483893" r:id="rId16"/>
    <p:sldLayoutId id="2147483894" r:id="rId1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economics-finance-domain/macroeconomics/monetary-system-topic/money-supply-tutorial/v/money-supply-m0-m1-and-m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Moeda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Sistema monetário europeu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075240" cy="1210146"/>
          </a:xfrm>
        </p:spPr>
        <p:txBody>
          <a:bodyPr/>
          <a:lstStyle/>
          <a:p>
            <a:pPr marL="404813" indent="-404813"/>
            <a:r>
              <a:rPr lang="pt-PT"/>
              <a:t>História da Moeda </a:t>
            </a:r>
            <a:br>
              <a:rPr lang="pt-PT"/>
            </a:br>
            <a:r>
              <a:rPr lang="pt-PT" sz="3600"/>
              <a:t>– monopólio da emissão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Progressivamente, os Estados regularam e monopolizaram a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actividade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emissora, atribuindo-a a si próprios ou concessionando-a a privados.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Nasciam os </a:t>
            </a:r>
            <a:r>
              <a:rPr lang="pt-PT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Bancos Emissores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 Portugal, o Banco emissor (Banco de Lisboa, depois Banco de Portugal), foi privado (pelo menos parcialmente) até 1974.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Inicialmente, estes bancos eram só emissores. Aos poucos foram-lhe sendo atribuídas funções reguladoras, transformando-se em</a:t>
            </a:r>
            <a:r>
              <a:rPr lang="pt-PT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Bancos Centrais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Desde a criação do papel-moeda, os bancos emissores garantiam o valor das notas com o ouro depositado nos seus cofres.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Era o </a:t>
            </a:r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Padrão-Ouro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Cada nota tinha escrito o seu valor em ouro e os seus detentores podiam trocá-las por ouro junto do banco emissor.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banco emissor garantia o valor em ouro das notas. Os países que acumulavam défices com outros podiam ser chamados a pagar entregando ouro. Se não tivessem ouro suficiente podiam ir à falência, entrar em </a:t>
            </a:r>
            <a:r>
              <a:rPr lang="pt-PT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bancarrota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Isso aconteceu várias vezes com Portugal no século XIX. Quando se esgotava o ouro, o País tinha que recorrer a empréstimos. A </a:t>
            </a:r>
            <a:r>
              <a:rPr lang="pt-PT" sz="2000" b="1" dirty="0">
                <a:latin typeface="Cambria Math" charset="0"/>
                <a:ea typeface="Cambria Math" charset="0"/>
                <a:cs typeface="Cambria Math" charset="0"/>
              </a:rPr>
              <a:t>Inglaterra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funcionava então como banqueiro internacional.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Portugal pedia empréstimos em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Libras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que ficavam em reserva no Banco Emissor. A Inglaterra garantia o valor das libras em ouro, a conversão das libras.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Banco de Lisboa emitia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Réis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garantindo o seu valor em libras. Como as libras valiam como ouro, o valor dos réis era convertível, indiretamente, em ouro. Assim funcionava o Padrão-Ouro, tendo a Inglaterra como centro.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Após a Grande Guerra (1918), a Inglaterra esgotou as suas reservas de ouro e, no final da década de 1920, cancelou a conversão das libras em ouro.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centro do sistema passou para os Estados Unidos, que continuaram a garantir a conversão dos dólares em ouro.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</a:t>
            </a:r>
            <a:br>
              <a:rPr lang="pt-PT" sz="3600"/>
            </a:br>
            <a:r>
              <a:rPr lang="pt-PT" sz="3600" err="1"/>
              <a:t>Bretton-Woods</a:t>
            </a:r>
            <a:r>
              <a:rPr lang="pt-PT" sz="3600"/>
              <a:t> e o fim do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No final da 2ª Guerra Mundial, os Estados Unidos detinham a esmagadora maioria das reservas mundiais de ouro. Todos os outros países beligerantes estavam endividados.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Realizou-se então uma conferência em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Bretton-Woods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(perto de Washington) que desenhou o novo sistema monetário e financeiro mundial.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Aí foi criado o Banco Mundial e o FMI. Os Estados-Unidos assumiram o papel de banqueiro do resto do mundo, emprestando dólares aos outros países e garantindo a conversão do dólar em ouro, ao preço de 1oz=USD35.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</a:t>
            </a:r>
            <a:br>
              <a:rPr lang="pt-PT" sz="3600"/>
            </a:br>
            <a:r>
              <a:rPr lang="pt-PT" sz="3600" err="1"/>
              <a:t>Bretton-Woods</a:t>
            </a:r>
            <a:r>
              <a:rPr lang="pt-PT" sz="3600"/>
              <a:t> e o fim do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Este sistema funcionou até 1972. O dólar era utilizado como reserva por todos os Bancos Centrais mundiais, no pressuposto que poderiam sempre trocar essas reservas por </a:t>
            </a:r>
            <a:r>
              <a:rPr lang="pt-PT" sz="2000" b="1" dirty="0">
                <a:solidFill>
                  <a:srgbClr val="FFC000"/>
                </a:solidFill>
                <a:latin typeface="Cambria Math" charset="0"/>
                <a:ea typeface="Cambria Math" charset="0"/>
                <a:cs typeface="Cambria Math" charset="0"/>
              </a:rPr>
              <a:t>ouro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junto do Banco Central dos EUA (o Federal Reserve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System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Mas após décadas a emitirem dólares para financiarem défices correntes e após as despesas das guerras da Coreia e do Vietnam, da Guerra Fria e da corrida espacial , os EUA já não possuíam ouro suficiente para garantir a quantidade de dólares emitidos.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 1972, o então presidente Richard Nixon anunciou que os EUA deixavam de garantir o valor do dólar em ouro.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Acabou o Padrão-ouro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</a:t>
            </a:r>
            <a:br>
              <a:rPr lang="pt-PT" sz="3600"/>
            </a:br>
            <a:r>
              <a:rPr lang="pt-PT" sz="3600" err="1"/>
              <a:t>Bretton-Woods</a:t>
            </a:r>
            <a:r>
              <a:rPr lang="pt-PT" sz="3600"/>
              <a:t> e o fim do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Ao fim de mais de 2 mil anos de ligação entre o valor das moedas e uma certa quantidade em ouro, essa ligação terminou em </a:t>
            </a:r>
            <a:r>
              <a:rPr lang="pt-PT" sz="2000" b="1" dirty="0">
                <a:latin typeface="Cambria Math" charset="0"/>
                <a:ea typeface="Cambria Math" charset="0"/>
                <a:cs typeface="Cambria Math" charset="0"/>
              </a:rPr>
              <a:t>1972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 poucas semanas o dólar desvalorizou, passando uma onça de ouro a custar mais de </a:t>
            </a:r>
            <a:r>
              <a:rPr lang="pt-PT" sz="2000" b="1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USD800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Hoje, o valor do ouro e das principais moedas varia constantemente de acordo com a oferta e procura no mercado.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valor de cada moeda depende, fundamentalmente, da confiança que os agentes económicos tenham de que os bancos centrais farão uma gestão prudente da quantidade de moeda emitida, preservando o seu valor e evitando a sua desvalorização.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História da Moeda </a:t>
            </a:r>
            <a:r>
              <a:rPr lang="pt-PT" sz="3600"/>
              <a:t>– </a:t>
            </a:r>
            <a:br>
              <a:rPr lang="pt-PT" sz="3600"/>
            </a:br>
            <a:r>
              <a:rPr lang="pt-PT" sz="3600" err="1"/>
              <a:t>Bretton-Woods</a:t>
            </a:r>
            <a:r>
              <a:rPr lang="pt-PT" sz="3600"/>
              <a:t> e o fim do padrão ouro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Na zona euro, nos EUA, na Inglaterra ou no Japão, os bancos centrais são fortes e prudentes, e têm como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objectivo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manter a inflação (desvalorização da moeda) abaixo ou cerca dos 2% ao ano.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Países como a Argentina ou o Zimbabwe, em que os bancos centrais muitas vezes emitem moeda para financiar livremente os défices do Estado, têm uma história de elevada inflação e constantes desvalorizações da moeda.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Tal como Portugal antes de entrar no euro.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/>
              <a:t>Evolução da Moeda</a:t>
            </a:r>
            <a:r>
              <a:rPr lang="pt-PT" sz="3600"/>
              <a:t> 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evolução  e sofisticação dos sistemas monetários fez com que a Moeda fosse assumindo diferentes formas: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r>
              <a:rPr lang="pt-PT" sz="18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Moeda metálica</a:t>
            </a:r>
            <a:r>
              <a:rPr lang="pt-PT" sz="18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endParaRPr lang="pt-PT" sz="18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r>
              <a:rPr lang="pt-PT" sz="18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Moeda fiduciária</a:t>
            </a:r>
            <a:r>
              <a:rPr lang="pt-PT" sz="18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notas e moedas emitidas pelo Banco Central, ou papel-moeda; a moeda como estamos habituados a lidar no dia-a-dia. </a:t>
            </a:r>
            <a:endParaRPr lang="pt-PT" sz="18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endParaRPr lang="pt-PT" sz="18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r>
              <a:rPr lang="pt-PT" sz="18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Moeda escritural</a:t>
            </a:r>
            <a:r>
              <a:rPr lang="pt-PT" sz="18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depósitos bancários movimentados por cheques, transferências, cartões, internet. O montante desta moeda é equivalente ao montante dos depósitos à ordem e a maneira de a movimentar é através de ordens dadas aos bancos. Surge em finais do séc. XVIII e princípios de XIX</a:t>
            </a:r>
          </a:p>
          <a:p>
            <a:pPr marL="496888" lvl="1" indent="-222250" algn="just" eaLnBrk="1" hangingPunct="1">
              <a:buClr>
                <a:schemeClr val="bg2"/>
              </a:buClr>
              <a:buFont typeface="Wingdings" charset="2"/>
              <a:buChar char="§"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 todas estas formas, a Moeda continua a cumprir as mesmas 3 principais funções.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1"/>
            <a:ext cx="8229600" cy="1252092"/>
          </a:xfrm>
        </p:spPr>
        <p:txBody>
          <a:bodyPr/>
          <a:lstStyle/>
          <a:p>
            <a:pPr algn="l"/>
            <a:r>
              <a:rPr lang="pt-PT"/>
              <a:t>Três Funções da Moeda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0733"/>
            <a:ext cx="8435280" cy="4796579"/>
          </a:xfrm>
        </p:spPr>
        <p:txBody>
          <a:bodyPr/>
          <a:lstStyle/>
          <a:p>
            <a:pPr marL="363538" lvl="1" eaLnBrk="1" hangingPunct="1">
              <a:buFontTx/>
              <a:buNone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Meio de pagamento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é a função principal da moeda e aquela que lhe é exclusiva. Esta função permite a  dispensabilidade da dupla coincidência de vontades entre as partes e torna possível a divisão social do trabalho, a especialização, e a melhoria da produtividade</a:t>
            </a:r>
          </a:p>
          <a:p>
            <a:pPr marL="363538" lvl="1"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3538" lvl="1" eaLnBrk="1" hangingPunct="1">
              <a:buFontTx/>
              <a:buNone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Unidade de conta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a moeda é a unidade comum utilizada na aferição do preço das coisas (medida de valor); é um verdadeiro denominador comum do valor, um intermediário geral nas trocas; a moeda permite a existência de um sistema de preços, em que a cada coisa corresponde um preço (um só) e não um número indeterminado de preços</a:t>
            </a:r>
          </a:p>
          <a:p>
            <a:pPr marL="363538" lvl="1"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3538" lvl="1" eaLnBrk="1" hangingPunct="1">
              <a:buFontTx/>
              <a:buNone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Reserva de valor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a moeda pode ser um meio de armazenar riqueza, uma riqueza totalmente líquida, isto é, instantaneamente mobilizável como meio de pagamento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1950" lvl="1" indent="-266700" algn="just" eaLnBrk="1" hangingPunct="1">
              <a:lnSpc>
                <a:spcPct val="80000"/>
              </a:lnSpc>
              <a:buFontTx/>
              <a:buNone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	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pPr algn="l"/>
            <a:r>
              <a:rPr lang="pt-PT"/>
              <a:t>Propriedade da Liquidez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823"/>
            <a:ext cx="8435280" cy="4281339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lvl="1" indent="-354013" algn="just" eaLnBrk="1" hangingPunct="1">
              <a:buFont typeface="Wingdings" charset="2"/>
              <a:buChar char="q"/>
            </a:pPr>
            <a:r>
              <a:rPr lang="pt-PT" sz="2000" b="1" u="sng" dirty="0">
                <a:solidFill>
                  <a:srgbClr val="669900"/>
                </a:solidFill>
                <a:latin typeface="Cambria Math" charset="0"/>
                <a:ea typeface="Cambria Math" charset="0"/>
                <a:cs typeface="Cambria Math" charset="0"/>
              </a:rPr>
              <a:t>Liquidez: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44500" lvl="1" indent="-354013" algn="just" eaLnBrk="1" hangingPunct="1">
              <a:buFont typeface="Wingdings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indent="-354013" algn="just" eaLnBrk="1" hangingPunct="1">
              <a:buFont typeface="Wingdings" charset="2"/>
              <a:buChar char="§"/>
              <a:defRPr/>
            </a:pP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é a capacidade que a Moeda tem de, ao ser Reserva de Valor, se poder transformar em outro qualquer </a:t>
            </a:r>
            <a:r>
              <a:rPr lang="pt-PT" sz="2000" i="1" dirty="0" err="1">
                <a:latin typeface="Cambria Math" charset="0"/>
                <a:ea typeface="Cambria Math" charset="0"/>
                <a:cs typeface="Cambria Math" charset="0"/>
              </a:rPr>
              <a:t>activo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(Sousa, 1988)</a:t>
            </a:r>
          </a:p>
          <a:p>
            <a:pPr marL="666750" indent="-354013" algn="just" eaLnBrk="1" hangingPunct="1">
              <a:buFont typeface="Wingdings" charset="2"/>
              <a:buChar char="§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indent="-354013" algn="just" eaLnBrk="1" hangingPunct="1">
              <a:buFont typeface="Wingdings" charset="2"/>
              <a:buChar char="§"/>
              <a:defRPr/>
            </a:pP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facilidade com que um </a:t>
            </a:r>
            <a:r>
              <a:rPr lang="pt-PT" sz="2000" i="1" dirty="0" err="1">
                <a:latin typeface="Cambria Math" charset="0"/>
                <a:ea typeface="Cambria Math" charset="0"/>
                <a:cs typeface="Cambria Math" charset="0"/>
              </a:rPr>
              <a:t>activo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 é convertido em meio de troca/pagamento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(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Cecchetti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2005)</a:t>
            </a:r>
          </a:p>
          <a:p>
            <a:pPr marL="444500" lvl="1" indent="-354013" algn="just" eaLnBrk="1" hangingPunct="1">
              <a:buFont typeface="Wingdings" charset="2"/>
              <a:buChar char="q"/>
            </a:pPr>
            <a:endParaRPr lang="pt-PT" sz="2000" b="1" u="sng" dirty="0">
              <a:solidFill>
                <a:srgbClr val="66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444500" lvl="1" indent="-354013" algn="just" eaLnBrk="1" hangingPunct="1"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Existem diferentes definições de Moeda baseadas nos diferentes graus de liquidez  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(M0, M1, M2, M3, …)</a:t>
            </a:r>
          </a:p>
          <a:p>
            <a:pPr marL="666750" lvl="1" indent="-261938" algn="just" eaLnBrk="1" hangingPunct="1">
              <a:lnSpc>
                <a:spcPct val="80000"/>
              </a:lnSpc>
              <a:buFont typeface="Wingdings" charset="2"/>
              <a:buChar char="§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lvl="1" indent="-354013" algn="just" eaLnBrk="1" hangingPunct="1">
              <a:lnSpc>
                <a:spcPct val="80000"/>
              </a:lnSpc>
              <a:buFont typeface="Wingdings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611560" y="1840563"/>
            <a:ext cx="2232025" cy="304800"/>
            <a:chOff x="756" y="2721"/>
            <a:chExt cx="1406" cy="192"/>
          </a:xfrm>
        </p:grpSpPr>
        <p:sp>
          <p:nvSpPr>
            <p:cNvPr id="28679" name="AutoShape 6"/>
            <p:cNvSpPr>
              <a:spLocks noChangeArrowheads="1"/>
            </p:cNvSpPr>
            <p:nvPr/>
          </p:nvSpPr>
          <p:spPr bwMode="auto">
            <a:xfrm>
              <a:off x="756" y="2750"/>
              <a:ext cx="1406" cy="1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1119" y="2721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sz="1400" dirty="0"/>
                <a:t>Propriedade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491064" cy="1066130"/>
          </a:xfrm>
        </p:spPr>
        <p:txBody>
          <a:bodyPr/>
          <a:lstStyle/>
          <a:p>
            <a:pPr algn="l"/>
            <a:r>
              <a:rPr lang="pt-PT" dirty="0"/>
              <a:t>Moeda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229600" cy="5126038"/>
          </a:xfrm>
        </p:spPr>
        <p:txBody>
          <a:bodyPr/>
          <a:lstStyle/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Nos capítulos anteriores constatámos a importância dos preços para a tomada de decisão dos consumidores e empresas, para o equilíbrio dos mercados, para medir os agregados macroeconómicos.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Ora os preços são sempre expressos numa determinada unidade, numa determinada Moeda.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Esta é uma das mais antigas funções da Moeda, ser unidade de conta. 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Historicamente, as funções da Moeda são:</a:t>
            </a:r>
          </a:p>
          <a:p>
            <a:pPr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lvl="1" eaLnBrk="1" hangingPunct="1"/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Unidade de conta</a:t>
            </a:r>
          </a:p>
          <a:p>
            <a:pPr lvl="1" eaLnBrk="1" hangingPunct="1"/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Meio de pagamento</a:t>
            </a:r>
          </a:p>
          <a:p>
            <a:pPr lvl="1" eaLnBrk="1" hangingPunct="1"/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Reserva de valor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pt-PT"/>
              <a:t>Sistema Bancário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800"/>
            <a:ext cx="8229600" cy="5126038"/>
          </a:xfrm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sistema bancário de todos os países desenvolvidos é constituído por:</a:t>
            </a:r>
          </a:p>
          <a:p>
            <a:pPr algn="just" eaLnBrk="1" hangingPunct="1">
              <a:buFontTx/>
              <a:buNone/>
            </a:pPr>
            <a:endParaRPr lang="pt-PT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lvl="1" algn="just" eaLnBrk="1" hangingPunct="1"/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Banco Central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emissores de moeda fiduciária; Banco dos Bancos; autoridade monetária; regulador dos pagamentos internacionais; banqueiro do Estado</a:t>
            </a:r>
          </a:p>
          <a:p>
            <a:pPr lvl="1" algn="just" eaLnBrk="1" hangingPunct="1"/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Bancos Comerciais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instituições privadas ou públicas com fins lucrativos que aceitam depósitos e concedem crédito </a:t>
            </a:r>
          </a:p>
          <a:p>
            <a:pPr lvl="1" algn="just" eaLnBrk="1" hangingPunct="1"/>
            <a:endParaRPr lang="pt-PT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365125" lvl="1" indent="-314325" algn="just" eaLnBrk="1" hangingPunct="1"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Podem existir outros bancos (</a:t>
            </a: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Bancos de investimento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Bancos cooperativos ou montepios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, mas sem grande importância para compreender o sistema monetário.</a:t>
            </a:r>
          </a:p>
          <a:p>
            <a:pPr marL="365125" lvl="1" indent="-314325" algn="just" eaLnBrk="1" hangingPunct="1">
              <a:buFont typeface="Wingdings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5125" lvl="1" indent="-314325" algn="just" eaLnBrk="1" hangingPunct="1"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Para analisarmos o funcionamento do sistema monetário, começaremos por olhar o balanço do Banco Central e dos Bancos Comerciais</a:t>
            </a: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Balanço do Banco Central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PT" altLang="x-none" sz="2400" u="sng" dirty="0" err="1">
                <a:latin typeface="Cambria Math" charset="0"/>
                <a:ea typeface="Cambria Math" charset="0"/>
                <a:cs typeface="Cambria Math" charset="0"/>
              </a:rPr>
              <a:t>Activo</a:t>
            </a:r>
            <a:endParaRPr lang="pt-PT" altLang="x-none" sz="24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Imobilizado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Reservas: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Ouro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Divisas</a:t>
            </a:r>
          </a:p>
          <a:p>
            <a:pPr eaLnBrk="1" hangingPunct="1">
              <a:buFontTx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Dívida Pública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Empréstimos à Banca Comercial</a:t>
            </a:r>
            <a:endParaRPr lang="pt-PT" altLang="x-none" sz="20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PT" altLang="x-none" sz="2400" u="sng" dirty="0">
                <a:latin typeface="Cambria Math" charset="0"/>
                <a:ea typeface="Cambria Math" charset="0"/>
                <a:cs typeface="Cambria Math" charset="0"/>
              </a:rPr>
              <a:t>Passivo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Capital</a:t>
            </a:r>
          </a:p>
          <a:p>
            <a:pPr marL="0" indent="0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Notas e Moedas em circulação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Reservas da Banca Comercial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20704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  <p:bldP spid="983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PT" altLang="x-none">
                <a:ea typeface="Cambria Math" charset="0"/>
                <a:cs typeface="Cambria Math" charset="0"/>
              </a:rPr>
              <a:t>Balanço do Banco Central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95438"/>
            <a:ext cx="8229600" cy="4929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Char char="q"/>
            </a:pPr>
            <a:endParaRPr lang="pt-PT" altLang="x-none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ct val="0"/>
              </a:spcBef>
              <a:buFont typeface="Wingdings" charset="2"/>
              <a:buChar char="q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A Base Monetária é o conjunto das notas e moedas metálicas emitidas no país, uma parte na posse das empresas e particulares (NP, circulação monetária), outra constituída pelas reservas monetárias dos Bancos Comerciais (RB).</a:t>
            </a:r>
          </a:p>
          <a:p>
            <a:pPr eaLnBrk="1" hangingPunct="1">
              <a:spcBef>
                <a:spcPct val="0"/>
              </a:spcBef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BM = NP + RB</a:t>
            </a:r>
          </a:p>
          <a:p>
            <a:pPr algn="ctr" eaLnBrk="1" hangingPunct="1">
              <a:spcBef>
                <a:spcPct val="0"/>
              </a:spcBef>
              <a:buFont typeface="Wingdings" charset="2"/>
              <a:buChar char="q"/>
            </a:pPr>
            <a:endParaRPr lang="pt-PT" altLang="x-none" sz="2000" dirty="0">
              <a:solidFill>
                <a:srgbClr val="0033CC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708025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NP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Notas e moedas em poder de empresas e particulares (moeda fiduciária)</a:t>
            </a:r>
          </a:p>
          <a:p>
            <a:pPr marL="708025" eaLnBrk="1" hangingPunct="1">
              <a:spcBef>
                <a:spcPct val="0"/>
              </a:spcBef>
              <a:buFont typeface="Wingdings" charset="2"/>
              <a:buChar char="§"/>
            </a:pPr>
            <a:endParaRPr lang="pt-PT" altLang="x-none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708025"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RB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Reservas Bancárias ou reservas totais; moeda na posse dos Bancos Comerciais </a:t>
            </a:r>
          </a:p>
          <a:p>
            <a:pPr algn="ctr" eaLnBrk="1" hangingPunct="1">
              <a:lnSpc>
                <a:spcPct val="80000"/>
              </a:lnSpc>
              <a:buFont typeface="Wingdings" charset="2"/>
              <a:buChar char="q"/>
            </a:pPr>
            <a:endParaRPr lang="pt-PT" altLang="x-none" sz="2000" dirty="0">
              <a:solidFill>
                <a:srgbClr val="0033CC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1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PT" altLang="x-none">
                <a:ea typeface="Cambria Math" charset="0"/>
                <a:cs typeface="Cambria Math" charset="0"/>
              </a:rPr>
              <a:t>Balanço do Banco Central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8165"/>
            <a:ext cx="8229600" cy="492918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2"/>
              <a:buChar char="q"/>
            </a:pPr>
            <a:endParaRPr lang="pt-PT" altLang="x-none" sz="2000" dirty="0">
              <a:solidFill>
                <a:srgbClr val="0033CC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BC controla indiretamente as notas em circulação (</a:t>
            </a:r>
            <a:r>
              <a:rPr lang="pt-PT" altLang="x-none" sz="2000" b="1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rPr>
              <a:t>NP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dado que tem poder quanto à fixação das reservas obrigatórias ou legais.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Base Monetária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o principal item do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Passivo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Banco Central</a:t>
            </a:r>
          </a:p>
          <a:p>
            <a:pPr eaLnBrk="1" hangingPunct="1">
              <a:spcBef>
                <a:spcPts val="600"/>
              </a:spcBef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Passivo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porque é uma responsabilidade do Banco Central. Este 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deve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esse valor a quem detém notas (não em ouro, mas em poder de compra).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2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89012"/>
          </a:xfrm>
        </p:spPr>
        <p:txBody>
          <a:bodyPr/>
          <a:lstStyle/>
          <a:p>
            <a:r>
              <a:rPr lang="pt-PT" altLang="x-none"/>
              <a:t>Balanço do Banco Central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6075"/>
            <a:ext cx="8229600" cy="5126038"/>
          </a:xfrm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4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Exemplos de formas de alterar a Base Monetária :</a:t>
            </a:r>
          </a:p>
          <a:p>
            <a:pPr marL="381000" indent="-381000" eaLnBrk="1" hangingPunct="1">
              <a:buFontTx/>
              <a:buNone/>
            </a:pPr>
            <a:endParaRPr lang="pt-PT" altLang="x-none" sz="2000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6575" indent="-223838"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a) BC diminui a sua dívida ao exterior e entrega reservas aos seus credores estrangeiros, recebendo notas e diminuindo a </a:t>
            </a:r>
            <a:r>
              <a:rPr lang="pt-PT" altLang="x-none" sz="18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;</a:t>
            </a:r>
          </a:p>
          <a:p>
            <a:pPr marL="536575" indent="-223838"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6575" indent="-223838" eaLnBrk="1" hangingPunct="1"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b)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 Estado pede um empréstimo ao BC contra a entrega de mais títulos do Estado ; o BC credita a conta do Estado nos bancos comerciais, cujos depósitos junto do BC aumentam, aumentando a </a:t>
            </a:r>
            <a:r>
              <a:rPr lang="pt-PT" altLang="x-none" sz="18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; </a:t>
            </a:r>
          </a:p>
          <a:p>
            <a:pPr marL="536575" indent="-223838"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6575" indent="-223838" eaLnBrk="1" hangingPunct="1"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c) Os Bancos Comerciais pedem empréstimos suplementares junto do BC ; o BC empresta-lhes moeda fiduciária; aumentando a </a:t>
            </a:r>
            <a:r>
              <a:rPr lang="pt-PT" altLang="x-none" sz="18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Estas formas de alterar as notas emitidas pelo Banco Central correspondem às chamadas “Fontes de Emissão”, de que falaremos mais tarde com mais detalhe.</a:t>
            </a:r>
          </a:p>
        </p:txBody>
      </p:sp>
    </p:spTree>
    <p:extLst>
      <p:ext uri="{BB962C8B-B14F-4D97-AF65-F5344CB8AC3E}">
        <p14:creationId xmlns:p14="http://schemas.microsoft.com/office/powerpoint/2010/main" val="13135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Fontes de emissão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b="1" u="sng"/>
          </a:p>
          <a:p>
            <a:pPr eaLnBrk="1" hangingPunct="1">
              <a:buFont typeface="Wingdings" charset="2"/>
              <a:buChar char="q"/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Reservas em ouro e divisas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Crédito ao Estado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Empréstimos aos Bancos Comerciais</a:t>
            </a:r>
            <a:endParaRPr lang="pt-PT" altLang="x-none" sz="2400" b="1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3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PT" altLang="x-none">
                <a:ea typeface="Cambria Math" charset="0"/>
                <a:cs typeface="Cambria Math" charset="0"/>
              </a:rPr>
              <a:t>Balanço dos Banco Comerciais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95438"/>
            <a:ext cx="8229600" cy="4929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maioria da Moeda hoje utilizada é moeda escritural , isto é, depósitos bancários que utilizamos para fazer pagamentos, maioritariamente através de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96888" indent="-184150" eaLnBrk="1" hangingPunct="1">
              <a:spcBef>
                <a:spcPts val="600"/>
              </a:spcBef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cartões (os particulares)</a:t>
            </a:r>
          </a:p>
          <a:p>
            <a:pPr marL="496888" indent="-184150" eaLnBrk="1" hangingPunct="1">
              <a:spcBef>
                <a:spcPts val="600"/>
              </a:spcBef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transferências (as empresas)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Esses depósitos aparecem no balanço dos bancos comerciais que, por isso, são parte integrante e importante do sistema monetário</a:t>
            </a:r>
          </a:p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dos depósitos são obrigatoriamente mantidos em reserva pelos Bancos Comerciais (as </a:t>
            </a: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Reservas bancárias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), o resto pode ser emprestado pelos bancos aos seus clientes. </a:t>
            </a:r>
          </a:p>
          <a:p>
            <a:pPr marL="0" indent="0" algn="ctr" eaLnBrk="1" hangingPunct="1">
              <a:spcBef>
                <a:spcPts val="600"/>
              </a:spcBef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lang="pt-PT" altLang="x-none" sz="2000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7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Balanço dos Bancos Comerciais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808"/>
            <a:ext cx="4038600" cy="443011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PT" sz="2400" u="sng" dirty="0" err="1">
                <a:latin typeface="Cambria Math" charset="0"/>
                <a:ea typeface="Cambria Math" charset="0"/>
                <a:cs typeface="Cambria Math" charset="0"/>
              </a:rPr>
              <a:t>Activo</a:t>
            </a:r>
            <a:endParaRPr lang="pt-PT" sz="24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eaLnBrk="1" hangingPunct="1"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Imobilizado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Reservas</a:t>
            </a:r>
          </a:p>
          <a:p>
            <a:pPr eaLnBrk="1" hangingPunct="1">
              <a:buFont typeface="Wingdings" pitchFamily="2" charset="2"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Empréstimos ao Estado</a:t>
            </a:r>
          </a:p>
          <a:p>
            <a:pPr eaLnBrk="1" hangingPunct="1">
              <a:buFont typeface="Wingdings" pitchFamily="2" charset="2"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Empréstimos a Empresas e Particulares</a:t>
            </a:r>
            <a:endParaRPr lang="pt-PT" sz="20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00808"/>
            <a:ext cx="4038600" cy="443011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PT" sz="2400" u="sng" dirty="0">
                <a:latin typeface="Cambria Math" charset="0"/>
                <a:ea typeface="Cambria Math" charset="0"/>
                <a:cs typeface="Cambria Math" charset="0"/>
              </a:rPr>
              <a:t>Passivo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PT" sz="2000" u="sng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Capital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Depósitos de Empresas e Particulares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Empréstimos do Banco Central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PT" sz="2400" u="sng" dirty="0"/>
          </a:p>
        </p:txBody>
      </p:sp>
    </p:spTree>
    <p:extLst>
      <p:ext uri="{BB962C8B-B14F-4D97-AF65-F5344CB8AC3E}">
        <p14:creationId xmlns:p14="http://schemas.microsoft.com/office/powerpoint/2010/main" val="5934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5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pt-PT" altLang="x-none" dirty="0"/>
              <a:t>Moeda Total</a:t>
            </a:r>
          </a:p>
        </p:txBody>
      </p:sp>
      <p:sp>
        <p:nvSpPr>
          <p:cNvPr id="16388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229600" cy="5112568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total de Moeda em circulação é </a:t>
            </a:r>
            <a:r>
              <a:rPr lang="pt-PT" altLang="x-none" sz="2000" dirty="0">
                <a:latin typeface="Times New Roman" charset="0"/>
                <a:ea typeface="Times New Roman" charset="0"/>
                <a:cs typeface="Times New Roman" charset="0"/>
              </a:rPr>
              <a:t>constituída por:</a:t>
            </a:r>
            <a:endParaRPr lang="pt-PT" altLang="x-none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666750" indent="-301625" algn="just" eaLnBrk="1" hangingPunct="1">
              <a:spcBef>
                <a:spcPts val="600"/>
              </a:spcBef>
              <a:buFont typeface="Wingdings" charset="2"/>
              <a:buChar char="§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NP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Notas e moedas em poder de empresas e particulares (moeda fiduciária)</a:t>
            </a:r>
            <a:endParaRPr lang="pt-PT" altLang="x-none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666750" indent="-301625" algn="just" eaLnBrk="1" hangingPunct="1">
              <a:spcBef>
                <a:spcPts val="600"/>
              </a:spcBef>
              <a:buFont typeface="Wingdings" charset="2"/>
              <a:buChar char="§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Depósitos à Ordem dos Bancos Comerciais</a:t>
            </a:r>
          </a:p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M1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Total dos Meios de Pagamento imediatos</a:t>
            </a:r>
          </a:p>
          <a:p>
            <a:pPr algn="ctr" eaLnBrk="1" hangingPunct="1">
              <a:spcBef>
                <a:spcPts val="600"/>
              </a:spcBef>
              <a:buFont typeface="Wingdings" charset="2"/>
              <a:buNone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M1 = NP + DO</a:t>
            </a:r>
          </a:p>
          <a:p>
            <a:pPr eaLnBrk="1" hangingPunct="1">
              <a:spcBef>
                <a:spcPts val="600"/>
              </a:spcBef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Total dos Meios de Pagamento mobilizáveis a Curto Prazo</a:t>
            </a:r>
          </a:p>
          <a:p>
            <a:pPr algn="ctr" eaLnBrk="1" hangingPunct="1">
              <a:spcBef>
                <a:spcPts val="600"/>
              </a:spcBef>
              <a:buFont typeface="Wingdings" charset="2"/>
              <a:buNone/>
            </a:pPr>
            <a:r>
              <a:rPr lang="pt-PT" altLang="x-none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M2 = M1 + DP</a:t>
            </a:r>
            <a:endParaRPr lang="pt-PT" altLang="x-none" sz="2000" b="1" dirty="0">
              <a:solidFill>
                <a:srgbClr val="0033CC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Na Zona Euro o agregado de referência é o M3 que inclui outros agregados que podem ser mobilizados quando necessário, p.e., os chamados fundos monetários</a:t>
            </a:r>
          </a:p>
          <a:p>
            <a:pPr algn="just" eaLnBrk="1" hangingPunct="1">
              <a:spcBef>
                <a:spcPts val="600"/>
              </a:spcBef>
              <a:buFont typeface="Wingdings" charset="2"/>
              <a:buChar char="q"/>
            </a:pPr>
            <a:endParaRPr lang="pt-PT" altLang="x-none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922015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28800"/>
            <a:ext cx="8229600" cy="4608488"/>
          </a:xfrm>
        </p:spPr>
        <p:txBody>
          <a:bodyPr/>
          <a:lstStyle/>
          <a:p>
            <a:pPr eaLnBrk="1" hangingPunct="1">
              <a:defRPr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BM = NP + RB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; conjunto de notas e moedas metálicas emitidas no país (na posse dos particulares e dos bancos). É a quantidade de notas emitidas pelo Banco Central</a:t>
            </a:r>
          </a:p>
          <a:p>
            <a:pPr eaLnBrk="1" hangingPunct="1">
              <a:buFontTx/>
              <a:buNone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defRPr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 = NP + D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;  quantidade de moeda oferecida a toda a economia.</a:t>
            </a:r>
          </a:p>
          <a:p>
            <a:pPr eaLnBrk="1" hangingPunct="1"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defRPr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total de Moeda em circulação excede, em geral, o total das notas emitidas pelo Banco Central.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eaLnBrk="1" hangingPunct="1">
              <a:buNone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	</a:t>
            </a:r>
            <a:endParaRPr lang="pt-PT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defRPr/>
            </a:pPr>
            <a:r>
              <a:rPr lang="pt-PT" sz="20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O que liga as duas grandezas é o </a:t>
            </a:r>
            <a:r>
              <a:rPr lang="pt-PT" sz="20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multiplicador monetário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:   </a:t>
            </a: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M = m . BM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pt-PT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que é o </a:t>
            </a:r>
            <a:r>
              <a:rPr lang="pt-PT" sz="2000" u="sng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multiplicador monetário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? Como surge? Vejamos um exemplo.</a:t>
            </a:r>
          </a:p>
        </p:txBody>
      </p:sp>
    </p:spTree>
    <p:extLst>
      <p:ext uri="{BB962C8B-B14F-4D97-AF65-F5344CB8AC3E}">
        <p14:creationId xmlns:p14="http://schemas.microsoft.com/office/powerpoint/2010/main" val="9286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 dirty="0"/>
              <a:t>História da Moeda </a:t>
            </a:r>
            <a:r>
              <a:rPr lang="pt-PT" sz="3600" dirty="0"/>
              <a:t>– moeda metálica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As sociedades primitivas tinham pouca especialização da produção e propriedade comunitária, pelo que as trocas eram incipientes.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Conforme a produção se foi especializando e a propriedade do próprio trabalho se individualizou, as trocas foram-se generalizando.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Aumentando a especialização e as trocas, o mecanismo de trocas diretas torna-se cada vez mais inconveniente: </a:t>
            </a:r>
          </a:p>
          <a:p>
            <a:pPr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Se temos uma ovelha para vender e queremos comprar peixe, teremos de encontrar um pescador que queira comprar uma ovelha.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Se uma ovelha valer 20 peixes mas nós só quisermos 10 peixes, que fazer? Deixamos apodrecer 10 peixes? Cortamos a ovelha ao meio? 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E se nenhum pescador quiser a nossa ovelha?</a:t>
            </a:r>
          </a:p>
        </p:txBody>
      </p:sp>
    </p:spTree>
    <p:extLst>
      <p:ext uri="{BB962C8B-B14F-4D97-AF65-F5344CB8AC3E}">
        <p14:creationId xmlns:p14="http://schemas.microsoft.com/office/powerpoint/2010/main" val="18677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922015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28800"/>
            <a:ext cx="8229600" cy="4608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Ver também</a:t>
            </a:r>
            <a:r>
              <a:rPr lang="pt-PT" sz="2000" b="1" dirty="0">
                <a:latin typeface="Cambria Math" charset="0"/>
                <a:ea typeface="Cambria Math" charset="0"/>
                <a:cs typeface="Cambria Math" charset="0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PT" sz="2000" b="1" dirty="0">
              <a:solidFill>
                <a:srgbClr val="0099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  <a:hlinkClick r:id="rId3"/>
              </a:rPr>
              <a:t>https://www.khanacademy.org/economics-finance-domain/macroeconomics/monetary-system-topic/money-supply-tutorial/v/money-supply-m0-m1-and-m2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Multiplicador monetário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Banco Central emite   1.000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u="sng" dirty="0">
                <a:latin typeface="Cambria Math" charset="0"/>
                <a:ea typeface="Cambria Math" charset="0"/>
                <a:cs typeface="Cambria Math" charset="0"/>
              </a:rPr>
              <a:t>                        Banco 1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Imobilizado = 100 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Reservas = 95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Empréstimos a Empresas e Particulares = 855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u="sng" dirty="0"/>
              <a:t>                        </a:t>
            </a:r>
            <a:endParaRPr lang="pt-PT" altLang="x-none" sz="2000" b="1" dirty="0">
              <a:solidFill>
                <a:srgbClr val="800000"/>
              </a:solidFill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altLang="x-none" sz="2000" dirty="0"/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FF0000"/>
                </a:solidFill>
              </a:rPr>
              <a:t>Notas no bolso = 50</a:t>
            </a:r>
          </a:p>
          <a:p>
            <a:pPr eaLnBrk="1" hangingPunct="1"/>
            <a:endParaRPr lang="pt-PT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Capital = 100</a:t>
            </a:r>
          </a:p>
          <a:p>
            <a:pPr eaLnBrk="1" hangingPunct="1"/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Depósitos de Empresas e Particulares = 950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2768600" y="1504053"/>
            <a:ext cx="10795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3848101" y="1844823"/>
            <a:ext cx="1011238" cy="2157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3635896" y="2060574"/>
            <a:ext cx="3312592" cy="1728789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021455" y="2518181"/>
            <a:ext cx="683281" cy="3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pt-PT" altLang="x-none" sz="1800" kern="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95%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400" kern="0" dirty="0"/>
          </a:p>
          <a:p>
            <a:pPr eaLnBrk="1" hangingPunct="1">
              <a:buFont typeface="Wingdings" charset="2"/>
              <a:buNone/>
            </a:pPr>
            <a:endParaRPr lang="pt-PT" altLang="x-none" sz="1800" kern="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376470" y="1561474"/>
            <a:ext cx="543458" cy="3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pt-PT" altLang="x-none" sz="1800" kern="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5%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400" kern="0" dirty="0"/>
          </a:p>
          <a:p>
            <a:pPr eaLnBrk="1" hangingPunct="1">
              <a:buFont typeface="Wingdings" charset="2"/>
              <a:buNone/>
            </a:pPr>
            <a:endParaRPr lang="pt-PT" altLang="x-none" sz="1800" kern="0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 flipV="1">
            <a:off x="2627784" y="3789362"/>
            <a:ext cx="2393671" cy="18256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460863" y="3522285"/>
            <a:ext cx="683281" cy="3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pt-PT" altLang="x-none" sz="1800" kern="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10%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000" kern="0" dirty="0"/>
          </a:p>
          <a:p>
            <a:pPr eaLnBrk="1" hangingPunct="1">
              <a:buFont typeface="Wingdings" charset="2"/>
              <a:buNone/>
            </a:pPr>
            <a:endParaRPr lang="pt-PT" altLang="x-none" sz="2400" kern="0" dirty="0"/>
          </a:p>
          <a:p>
            <a:pPr eaLnBrk="1" hangingPunct="1">
              <a:buFont typeface="Wingdings" charset="2"/>
              <a:buNone/>
            </a:pPr>
            <a:endParaRPr lang="pt-PT" altLang="x-none" sz="1800" kern="0" dirty="0"/>
          </a:p>
        </p:txBody>
      </p:sp>
    </p:spTree>
    <p:extLst>
      <p:ext uri="{BB962C8B-B14F-4D97-AF65-F5344CB8AC3E}">
        <p14:creationId xmlns:p14="http://schemas.microsoft.com/office/powerpoint/2010/main" val="8234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/>
      <p:bldP spid="103427" grpId="1" uiExpand="1" build="p"/>
      <p:bldP spid="103428" grpId="0" build="p"/>
      <p:bldP spid="103436" grpId="0" animBg="1"/>
      <p:bldP spid="103437" grpId="0" animBg="1"/>
      <p:bldP spid="103438" grpId="0" animBg="1"/>
      <p:bldP spid="8" grpId="0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Multiplicador monetário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1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Imobilizado = 100 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Reservas = 95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855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2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Imobilizado = 120 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Reservas = 81</a:t>
            </a:r>
          </a:p>
          <a:p>
            <a:pPr eaLnBrk="1" hangingPunct="1">
              <a:buFont typeface="Wingdings" charset="2"/>
              <a:buChar char="q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731</a:t>
            </a:r>
            <a:endParaRPr lang="pt-PT" altLang="x-none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endParaRPr lang="pt-PT" altLang="x-none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altLang="x-none" sz="1800" dirty="0"/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Capital = 100</a:t>
            </a: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950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Notas no bolso = 43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Capital = 120</a:t>
            </a: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812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2263775" y="3291578"/>
            <a:ext cx="107950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343275" y="3500438"/>
            <a:ext cx="1660525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3132138" y="3500438"/>
            <a:ext cx="3527425" cy="151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2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 build="p"/>
      <p:bldP spid="128005" grpId="0" animBg="1"/>
      <p:bldP spid="128006" grpId="0" animBg="1"/>
      <p:bldP spid="1280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Multiplicador monetário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2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Imobilizado = 120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Reservas = 81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731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PT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3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Imobilizado = 80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Reservas = 69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625</a:t>
            </a:r>
            <a:endParaRPr lang="pt-PT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pt-PT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sz="1800" dirty="0"/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Capital = 120</a:t>
            </a: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812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PT" sz="18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Notas no bolso = 37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Capital = 80</a:t>
            </a: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694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/>
          </a:p>
          <a:p>
            <a:pPr eaLnBrk="1" hangingPunct="1">
              <a:buFont typeface="Wingdings" pitchFamily="2" charset="2"/>
              <a:buNone/>
            </a:pPr>
            <a:endParaRPr lang="pt-PT" sz="1800" dirty="0"/>
          </a:p>
          <a:p>
            <a:pPr eaLnBrk="1" hangingPunct="1">
              <a:buFont typeface="Wingdings" pitchFamily="2" charset="2"/>
              <a:buNone/>
            </a:pPr>
            <a:endParaRPr lang="pt-PT" sz="2400" dirty="0"/>
          </a:p>
          <a:p>
            <a:pPr eaLnBrk="1" hangingPunct="1">
              <a:buFont typeface="Wingdings" pitchFamily="2" charset="2"/>
              <a:buNone/>
            </a:pPr>
            <a:endParaRPr lang="pt-PT" sz="1800" dirty="0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2196307" y="3320256"/>
            <a:ext cx="107950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3275807" y="3500438"/>
            <a:ext cx="1727993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 dirty="0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132138" y="3500438"/>
            <a:ext cx="3527425" cy="151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4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2" grpId="0" build="p"/>
      <p:bldP spid="119813" grpId="0" animBg="1"/>
      <p:bldP spid="119814" grpId="0" animBg="1"/>
      <p:bldP spid="1198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Multiplicador monetário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3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Imobilizado = 80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Reservas    = 69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625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PT" sz="2400" u="sng" dirty="0">
                <a:latin typeface="Cambria Math" charset="0"/>
                <a:ea typeface="Cambria Math" charset="0"/>
                <a:cs typeface="Cambria Math" charset="0"/>
              </a:rPr>
              <a:t>                        Banco 4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Imobilizado = 60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Reservas    = 59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Empréstimos a Empresas e Particulares = 535</a:t>
            </a:r>
            <a:endParaRPr lang="pt-PT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pt-PT" sz="18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sz="1800" dirty="0"/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Capital = 80</a:t>
            </a: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694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PT" sz="18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Notas no bolso = 31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Capital = 60</a:t>
            </a:r>
          </a:p>
          <a:p>
            <a:pPr eaLnBrk="1" hangingPunct="1"/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594</a:t>
            </a:r>
          </a:p>
          <a:p>
            <a:pPr eaLnBrk="1" hangingPunct="1">
              <a:buFont typeface="Wingdings" pitchFamily="2" charset="2"/>
              <a:buNone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PT" sz="1800" dirty="0"/>
          </a:p>
          <a:p>
            <a:pPr eaLnBrk="1" hangingPunct="1">
              <a:buFont typeface="Wingdings" pitchFamily="2" charset="2"/>
              <a:buNone/>
            </a:pPr>
            <a:endParaRPr lang="pt-PT" sz="2400" dirty="0"/>
          </a:p>
          <a:p>
            <a:pPr eaLnBrk="1" hangingPunct="1">
              <a:buFont typeface="Wingdings" pitchFamily="2" charset="2"/>
              <a:buNone/>
            </a:pPr>
            <a:endParaRPr lang="pt-PT" sz="1800" dirty="0"/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2236787" y="3015215"/>
            <a:ext cx="107950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132138" y="3357563"/>
            <a:ext cx="1655762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 dirty="0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2987675" y="3357563"/>
            <a:ext cx="3671888" cy="1655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61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36" grpId="0" build="p"/>
      <p:bldP spid="120837" grpId="0" animBg="1"/>
      <p:bldP spid="120838" grpId="0" animBg="1"/>
      <p:bldP spid="1208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Multiplicador monetário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                        Banco 1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16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                        Banco 2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                        Banco 3</a:t>
            </a:r>
          </a:p>
          <a:p>
            <a:pPr eaLnBrk="1" hangingPunct="1">
              <a:buFont typeface="Wingdings" charset="2"/>
              <a:buNone/>
            </a:pPr>
            <a:endParaRPr lang="pt-PT" altLang="x-none" sz="16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                        Banco 4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                     ……………..</a:t>
            </a:r>
          </a:p>
          <a:p>
            <a:pPr eaLnBrk="1" hangingPunct="1">
              <a:buFont typeface="Wingdings" charset="2"/>
              <a:buNone/>
            </a:pPr>
            <a:endParaRPr lang="pt-PT" altLang="x-none" sz="8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Total </a:t>
            </a:r>
          </a:p>
          <a:p>
            <a:pPr algn="r"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 950 x 1/ 1-(,9 x ,95)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pt-PT" altLang="x-none" sz="16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950</a:t>
            </a:r>
          </a:p>
          <a:p>
            <a:pPr eaLnBrk="1" hangingPunct="1"/>
            <a:endParaRPr lang="pt-PT" altLang="x-none" sz="1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6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812</a:t>
            </a:r>
          </a:p>
          <a:p>
            <a:pPr eaLnBrk="1" hangingPunct="1"/>
            <a:endParaRPr lang="pt-PT" altLang="x-none" sz="1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6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694</a:t>
            </a:r>
          </a:p>
          <a:p>
            <a:pPr eaLnBrk="1" hangingPunct="1"/>
            <a:endParaRPr lang="pt-PT" altLang="x-none" sz="1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600" dirty="0">
                <a:latin typeface="Cambria Math" charset="0"/>
                <a:ea typeface="Cambria Math" charset="0"/>
                <a:cs typeface="Cambria Math" charset="0"/>
              </a:rPr>
              <a:t>Depósitos de Empresas e Particulares = 694 x ,9 x ,95</a:t>
            </a:r>
          </a:p>
          <a:p>
            <a:pPr eaLnBrk="1" hangingPunct="1"/>
            <a:endParaRPr lang="pt-PT" altLang="x-none" sz="1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600" dirty="0">
                <a:latin typeface="Cambria Math" charset="0"/>
                <a:ea typeface="Cambria Math" charset="0"/>
                <a:cs typeface="Cambria Math" charset="0"/>
              </a:rPr>
              <a:t>……………………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16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 6.552</a:t>
            </a:r>
          </a:p>
        </p:txBody>
      </p:sp>
    </p:spTree>
    <p:extLst>
      <p:ext uri="{BB962C8B-B14F-4D97-AF65-F5344CB8AC3E}">
        <p14:creationId xmlns:p14="http://schemas.microsoft.com/office/powerpoint/2010/main" val="189911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8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Multiplicador monetário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final deste processo, a massa monetária é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vezes maior que a base monetária emitida.</a:t>
            </a:r>
            <a:endParaRPr lang="pt-PT" altLang="x-none" sz="20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1 /1-(1-r)(1-n) = 1 /(</a:t>
            </a:r>
            <a:r>
              <a:rPr lang="pt-PT" altLang="x-none" sz="2000" b="1" dirty="0" err="1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r+n-rn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algn="ctr"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1165225" indent="-890588" algn="just" eaLnBrk="1" hangingPunct="1">
              <a:buNone/>
            </a:pPr>
            <a:r>
              <a:rPr lang="pt-PT" altLang="x-none" sz="20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r - Taxa de reserva bancária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o montante de moeda fiduciária que é mantido pelos bancos em reserva (nos seus cofres ou depositado no Banco Central), para garantir os levantamentos quotidianos dos depositantes.</a:t>
            </a:r>
          </a:p>
          <a:p>
            <a:pPr marL="1165225" indent="-890588" algn="just" eaLnBrk="1" hangingPunct="1">
              <a:buNone/>
            </a:pPr>
            <a:endParaRPr lang="pt-PT" altLang="x-none" sz="2000" b="1" dirty="0">
              <a:solidFill>
                <a:srgbClr val="00B05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1165225" indent="-890588" algn="just" eaLnBrk="1" hangingPunct="1">
              <a:buNone/>
            </a:pPr>
            <a:r>
              <a:rPr lang="pt-PT" altLang="x-none" sz="20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n - Taxa de preferência por notas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– o montante de moeda fiduciária que é mantido sob a forma de moeda pelos agentes económicos relativamente ao montante de massa monetária na economia.</a:t>
            </a:r>
          </a:p>
          <a:p>
            <a:pPr marL="1165225" indent="-1165225" algn="just" eaLnBrk="1" hangingPunct="1">
              <a:lnSpc>
                <a:spcPct val="80000"/>
              </a:lnSpc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Multiplicador monetário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000" u="sng" dirty="0"/>
              <a:t>                        Banco 1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1600" dirty="0"/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/>
              <a:t>                        Banco 2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u="sng" dirty="0"/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/>
              <a:t>                        Banco 3</a:t>
            </a:r>
          </a:p>
          <a:p>
            <a:pPr eaLnBrk="1" hangingPunct="1"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/>
              <a:t>                        Banco 4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u="sng" dirty="0"/>
          </a:p>
          <a:p>
            <a:pPr eaLnBrk="1" hangingPunct="1">
              <a:buFont typeface="Wingdings" charset="2"/>
              <a:buNone/>
            </a:pPr>
            <a:r>
              <a:rPr lang="pt-PT" altLang="x-none" sz="2000" u="sng" dirty="0"/>
              <a:t>                     ……………..</a:t>
            </a:r>
          </a:p>
          <a:p>
            <a:pPr eaLnBrk="1" hangingPunct="1">
              <a:buFont typeface="Wingdings" charset="2"/>
              <a:buNone/>
            </a:pPr>
            <a:endParaRPr lang="pt-PT" altLang="x-none" sz="800" u="sng" dirty="0"/>
          </a:p>
          <a:p>
            <a:pPr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Total </a:t>
            </a:r>
          </a:p>
          <a:p>
            <a:pPr algn="r"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 95 x 1/ 1-(,9 x ,95)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altLang="x-none" sz="800" dirty="0"/>
          </a:p>
          <a:p>
            <a:pPr eaLnBrk="1" hangingPunct="1"/>
            <a:r>
              <a:rPr lang="pt-PT" altLang="x-none" sz="1600" dirty="0"/>
              <a:t>Reservas    = 95</a:t>
            </a:r>
          </a:p>
          <a:p>
            <a:pPr eaLnBrk="1" hangingPunct="1"/>
            <a:endParaRPr lang="pt-PT" altLang="x-none" sz="1600" dirty="0"/>
          </a:p>
          <a:p>
            <a:pPr eaLnBrk="1" hangingPunct="1"/>
            <a:r>
              <a:rPr lang="pt-PT" altLang="x-none" sz="1600" dirty="0"/>
              <a:t>Reservas    = 81</a:t>
            </a:r>
          </a:p>
          <a:p>
            <a:pPr eaLnBrk="1" hangingPunct="1"/>
            <a:endParaRPr lang="pt-PT" altLang="x-none" sz="2000" dirty="0"/>
          </a:p>
          <a:p>
            <a:pPr eaLnBrk="1" hangingPunct="1"/>
            <a:r>
              <a:rPr lang="pt-PT" altLang="x-none" sz="1600" dirty="0"/>
              <a:t>Reservas    = 69</a:t>
            </a:r>
          </a:p>
          <a:p>
            <a:pPr eaLnBrk="1" hangingPunct="1"/>
            <a:endParaRPr lang="pt-PT" altLang="x-none" sz="2000" dirty="0"/>
          </a:p>
          <a:p>
            <a:pPr eaLnBrk="1" hangingPunct="1"/>
            <a:r>
              <a:rPr lang="pt-PT" altLang="x-none" sz="1600" dirty="0"/>
              <a:t>Reservas    = 69 x ,9 x ,95</a:t>
            </a:r>
          </a:p>
          <a:p>
            <a:pPr eaLnBrk="1" hangingPunct="1"/>
            <a:endParaRPr lang="pt-PT" altLang="x-none" sz="2000" dirty="0"/>
          </a:p>
          <a:p>
            <a:pPr eaLnBrk="1" hangingPunct="1"/>
            <a:r>
              <a:rPr lang="pt-PT" altLang="x-none" sz="1600" dirty="0"/>
              <a:t>……………………</a:t>
            </a:r>
          </a:p>
          <a:p>
            <a:pPr eaLnBrk="1" hangingPunct="1">
              <a:buFont typeface="Wingdings" charset="2"/>
              <a:buNone/>
            </a:pPr>
            <a:endParaRPr lang="pt-PT" altLang="x-none" b="1" dirty="0"/>
          </a:p>
          <a:p>
            <a:pPr eaLnBrk="1" hangingPunct="1"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 655</a:t>
            </a:r>
          </a:p>
        </p:txBody>
      </p:sp>
    </p:spTree>
    <p:extLst>
      <p:ext uri="{BB962C8B-B14F-4D97-AF65-F5344CB8AC3E}">
        <p14:creationId xmlns:p14="http://schemas.microsoft.com/office/powerpoint/2010/main" val="1750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1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/>
      <p:bldP spid="121860" grpId="0" build="p"/>
      <p:bldP spid="121860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/>
              <a:t>Multiplicador monetário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PT" sz="2000" u="sng" dirty="0"/>
              <a:t>                        Banco 1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1600" dirty="0"/>
          </a:p>
          <a:p>
            <a:pPr eaLnBrk="1" hangingPunct="1">
              <a:buFont typeface="Wingdings" pitchFamily="2" charset="2"/>
              <a:buNone/>
            </a:pPr>
            <a:r>
              <a:rPr lang="pt-PT" sz="2000" u="sng" dirty="0"/>
              <a:t>                        Banco 2</a:t>
            </a:r>
          </a:p>
          <a:p>
            <a:pPr eaLnBrk="1" hangingPunct="1">
              <a:buFont typeface="Wingdings" pitchFamily="2" charset="2"/>
              <a:buNone/>
            </a:pPr>
            <a:endParaRPr lang="pt-PT" sz="2000" u="sng" dirty="0"/>
          </a:p>
          <a:p>
            <a:pPr eaLnBrk="1" hangingPunct="1">
              <a:buFont typeface="Wingdings" pitchFamily="2" charset="2"/>
              <a:buNone/>
            </a:pPr>
            <a:r>
              <a:rPr lang="pt-PT" sz="2000" u="sng" dirty="0"/>
              <a:t>                        Banco 3</a:t>
            </a:r>
          </a:p>
          <a:p>
            <a:pPr eaLnBrk="1" hangingPunct="1">
              <a:buFont typeface="Wingdings" pitchFamily="2" charset="2"/>
              <a:buNone/>
            </a:pPr>
            <a:endParaRPr lang="pt-PT" sz="1600" dirty="0"/>
          </a:p>
          <a:p>
            <a:pPr eaLnBrk="1" hangingPunct="1">
              <a:buFont typeface="Wingdings" pitchFamily="2" charset="2"/>
              <a:buNone/>
            </a:pPr>
            <a:r>
              <a:rPr lang="pt-PT" sz="2000" u="sng" dirty="0"/>
              <a:t>                        Banco 4</a:t>
            </a:r>
          </a:p>
          <a:p>
            <a:pPr eaLnBrk="1" hangingPunct="1">
              <a:buFont typeface="Wingdings" pitchFamily="2" charset="2"/>
              <a:buNone/>
            </a:pPr>
            <a:endParaRPr lang="pt-PT" sz="2000" u="sng" dirty="0"/>
          </a:p>
          <a:p>
            <a:pPr eaLnBrk="1" hangingPunct="1">
              <a:buFont typeface="Wingdings" pitchFamily="2" charset="2"/>
              <a:buNone/>
            </a:pPr>
            <a:r>
              <a:rPr lang="pt-PT" sz="2000" u="sng" dirty="0"/>
              <a:t>                     ……………..</a:t>
            </a:r>
          </a:p>
          <a:p>
            <a:pPr eaLnBrk="1" hangingPunct="1">
              <a:buFont typeface="Wingdings" pitchFamily="2" charset="2"/>
              <a:buNone/>
            </a:pPr>
            <a:endParaRPr lang="pt-PT" sz="800" u="sng" dirty="0"/>
          </a:p>
          <a:p>
            <a:pPr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Total 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= 50 x 1/ 1-(,9 x ,95)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pt-PT" sz="800" dirty="0"/>
          </a:p>
          <a:p>
            <a:pPr eaLnBrk="1" hangingPunct="1"/>
            <a:r>
              <a:rPr lang="pt-PT" sz="1600" dirty="0"/>
              <a:t>Notas em poder do Público = 50</a:t>
            </a:r>
          </a:p>
          <a:p>
            <a:pPr eaLnBrk="1" hangingPunct="1"/>
            <a:endParaRPr lang="pt-PT" sz="1600" dirty="0"/>
          </a:p>
          <a:p>
            <a:pPr eaLnBrk="1" hangingPunct="1"/>
            <a:r>
              <a:rPr lang="pt-PT" sz="1600" dirty="0"/>
              <a:t>Notas em poder do Público = 43</a:t>
            </a:r>
          </a:p>
          <a:p>
            <a:pPr eaLnBrk="1" hangingPunct="1"/>
            <a:endParaRPr lang="pt-PT" sz="2000" dirty="0"/>
          </a:p>
          <a:p>
            <a:pPr eaLnBrk="1" hangingPunct="1"/>
            <a:r>
              <a:rPr lang="pt-PT" sz="1600" dirty="0"/>
              <a:t>Notas em poder do Público = 37</a:t>
            </a:r>
          </a:p>
          <a:p>
            <a:pPr eaLnBrk="1" hangingPunct="1"/>
            <a:endParaRPr lang="pt-PT" sz="2000" dirty="0"/>
          </a:p>
          <a:p>
            <a:pPr eaLnBrk="1" hangingPunct="1"/>
            <a:r>
              <a:rPr lang="pt-PT" sz="1600" dirty="0"/>
              <a:t>Notas em poder do Público = 37 x ,9 x ,95</a:t>
            </a:r>
          </a:p>
          <a:p>
            <a:pPr eaLnBrk="1" hangingPunct="1"/>
            <a:endParaRPr lang="pt-PT" sz="2000" dirty="0"/>
          </a:p>
          <a:p>
            <a:pPr eaLnBrk="1" hangingPunct="1"/>
            <a:r>
              <a:rPr lang="pt-PT" sz="1600" dirty="0"/>
              <a:t>……………………</a:t>
            </a:r>
          </a:p>
          <a:p>
            <a:pPr eaLnBrk="1" hangingPunct="1">
              <a:buFont typeface="Wingdings" pitchFamily="2" charset="2"/>
              <a:buNone/>
            </a:pPr>
            <a:endParaRPr lang="pt-PT" sz="1600" b="1" dirty="0"/>
          </a:p>
          <a:p>
            <a:pPr eaLnBrk="1" hangingPunct="1">
              <a:buFont typeface="Wingdings" pitchFamily="2" charset="2"/>
              <a:buNone/>
            </a:pPr>
            <a:endParaRPr lang="pt-PT" sz="1600" dirty="0"/>
          </a:p>
          <a:p>
            <a:pPr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= 345</a:t>
            </a:r>
          </a:p>
        </p:txBody>
      </p:sp>
    </p:spTree>
    <p:extLst>
      <p:ext uri="{BB962C8B-B14F-4D97-AF65-F5344CB8AC3E}">
        <p14:creationId xmlns:p14="http://schemas.microsoft.com/office/powerpoint/2010/main" val="16801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  <p:bldP spid="122884" grpId="0" build="p"/>
      <p:bldP spid="122884" grpI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/>
              <a:t>Base monetária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PT" sz="40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Base monetária (BM) =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Reservas bancárias (RB) +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Notas em poder do Público (NP)</a:t>
            </a:r>
          </a:p>
          <a:p>
            <a:pPr algn="ctr" eaLnBrk="1" hangingPunct="1">
              <a:buFont typeface="Wingdings" pitchFamily="2" charset="2"/>
              <a:buNone/>
            </a:pPr>
            <a:endParaRPr lang="pt-PT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BM = RB + NP</a:t>
            </a:r>
          </a:p>
          <a:p>
            <a:pPr algn="ctr" eaLnBrk="1" hangingPunct="1">
              <a:buFont typeface="Wingdings" pitchFamily="2" charset="2"/>
              <a:buNone/>
            </a:pPr>
            <a:endParaRPr lang="pt-PT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1.000 = 655 + 345</a:t>
            </a:r>
            <a:r>
              <a:rPr lang="pt-PT" sz="4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lang="pt-PT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 dirty="0"/>
              <a:t>História da Moeda </a:t>
            </a:r>
            <a:r>
              <a:rPr lang="pt-PT" sz="3600" dirty="0"/>
              <a:t>– moeda metálica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solução foi encontrar uma mercadoria que intermediasse estas trocas.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Uma mercadoria que toda a gente precise e aceite receber, de forma que possamos trocar a ovelha por essa mercadoria e depois trocar a mercadoria pelo peixe que precisarmos.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Mas essa mercadoria não deve ser peixe, nem ovelhas, porque: </a:t>
            </a:r>
          </a:p>
          <a:p>
            <a:pPr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Nem todos gostamos de peixe.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O peixe estraga-se depressa 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As ovelhas não são fáceis de dividir e exigem manutenção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Nem todos os peixes (ou ovelhas)valem o mesmo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/>
              <a:t>Balanço do Banco Central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Imobilizado = 10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Reservas: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  Ouro = 250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  Divisas = 250</a:t>
            </a:r>
          </a:p>
          <a:p>
            <a:pPr eaLnBrk="1" hangingPunct="1">
              <a:buFontTx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Dívida Pública = 500</a:t>
            </a:r>
          </a:p>
          <a:p>
            <a:pPr eaLnBrk="1" hangingPunct="1">
              <a:buFont typeface="Wingdings" pitchFamily="2" charset="2"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Empréstimos à Banca Comercial = 0</a:t>
            </a:r>
            <a:endParaRPr lang="pt-PT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Capital = 10</a:t>
            </a:r>
          </a:p>
          <a:p>
            <a:pPr eaLnBrk="1" hangingPunct="1"/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Notas e Moedas em circulação =345</a:t>
            </a:r>
          </a:p>
          <a:p>
            <a:pPr eaLnBrk="1" hangingPunct="1"/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Reservas da Banca Comercial =655</a:t>
            </a:r>
          </a:p>
          <a:p>
            <a:pPr eaLnBrk="1" hangingPunct="1">
              <a:buFont typeface="Wingdings" pitchFamily="2" charset="2"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PT" sz="24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Base monetária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140200" y="2060575"/>
            <a:ext cx="4535488" cy="3168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5364163" y="5013325"/>
            <a:ext cx="431800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7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  <p:bldP spid="124932" grpId="0" build="p"/>
      <p:bldP spid="124934" grpId="0" animBg="1"/>
      <p:bldP spid="1249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Massa monetária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4000" b="1" dirty="0"/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Moeda total (M) = 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Depósitos bancários (DB) +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Notas em poder do Público (NP)</a:t>
            </a:r>
          </a:p>
          <a:p>
            <a:pPr algn="ctr" eaLnBrk="1" hangingPunct="1">
              <a:buFont typeface="Wingdings" charset="2"/>
              <a:buNone/>
            </a:pPr>
            <a:endParaRPr lang="pt-PT" altLang="x-none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DB + NP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6.552 + 345 =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6.897</a:t>
            </a:r>
            <a:r>
              <a:rPr lang="pt-PT" altLang="x-none" sz="4000" b="1" dirty="0">
                <a:latin typeface="Cambria Math" charset="0"/>
                <a:ea typeface="Cambria Math" charset="0"/>
                <a:cs typeface="Cambria Math" charset="0"/>
              </a:rPr>
              <a:t>          </a:t>
            </a: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moeda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2268538" y="5391741"/>
            <a:ext cx="2303462" cy="5032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4572000" y="5733256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7" grpId="0" animBg="1"/>
      <p:bldP spid="1259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Multiplicador monetário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charset="2"/>
              <a:buNone/>
            </a:pPr>
            <a:endParaRPr lang="pt-PT" altLang="x-none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1 /(</a:t>
            </a:r>
            <a:r>
              <a:rPr lang="pt-PT" altLang="x-none" b="1" dirty="0" err="1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r+n-rn</a:t>
            </a: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 =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 1/(,1+,05-,005)=6,897</a:t>
            </a:r>
          </a:p>
          <a:p>
            <a:pPr algn="ctr" eaLnBrk="1" hangingPunct="1">
              <a:buFont typeface="Wingdings" charset="2"/>
              <a:buNone/>
            </a:pPr>
            <a:endParaRPr lang="pt-PT" altLang="x-none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M/BM </a:t>
            </a: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=</a:t>
            </a:r>
          </a:p>
          <a:p>
            <a:pPr algn="ctr" eaLnBrk="1" hangingPunct="1">
              <a:buFont typeface="Wingdings" charset="2"/>
              <a:buNone/>
            </a:pP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6.897/1.000=</a:t>
            </a:r>
            <a:r>
              <a:rPr lang="pt-PT" altLang="x-none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b="1" dirty="0">
                <a:latin typeface="Cambria Math" charset="0"/>
                <a:ea typeface="Cambria Math" charset="0"/>
                <a:cs typeface="Cambria Math" charset="0"/>
              </a:rPr>
              <a:t>6,897</a:t>
            </a:r>
          </a:p>
        </p:txBody>
      </p:sp>
    </p:spTree>
    <p:extLst>
      <p:ext uri="{BB962C8B-B14F-4D97-AF65-F5344CB8AC3E}">
        <p14:creationId xmlns:p14="http://schemas.microsoft.com/office/powerpoint/2010/main" val="18115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Outros rácios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PT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n = NP/M</a:t>
            </a: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 =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= 345/6.897 = 5%</a:t>
            </a:r>
          </a:p>
          <a:p>
            <a:pPr algn="ctr" eaLnBrk="1" hangingPunct="1">
              <a:buFont typeface="Wingdings" pitchFamily="2" charset="2"/>
              <a:buNone/>
            </a:pPr>
            <a:endParaRPr lang="pt-PT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r = RB/DB </a:t>
            </a: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=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655/6.552=</a:t>
            </a:r>
            <a:r>
              <a:rPr lang="pt-PT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b="1" dirty="0">
                <a:latin typeface="Cambria Math" charset="0"/>
                <a:ea typeface="Cambria Math" charset="0"/>
                <a:cs typeface="Cambria Math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542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8680"/>
            <a:ext cx="8229600" cy="705991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5018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484783"/>
            <a:ext cx="8715375" cy="5112569"/>
          </a:xfrm>
        </p:spPr>
        <p:txBody>
          <a:bodyPr/>
          <a:lstStyle/>
          <a:p>
            <a:pPr marL="365125" indent="-365125" eaLnBrk="1" hangingPunct="1">
              <a:buFont typeface="Wingdings" charset="2"/>
              <a:buChar char="q"/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Taxa de reserva total (r)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– é a percentagem dos depósitos totais que as OIM têm em seu poder em todo e qualquer momento. É composta por reservas legais (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sz="2000" baseline="30000" dirty="0" err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impostas pelo BC e por reservas excedentárias (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sz="2000" baseline="30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que resultam da vontade/política operacional  dos bancos.</a:t>
            </a:r>
          </a:p>
          <a:p>
            <a:pPr marL="588963" indent="-314325" eaLnBrk="1" hangingPunct="1">
              <a:buFont typeface="Wingdings" charset="2"/>
              <a:buChar char="§"/>
            </a:pPr>
            <a:r>
              <a:rPr lang="pt-PT" sz="1800" b="1" dirty="0">
                <a:latin typeface="Cambria Math" charset="0"/>
                <a:ea typeface="Cambria Math" charset="0"/>
                <a:cs typeface="Cambria Math" charset="0"/>
              </a:rPr>
              <a:t>Taxa de reserva legal (</a:t>
            </a:r>
            <a:r>
              <a:rPr lang="pt-PT" sz="18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sz="1800" b="1" baseline="30000" dirty="0" err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pt-PT" sz="18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 – são reservas mínimas estipuladas pelo BC e constituem fundos que as OIM têm de manter sempre em seu poder. O BC decreta legalmente qual a % dos depósitos totais que as OIM terão forçosamente de ter em seu poder em todo e qualquer momento (ou em depósitos no BC, que é a autoridade monetária que pode emprestar dinheiro aos bancos e aceita depósitos deles).</a:t>
            </a:r>
          </a:p>
          <a:p>
            <a:pPr marL="588963" indent="-314325" eaLnBrk="1" hangingPunct="1">
              <a:buFont typeface="Wingdings" charset="2"/>
              <a:buChar char="§"/>
            </a:pPr>
            <a:r>
              <a:rPr lang="pt-PT" sz="1800" b="1" dirty="0">
                <a:latin typeface="Cambria Math" charset="0"/>
                <a:ea typeface="Cambria Math" charset="0"/>
                <a:cs typeface="Cambria Math" charset="0"/>
              </a:rPr>
              <a:t>Taxa de reserva excedentária (</a:t>
            </a:r>
            <a:r>
              <a:rPr lang="pt-PT" sz="18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sz="1800" b="1" baseline="30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sz="18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 – para evitarem a possibilidade de que num determinado dia (ou dias) a regra das reservas mínimas seja violada, as OIM podem por decisão própria constituir também reservas excedentárias. O montante destas reservas é uma decisão inteiramente da responsabilidade das OIM, no sentido de gerirem as suas reservas de forma eficiente. É também uma % sobre os depósitos.</a:t>
            </a:r>
          </a:p>
        </p:txBody>
      </p:sp>
    </p:spTree>
    <p:extLst>
      <p:ext uri="{BB962C8B-B14F-4D97-AF65-F5344CB8AC3E}">
        <p14:creationId xmlns:p14="http://schemas.microsoft.com/office/powerpoint/2010/main" val="1346201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977337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08919"/>
            <a:ext cx="8229600" cy="5126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multiplicador monetário faz a ligação entre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Base Monetária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 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Massa Monetária</a:t>
            </a: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PT" sz="2000" b="1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Definição: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representa 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o numero de vezes que a </a:t>
            </a:r>
            <a:r>
              <a:rPr lang="pt-PT" sz="2000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 foi multiplicada para obter a </a:t>
            </a:r>
            <a:r>
              <a:rPr lang="pt-PT" sz="2000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Massa Total de moeda 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na economia</a:t>
            </a:r>
          </a:p>
          <a:p>
            <a:pPr eaLnBrk="1" hangingPunct="1">
              <a:lnSpc>
                <a:spcPct val="80000"/>
              </a:lnSpc>
            </a:pPr>
            <a:endParaRPr lang="pt-PT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Há então um efeito multiplicador que permite que a massa monetária cresça mais do que o aumento da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PT" sz="20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varia (		)  se : </a:t>
            </a:r>
            <a:r>
              <a:rPr lang="pt-PT" sz="2000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re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(		) ou </a:t>
            </a:r>
            <a:r>
              <a:rPr lang="pt-PT" sz="20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(		)</a:t>
            </a: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não constitui a totalidade da massa monetária, porque os Bancos Comerciais também criam moeda</a:t>
            </a: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Se o multiplicador (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for constante, 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sz="2000" baseline="30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é determinada pela autoridade monetária, na medida em que esta controla a </a:t>
            </a:r>
            <a:r>
              <a:rPr lang="pt-PT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Base Monetária.</a:t>
            </a:r>
          </a:p>
        </p:txBody>
      </p:sp>
      <p:cxnSp>
        <p:nvCxnSpPr>
          <p:cNvPr id="8" name="Conexão recta unidireccional 7"/>
          <p:cNvCxnSpPr/>
          <p:nvPr/>
        </p:nvCxnSpPr>
        <p:spPr>
          <a:xfrm rot="5400000" flipH="1" flipV="1">
            <a:off x="2000250" y="3929062"/>
            <a:ext cx="357188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cta unidireccional 9"/>
          <p:cNvCxnSpPr/>
          <p:nvPr/>
        </p:nvCxnSpPr>
        <p:spPr>
          <a:xfrm rot="16200000" flipH="1">
            <a:off x="2771775" y="4038600"/>
            <a:ext cx="2857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cta unidireccional 11"/>
          <p:cNvCxnSpPr/>
          <p:nvPr/>
        </p:nvCxnSpPr>
        <p:spPr>
          <a:xfrm rot="10800000" flipV="1">
            <a:off x="4514023" y="4038600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/>
          <p:nvPr/>
        </p:nvCxnSpPr>
        <p:spPr>
          <a:xfrm flipV="1">
            <a:off x="5249829" y="4051852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rot="5400000">
            <a:off x="6964383" y="4149794"/>
            <a:ext cx="2857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rot="5400000" flipH="1" flipV="1">
            <a:off x="7477125" y="4107657"/>
            <a:ext cx="28575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8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977337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08919"/>
            <a:ext cx="8229600" cy="5126038"/>
          </a:xfrm>
        </p:spPr>
        <p:txBody>
          <a:bodyPr/>
          <a:lstStyle/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Como ficou explicado, os bancos comerciais emprestam a maioria dos depósitos que recebem. Apenas mantêm como reserva uma pequena percentagem desses depósitos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Isto quer dizer que se todos (ou uma grande parte) dos depositantes pretenderem levantar o seu dinheiro em simultâneo, os bancos comerciais não terão liquidez para satisfazer esse pedido.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Os bancos recebem depósitos que podemos levantar a qualquer momento e emprestam-no a clientes que só pagarão passados vários anos.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Esta discrepância acarreta uma grande risco para a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actividade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bancária e exige uma gestão cuidadosa para que os bancos não percam a confiança dos seus depositantes.</a:t>
            </a:r>
          </a:p>
          <a:p>
            <a:pPr eaLnBrk="1" hangingPunct="1">
              <a:lnSpc>
                <a:spcPct val="80000"/>
              </a:lnSpc>
            </a:pPr>
            <a:endParaRPr lang="pt-PT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94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977337"/>
          </a:xfrm>
        </p:spPr>
        <p:txBody>
          <a:bodyPr/>
          <a:lstStyle/>
          <a:p>
            <a:pPr algn="l"/>
            <a:r>
              <a:rPr lang="pt-PT" dirty="0"/>
              <a:t>Multiplicador Monetário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08919"/>
            <a:ext cx="8229600" cy="5126038"/>
          </a:xfrm>
        </p:spPr>
        <p:txBody>
          <a:bodyPr/>
          <a:lstStyle/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Se os depositantes perdem a confiança no seu banco poderão querer levantar todo o seu dinheiro ao mesmo tempo, obrigando o banco a pedir apoio ao banco central e podendo conduzir à sua falência.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Para manter essa confiança, o Banco Central funciona como credor de último recurso para os bancos comerciais, e os Estados tendem a garantir os depósitos dos bancos comerciais.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Para não destruir a confiança no sistema bancário, o Estado português foi intervindo sucessivamente no </a:t>
            </a:r>
            <a:r>
              <a:rPr lang="pt-PT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BPN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sz="2000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BES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sz="2000" dirty="0">
                <a:solidFill>
                  <a:srgbClr val="FFC000"/>
                </a:solidFill>
                <a:latin typeface="Cambria Math" charset="0"/>
                <a:ea typeface="Cambria Math" charset="0"/>
                <a:cs typeface="Cambria Math" charset="0"/>
              </a:rPr>
              <a:t>Banif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de forma a que os depositantes não perdessem dinheiro.</a:t>
            </a:r>
          </a:p>
          <a:p>
            <a:pPr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Outros Estados europeus (e mesmo os EUA) fizeram o mesmo.</a:t>
            </a:r>
          </a:p>
          <a:p>
            <a:pPr eaLnBrk="1" hangingPunct="1"/>
            <a:endParaRPr lang="pt-PT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8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Politica monetária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Temos então que a Moeda Total é dada por 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m x BM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Banco Central pode controlar a Moeda Total alterando:</a:t>
            </a:r>
          </a:p>
          <a:p>
            <a:pPr marL="627063" indent="-261938" eaLnBrk="1" hangingPunct="1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27063" indent="-261938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 multiplicador</a:t>
            </a:r>
          </a:p>
          <a:p>
            <a:pPr marL="627063" indent="-261938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 Base Monetária</a:t>
            </a: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Fontes de emissão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b="1" u="sng" dirty="0"/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controle da Base Monetária faz-se através das 3 Fontes de Emissão que referimos anteriormente: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08025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5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Reservas em ouro e divisas</a:t>
            </a:r>
          </a:p>
          <a:p>
            <a:pPr marL="708025" eaLnBrk="1" hangingPunct="1">
              <a:buFont typeface="Wingdings" charset="2"/>
              <a:buChar char="§"/>
            </a:pPr>
            <a:endParaRPr lang="pt-PT" altLang="x-none" sz="2000" b="1" dirty="0">
              <a:solidFill>
                <a:schemeClr val="accent5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708025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5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Crédito ao Estado</a:t>
            </a:r>
          </a:p>
          <a:p>
            <a:pPr marL="708025" eaLnBrk="1" hangingPunct="1">
              <a:buFont typeface="Wingdings" charset="2"/>
              <a:buChar char="§"/>
            </a:pPr>
            <a:endParaRPr lang="pt-PT" altLang="x-none" sz="2000" b="1" dirty="0">
              <a:solidFill>
                <a:schemeClr val="accent5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708025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5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Empréstimos aos Bancos Comerciais</a:t>
            </a:r>
          </a:p>
        </p:txBody>
      </p:sp>
    </p:spTree>
    <p:extLst>
      <p:ext uri="{BB962C8B-B14F-4D97-AF65-F5344CB8AC3E}">
        <p14:creationId xmlns:p14="http://schemas.microsoft.com/office/powerpoint/2010/main" val="9676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 dirty="0"/>
              <a:t>História da Moeda </a:t>
            </a:r>
            <a:r>
              <a:rPr lang="pt-PT" sz="3600" dirty="0"/>
              <a:t>– moeda metálica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As características duma mercadoria que possa servir de intermediária de trocas (</a:t>
            </a:r>
            <a:r>
              <a:rPr lang="pt-PT" sz="2000" i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meio de pagamento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devem então ser: </a:t>
            </a:r>
          </a:p>
          <a:p>
            <a:pPr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b="1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Aceitação universal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todos os agentes a aceitarem</a:t>
            </a:r>
            <a:r>
              <a:rPr lang="pt-PT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  </a:t>
            </a: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Durabilidade</a:t>
            </a:r>
            <a:r>
              <a:rPr lang="pt-PT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não se estragar facilmente </a:t>
            </a:r>
            <a:endParaRPr lang="pt-PT" sz="1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 Math" charset="0"/>
              <a:ea typeface="Cambria Math" charset="0"/>
              <a:cs typeface="Cambria Math" charset="0"/>
            </a:endParaRP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Homogeneidade</a:t>
            </a:r>
            <a:r>
              <a:rPr lang="pt-PT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todas as unidades terem o mesmo valor</a:t>
            </a:r>
            <a:endParaRPr lang="pt-PT" sz="1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 Math" charset="0"/>
              <a:ea typeface="Cambria Math" charset="0"/>
              <a:cs typeface="Cambria Math" charset="0"/>
            </a:endParaRPr>
          </a:p>
          <a:p>
            <a:pPr marL="588963" lvl="1" indent="-276225" eaLnBrk="1" hangingPunct="1">
              <a:buFont typeface="Wingdings" charset="2"/>
              <a:buChar char="§"/>
            </a:pPr>
            <a:r>
              <a:rPr lang="pt-PT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Divisibilidade</a:t>
            </a:r>
            <a:r>
              <a:rPr lang="pt-PT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poder ser dividida conforma a nossa conveniência</a:t>
            </a:r>
            <a:endParaRPr lang="pt-PT" sz="1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Ao longo da história antiga, vários bens com estas características foram utilizados: conchas, setas, sal, cereais, azeite.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11306" cy="777999"/>
          </a:xfrm>
        </p:spPr>
        <p:txBody>
          <a:bodyPr/>
          <a:lstStyle/>
          <a:p>
            <a:r>
              <a:rPr lang="pt-PT" altLang="x-none" dirty="0"/>
              <a:t>Instrumentos de Política 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1800" dirty="0">
              <a:latin typeface="Times New Roman" pitchFamily="18" charset="0"/>
              <a:cs typeface="Times New Roman" pitchFamily="18" charset="0"/>
            </a:endParaRPr>
          </a:p>
          <a:p>
            <a:pPr marL="444500" indent="-301625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autoridade monetária pode intervir através de vários instrumentos na oferta de moeda, uns afetando a dimensão da base monetária, outros os efeitos do multiplicador</a:t>
            </a:r>
          </a:p>
          <a:p>
            <a:pPr eaLnBrk="1" hangingPunct="1">
              <a:buFont typeface="Wingdings" pitchFamily="2" charset="2"/>
              <a:buChar char="p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Operações de Open </a:t>
            </a:r>
            <a:r>
              <a:rPr lang="pt-PT" sz="2000" b="1" i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Market</a:t>
            </a:r>
            <a:r>
              <a:rPr lang="pt-PT" sz="200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br>
              <a:rPr lang="pt-PT" sz="20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Política de Redesconto</a:t>
            </a: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sz="20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axa de Reserva Obrigatória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Rácios de capital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76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8229600" cy="777999"/>
          </a:xfrm>
        </p:spPr>
        <p:txBody>
          <a:bodyPr/>
          <a:lstStyle/>
          <a:p>
            <a:r>
              <a:rPr lang="pt-PT" altLang="x-none" dirty="0"/>
              <a:t>Instrumentos de Política 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557338"/>
            <a:ext cx="8229600" cy="492918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Dois outros instrumentos possíveis mas menos comuns:</a:t>
            </a:r>
          </a:p>
          <a:p>
            <a:pPr marL="0" indent="0" algn="just">
              <a:buFontTx/>
              <a:buNone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lvl="1" algn="just" eaLnBrk="1" hangingPunct="1">
              <a:buFont typeface="Wingdings" charset="2"/>
              <a:buChar char="§"/>
              <a:defRPr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Uma forma, bastante drástica, é atuar através de </a:t>
            </a:r>
            <a:r>
              <a:rPr lang="pt-PT" sz="1800" b="1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imposição de limites ao crédito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 acordado pelos bancos do sistema. Imposta usualmente quando se pensa que há excesso de oferta de moeda</a:t>
            </a:r>
          </a:p>
          <a:p>
            <a:pPr lvl="1" algn="just" eaLnBrk="1" hangingPunct="1">
              <a:buFont typeface="Wingdings" charset="2"/>
              <a:buChar char="§"/>
              <a:defRPr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lvl="1" algn="just" eaLnBrk="1" hangingPunct="1">
              <a:buFont typeface="Wingdings" charset="2"/>
              <a:buChar char="§"/>
              <a:defRPr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Finalmente, se o mercado financeiro é regulamentado administrativamente, o Estado fixa </a:t>
            </a:r>
            <a:r>
              <a:rPr lang="pt-PT" sz="18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sz="1800" b="1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taxa de juro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, e influencia assim a oferta e a procura de moeda</a:t>
            </a:r>
          </a:p>
          <a:p>
            <a:pPr lvl="1" algn="just" eaLnBrk="1" hangingPunct="1">
              <a:buFont typeface="Wingdings" pitchFamily="2" charset="2"/>
              <a:buChar char="n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	Estas duas últimas formas de intervenção são secundárias, a última não existe num mercado financeiro de livre concorrência!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endParaRPr lang="pt-PT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26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/>
            <a:r>
              <a:rPr lang="pt-PT"/>
              <a:t>Taxa de reserva legal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PT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 = 1 /(</a:t>
            </a:r>
            <a:r>
              <a:rPr lang="pt-PT" sz="2000" b="1" dirty="0" err="1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r+n-rn</a:t>
            </a:r>
            <a:r>
              <a:rPr lang="pt-PT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pt-PT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Aumentando a taxa de reserva diminui o multiplicador e a moeda em circulação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Diminuindo a taxa de reserva aumenta o multiplicador e a moeda em circulação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seu efeito sobre a Moeda total é menos rápido que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actuando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sobre a Base Monetária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Provoca perturbações sobre a gestão dos bancos comerciais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É mais utilizado como instrumento de longo prazo (estrutural)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 flipV="1">
            <a:off x="4572000" y="1592200"/>
            <a:ext cx="189520" cy="252624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5076056" y="1592200"/>
            <a:ext cx="216768" cy="252624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  <p:bldP spid="134147" grpId="1" build="p"/>
      <p:bldP spid="134148" grpId="0" animBg="1"/>
      <p:bldP spid="1341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9"/>
            <a:ext cx="8229600" cy="996280"/>
          </a:xfrm>
        </p:spPr>
        <p:txBody>
          <a:bodyPr/>
          <a:lstStyle/>
          <a:p>
            <a:pPr eaLnBrk="1" hangingPunct="1"/>
            <a:r>
              <a:rPr lang="pt-PT" dirty="0"/>
              <a:t>Rácios de capital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Foram utilizados após a última crise financeira.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Exigem que os bancos mantenham um rácio prudente entre o seu capital e os empréstimos concedidos, 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Esse rácio mínimo é atualmente de </a:t>
            </a:r>
            <a:r>
              <a:rPr lang="pt-PT" sz="2000" b="1" dirty="0">
                <a:solidFill>
                  <a:schemeClr val="accent5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8%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No entanto, os bancos mais sólidos têm rácios superiores a </a:t>
            </a:r>
            <a:r>
              <a:rPr lang="pt-PT" sz="2000" b="1" dirty="0">
                <a:solidFill>
                  <a:schemeClr val="accent5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12% </a:t>
            </a:r>
            <a:r>
              <a:rPr lang="pt-PT" sz="2000" b="1" dirty="0">
                <a:latin typeface="Cambria Math" charset="0"/>
                <a:ea typeface="Cambria Math" charset="0"/>
                <a:cs typeface="Cambria Math" charset="0"/>
              </a:rPr>
              <a:t>.</a:t>
            </a:r>
            <a:endParaRPr lang="pt-PT" sz="2000" b="1" dirty="0">
              <a:solidFill>
                <a:schemeClr val="accent5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Exigindo aos bancos mais capital por cada 100 mil euros emprestados, o Banco Central dificulta a concessão de crédito e diminui o efeito multiplicador.</a:t>
            </a:r>
          </a:p>
          <a:p>
            <a:pPr eaLnBrk="1" hangingPunct="1">
              <a:buFont typeface="Wingdings" pitchFamily="2" charset="2"/>
              <a:buChar char="q"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É equivalente a aumentar a taxa de reserva legal.</a:t>
            </a:r>
          </a:p>
        </p:txBody>
      </p:sp>
    </p:spTree>
    <p:extLst>
      <p:ext uri="{BB962C8B-B14F-4D97-AF65-F5344CB8AC3E}">
        <p14:creationId xmlns:p14="http://schemas.microsoft.com/office/powerpoint/2010/main" val="264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9"/>
            <a:ext cx="8229600" cy="996280"/>
          </a:xfrm>
        </p:spPr>
        <p:txBody>
          <a:bodyPr/>
          <a:lstStyle/>
          <a:p>
            <a:pPr eaLnBrk="1" hangingPunct="1"/>
            <a:r>
              <a:rPr lang="pt-PT" dirty="0"/>
              <a:t>Rácios de capital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09328"/>
            <a:ext cx="8363272" cy="4711960"/>
          </a:xfrm>
          <a:prstGeom prst="rect">
            <a:avLst/>
          </a:prstGeom>
        </p:spPr>
      </p:pic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66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“Open </a:t>
            </a:r>
            <a:r>
              <a:rPr lang="pt-PT" altLang="x-none" dirty="0" err="1"/>
              <a:t>Market</a:t>
            </a:r>
            <a:r>
              <a:rPr lang="pt-PT" altLang="x-none" dirty="0"/>
              <a:t>”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Banco Central pode intervir na Bolsa, ou seja, no mercado de capitais, comprando ou vendendo Dívida Pública de curto prazo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vender, diminui os seus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retira notas em circulação, diminuindo a Base Monetária. Se comprar, aumenta os seus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coloca notas em circulação, aumentando a Base Monetária.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Estas operações têm também como consequência a alteração na taxa de juro das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OT’s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vender, aumenta a oferta 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OT’s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sobe a taxa de juro. Se comprar, aumenta a procura 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OT’s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baixa a taxa de juro.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“</a:t>
            </a:r>
            <a:r>
              <a:rPr lang="en-US" altLang="x-none" dirty="0"/>
              <a:t>Quantitative easing</a:t>
            </a:r>
            <a:r>
              <a:rPr lang="pt-PT" altLang="x-none" dirty="0"/>
              <a:t>”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semelhante ao “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open </a:t>
            </a:r>
            <a:r>
              <a:rPr lang="pt-PT" altLang="x-none" sz="2000" i="1" dirty="0" err="1">
                <a:latin typeface="Cambria Math" charset="0"/>
                <a:ea typeface="Cambria Math" charset="0"/>
                <a:cs typeface="Cambria Math" charset="0"/>
              </a:rPr>
              <a:t>market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”, mas incide sobre dívida de médio e longo prazo.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Bancos Centrais das principais economias desenvolvidas usaram muito esta política para estimular as suas economias após a última crise.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Banco Central Europeu continua a comprar Dívida dos países membros, para aumentar a Massa Monetária na europa e desvalorizar a Moeda, isto é, aumentar a inflação.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é feito porque a inflação na zona euro está abaixo 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objectivo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 2% ao ano e tem contribuído para manter baixas as taxas de juro nos países do euro, incluindo Portugal.</a:t>
            </a:r>
          </a:p>
        </p:txBody>
      </p:sp>
    </p:spTree>
    <p:extLst>
      <p:ext uri="{BB962C8B-B14F-4D97-AF65-F5344CB8AC3E}">
        <p14:creationId xmlns:p14="http://schemas.microsoft.com/office/powerpoint/2010/main" val="8304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9"/>
            <a:ext cx="8229600" cy="996280"/>
          </a:xfrm>
        </p:spPr>
        <p:txBody>
          <a:bodyPr/>
          <a:lstStyle/>
          <a:p>
            <a:pPr eaLnBrk="1" hangingPunct="1"/>
            <a:r>
              <a:rPr lang="pt-PT" dirty="0"/>
              <a:t>”</a:t>
            </a:r>
            <a:r>
              <a:rPr lang="pt-PT" dirty="0" err="1"/>
              <a:t>Quantitative</a:t>
            </a:r>
            <a:r>
              <a:rPr lang="pt-PT" dirty="0"/>
              <a:t> </a:t>
            </a:r>
            <a:r>
              <a:rPr lang="pt-PT" dirty="0" err="1"/>
              <a:t>easing</a:t>
            </a:r>
            <a:r>
              <a:rPr lang="pt-PT" dirty="0"/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7560840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0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Taxa de referência ou taxa de desconto do Banco Central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São duas: a taxa a que o Banco Central empresta aos Bancos Comerciais e a taxa a que remunera depósitos dos Bancos Comerciais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Bancos Comerciais todos os dias emprestam e pedem dinheiro emprestado entre si, conforme têm excedentes ou défices de tesouraria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movimentos financeiros acontecem no Mercado Monetário Interbancário (MMI)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Todos os dias os bancos recebem depósitos e pagam cheques, tendo de fechar as contas diárias com saldo positivo e respeitando a taxa de reserva legal.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Taxa de referência do Banco Central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não tiverem dinheiro suficiente têm de pedir emprestado a outros bancos ou ao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BC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Se tiverem excedentes podem emprestar ou depositar no BC.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Neste mercado (MMI) surge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Euribor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(euro </a:t>
            </a:r>
            <a:r>
              <a:rPr lang="pt-PT" altLang="x-none" sz="2000" b="1" i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inter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i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bank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i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offered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rate) 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,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 taxa a que os bancos emprestam dinheiro uns aos outros.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dentro destas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EONIA - </a:t>
            </a:r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Euro </a:t>
            </a:r>
            <a:r>
              <a:rPr lang="pt-PT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OverNight</a:t>
            </a:r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Index</a:t>
            </a:r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Average</a:t>
            </a: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taxas de referência do Banco Central balizam o valor da Euribor</a:t>
            </a:r>
          </a:p>
        </p:txBody>
      </p:sp>
    </p:spTree>
    <p:extLst>
      <p:ext uri="{BB962C8B-B14F-4D97-AF65-F5344CB8AC3E}">
        <p14:creationId xmlns:p14="http://schemas.microsoft.com/office/powerpoint/2010/main" val="17854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 dirty="0"/>
              <a:t>História da Moeda </a:t>
            </a:r>
            <a:r>
              <a:rPr lang="pt-PT" sz="3600" dirty="0"/>
              <a:t>– moeda metálica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desenvolvimento das economias e do comércio levou a que o valor das transações aumentasse. Para comprar 20 ovelhas precisaríamos de pagar com muitos sacos de trigo.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Às características anteriores juntou-se outra que facilitava os pagamentos: </a:t>
            </a:r>
          </a:p>
          <a:p>
            <a:pPr eaLnBrk="1" hangingPunct="1">
              <a:buFontTx/>
              <a:buNone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27063" lvl="1" indent="-314325" eaLnBrk="1" hangingPunct="1">
              <a:buFont typeface="Wingdings" charset="2"/>
              <a:buChar char="§"/>
            </a:pPr>
            <a:r>
              <a:rPr lang="pt-PT" sz="1800" b="1" dirty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Elevado valor específico </a:t>
            </a: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– se a moeda tiver elevado valor são necessária pequenas quantidades para fazer transações </a:t>
            </a: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Assim, aos poucos, os bens escolhidos para servir de Moeda passaram a ser apenas os </a:t>
            </a:r>
            <a:r>
              <a:rPr lang="pt-PT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Metais Preciosos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ouro e a prata foram os principais metais usados com moeda durante séculos. 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Taxa de referência do Banco Central</a:t>
            </a:r>
          </a:p>
        </p:txBody>
      </p:sp>
      <p:graphicFrame>
        <p:nvGraphicFramePr>
          <p:cNvPr id="141316" name="Object 4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421131699"/>
              </p:ext>
            </p:extLst>
          </p:nvPr>
        </p:nvGraphicFramePr>
        <p:xfrm>
          <a:off x="460375" y="1600200"/>
          <a:ext cx="8223250" cy="47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Gráfico" r:id="rId4" imgW="8229600" imgH="4533990" progId="MSGraph.Chart.8">
                  <p:embed followColorScheme="full"/>
                </p:oleObj>
              </mc:Choice>
              <mc:Fallback>
                <p:oleObj name="Gráfico" r:id="rId4" imgW="822960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600200"/>
                        <a:ext cx="8223250" cy="470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b="1" u="sng"/>
          </a:p>
          <a:p>
            <a:pPr eaLnBrk="1" hangingPunct="1">
              <a:buFont typeface="Wingdings" charset="2"/>
              <a:buNone/>
            </a:pPr>
            <a:endParaRPr lang="pt-PT" altLang="x-none" sz="2400"/>
          </a:p>
        </p:txBody>
      </p:sp>
    </p:spTree>
    <p:extLst>
      <p:ext uri="{BB962C8B-B14F-4D97-AF65-F5344CB8AC3E}">
        <p14:creationId xmlns:p14="http://schemas.microsoft.com/office/powerpoint/2010/main" val="18447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OleChart spid="1413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9"/>
            <a:ext cx="8229600" cy="996280"/>
          </a:xfrm>
        </p:spPr>
        <p:txBody>
          <a:bodyPr/>
          <a:lstStyle/>
          <a:p>
            <a:pPr eaLnBrk="1" hangingPunct="1"/>
            <a:r>
              <a:rPr lang="pt-PT" dirty="0"/>
              <a:t>Euribor e Taxas de referência</a:t>
            </a:r>
          </a:p>
        </p:txBody>
      </p:sp>
      <p:pic>
        <p:nvPicPr>
          <p:cNvPr id="4" name="Imagem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4784"/>
            <a:ext cx="785921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5121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11306" cy="777999"/>
          </a:xfrm>
        </p:spPr>
        <p:txBody>
          <a:bodyPr/>
          <a:lstStyle/>
          <a:p>
            <a:r>
              <a:rPr lang="pt-PT" altLang="x-none" dirty="0"/>
              <a:t>Política 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1800" dirty="0">
              <a:latin typeface="Times New Roman" pitchFamily="18" charset="0"/>
              <a:cs typeface="Times New Roman" pitchFamily="18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Apesar de ter todos estes instrumentos, o Banco Central não consegue controlar totalmente a Oferta de Moeda e as taxas de juros.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taxa de juro (um dos preços da Moeda) depende, como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qq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outro preço, da Oferta e da Procura. E o Banco Central nem sequer controla perfeitamente  a Oferta.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Mesmo controlando a Base Monetária, a Oferta depende do multiplicador monetário, que por sua vez depende:</a:t>
            </a: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endParaRPr lang="pt-PT" sz="2000" b="1" i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da Preferência pelas notas</a:t>
            </a:r>
            <a:br>
              <a:rPr lang="pt-PT" sz="20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666750" lvl="1" indent="-209550" eaLnBrk="1" hangingPunct="1">
              <a:buFont typeface="Wingdings" pitchFamily="2" charset="2"/>
              <a:buChar char="n"/>
              <a:defRPr/>
            </a:pPr>
            <a:r>
              <a:rPr lang="pt-PT" sz="20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da Taxa de Reserva total</a:t>
            </a:r>
          </a:p>
        </p:txBody>
      </p:sp>
    </p:spTree>
    <p:extLst>
      <p:ext uri="{BB962C8B-B14F-4D97-AF65-F5344CB8AC3E}">
        <p14:creationId xmlns:p14="http://schemas.microsoft.com/office/powerpoint/2010/main" val="572465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11306" cy="777999"/>
          </a:xfrm>
        </p:spPr>
        <p:txBody>
          <a:bodyPr/>
          <a:lstStyle/>
          <a:p>
            <a:r>
              <a:rPr lang="pt-PT" altLang="x-none"/>
              <a:t>Política </a:t>
            </a:r>
            <a:r>
              <a:rPr lang="pt-PT" altLang="x-none" dirty="0"/>
              <a:t>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1800" dirty="0">
              <a:latin typeface="Times New Roman" pitchFamily="18" charset="0"/>
              <a:cs typeface="Times New Roman" pitchFamily="18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Durante a crise financeira de 2008-09 o multiplicador monetário caiu dramaticamente.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Os agentes económicos perderam a confiança nos bancos, aumentando a preferência pelas notas (</a:t>
            </a:r>
            <a:r>
              <a:rPr lang="pt-PT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 e os bancos perderam a confiança nos clientes, emprestando menos e aumentando as suas reservas extraordinárias (</a:t>
            </a:r>
            <a:r>
              <a:rPr lang="pt-PT" sz="2000" b="1" dirty="0" err="1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sz="2000" b="1" baseline="30000" dirty="0" err="1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Como consequência o multiplicador caiu e fez diminuir a massa monetária (</a:t>
            </a:r>
            <a:r>
              <a:rPr lang="pt-PT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maioria dos Bancos Centrais reagiu aumentando a Base Monetária (</a:t>
            </a:r>
            <a:r>
              <a:rPr lang="pt-PT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BM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), para tentar manter o volume de meios de pagamento disponíveis.</a:t>
            </a:r>
          </a:p>
        </p:txBody>
      </p:sp>
    </p:spTree>
    <p:extLst>
      <p:ext uri="{BB962C8B-B14F-4D97-AF65-F5344CB8AC3E}">
        <p14:creationId xmlns:p14="http://schemas.microsoft.com/office/powerpoint/2010/main" val="966880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9"/>
            <a:ext cx="8229600" cy="996280"/>
          </a:xfrm>
        </p:spPr>
        <p:txBody>
          <a:bodyPr/>
          <a:lstStyle/>
          <a:p>
            <a:pPr eaLnBrk="1" hangingPunct="1"/>
            <a:r>
              <a:rPr lang="pt-PT" dirty="0"/>
              <a:t>Evolução M3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56792"/>
            <a:ext cx="6840760" cy="51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550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11306" cy="777999"/>
          </a:xfrm>
        </p:spPr>
        <p:txBody>
          <a:bodyPr/>
          <a:lstStyle/>
          <a:p>
            <a:r>
              <a:rPr lang="pt-PT" altLang="x-none"/>
              <a:t>Política </a:t>
            </a:r>
            <a:r>
              <a:rPr lang="pt-PT" altLang="x-none" dirty="0"/>
              <a:t>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38534" y="1484784"/>
            <a:ext cx="8569325" cy="5300662"/>
          </a:xfrm>
        </p:spPr>
        <p:txBody>
          <a:bodyPr/>
          <a:lstStyle/>
          <a:p>
            <a:pPr marL="444500" indent="-301625" eaLnBrk="1" hangingPunct="1">
              <a:buFont typeface="Wingdings" charset="2"/>
              <a:buChar char="q"/>
              <a:defRPr/>
            </a:pP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s Bancos Centrais também não controlam totalmente as taxas de juro no mercado monetário.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Vimos que o Banco Central define limites superiores e inferiores para os juros de curto prazo. 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Mas se fixar esses limites demasiado altos, isto é, se a taxa de absorção de liquidez for muito alta, os bancos comerciais preferem depositar no Banco Central em vez de emprestarem uns aos outros ou aos particulares.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Isto levará a uma falta de dinheiro para empréstimos, enquanto o Banco Central se verá obrigado a receber um enorme volume de reservas.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Situação insustentável, que obrigará o BC a baixar as taxas.</a:t>
            </a:r>
          </a:p>
          <a:p>
            <a:pPr marL="444500" indent="-301625" algn="just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852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11306" cy="777999"/>
          </a:xfrm>
        </p:spPr>
        <p:txBody>
          <a:bodyPr/>
          <a:lstStyle/>
          <a:p>
            <a:r>
              <a:rPr lang="pt-PT" altLang="x-none" dirty="0"/>
              <a:t>Política Monetária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1800" dirty="0">
              <a:latin typeface="Times New Roman" pitchFamily="18" charset="0"/>
              <a:cs typeface="Times New Roman" pitchFamily="18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Ao contrário, se fixar taxas de referência demasiado baixas, os bancos comerciais poderão ter interesse em pedir emprestado grandes quantidades, para depois emprestarem aos seus clientes com elevados lucros. 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Esta situação levará a grande crescimento da massa monetária e inflação.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Ou seja, o Banco Central tem sempre de ter em atenção a Oferta e Procura no mercado, não podendo fixar as taxas de referência arbitrariamente.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Aliás, o Banco Central é constrangido pela reação dos vários mercados e preços em que a Moeda é transacionada.</a:t>
            </a:r>
          </a:p>
        </p:txBody>
      </p:sp>
    </p:spTree>
    <p:extLst>
      <p:ext uri="{BB962C8B-B14F-4D97-AF65-F5344CB8AC3E}">
        <p14:creationId xmlns:p14="http://schemas.microsoft.com/office/powerpoint/2010/main" val="962160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Equilíbrio entre oferta e procura de Moeda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charset="2"/>
              <a:buNone/>
            </a:pPr>
            <a:endParaRPr lang="pt-PT" altLang="x-none" b="1" u="sng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pt-PT" altLang="x-none" b="1" u="sng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Vários mercados – Vários preços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b="1" i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b="1" i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Mercado real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a moeda é trocada por bens e serviços =&gt; índice de preços / inflação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b="1" i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Mercado cambial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a moeda nacional é trocada por outras moedas =&gt; taxa de câmbio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b="1" i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Mercado </a:t>
            </a:r>
            <a:r>
              <a:rPr lang="pt-PT" altLang="x-none" sz="2000" b="1" i="1" dirty="0" err="1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intertemporal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– moeda hoje é trocada por moeda futura =&gt; taxa de juro</a:t>
            </a:r>
          </a:p>
        </p:txBody>
      </p:sp>
    </p:spTree>
    <p:extLst>
      <p:ext uri="{BB962C8B-B14F-4D97-AF65-F5344CB8AC3E}">
        <p14:creationId xmlns:p14="http://schemas.microsoft.com/office/powerpoint/2010/main" val="17433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111306" cy="1296690"/>
          </a:xfrm>
        </p:spPr>
        <p:txBody>
          <a:bodyPr/>
          <a:lstStyle/>
          <a:p>
            <a:r>
              <a:rPr lang="pt-PT" altLang="x-none"/>
              <a:t>Equilíbrio entre oferta e procura de Moeda</a:t>
            </a:r>
            <a:endParaRPr lang="pt-PT" altLang="x-none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1800" dirty="0">
              <a:latin typeface="Times New Roman" pitchFamily="18" charset="0"/>
              <a:cs typeface="Times New Roman" pitchFamily="18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Como noutros mercados, mais Oferta de Moeda fará baixar o preço da moeda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Nestes mercados, mais oferta de moeda levará então a  desvalorização da moeda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actual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ou seja, inflação, desvalorização cambial e a taxa de juro mais baixa.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Ao contrário, menos oferta de moeda levará a menos inflação (ou maior estabilidade dos preços), valorização cambial e taxas de juro mais altas.</a:t>
            </a:r>
          </a:p>
          <a:p>
            <a:pPr marL="444500" indent="-301625" algn="just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111306" cy="1296690"/>
          </a:xfrm>
        </p:spPr>
        <p:txBody>
          <a:bodyPr/>
          <a:lstStyle/>
          <a:p>
            <a:r>
              <a:rPr lang="pt-PT" altLang="x-none" dirty="0"/>
              <a:t>Sistema Monetário Europeu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38534" y="1412776"/>
            <a:ext cx="8569325" cy="5300662"/>
          </a:xfrm>
        </p:spPr>
        <p:txBody>
          <a:bodyPr/>
          <a:lstStyle/>
          <a:p>
            <a:pPr marL="444500" indent="-301625" eaLnBrk="1" hangingPunct="1">
              <a:buFont typeface="Wingdings" charset="2"/>
              <a:buChar char="q"/>
              <a:defRPr/>
            </a:pP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zona euro tem hoje um sistema monetário semelhante ao dos Estados Unidos:</a:t>
            </a: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Um </a:t>
            </a:r>
            <a:r>
              <a:rPr lang="pt-PT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Banco Central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(BCE, FRS), que toma as principais decisões de política monetária (variação da base monetária e das taxas de juro de referência) e que regula os principais bancos comerciais.</a:t>
            </a: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r>
              <a:rPr lang="pt-PT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Bancos emissores regionais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(Banco de Portugal, de Espanha, etc., Banco Federal de New York, San Francisco, Chicago, etc.), que funcionam como bancos centrais na sua zona, mas debaixo da autoridade do banco central.</a:t>
            </a: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Banco de Portugal empresta moeda e recebe depósitos dos bancos portugueses e regula os pequenos bancos portugueses. Os grandes bancos são regulados diretamente pelo BCE.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Os bancos regionais detêm o capital e compõem o Conselho de Administração do BCE.</a:t>
            </a:r>
          </a:p>
        </p:txBody>
      </p:sp>
    </p:spTree>
    <p:extLst>
      <p:ext uri="{BB962C8B-B14F-4D97-AF65-F5344CB8AC3E}">
        <p14:creationId xmlns:p14="http://schemas.microsoft.com/office/powerpoint/2010/main" val="6264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075240" cy="1066130"/>
          </a:xfrm>
        </p:spPr>
        <p:txBody>
          <a:bodyPr/>
          <a:lstStyle/>
          <a:p>
            <a:r>
              <a:rPr lang="pt-PT" dirty="0"/>
              <a:t>História da Moeda </a:t>
            </a:r>
            <a:r>
              <a:rPr lang="pt-PT" sz="3600" dirty="0"/>
              <a:t>– moeda papel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No final da Idade Média, o crescimento do comércio a longa distância levantava a questão da segurança em transportar significativas quantidades em ouro de uma ponta à outra da Europa.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Alguns grandes e ricos comerciantes com armazéns ou escritórios em várias cidades europeias procuraram facilitar as trocas, permitindo que outro agente depositasse ouro num escritório em Florença e depois levantasse uma quantidade idêntica em Antuérpia.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Para isso emitiam cartas (bilhetes, notas) dizendo: “O Sr. Fulano de Tal tem o direito de levantar </a:t>
            </a:r>
            <a:r>
              <a:rPr lang="pt-PT" sz="2000" u="sng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x onças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(ou libras) de ouro em qualquer dos meus escritórios”.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Esses bilhetes evoluíram: passaram a ser “Ao portador” e em quantidades (valores) </a:t>
            </a:r>
            <a:r>
              <a:rPr lang="pt-PT" sz="2000" i="1" dirty="0" err="1">
                <a:latin typeface="Cambria Math" charset="0"/>
                <a:ea typeface="Cambria Math" charset="0"/>
                <a:cs typeface="Cambria Math" charset="0"/>
              </a:rPr>
              <a:t>standardizados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Nasceu o </a:t>
            </a:r>
            <a:r>
              <a:rPr lang="pt-PT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papel-moeda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111306" cy="1296690"/>
          </a:xfrm>
        </p:spPr>
        <p:txBody>
          <a:bodyPr/>
          <a:lstStyle/>
          <a:p>
            <a:r>
              <a:rPr lang="pt-PT" altLang="x-none" dirty="0"/>
              <a:t>Sistema Monetário Europeu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Banco Central Europeu gere o sistema monetário europeu, o euro, controlando a Base Monetária e as taxas de referência.</a:t>
            </a:r>
          </a:p>
          <a:p>
            <a:pPr marL="444500" indent="-301625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eaLnBrk="1" hangingPunct="1"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BCE faz esta gestão procurando conciliar a situação económica e as necessidades dos diferentes países da zona euro:</a:t>
            </a:r>
          </a:p>
          <a:p>
            <a:pPr marL="444500" indent="-301625" algn="just" eaLnBrk="1" hangingPunct="1"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Países do Sul, como Portugal, Itália e Grécia, que preferiam ter um euro mais fraco, juros baixos e mais inflação, para melhorarem a competitividade das suas exportações e diluírem as suas dívidas;</a:t>
            </a: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endParaRPr lang="pt-PT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758825" indent="-354013" algn="just" eaLnBrk="1" hangingPunct="1">
              <a:buFont typeface="Wingdings" charset="2"/>
              <a:buChar char="§"/>
              <a:defRPr/>
            </a:pPr>
            <a:r>
              <a:rPr lang="pt-PT" sz="1800" dirty="0">
                <a:latin typeface="Cambria Math" charset="0"/>
                <a:ea typeface="Cambria Math" charset="0"/>
                <a:cs typeface="Cambria Math" charset="0"/>
              </a:rPr>
              <a:t>Países do Norte, como a Alemanha e a Holanda, que preferem um euro forte e juros altos, para comprarem produtos mais baratos e manterem o valor dos seus investimentos e empréstimos no resto da Europa e 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do Mundo. </a:t>
            </a:r>
          </a:p>
          <a:p>
            <a:pPr marL="444500" indent="-301625" algn="just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111306" cy="1296690"/>
          </a:xfrm>
        </p:spPr>
        <p:txBody>
          <a:bodyPr/>
          <a:lstStyle/>
          <a:p>
            <a:r>
              <a:rPr lang="pt-PT" altLang="x-none" dirty="0"/>
              <a:t>Sistema Monetário Europeu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57338"/>
            <a:ext cx="8569325" cy="5472112"/>
          </a:xfrm>
        </p:spPr>
        <p:txBody>
          <a:bodyPr/>
          <a:lstStyle/>
          <a:p>
            <a:pPr marL="444500" indent="-301625" eaLnBrk="1" hangingPunct="1">
              <a:lnSpc>
                <a:spcPct val="80000"/>
              </a:lnSpc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eaLnBrk="1" hangingPunct="1">
              <a:spcBef>
                <a:spcPts val="600"/>
              </a:spcBef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O tratado de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Maastrich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, que criou o euro e o BCE, fixou como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objectivo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para a política monetária manter a inflação “</a:t>
            </a:r>
            <a:r>
              <a:rPr lang="pt-PT" sz="2000" b="1" i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próxima, mas abaixo dos 2%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”.</a:t>
            </a:r>
          </a:p>
          <a:p>
            <a:pPr marL="444500" indent="-301625" eaLnBrk="1" hangingPunct="1">
              <a:spcBef>
                <a:spcPts val="600"/>
              </a:spcBef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44500" indent="-301625" eaLnBrk="1" hangingPunct="1">
              <a:spcBef>
                <a:spcPts val="600"/>
              </a:spcBef>
              <a:buFont typeface="Wingdings" charset="2"/>
              <a:buChar char="q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Como a inflação na zona euro tem estado muito abaixo desse valor, BCE tem seguido recentemente políticas expansionistas:</a:t>
            </a:r>
          </a:p>
          <a:p>
            <a:pPr marL="444500" indent="-301625" algn="just" eaLnBrk="1" hangingPunct="1">
              <a:spcBef>
                <a:spcPts val="600"/>
              </a:spcBef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58825" indent="-354013" algn="just" eaLnBrk="1" hangingPunct="1">
              <a:spcBef>
                <a:spcPts val="600"/>
              </a:spcBef>
              <a:buFont typeface="Wingdings" charset="2"/>
              <a:buChar char="§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mantendo taxas de referência baixas (a taxa de absorção de liquidez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actual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é </a:t>
            </a:r>
            <a:r>
              <a:rPr lang="pt-PT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negativa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);</a:t>
            </a:r>
          </a:p>
          <a:p>
            <a:pPr marL="758825" indent="-354013" algn="just" eaLnBrk="1" hangingPunct="1">
              <a:spcBef>
                <a:spcPts val="600"/>
              </a:spcBef>
              <a:buFont typeface="Wingdings" charset="2"/>
              <a:buChar char="§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58825" indent="-354013" algn="just" eaLnBrk="1" hangingPunct="1">
              <a:spcBef>
                <a:spcPts val="600"/>
              </a:spcBef>
              <a:buFont typeface="Wingdings" charset="2"/>
              <a:buChar char="§"/>
              <a:defRPr/>
            </a:pP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expandindo a base monetária (“</a:t>
            </a:r>
            <a:r>
              <a:rPr lang="pt-PT" sz="2000" i="1" dirty="0" err="1">
                <a:latin typeface="Cambria Math" charset="0"/>
                <a:ea typeface="Cambria Math" charset="0"/>
                <a:cs typeface="Cambria Math" charset="0"/>
              </a:rPr>
              <a:t>quantitative</a:t>
            </a:r>
            <a:r>
              <a:rPr lang="pt-PT" sz="2000" i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sz="2000" i="1" dirty="0" err="1">
                <a:latin typeface="Cambria Math" charset="0"/>
                <a:ea typeface="Cambria Math" charset="0"/>
                <a:cs typeface="Cambria Math" charset="0"/>
              </a:rPr>
              <a:t>easing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” – compra de dívida dos países europeus). </a:t>
            </a:r>
          </a:p>
          <a:p>
            <a:pPr marL="444500" indent="-301625" algn="just" eaLnBrk="1" hangingPunct="1">
              <a:spcBef>
                <a:spcPts val="600"/>
              </a:spcBef>
              <a:buFont typeface="Wingdings" charset="2"/>
              <a:buChar char="q"/>
              <a:defRPr/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Bibliografia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8C342E-FC8A-46B8-B47D-8350D672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48883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pt-PT" sz="4000">
                <a:latin typeface="Times New Roman" pitchFamily="18" charset="0"/>
              </a:rPr>
              <a:t>História da Moeda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pt-PT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pt-PT">
              <a:latin typeface="Times New Roman" pitchFamily="18" charset="0"/>
            </a:endParaRP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071563"/>
            <a:ext cx="8534400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0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075240" cy="1210146"/>
          </a:xfrm>
        </p:spPr>
        <p:txBody>
          <a:bodyPr/>
          <a:lstStyle/>
          <a:p>
            <a:pPr marL="404813" indent="-404813"/>
            <a:r>
              <a:rPr lang="pt-PT"/>
              <a:t>História da Moeda </a:t>
            </a:r>
            <a:br>
              <a:rPr lang="pt-PT"/>
            </a:br>
            <a:r>
              <a:rPr lang="pt-PT" sz="3600"/>
              <a:t>– monopólio da emissão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81473" y="1622008"/>
            <a:ext cx="8050967" cy="5126038"/>
          </a:xfrm>
        </p:spPr>
        <p:txBody>
          <a:bodyPr/>
          <a:lstStyle/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emissão de moeda é (e foi sempre) uma </a:t>
            </a:r>
            <a:r>
              <a:rPr lang="pt-PT" sz="2000" dirty="0" err="1">
                <a:latin typeface="Cambria Math" charset="0"/>
                <a:ea typeface="Cambria Math" charset="0"/>
                <a:cs typeface="Cambria Math" charset="0"/>
              </a:rPr>
              <a:t>actividade</a:t>
            </a:r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 potencialmente muito lucrativa. 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A cunhagem de moedas metálicas presta-se a falsificação do peso ou da qualidade do metal utilizado. A emissão de papel-moeda permite que se emita mais notas do que o ouro que exista, fisicamente, nos cofres do emissor.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Para além destas hipóteses de falsificação, os banqueiros que recebem ouro e emitem notas, têm a possibilidade de utilizar esse ouro em proveito próprio, lucrando com isso, mesmo que o reponham mais tarde.</a:t>
            </a:r>
          </a:p>
          <a:p>
            <a:pPr algn="just" eaLnBrk="1" hangingPunct="1"/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/>
            <a:r>
              <a:rPr lang="pt-PT" sz="2000" dirty="0">
                <a:latin typeface="Cambria Math" charset="0"/>
                <a:ea typeface="Cambria Math" charset="0"/>
                <a:cs typeface="Cambria Math" charset="0"/>
              </a:rPr>
              <a:t>Por estas razões, os soberanos (o poder político) sempre tiveram a tentação de controlar a cunhagem de moedas e a emissão de notas. </a:t>
            </a: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PT" sz="1800" dirty="0">
              <a:solidFill>
                <a:srgbClr val="00206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5063</TotalTime>
  <Words>5381</Words>
  <Application>Microsoft Office PowerPoint</Application>
  <PresentationFormat>Apresentação no Ecrã (4:3)</PresentationFormat>
  <Paragraphs>811</Paragraphs>
  <Slides>72</Slides>
  <Notes>72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72</vt:i4>
      </vt:variant>
    </vt:vector>
  </HeadingPairs>
  <TitlesOfParts>
    <vt:vector size="80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Gráfico</vt:lpstr>
      <vt:lpstr>Introdução à Economia</vt:lpstr>
      <vt:lpstr>Moeda</vt:lpstr>
      <vt:lpstr>História da Moeda – moeda metálica</vt:lpstr>
      <vt:lpstr>História da Moeda – moeda metálica</vt:lpstr>
      <vt:lpstr>História da Moeda – moeda metálica</vt:lpstr>
      <vt:lpstr>História da Moeda – moeda metálica</vt:lpstr>
      <vt:lpstr>História da Moeda – moeda papel</vt:lpstr>
      <vt:lpstr>História da Moeda</vt:lpstr>
      <vt:lpstr>História da Moeda  – monopólio da emissão</vt:lpstr>
      <vt:lpstr>História da Moeda  – monopólio da emissão</vt:lpstr>
      <vt:lpstr>História da Moeda – padrão ouro</vt:lpstr>
      <vt:lpstr>História da Moeda – padrão ouro</vt:lpstr>
      <vt:lpstr>História da Moeda –  Bretton-Woods e o fim do padrão ouro</vt:lpstr>
      <vt:lpstr>História da Moeda –  Bretton-Woods e o fim do padrão ouro</vt:lpstr>
      <vt:lpstr>História da Moeda –  Bretton-Woods e o fim do padrão ouro</vt:lpstr>
      <vt:lpstr>História da Moeda –  Bretton-Woods e o fim do padrão ouro</vt:lpstr>
      <vt:lpstr>Evolução da Moeda </vt:lpstr>
      <vt:lpstr>Três Funções da Moeda</vt:lpstr>
      <vt:lpstr>Propriedade da Liquidez</vt:lpstr>
      <vt:lpstr>Sistema Bancário</vt:lpstr>
      <vt:lpstr>Balanço do Banco Central</vt:lpstr>
      <vt:lpstr>Balanço do Banco Central</vt:lpstr>
      <vt:lpstr>Balanço do Banco Central</vt:lpstr>
      <vt:lpstr>Balanço do Banco Central</vt:lpstr>
      <vt:lpstr>Fontes de emissão</vt:lpstr>
      <vt:lpstr>Balanço dos Banco Comerciais</vt:lpstr>
      <vt:lpstr>Balanço dos Bancos Comerciais</vt:lpstr>
      <vt:lpstr>Moeda Total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Multiplicador monetário</vt:lpstr>
      <vt:lpstr>Base monetária</vt:lpstr>
      <vt:lpstr>Balanço do Banco Central</vt:lpstr>
      <vt:lpstr>Massa monetária</vt:lpstr>
      <vt:lpstr>Multiplicador monetário</vt:lpstr>
      <vt:lpstr>Outros rácios</vt:lpstr>
      <vt:lpstr>Multiplicador Monetário</vt:lpstr>
      <vt:lpstr>Multiplicador Monetário</vt:lpstr>
      <vt:lpstr>Multiplicador Monetário</vt:lpstr>
      <vt:lpstr>Multiplicador Monetário</vt:lpstr>
      <vt:lpstr>Politica monetária</vt:lpstr>
      <vt:lpstr>Fontes de emissão</vt:lpstr>
      <vt:lpstr>Instrumentos de Política Monetária</vt:lpstr>
      <vt:lpstr>Instrumentos de Política Monetária</vt:lpstr>
      <vt:lpstr>Taxa de reserva legal</vt:lpstr>
      <vt:lpstr>Rácios de capital</vt:lpstr>
      <vt:lpstr>Rácios de capital</vt:lpstr>
      <vt:lpstr>“Open Market”</vt:lpstr>
      <vt:lpstr>“Quantitative easing”</vt:lpstr>
      <vt:lpstr>”Quantitative easing”</vt:lpstr>
      <vt:lpstr>Taxa de referência ou taxa de desconto do Banco Central</vt:lpstr>
      <vt:lpstr>Taxa de referência do Banco Central</vt:lpstr>
      <vt:lpstr>Taxa de referência do Banco Central</vt:lpstr>
      <vt:lpstr>Euribor e Taxas de referência</vt:lpstr>
      <vt:lpstr>Política Monetária</vt:lpstr>
      <vt:lpstr>Política Monetária</vt:lpstr>
      <vt:lpstr>Evolução M3</vt:lpstr>
      <vt:lpstr>Política Monetária</vt:lpstr>
      <vt:lpstr>Política Monetária</vt:lpstr>
      <vt:lpstr>Equilíbrio entre oferta e procura de Moeda</vt:lpstr>
      <vt:lpstr>Equilíbrio entre oferta e procura de Moeda</vt:lpstr>
      <vt:lpstr>Sistema Monetário Europeu</vt:lpstr>
      <vt:lpstr>Sistema Monetário Europeu</vt:lpstr>
      <vt:lpstr>Sistema Monetário Europeu</vt:lpstr>
      <vt:lpstr>Bibliografia</vt:lpstr>
    </vt:vector>
  </TitlesOfParts>
  <Company>GERMEN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Antonio J. Fernandes</cp:lastModifiedBy>
  <cp:revision>379</cp:revision>
  <cp:lastPrinted>2017-03-27T21:17:05Z</cp:lastPrinted>
  <dcterms:created xsi:type="dcterms:W3CDTF">2006-01-29T20:40:42Z</dcterms:created>
  <dcterms:modified xsi:type="dcterms:W3CDTF">2020-02-05T12:47:50Z</dcterms:modified>
</cp:coreProperties>
</file>