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Poppins"/>
      <p:regular r:id="rId47"/>
      <p:bold r:id="rId48"/>
      <p:italic r:id="rId49"/>
      <p:boldItalic r:id="rId50"/>
    </p:embeddedFont>
    <p:embeddedFont>
      <p:font typeface="Poppins Light"/>
      <p:regular r:id="rId51"/>
      <p:bold r:id="rId52"/>
      <p:italic r:id="rId53"/>
      <p:boldItalic r:id="rId54"/>
    </p:embeddedFont>
    <p:embeddedFont>
      <p:font typeface="Comforta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-bold.fntdata"/><Relationship Id="rId47" Type="http://schemas.openxmlformats.org/officeDocument/2006/relationships/font" Target="fonts/Poppins-regular.fntdata"/><Relationship Id="rId49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oppinsLight-regular.fntdata"/><Relationship Id="rId50" Type="http://schemas.openxmlformats.org/officeDocument/2006/relationships/font" Target="fonts/Poppins-boldItalic.fntdata"/><Relationship Id="rId53" Type="http://schemas.openxmlformats.org/officeDocument/2006/relationships/font" Target="fonts/PoppinsLight-italic.fntdata"/><Relationship Id="rId52" Type="http://schemas.openxmlformats.org/officeDocument/2006/relationships/font" Target="fonts/PoppinsLight-bold.fntdata"/><Relationship Id="rId11" Type="http://schemas.openxmlformats.org/officeDocument/2006/relationships/slide" Target="slides/slide7.xml"/><Relationship Id="rId55" Type="http://schemas.openxmlformats.org/officeDocument/2006/relationships/font" Target="fonts/Comfortaa-regular.fntdata"/><Relationship Id="rId10" Type="http://schemas.openxmlformats.org/officeDocument/2006/relationships/slide" Target="slides/slide6.xml"/><Relationship Id="rId54" Type="http://schemas.openxmlformats.org/officeDocument/2006/relationships/font" Target="fonts/Poppi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Comforta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Shape 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Shape 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Shape 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Shape 20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1" name="Shape 12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30" name="Shape 13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3" name="Shape 2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Shape 2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￮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￮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￮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￮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￮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￮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8" name="Shape 3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Shape 4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46" name="Shape 4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Shape 50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  <a:defRPr b="1" i="0" sz="5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grpSp>
        <p:nvGrpSpPr>
          <p:cNvPr id="52" name="Shape 52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53" name="Shape 5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58" name="Shape 5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b="1" i="0" sz="2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" name="Shape 65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i="0" sz="7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0" name="Shape 7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Shape 7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8" name="Shape 8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Shape 9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￮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4" name="Shape 10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958100" y="1991850"/>
            <a:ext cx="5227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</a:pPr>
            <a:r>
              <a:rPr lang="en"/>
              <a:t>PUSH-RELABEL</a:t>
            </a:r>
            <a:endParaRPr b="1" i="0" sz="5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Shape 14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1166125"/>
            <a:ext cx="30021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/>
              <a:t>Outros exemplos</a:t>
            </a:r>
            <a:endParaRPr b="1" i="0" sz="3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7" name="Shape 287"/>
          <p:cNvGrpSpPr/>
          <p:nvPr/>
        </p:nvGrpSpPr>
        <p:grpSpPr>
          <a:xfrm>
            <a:off x="4116763" y="1349807"/>
            <a:ext cx="3339000" cy="3339000"/>
            <a:chOff x="2902488" y="902232"/>
            <a:chExt cx="3339000" cy="3339000"/>
          </a:xfrm>
        </p:grpSpPr>
        <p:sp>
          <p:nvSpPr>
            <p:cNvPr id="288" name="Shape 288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4511678" y="1816221"/>
            <a:ext cx="2447107" cy="2291121"/>
            <a:chOff x="3664038" y="1663782"/>
            <a:chExt cx="1815900" cy="1815900"/>
          </a:xfrm>
        </p:grpSpPr>
        <p:sp>
          <p:nvSpPr>
            <p:cNvPr id="291" name="Shape 291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Controle de fluxo</a:t>
              </a:r>
              <a:endParaRPr b="1" i="0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4671758" y="472263"/>
            <a:ext cx="2126941" cy="2022539"/>
            <a:chOff x="3349096" y="1022196"/>
            <a:chExt cx="1068600" cy="1068600"/>
          </a:xfrm>
        </p:grpSpPr>
        <p:sp>
          <p:nvSpPr>
            <p:cNvPr id="294" name="Shape 294"/>
            <p:cNvSpPr/>
            <p:nvPr/>
          </p:nvSpPr>
          <p:spPr>
            <a:xfrm>
              <a:off x="3349096" y="1022196"/>
              <a:ext cx="1068600" cy="10686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3497442" y="1211800"/>
              <a:ext cx="771900" cy="689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Peças se deslocando por linhas de montagem</a:t>
              </a:r>
              <a:endParaRPr b="1" i="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96" name="Shape 296"/>
          <p:cNvSpPr/>
          <p:nvPr/>
        </p:nvSpPr>
        <p:spPr>
          <a:xfrm>
            <a:off x="6646308" y="2477638"/>
            <a:ext cx="2127000" cy="2022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Líquido fluindo por uma rede de tubos</a:t>
            </a:r>
            <a:endParaRPr b="1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2738383" y="2515363"/>
            <a:ext cx="2127000" cy="2022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835425" y="3089575"/>
            <a:ext cx="19329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Líquido fluindo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por uma rede de tubos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Intuição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30050" y="1958050"/>
            <a:ext cx="5274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Baseia-se na intuição física de que o fluxo naturalmente flui “para baixo”.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Os vértices possuem “alturas”, rótulos h(v);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O fluxo de vértices de alturas maiores é enviado para vértices de alturas menores. </a:t>
            </a:r>
            <a:endParaRPr/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15340" r="10227" t="0"/>
          <a:stretch/>
        </p:blipFill>
        <p:spPr>
          <a:xfrm>
            <a:off x="6320500" y="1000450"/>
            <a:ext cx="3131100" cy="3142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659125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59125" y="1958050"/>
            <a:ext cx="50184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 algoritmo Push-Relabel essencialmente aumenta o fluxo aresta por aresta, da fonte ao sorvedouro.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ão mantém um fluxo em cada iteração;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Não viola a condição de conservação.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74" y="1239225"/>
            <a:ext cx="1845300" cy="28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4294967295" type="title"/>
          </p:nvPr>
        </p:nvSpPr>
        <p:spPr>
          <a:xfrm>
            <a:off x="1855800" y="127495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3243675" y="2037575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Operações básicas: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Poppins"/>
              <a:buChar char="➔"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Empurrar fluxo;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Char char="➔"/>
            </a:pPr>
            <a:r>
              <a:rPr lang="en" sz="2400">
                <a:latin typeface="Poppins"/>
                <a:ea typeface="Poppins"/>
                <a:cs typeface="Poppins"/>
                <a:sym typeface="Poppins"/>
              </a:rPr>
              <a:t>Remarcar vértice.</a:t>
            </a:r>
            <a:endParaRPr sz="2400"/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250" y="3592475"/>
            <a:ext cx="6595100" cy="1322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2333125" y="1789625"/>
            <a:ext cx="49221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vértice inicial recebe como altura o número de vértices presente no grafo, os demais altura zero.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arestas de s até seus vizinhos recebem como fluxo toda a sua capacidade.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4" name="Shape 334"/>
          <p:cNvSpPr txBox="1"/>
          <p:nvPr>
            <p:ph idx="4294967295" type="title"/>
          </p:nvPr>
        </p:nvSpPr>
        <p:spPr>
          <a:xfrm>
            <a:off x="1800650" y="13045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227075" y="245637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323330" y="328305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323330" y="141845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775200" y="328305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775200" y="141845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609293" y="245637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346" name="Shape 346"/>
          <p:cNvCxnSpPr>
            <a:stCxn id="340" idx="7"/>
            <a:endCxn id="344" idx="3"/>
          </p:cNvCxnSpPr>
          <p:nvPr/>
        </p:nvCxnSpPr>
        <p:spPr>
          <a:xfrm flipH="1" rot="10800000">
            <a:off x="2992456" y="212381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Shape 347"/>
          <p:cNvCxnSpPr>
            <a:stCxn id="340" idx="5"/>
            <a:endCxn id="343" idx="1"/>
          </p:cNvCxnSpPr>
          <p:nvPr/>
        </p:nvCxnSpPr>
        <p:spPr>
          <a:xfrm>
            <a:off x="2992456" y="316183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Shape 348"/>
          <p:cNvCxnSpPr>
            <a:stCxn id="343" idx="6"/>
            <a:endCxn id="341" idx="2"/>
          </p:cNvCxnSpPr>
          <p:nvPr/>
        </p:nvCxnSpPr>
        <p:spPr>
          <a:xfrm>
            <a:off x="4671900" y="369630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Shape 349"/>
          <p:cNvCxnSpPr>
            <a:stCxn id="341" idx="1"/>
            <a:endCxn id="344" idx="5"/>
          </p:cNvCxnSpPr>
          <p:nvPr/>
        </p:nvCxnSpPr>
        <p:spPr>
          <a:xfrm rot="10800000">
            <a:off x="4540548" y="212399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Shape 350"/>
          <p:cNvCxnSpPr>
            <a:stCxn id="344" idx="6"/>
            <a:endCxn id="342" idx="2"/>
          </p:cNvCxnSpPr>
          <p:nvPr/>
        </p:nvCxnSpPr>
        <p:spPr>
          <a:xfrm>
            <a:off x="4671900" y="183170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Shape 351"/>
          <p:cNvCxnSpPr>
            <a:stCxn id="342" idx="5"/>
            <a:endCxn id="345" idx="1"/>
          </p:cNvCxnSpPr>
          <p:nvPr/>
        </p:nvCxnSpPr>
        <p:spPr>
          <a:xfrm>
            <a:off x="6088711" y="212391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Shape 352"/>
          <p:cNvCxnSpPr>
            <a:stCxn id="341" idx="6"/>
            <a:endCxn id="345" idx="3"/>
          </p:cNvCxnSpPr>
          <p:nvPr/>
        </p:nvCxnSpPr>
        <p:spPr>
          <a:xfrm flipH="1" rot="10800000">
            <a:off x="6220030" y="316170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Shape 353"/>
          <p:cNvCxnSpPr>
            <a:stCxn id="344" idx="4"/>
            <a:endCxn id="343" idx="0"/>
          </p:cNvCxnSpPr>
          <p:nvPr/>
        </p:nvCxnSpPr>
        <p:spPr>
          <a:xfrm>
            <a:off x="4223550" y="224495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3139050" y="20437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3204325" y="32828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4737363" y="15135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4671900" y="36963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3775200" y="2604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</a:t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5192250" y="281147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6479375" y="34619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6335650" y="19590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62" name="Shape 362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5" y="84701"/>
            <a:ext cx="2362087" cy="22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375" name="Shape 375"/>
          <p:cNvCxnSpPr>
            <a:stCxn id="369" idx="7"/>
            <a:endCxn id="373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Shape 376"/>
          <p:cNvCxnSpPr>
            <a:stCxn id="369" idx="5"/>
            <a:endCxn id="372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Shape 377"/>
          <p:cNvCxnSpPr>
            <a:stCxn id="372" idx="6"/>
            <a:endCxn id="370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Shape 378"/>
          <p:cNvCxnSpPr>
            <a:stCxn id="370" idx="1"/>
            <a:endCxn id="373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Shape 379"/>
          <p:cNvCxnSpPr>
            <a:stCxn id="373" idx="6"/>
            <a:endCxn id="371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Shape 380"/>
          <p:cNvCxnSpPr>
            <a:stCxn id="371" idx="5"/>
            <a:endCxn id="374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Shape 381"/>
          <p:cNvCxnSpPr>
            <a:stCxn id="370" idx="6"/>
            <a:endCxn id="374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Shape 382"/>
          <p:cNvCxnSpPr>
            <a:stCxn id="373" idx="4"/>
            <a:endCxn id="372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x="2998400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3051375" y="3282750"/>
            <a:ext cx="66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597327" y="151345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14</a:t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4662650" y="36962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3765950" y="2362000"/>
            <a:ext cx="5205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6326400" y="1959000"/>
            <a:ext cx="66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5" y="84701"/>
            <a:ext cx="2362087" cy="22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404" name="Shape 404"/>
          <p:cNvCxnSpPr>
            <a:stCxn id="398" idx="7"/>
            <a:endCxn id="402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Shape 405"/>
          <p:cNvCxnSpPr>
            <a:stCxn id="398" idx="5"/>
            <a:endCxn id="401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Shape 406"/>
          <p:cNvCxnSpPr>
            <a:stCxn id="401" idx="6"/>
            <a:endCxn id="399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Shape 407"/>
          <p:cNvCxnSpPr>
            <a:stCxn id="399" idx="1"/>
            <a:endCxn id="402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Shape 408"/>
          <p:cNvCxnSpPr>
            <a:stCxn id="402" idx="6"/>
            <a:endCxn id="400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Shape 409"/>
          <p:cNvCxnSpPr>
            <a:stCxn id="400" idx="5"/>
            <a:endCxn id="403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Shape 410"/>
          <p:cNvCxnSpPr>
            <a:stCxn id="399" idx="6"/>
            <a:endCxn id="403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Shape 411"/>
          <p:cNvCxnSpPr>
            <a:stCxn id="402" idx="4"/>
            <a:endCxn id="401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2998400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0/12</a:t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3051375" y="3282750"/>
            <a:ext cx="66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0/14</a:t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597327" y="151345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0/14</a:t>
            </a: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4662650" y="36962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0/17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3765950" y="2362000"/>
            <a:ext cx="5205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0/2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0/4</a:t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0/11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6326400" y="1959000"/>
            <a:ext cx="66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0/12</a:t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5" y="84701"/>
            <a:ext cx="2362087" cy="22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433" name="Shape 433"/>
          <p:cNvCxnSpPr>
            <a:stCxn id="427" idx="7"/>
            <a:endCxn id="431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Shape 434"/>
          <p:cNvCxnSpPr>
            <a:stCxn id="427" idx="5"/>
            <a:endCxn id="430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Shape 435"/>
          <p:cNvCxnSpPr>
            <a:stCxn id="430" idx="6"/>
            <a:endCxn id="428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Shape 436"/>
          <p:cNvCxnSpPr>
            <a:stCxn id="428" idx="1"/>
            <a:endCxn id="431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Shape 437"/>
          <p:cNvCxnSpPr>
            <a:stCxn id="431" idx="6"/>
            <a:endCxn id="429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Shape 438"/>
          <p:cNvCxnSpPr>
            <a:stCxn id="429" idx="5"/>
            <a:endCxn id="432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Shape 439"/>
          <p:cNvCxnSpPr>
            <a:stCxn id="428" idx="6"/>
            <a:endCxn id="432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Shape 440"/>
          <p:cNvCxnSpPr>
            <a:stCxn id="431" idx="4"/>
            <a:endCxn id="430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Shape 441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14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4728113" y="15134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4662650" y="36962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3765950" y="26048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</a:t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5" y="84701"/>
            <a:ext cx="2362087" cy="22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e=12</a:t>
            </a:r>
            <a:endParaRPr/>
          </a:p>
        </p:txBody>
      </p:sp>
      <p:sp>
        <p:nvSpPr>
          <p:cNvPr id="451" name="Shape 451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/>
              <a:t>Equipe:</a:t>
            </a:r>
            <a:endParaRPr b="1" i="0" sz="3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HISMAEL COSTA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ISAAC RIBEIRO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RAFAEL COSTA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RODRIGO LIMA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TAMIRES ARIANE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7" name="Shape 157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463" name="Shape 463"/>
          <p:cNvCxnSpPr>
            <a:stCxn id="457" idx="7"/>
            <a:endCxn id="461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Shape 464"/>
          <p:cNvCxnSpPr>
            <a:stCxn id="457" idx="5"/>
            <a:endCxn id="460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Shape 465"/>
          <p:cNvCxnSpPr>
            <a:stCxn id="460" idx="6"/>
            <a:endCxn id="458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Shape 466"/>
          <p:cNvCxnSpPr>
            <a:stCxn id="458" idx="1"/>
            <a:endCxn id="461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Shape 467"/>
          <p:cNvCxnSpPr>
            <a:stCxn id="461" idx="6"/>
            <a:endCxn id="459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Shape 468"/>
          <p:cNvCxnSpPr>
            <a:stCxn id="459" idx="5"/>
            <a:endCxn id="462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Shape 469"/>
          <p:cNvCxnSpPr>
            <a:stCxn id="458" idx="6"/>
            <a:endCxn id="462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Shape 470"/>
          <p:cNvCxnSpPr>
            <a:stCxn id="461" idx="4"/>
            <a:endCxn id="460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Shape 471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4728113" y="15134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4662650" y="36962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3765950" y="26048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</a:t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e=12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e=14</a:t>
            </a:r>
            <a:endParaRPr/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5" y="84701"/>
            <a:ext cx="2362087" cy="22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494" name="Shape 494"/>
          <p:cNvCxnSpPr>
            <a:stCxn id="488" idx="7"/>
            <a:endCxn id="492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Shape 495"/>
          <p:cNvCxnSpPr>
            <a:stCxn id="488" idx="5"/>
            <a:endCxn id="491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Shape 496"/>
          <p:cNvCxnSpPr>
            <a:stCxn id="491" idx="6"/>
            <a:endCxn id="489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Shape 497"/>
          <p:cNvCxnSpPr>
            <a:stCxn id="489" idx="1"/>
            <a:endCxn id="492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Shape 498"/>
          <p:cNvCxnSpPr>
            <a:stCxn id="492" idx="6"/>
            <a:endCxn id="490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Shape 499"/>
          <p:cNvCxnSpPr>
            <a:stCxn id="490" idx="5"/>
            <a:endCxn id="493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Shape 500"/>
          <p:cNvCxnSpPr>
            <a:stCxn id="489" idx="6"/>
            <a:endCxn id="493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Shape 501"/>
          <p:cNvCxnSpPr>
            <a:stCxn id="492" idx="4"/>
            <a:endCxn id="491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4662425" y="15134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0/14</a:t>
            </a: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4662650" y="36962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0/17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3765950" y="2487500"/>
            <a:ext cx="52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0/2</a:t>
            </a:r>
            <a:endParaRPr/>
          </a:p>
        </p:txBody>
      </p:sp>
      <p:sp>
        <p:nvSpPr>
          <p:cNvPr id="507" name="Shape 507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0/4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0/11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6326400" y="195900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0/12</a:t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e=14</a:t>
            </a:r>
            <a:endParaRPr/>
          </a:p>
        </p:txBody>
      </p:sp>
      <p:sp>
        <p:nvSpPr>
          <p:cNvPr id="511" name="Shape 511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" y="70400"/>
            <a:ext cx="5551099" cy="1150841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e=12</a:t>
            </a:r>
            <a:endParaRPr/>
          </a:p>
        </p:txBody>
      </p:sp>
      <p:sp>
        <p:nvSpPr>
          <p:cNvPr id="514" name="Shape 514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" y="29275"/>
            <a:ext cx="5475601" cy="199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1" name="Shape 521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527" name="Shape 527"/>
          <p:cNvCxnSpPr>
            <a:stCxn id="521" idx="7"/>
            <a:endCxn id="525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Shape 528"/>
          <p:cNvCxnSpPr>
            <a:stCxn id="521" idx="5"/>
            <a:endCxn id="524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Shape 529"/>
          <p:cNvCxnSpPr>
            <a:stCxn id="524" idx="6"/>
            <a:endCxn id="522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Shape 530"/>
          <p:cNvCxnSpPr>
            <a:stCxn id="522" idx="1"/>
            <a:endCxn id="525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Shape 531"/>
          <p:cNvCxnSpPr>
            <a:stCxn id="525" idx="6"/>
            <a:endCxn id="523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Shape 532"/>
          <p:cNvCxnSpPr>
            <a:stCxn id="523" idx="5"/>
            <a:endCxn id="526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Shape 533"/>
          <p:cNvCxnSpPr>
            <a:stCxn id="522" idx="6"/>
            <a:endCxn id="526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Shape 534"/>
          <p:cNvCxnSpPr>
            <a:stCxn id="525" idx="4"/>
            <a:endCxn id="524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Shape 535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4662425" y="15134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0/</a:t>
            </a:r>
            <a:r>
              <a:rPr lang="en"/>
              <a:t>14</a:t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4662650" y="36962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0/17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/>
        </p:nvSpPr>
        <p:spPr>
          <a:xfrm>
            <a:off x="3765950" y="2487500"/>
            <a:ext cx="520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0/2</a:t>
            </a:r>
            <a:endParaRPr/>
          </a:p>
        </p:txBody>
      </p:sp>
      <p:sp>
        <p:nvSpPr>
          <p:cNvPr id="540" name="Shape 540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</a:t>
            </a:r>
            <a:r>
              <a:rPr lang="en"/>
              <a:t>4</a:t>
            </a:r>
            <a:endParaRPr/>
          </a:p>
        </p:txBody>
      </p:sp>
      <p:sp>
        <p:nvSpPr>
          <p:cNvPr id="541" name="Shape 541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</a:t>
            </a:r>
            <a:r>
              <a:rPr lang="en"/>
              <a:t>11</a:t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6326400" y="195900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0/</a:t>
            </a:r>
            <a:r>
              <a:rPr lang="en"/>
              <a:t>12</a:t>
            </a: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e=14</a:t>
            </a:r>
            <a:endParaRPr/>
          </a:p>
        </p:txBody>
      </p:sp>
      <p:sp>
        <p:nvSpPr>
          <p:cNvPr id="544" name="Shape 544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545" name="Shape 545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e=12</a:t>
            </a:r>
            <a:endParaRPr/>
          </a:p>
        </p:txBody>
      </p:sp>
      <p:sp>
        <p:nvSpPr>
          <p:cNvPr id="546" name="Shape 546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0" y="9375"/>
            <a:ext cx="5475601" cy="199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3" name="Shape 553"/>
          <p:cNvSpPr/>
          <p:nvPr/>
        </p:nvSpPr>
        <p:spPr>
          <a:xfrm>
            <a:off x="2231100" y="24364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5327355" y="32631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5327355" y="13985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779225" y="32631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779225" y="13985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613318" y="24364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559" name="Shape 559"/>
          <p:cNvCxnSpPr>
            <a:stCxn id="553" idx="7"/>
            <a:endCxn id="557" idx="3"/>
          </p:cNvCxnSpPr>
          <p:nvPr/>
        </p:nvCxnSpPr>
        <p:spPr>
          <a:xfrm flipH="1" rot="10800000">
            <a:off x="2996481" y="21038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Shape 560"/>
          <p:cNvCxnSpPr>
            <a:stCxn id="553" idx="5"/>
            <a:endCxn id="556" idx="1"/>
          </p:cNvCxnSpPr>
          <p:nvPr/>
        </p:nvCxnSpPr>
        <p:spPr>
          <a:xfrm>
            <a:off x="2996481" y="31418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Shape 561"/>
          <p:cNvCxnSpPr>
            <a:stCxn id="556" idx="6"/>
            <a:endCxn id="554" idx="2"/>
          </p:cNvCxnSpPr>
          <p:nvPr/>
        </p:nvCxnSpPr>
        <p:spPr>
          <a:xfrm>
            <a:off x="4675925" y="36763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Shape 562"/>
          <p:cNvCxnSpPr>
            <a:stCxn id="554" idx="1"/>
            <a:endCxn id="557" idx="5"/>
          </p:cNvCxnSpPr>
          <p:nvPr/>
        </p:nvCxnSpPr>
        <p:spPr>
          <a:xfrm rot="10800000">
            <a:off x="4544573" y="21040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Shape 563"/>
          <p:cNvCxnSpPr>
            <a:stCxn id="557" idx="6"/>
            <a:endCxn id="555" idx="2"/>
          </p:cNvCxnSpPr>
          <p:nvPr/>
        </p:nvCxnSpPr>
        <p:spPr>
          <a:xfrm>
            <a:off x="4675925" y="18117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Shape 564"/>
          <p:cNvCxnSpPr>
            <a:stCxn id="555" idx="5"/>
            <a:endCxn id="558" idx="1"/>
          </p:cNvCxnSpPr>
          <p:nvPr/>
        </p:nvCxnSpPr>
        <p:spPr>
          <a:xfrm>
            <a:off x="6092736" y="21039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Shape 565"/>
          <p:cNvCxnSpPr>
            <a:stCxn id="554" idx="6"/>
            <a:endCxn id="558" idx="3"/>
          </p:cNvCxnSpPr>
          <p:nvPr/>
        </p:nvCxnSpPr>
        <p:spPr>
          <a:xfrm flipH="1" rot="10800000">
            <a:off x="6224055" y="31417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Shape 566"/>
          <p:cNvCxnSpPr>
            <a:stCxn id="557" idx="4"/>
            <a:endCxn id="556" idx="0"/>
          </p:cNvCxnSpPr>
          <p:nvPr/>
        </p:nvCxnSpPr>
        <p:spPr>
          <a:xfrm>
            <a:off x="4227575" y="22250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Shape 567"/>
          <p:cNvSpPr txBox="1"/>
          <p:nvPr/>
        </p:nvSpPr>
        <p:spPr>
          <a:xfrm>
            <a:off x="3011800" y="20238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3011800" y="32628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4675932" y="14935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14</a:t>
            </a:r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4675925" y="36763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 txBox="1"/>
          <p:nvPr/>
        </p:nvSpPr>
        <p:spPr>
          <a:xfrm>
            <a:off x="3855425" y="23686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5196275" y="27915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6483400" y="34419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6339675" y="19391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75" name="Shape 575"/>
          <p:cNvSpPr txBox="1"/>
          <p:nvPr/>
        </p:nvSpPr>
        <p:spPr>
          <a:xfrm>
            <a:off x="2439200" y="20613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3901925" y="1000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e=10</a:t>
            </a:r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3901925" y="41695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e=16</a:t>
            </a:r>
            <a:endParaRPr/>
          </a:p>
        </p:txBody>
      </p:sp>
      <p:sp>
        <p:nvSpPr>
          <p:cNvPr id="578" name="Shape 578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590" name="Shape 590"/>
          <p:cNvCxnSpPr>
            <a:stCxn id="584" idx="7"/>
            <a:endCxn id="588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Shape 591"/>
          <p:cNvCxnSpPr>
            <a:stCxn id="584" idx="5"/>
            <a:endCxn id="587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Shape 592"/>
          <p:cNvCxnSpPr>
            <a:stCxn id="587" idx="6"/>
            <a:endCxn id="585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Shape 593"/>
          <p:cNvCxnSpPr>
            <a:stCxn id="585" idx="1"/>
            <a:endCxn id="588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Shape 594"/>
          <p:cNvCxnSpPr>
            <a:stCxn id="588" idx="6"/>
            <a:endCxn id="586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Shape 595"/>
          <p:cNvCxnSpPr>
            <a:stCxn id="586" idx="5"/>
            <a:endCxn id="589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Shape 596"/>
          <p:cNvCxnSpPr>
            <a:stCxn id="585" idx="6"/>
            <a:endCxn id="589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Shape 597"/>
          <p:cNvCxnSpPr>
            <a:stCxn id="588" idx="4"/>
            <a:endCxn id="587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Shape 598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10</a:t>
            </a:r>
            <a:r>
              <a:rPr lang="en">
                <a:solidFill>
                  <a:srgbClr val="0000FF"/>
                </a:solidFill>
              </a:rPr>
              <a:t>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4662650" y="36962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38421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 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e=16</a:t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e=10</a:t>
            </a:r>
            <a:endParaRPr/>
          </a:p>
        </p:txBody>
      </p:sp>
      <p:sp>
        <p:nvSpPr>
          <p:cNvPr id="610" name="Shape 610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622" name="Shape 622"/>
          <p:cNvCxnSpPr>
            <a:stCxn id="616" idx="7"/>
            <a:endCxn id="620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Shape 623"/>
          <p:cNvCxnSpPr>
            <a:stCxn id="616" idx="5"/>
            <a:endCxn id="619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Shape 624"/>
          <p:cNvCxnSpPr>
            <a:stCxn id="619" idx="6"/>
            <a:endCxn id="617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Shape 625"/>
          <p:cNvCxnSpPr>
            <a:stCxn id="617" idx="1"/>
            <a:endCxn id="620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Shape 626"/>
          <p:cNvCxnSpPr>
            <a:stCxn id="620" idx="6"/>
            <a:endCxn id="618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Shape 627"/>
          <p:cNvCxnSpPr>
            <a:stCxn id="618" idx="5"/>
            <a:endCxn id="621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Shape 628"/>
          <p:cNvCxnSpPr>
            <a:stCxn id="617" idx="6"/>
            <a:endCxn id="621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Shape 629"/>
          <p:cNvCxnSpPr>
            <a:stCxn id="620" idx="4"/>
            <a:endCxn id="619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Shape 630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16/17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36" name="Shape 636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10</a:t>
            </a:r>
            <a:r>
              <a:rPr lang="en">
                <a:solidFill>
                  <a:srgbClr val="0000FF"/>
                </a:solidFill>
              </a:rPr>
              <a:t>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e=10</a:t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5412550" y="418940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e=16</a:t>
            </a:r>
            <a:endParaRPr/>
          </a:p>
        </p:txBody>
      </p:sp>
      <p:sp>
        <p:nvSpPr>
          <p:cNvPr id="644" name="Shape 644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656" name="Shape 656"/>
          <p:cNvCxnSpPr>
            <a:stCxn id="650" idx="7"/>
            <a:endCxn id="654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Shape 657"/>
          <p:cNvCxnSpPr>
            <a:stCxn id="650" idx="5"/>
            <a:endCxn id="653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Shape 658"/>
          <p:cNvCxnSpPr>
            <a:stCxn id="653" idx="6"/>
            <a:endCxn id="651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Shape 659"/>
          <p:cNvCxnSpPr>
            <a:stCxn id="651" idx="1"/>
            <a:endCxn id="654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Shape 660"/>
          <p:cNvCxnSpPr>
            <a:stCxn id="654" idx="6"/>
            <a:endCxn id="652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Shape 661"/>
          <p:cNvCxnSpPr>
            <a:stCxn id="652" idx="5"/>
            <a:endCxn id="655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Shape 662"/>
          <p:cNvCxnSpPr>
            <a:stCxn id="651" idx="6"/>
            <a:endCxn id="655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Shape 663"/>
          <p:cNvCxnSpPr>
            <a:stCxn id="654" idx="4"/>
            <a:endCxn id="653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Shape 664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16/17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9" name="Shape 669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70" name="Shape 670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71" name="Shape 671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e=4</a:t>
            </a:r>
            <a:endParaRPr/>
          </a:p>
        </p:txBody>
      </p:sp>
      <p:sp>
        <p:nvSpPr>
          <p:cNvPr id="673" name="Shape 673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e=12</a:t>
            </a:r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10</a:t>
            </a:r>
            <a:r>
              <a:rPr lang="en">
                <a:solidFill>
                  <a:srgbClr val="0000FF"/>
                </a:solidFill>
              </a:rPr>
              <a:t>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e=10</a:t>
            </a:r>
            <a:endParaRPr/>
          </a:p>
        </p:txBody>
      </p:sp>
      <p:sp>
        <p:nvSpPr>
          <p:cNvPr id="678" name="Shape 678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690" name="Shape 690"/>
          <p:cNvCxnSpPr>
            <a:stCxn id="684" idx="7"/>
            <a:endCxn id="688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Shape 691"/>
          <p:cNvCxnSpPr>
            <a:stCxn id="684" idx="5"/>
            <a:endCxn id="687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Shape 692"/>
          <p:cNvCxnSpPr>
            <a:stCxn id="687" idx="6"/>
            <a:endCxn id="685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Shape 693"/>
          <p:cNvCxnSpPr>
            <a:stCxn id="685" idx="1"/>
            <a:endCxn id="688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Shape 694"/>
          <p:cNvCxnSpPr>
            <a:stCxn id="688" idx="6"/>
            <a:endCxn id="686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Shape 695"/>
          <p:cNvCxnSpPr>
            <a:stCxn id="686" idx="5"/>
            <a:endCxn id="689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Shape 696"/>
          <p:cNvCxnSpPr>
            <a:stCxn id="685" idx="6"/>
            <a:endCxn id="689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Shape 697"/>
          <p:cNvCxnSpPr>
            <a:stCxn id="688" idx="4"/>
            <a:endCxn id="687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Shape 698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16/17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3" name="Shape 703"/>
          <p:cNvSpPr txBox="1"/>
          <p:nvPr/>
        </p:nvSpPr>
        <p:spPr>
          <a:xfrm>
            <a:off x="6470125" y="346185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04" name="Shape 704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05" name="Shape 705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07" name="Shape 707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08" name="Shape 708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e=12</a:t>
            </a:r>
            <a:endParaRPr/>
          </a:p>
        </p:txBody>
      </p:sp>
      <p:sp>
        <p:nvSpPr>
          <p:cNvPr id="710" name="Shape 710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14</a:t>
            </a:r>
            <a:r>
              <a:rPr lang="en">
                <a:solidFill>
                  <a:srgbClr val="FF0000"/>
                </a:solidFill>
              </a:rPr>
              <a:t>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e=14</a:t>
            </a:r>
            <a:endParaRPr/>
          </a:p>
        </p:txBody>
      </p:sp>
      <p:sp>
        <p:nvSpPr>
          <p:cNvPr id="712" name="Shape 712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5" y="29275"/>
            <a:ext cx="5475601" cy="199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0" name="Shape 720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726" name="Shape 726"/>
          <p:cNvCxnSpPr>
            <a:stCxn id="720" idx="7"/>
            <a:endCxn id="724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Shape 727"/>
          <p:cNvCxnSpPr>
            <a:stCxn id="720" idx="5"/>
            <a:endCxn id="723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Shape 728"/>
          <p:cNvCxnSpPr>
            <a:stCxn id="723" idx="6"/>
            <a:endCxn id="721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Shape 729"/>
          <p:cNvCxnSpPr>
            <a:stCxn id="721" idx="1"/>
            <a:endCxn id="724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Shape 730"/>
          <p:cNvCxnSpPr>
            <a:stCxn id="724" idx="6"/>
            <a:endCxn id="722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Shape 731"/>
          <p:cNvCxnSpPr>
            <a:stCxn id="722" idx="5"/>
            <a:endCxn id="725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Shape 732"/>
          <p:cNvCxnSpPr>
            <a:stCxn id="721" idx="6"/>
            <a:endCxn id="725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Shape 733"/>
          <p:cNvCxnSpPr>
            <a:stCxn id="724" idx="4"/>
            <a:endCxn id="723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4" name="Shape 734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16/17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6338725" y="34618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11/11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41" name="Shape 741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42" name="Shape 742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43" name="Shape 743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</a:t>
            </a:r>
            <a:endParaRPr/>
          </a:p>
        </p:txBody>
      </p:sp>
      <p:sp>
        <p:nvSpPr>
          <p:cNvPr id="745" name="Shape 745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e=14</a:t>
            </a:r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x="7556175" y="2642775"/>
            <a:ext cx="82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e=11</a:t>
            </a:r>
            <a:endParaRPr/>
          </a:p>
        </p:txBody>
      </p:sp>
      <p:sp>
        <p:nvSpPr>
          <p:cNvPr id="747" name="Shape 747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8" name="Shape 748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760" name="Shape 760"/>
          <p:cNvCxnSpPr>
            <a:stCxn id="754" idx="7"/>
            <a:endCxn id="758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Shape 761"/>
          <p:cNvCxnSpPr>
            <a:stCxn id="754" idx="5"/>
            <a:endCxn id="757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Shape 762"/>
          <p:cNvCxnSpPr>
            <a:stCxn id="757" idx="6"/>
            <a:endCxn id="755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Shape 763"/>
          <p:cNvCxnSpPr>
            <a:stCxn id="755" idx="1"/>
            <a:endCxn id="758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Shape 764"/>
          <p:cNvCxnSpPr>
            <a:stCxn id="758" idx="6"/>
            <a:endCxn id="756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Shape 765"/>
          <p:cNvCxnSpPr>
            <a:stCxn id="756" idx="5"/>
            <a:endCxn id="759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Shape 766"/>
          <p:cNvCxnSpPr>
            <a:stCxn id="755" idx="6"/>
            <a:endCxn id="759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Shape 767"/>
          <p:cNvCxnSpPr>
            <a:stCxn id="758" idx="4"/>
            <a:endCxn id="757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Shape 768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15/17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6338725" y="34618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11/11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4" name="Shape 774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76" name="Shape 776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77" name="Shape 777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</a:t>
            </a:r>
            <a:endParaRPr/>
          </a:p>
        </p:txBody>
      </p:sp>
      <p:sp>
        <p:nvSpPr>
          <p:cNvPr id="778" name="Shape 778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780" name="Shape 780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e=14</a:t>
            </a:r>
            <a:endParaRPr/>
          </a:p>
        </p:txBody>
      </p:sp>
      <p:sp>
        <p:nvSpPr>
          <p:cNvPr id="781" name="Shape 781"/>
          <p:cNvSpPr txBox="1"/>
          <p:nvPr/>
        </p:nvSpPr>
        <p:spPr>
          <a:xfrm>
            <a:off x="7556175" y="2642775"/>
            <a:ext cx="82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e=11</a:t>
            </a:r>
            <a:endParaRPr/>
          </a:p>
        </p:txBody>
      </p:sp>
      <p:sp>
        <p:nvSpPr>
          <p:cNvPr id="782" name="Shape 782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3" name="Shape 783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2112600" y="2236800"/>
            <a:ext cx="47703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oppins"/>
              <a:buNone/>
            </a:pPr>
            <a:r>
              <a:rPr lang="en"/>
              <a:t>INTRODUÇÃO</a:t>
            </a:r>
            <a:endParaRPr b="1" i="0" sz="5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h=7</a:t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795" name="Shape 795"/>
          <p:cNvCxnSpPr>
            <a:stCxn id="789" idx="7"/>
            <a:endCxn id="793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Shape 796"/>
          <p:cNvCxnSpPr>
            <a:stCxn id="789" idx="5"/>
            <a:endCxn id="792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Shape 797"/>
          <p:cNvCxnSpPr>
            <a:stCxn id="792" idx="6"/>
            <a:endCxn id="790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" name="Shape 798"/>
          <p:cNvCxnSpPr>
            <a:stCxn id="790" idx="1"/>
            <a:endCxn id="793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Shape 799"/>
          <p:cNvCxnSpPr>
            <a:stCxn id="793" idx="6"/>
            <a:endCxn id="791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Shape 800"/>
          <p:cNvCxnSpPr>
            <a:stCxn id="791" idx="5"/>
            <a:endCxn id="794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Shape 801"/>
          <p:cNvCxnSpPr>
            <a:stCxn id="790" idx="6"/>
            <a:endCxn id="794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Shape 802"/>
          <p:cNvCxnSpPr>
            <a:stCxn id="793" idx="4"/>
            <a:endCxn id="792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Shape 803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13/14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15/17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6338725" y="34618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11/11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6326400" y="1959000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810" name="Shape 810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</a:t>
            </a:r>
            <a:endParaRPr/>
          </a:p>
        </p:txBody>
      </p:sp>
      <p:sp>
        <p:nvSpPr>
          <p:cNvPr id="811" name="Shape 811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12" name="Shape 812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13" name="Shape 813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15" name="Shape 815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e=14</a:t>
            </a:r>
            <a:endParaRPr/>
          </a:p>
        </p:txBody>
      </p:sp>
      <p:sp>
        <p:nvSpPr>
          <p:cNvPr id="816" name="Shape 816"/>
          <p:cNvSpPr txBox="1"/>
          <p:nvPr/>
        </p:nvSpPr>
        <p:spPr>
          <a:xfrm>
            <a:off x="7556175" y="2642775"/>
            <a:ext cx="82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e=11</a:t>
            </a:r>
            <a:endParaRPr/>
          </a:p>
        </p:txBody>
      </p:sp>
      <p:sp>
        <p:nvSpPr>
          <p:cNvPr id="817" name="Shape 817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8" name="Shape 818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h=7</a:t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830" name="Shape 830"/>
          <p:cNvCxnSpPr>
            <a:stCxn id="824" idx="7"/>
            <a:endCxn id="828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Shape 831"/>
          <p:cNvCxnSpPr>
            <a:stCxn id="824" idx="5"/>
            <a:endCxn id="827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Shape 832"/>
          <p:cNvCxnSpPr>
            <a:stCxn id="827" idx="6"/>
            <a:endCxn id="825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Shape 833"/>
          <p:cNvCxnSpPr>
            <a:stCxn id="825" idx="1"/>
            <a:endCxn id="828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Shape 834"/>
          <p:cNvCxnSpPr>
            <a:stCxn id="828" idx="6"/>
            <a:endCxn id="826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Shape 835"/>
          <p:cNvCxnSpPr>
            <a:stCxn id="826" idx="5"/>
            <a:endCxn id="829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Shape 836"/>
          <p:cNvCxnSpPr>
            <a:stCxn id="825" idx="6"/>
            <a:endCxn id="829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Shape 837"/>
          <p:cNvCxnSpPr>
            <a:stCxn id="828" idx="4"/>
            <a:endCxn id="827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Shape 838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9" name="Shape 839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13/14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40" name="Shape 840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15/17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6338725" y="34618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11/11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6326400" y="195900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</a:t>
            </a:r>
            <a:endParaRPr/>
          </a:p>
        </p:txBody>
      </p:sp>
      <p:sp>
        <p:nvSpPr>
          <p:cNvPr id="846" name="Shape 846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48" name="Shape 848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e=2</a:t>
            </a:r>
            <a:endParaRPr/>
          </a:p>
        </p:txBody>
      </p:sp>
      <p:sp>
        <p:nvSpPr>
          <p:cNvPr id="851" name="Shape 851"/>
          <p:cNvSpPr txBox="1"/>
          <p:nvPr/>
        </p:nvSpPr>
        <p:spPr>
          <a:xfrm>
            <a:off x="7556175" y="2642775"/>
            <a:ext cx="82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e=23</a:t>
            </a:r>
            <a:endParaRPr/>
          </a:p>
        </p:txBody>
      </p:sp>
      <p:sp>
        <p:nvSpPr>
          <p:cNvPr id="852" name="Shape 852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14/14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3" name="Shape 853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h=7</a:t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h=1</a:t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865" name="Shape 865"/>
          <p:cNvCxnSpPr>
            <a:stCxn id="859" idx="7"/>
            <a:endCxn id="863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Shape 866"/>
          <p:cNvCxnSpPr>
            <a:stCxn id="859" idx="5"/>
            <a:endCxn id="862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Shape 867"/>
          <p:cNvCxnSpPr>
            <a:stCxn id="862" idx="6"/>
            <a:endCxn id="860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Shape 868"/>
          <p:cNvCxnSpPr>
            <a:stCxn id="860" idx="1"/>
            <a:endCxn id="863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Shape 869"/>
          <p:cNvCxnSpPr>
            <a:stCxn id="863" idx="6"/>
            <a:endCxn id="861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Shape 870"/>
          <p:cNvCxnSpPr>
            <a:stCxn id="861" idx="5"/>
            <a:endCxn id="864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Shape 871"/>
          <p:cNvCxnSpPr>
            <a:stCxn id="860" idx="6"/>
            <a:endCxn id="864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Shape 872"/>
          <p:cNvCxnSpPr>
            <a:stCxn id="863" idx="4"/>
            <a:endCxn id="862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Shape 873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13/14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75" name="Shape 875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15/17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7" name="Shape 877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8" name="Shape 878"/>
          <p:cNvSpPr txBox="1"/>
          <p:nvPr/>
        </p:nvSpPr>
        <p:spPr>
          <a:xfrm>
            <a:off x="6338725" y="34618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11/11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6326400" y="195900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</a:t>
            </a: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e=2</a:t>
            </a:r>
            <a:endParaRPr/>
          </a:p>
        </p:txBody>
      </p:sp>
      <p:sp>
        <p:nvSpPr>
          <p:cNvPr id="882" name="Shape 882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83" name="Shape 883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85" name="Shape 885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886" name="Shape 886"/>
          <p:cNvSpPr txBox="1"/>
          <p:nvPr/>
        </p:nvSpPr>
        <p:spPr>
          <a:xfrm>
            <a:off x="7556175" y="2642775"/>
            <a:ext cx="82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e=23</a:t>
            </a:r>
            <a:endParaRPr/>
          </a:p>
        </p:txBody>
      </p:sp>
      <p:sp>
        <p:nvSpPr>
          <p:cNvPr id="887" name="Shape 887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12/14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88" name="Shape 888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2217825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531408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531408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h=2</a:t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765950" y="3283005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h=7</a:t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3765950" y="1418400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h=7</a:t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6600043" y="2456326"/>
            <a:ext cx="896700" cy="826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h=0</a:t>
            </a:r>
            <a:endParaRPr/>
          </a:p>
        </p:txBody>
      </p:sp>
      <p:cxnSp>
        <p:nvCxnSpPr>
          <p:cNvPr id="900" name="Shape 900"/>
          <p:cNvCxnSpPr>
            <a:stCxn id="894" idx="7"/>
            <a:endCxn id="898" idx="3"/>
          </p:cNvCxnSpPr>
          <p:nvPr/>
        </p:nvCxnSpPr>
        <p:spPr>
          <a:xfrm flipH="1" rot="10800000">
            <a:off x="2983206" y="2123764"/>
            <a:ext cx="9141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Shape 901"/>
          <p:cNvCxnSpPr>
            <a:stCxn id="894" idx="5"/>
            <a:endCxn id="897" idx="1"/>
          </p:cNvCxnSpPr>
          <p:nvPr/>
        </p:nvCxnSpPr>
        <p:spPr>
          <a:xfrm>
            <a:off x="2983206" y="3161788"/>
            <a:ext cx="914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Shape 902"/>
          <p:cNvCxnSpPr>
            <a:stCxn id="897" idx="6"/>
            <a:endCxn id="895" idx="2"/>
          </p:cNvCxnSpPr>
          <p:nvPr/>
        </p:nvCxnSpPr>
        <p:spPr>
          <a:xfrm>
            <a:off x="4662650" y="369625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Shape 903"/>
          <p:cNvCxnSpPr>
            <a:stCxn id="895" idx="1"/>
            <a:endCxn id="898" idx="5"/>
          </p:cNvCxnSpPr>
          <p:nvPr/>
        </p:nvCxnSpPr>
        <p:spPr>
          <a:xfrm rot="10800000">
            <a:off x="4531298" y="2123943"/>
            <a:ext cx="9141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Shape 904"/>
          <p:cNvCxnSpPr>
            <a:stCxn id="898" idx="6"/>
            <a:endCxn id="896" idx="2"/>
          </p:cNvCxnSpPr>
          <p:nvPr/>
        </p:nvCxnSpPr>
        <p:spPr>
          <a:xfrm>
            <a:off x="4662650" y="1831650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Shape 905"/>
          <p:cNvCxnSpPr>
            <a:stCxn id="896" idx="5"/>
            <a:endCxn id="899" idx="1"/>
          </p:cNvCxnSpPr>
          <p:nvPr/>
        </p:nvCxnSpPr>
        <p:spPr>
          <a:xfrm>
            <a:off x="6079461" y="2123862"/>
            <a:ext cx="6519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Shape 906"/>
          <p:cNvCxnSpPr>
            <a:stCxn id="895" idx="6"/>
            <a:endCxn id="899" idx="3"/>
          </p:cNvCxnSpPr>
          <p:nvPr/>
        </p:nvCxnSpPr>
        <p:spPr>
          <a:xfrm flipH="1" rot="10800000">
            <a:off x="6210780" y="3161655"/>
            <a:ext cx="5205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Shape 907"/>
          <p:cNvCxnSpPr>
            <a:stCxn id="898" idx="4"/>
            <a:endCxn id="897" idx="0"/>
          </p:cNvCxnSpPr>
          <p:nvPr/>
        </p:nvCxnSpPr>
        <p:spPr>
          <a:xfrm>
            <a:off x="4214300" y="2244900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Shape 908"/>
          <p:cNvSpPr txBox="1"/>
          <p:nvPr/>
        </p:nvSpPr>
        <p:spPr>
          <a:xfrm>
            <a:off x="2998525" y="204370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10/12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2998525" y="3282750"/>
            <a:ext cx="717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13/14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4662650" y="3479950"/>
            <a:ext cx="651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15/17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 txBox="1"/>
          <p:nvPr/>
        </p:nvSpPr>
        <p:spPr>
          <a:xfrm>
            <a:off x="3765950" y="2388500"/>
            <a:ext cx="52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2/2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2" name="Shape 912"/>
          <p:cNvSpPr txBox="1"/>
          <p:nvPr/>
        </p:nvSpPr>
        <p:spPr>
          <a:xfrm>
            <a:off x="5183000" y="2811425"/>
            <a:ext cx="52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4/4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3" name="Shape 913"/>
          <p:cNvSpPr txBox="1"/>
          <p:nvPr/>
        </p:nvSpPr>
        <p:spPr>
          <a:xfrm>
            <a:off x="6338725" y="3461850"/>
            <a:ext cx="651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11/11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4" name="Shape 914"/>
          <p:cNvSpPr txBox="1"/>
          <p:nvPr/>
        </p:nvSpPr>
        <p:spPr>
          <a:xfrm>
            <a:off x="6326400" y="195900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12/12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2425925" y="2081275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e=3</a:t>
            </a:r>
            <a:endParaRPr/>
          </a:p>
        </p:txBody>
      </p:sp>
      <p:sp>
        <p:nvSpPr>
          <p:cNvPr id="916" name="Shape 916"/>
          <p:cNvSpPr txBox="1"/>
          <p:nvPr/>
        </p:nvSpPr>
        <p:spPr>
          <a:xfrm>
            <a:off x="3888650" y="10203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917" name="Shape 917"/>
          <p:cNvSpPr txBox="1"/>
          <p:nvPr/>
        </p:nvSpPr>
        <p:spPr>
          <a:xfrm>
            <a:off x="3888650" y="41894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5559475" y="11000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 txBox="1"/>
          <p:nvPr/>
        </p:nvSpPr>
        <p:spPr>
          <a:xfrm>
            <a:off x="5445400" y="4109400"/>
            <a:ext cx="71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920" name="Shape 920"/>
          <p:cNvSpPr txBox="1"/>
          <p:nvPr/>
        </p:nvSpPr>
        <p:spPr>
          <a:xfrm>
            <a:off x="5445400" y="1102800"/>
            <a:ext cx="651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e=0</a:t>
            </a:r>
            <a:endParaRPr/>
          </a:p>
        </p:txBody>
      </p:sp>
      <p:sp>
        <p:nvSpPr>
          <p:cNvPr id="921" name="Shape 921"/>
          <p:cNvSpPr txBox="1"/>
          <p:nvPr/>
        </p:nvSpPr>
        <p:spPr>
          <a:xfrm>
            <a:off x="7556175" y="2642775"/>
            <a:ext cx="82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e=23</a:t>
            </a:r>
            <a:endParaRPr/>
          </a:p>
        </p:txBody>
      </p:sp>
      <p:sp>
        <p:nvSpPr>
          <p:cNvPr id="922" name="Shape 922"/>
          <p:cNvSpPr txBox="1"/>
          <p:nvPr/>
        </p:nvSpPr>
        <p:spPr>
          <a:xfrm>
            <a:off x="4662657" y="1513450"/>
            <a:ext cx="826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12/14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23" name="Shape 923"/>
          <p:cNvSpPr txBox="1"/>
          <p:nvPr>
            <p:ph idx="4294967295" type="title"/>
          </p:nvPr>
        </p:nvSpPr>
        <p:spPr>
          <a:xfrm>
            <a:off x="0" y="4689900"/>
            <a:ext cx="2094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Funcionamento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/>
        </p:nvSpPr>
        <p:spPr>
          <a:xfrm>
            <a:off x="1421550" y="2248650"/>
            <a:ext cx="6332400" cy="62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 txBox="1"/>
          <p:nvPr>
            <p:ph idx="4294967295" type="title"/>
          </p:nvPr>
        </p:nvSpPr>
        <p:spPr>
          <a:xfrm>
            <a:off x="1217550" y="1881750"/>
            <a:ext cx="67089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6000">
                <a:solidFill>
                  <a:srgbClr val="FFFFFF"/>
                </a:solidFill>
              </a:rPr>
              <a:t>Implementação</a:t>
            </a:r>
            <a:endParaRPr b="1" i="0" sz="6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0" name="Shape 9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6" name="Shape 936"/>
          <p:cNvSpPr txBox="1"/>
          <p:nvPr>
            <p:ph idx="4294967295" type="title"/>
          </p:nvPr>
        </p:nvSpPr>
        <p:spPr>
          <a:xfrm>
            <a:off x="2395800" y="3712600"/>
            <a:ext cx="43524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6000">
                <a:solidFill>
                  <a:srgbClr val="FFFFFF"/>
                </a:solidFill>
              </a:rPr>
              <a:t>Exemplos</a:t>
            </a:r>
            <a:endParaRPr sz="6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6000">
                <a:solidFill>
                  <a:srgbClr val="FFFFFF"/>
                </a:solidFill>
              </a:rPr>
              <a:t>Praticos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2" name="Shape 942"/>
          <p:cNvSpPr txBox="1"/>
          <p:nvPr>
            <p:ph type="title"/>
          </p:nvPr>
        </p:nvSpPr>
        <p:spPr>
          <a:xfrm>
            <a:off x="457325" y="1052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Problema 1</a:t>
            </a:r>
            <a:endParaRPr sz="1800"/>
          </a:p>
        </p:txBody>
      </p:sp>
      <p:sp>
        <p:nvSpPr>
          <p:cNvPr id="943" name="Shape 943"/>
          <p:cNvSpPr txBox="1"/>
          <p:nvPr>
            <p:ph type="title"/>
          </p:nvPr>
        </p:nvSpPr>
        <p:spPr>
          <a:xfrm>
            <a:off x="457325" y="710775"/>
            <a:ext cx="60717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</a:t>
            </a:r>
            <a:r>
              <a:rPr lang="en"/>
              <a:t>Máximo</a:t>
            </a:r>
            <a:r>
              <a:rPr lang="en"/>
              <a:t> de Alunos do Campus ao R.U</a:t>
            </a:r>
            <a:endParaRPr/>
          </a:p>
        </p:txBody>
      </p:sp>
      <p:pic>
        <p:nvPicPr>
          <p:cNvPr id="944" name="Shape 9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25" y="2133400"/>
            <a:ext cx="2073473" cy="26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0" name="Shape 950"/>
          <p:cNvSpPr txBox="1"/>
          <p:nvPr>
            <p:ph type="title"/>
          </p:nvPr>
        </p:nvSpPr>
        <p:spPr>
          <a:xfrm>
            <a:off x="457325" y="1052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Problema 1</a:t>
            </a:r>
            <a:endParaRPr sz="1800"/>
          </a:p>
        </p:txBody>
      </p:sp>
      <p:sp>
        <p:nvSpPr>
          <p:cNvPr id="951" name="Shape 951"/>
          <p:cNvSpPr txBox="1"/>
          <p:nvPr>
            <p:ph type="title"/>
          </p:nvPr>
        </p:nvSpPr>
        <p:spPr>
          <a:xfrm>
            <a:off x="457325" y="710775"/>
            <a:ext cx="60717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Máximo de Alunos do Campus ao R.U</a:t>
            </a:r>
            <a:endParaRPr/>
          </a:p>
        </p:txBody>
      </p:sp>
      <p:pic>
        <p:nvPicPr>
          <p:cNvPr id="952" name="Shape 9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25" y="2133400"/>
            <a:ext cx="2073473" cy="26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877" y="2133400"/>
            <a:ext cx="2073473" cy="268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4" name="Shape 954"/>
          <p:cNvCxnSpPr/>
          <p:nvPr/>
        </p:nvCxnSpPr>
        <p:spPr>
          <a:xfrm flipH="1" rot="10800000">
            <a:off x="2765600" y="3463475"/>
            <a:ext cx="504000" cy="1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0" name="Shape 960"/>
          <p:cNvSpPr txBox="1"/>
          <p:nvPr>
            <p:ph type="title"/>
          </p:nvPr>
        </p:nvSpPr>
        <p:spPr>
          <a:xfrm>
            <a:off x="457325" y="1052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Problema 1</a:t>
            </a:r>
            <a:endParaRPr sz="1800"/>
          </a:p>
        </p:txBody>
      </p:sp>
      <p:sp>
        <p:nvSpPr>
          <p:cNvPr id="961" name="Shape 961"/>
          <p:cNvSpPr txBox="1"/>
          <p:nvPr>
            <p:ph type="title"/>
          </p:nvPr>
        </p:nvSpPr>
        <p:spPr>
          <a:xfrm>
            <a:off x="457325" y="710775"/>
            <a:ext cx="60717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Máximo de Alunos do Campus ao R.U</a:t>
            </a:r>
            <a:endParaRPr/>
          </a:p>
        </p:txBody>
      </p:sp>
      <p:pic>
        <p:nvPicPr>
          <p:cNvPr id="962" name="Shape 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25" y="2133400"/>
            <a:ext cx="2073473" cy="26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877" y="2133400"/>
            <a:ext cx="2073473" cy="26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4430" y="1120800"/>
            <a:ext cx="2470344" cy="2901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5" name="Shape 965"/>
          <p:cNvCxnSpPr/>
          <p:nvPr/>
        </p:nvCxnSpPr>
        <p:spPr>
          <a:xfrm flipH="1" rot="10800000">
            <a:off x="2765600" y="3463475"/>
            <a:ext cx="504000" cy="1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1" name="Shape 9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75" y="852250"/>
            <a:ext cx="7708051" cy="35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255700" y="578375"/>
            <a:ext cx="330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None/>
            </a:pPr>
            <a:r>
              <a:rPr lang="en" sz="3000"/>
              <a:t>REDE DE FLUXO</a:t>
            </a:r>
            <a:endParaRPr b="1" i="0" sz="3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274250" y="1643750"/>
            <a:ext cx="52647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G = (V,E) é um grafo dirigido no qual cada aresta (u,v) E tem uma capacidade não negativa c(u,v) ≥ 0; </a:t>
            </a:r>
            <a:endParaRPr b="0" sz="18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Possui os vértices fonte </a:t>
            </a:r>
            <a:r>
              <a:rPr b="0" i="1" lang="en" sz="1800"/>
              <a:t>s </a:t>
            </a:r>
            <a:r>
              <a:rPr b="0" lang="en" sz="1800"/>
              <a:t>e sorvedouro </a:t>
            </a:r>
            <a:r>
              <a:rPr b="0" i="1" lang="en" sz="1800"/>
              <a:t>t;</a:t>
            </a:r>
            <a:endParaRPr b="0" sz="18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grpSp>
        <p:nvGrpSpPr>
          <p:cNvPr id="174" name="Shape 174"/>
          <p:cNvGrpSpPr/>
          <p:nvPr/>
        </p:nvGrpSpPr>
        <p:grpSpPr>
          <a:xfrm>
            <a:off x="348584" y="3661505"/>
            <a:ext cx="1224360" cy="1174541"/>
            <a:chOff x="5233525" y="4954450"/>
            <a:chExt cx="538275" cy="516350"/>
          </a:xfrm>
        </p:grpSpPr>
        <p:sp>
          <p:nvSpPr>
            <p:cNvPr id="175" name="Shape 175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8126993" y="342596"/>
            <a:ext cx="683395" cy="786349"/>
            <a:chOff x="5323025" y="4954450"/>
            <a:chExt cx="448775" cy="516350"/>
          </a:xfrm>
        </p:grpSpPr>
        <p:sp>
          <p:nvSpPr>
            <p:cNvPr id="187" name="Shape 18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7" name="Shape 977"/>
          <p:cNvSpPr txBox="1"/>
          <p:nvPr>
            <p:ph idx="4294967295" type="title"/>
          </p:nvPr>
        </p:nvSpPr>
        <p:spPr>
          <a:xfrm>
            <a:off x="457200" y="20980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Problema 2</a:t>
            </a:r>
            <a:endParaRPr sz="1800"/>
          </a:p>
        </p:txBody>
      </p:sp>
      <p:sp>
        <p:nvSpPr>
          <p:cNvPr id="978" name="Shape 978"/>
          <p:cNvSpPr txBox="1"/>
          <p:nvPr>
            <p:ph idx="4294967295" type="title"/>
          </p:nvPr>
        </p:nvSpPr>
        <p:spPr>
          <a:xfrm>
            <a:off x="457200" y="802400"/>
            <a:ext cx="60717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Máximo entre depositos</a:t>
            </a:r>
            <a:endParaRPr/>
          </a:p>
        </p:txBody>
      </p:sp>
      <p:pic>
        <p:nvPicPr>
          <p:cNvPr id="979" name="Shape 9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88" y="1884875"/>
            <a:ext cx="6438524" cy="26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>
            <p:ph type="ctrTitle"/>
          </p:nvPr>
        </p:nvSpPr>
        <p:spPr>
          <a:xfrm>
            <a:off x="2569800" y="20934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DUVIDAS </a:t>
            </a:r>
            <a:endParaRPr/>
          </a:p>
        </p:txBody>
      </p:sp>
      <p:sp>
        <p:nvSpPr>
          <p:cNvPr id="985" name="Shape 985"/>
          <p:cNvSpPr txBox="1"/>
          <p:nvPr>
            <p:ph type="ctrTitle"/>
          </p:nvPr>
        </p:nvSpPr>
        <p:spPr>
          <a:xfrm>
            <a:off x="1295375" y="1134975"/>
            <a:ext cx="902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3255700" y="578375"/>
            <a:ext cx="330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None/>
            </a:pPr>
            <a:r>
              <a:rPr lang="en" sz="3000"/>
              <a:t>FLUXO</a:t>
            </a:r>
            <a:endParaRPr b="1" i="0" sz="3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348584" y="3661505"/>
            <a:ext cx="1224360" cy="1174541"/>
            <a:chOff x="5233525" y="4954450"/>
            <a:chExt cx="538275" cy="516350"/>
          </a:xfrm>
        </p:grpSpPr>
        <p:sp>
          <p:nvSpPr>
            <p:cNvPr id="203" name="Shape 20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8126993" y="342596"/>
            <a:ext cx="683395" cy="786349"/>
            <a:chOff x="5323025" y="4954450"/>
            <a:chExt cx="448775" cy="516350"/>
          </a:xfrm>
        </p:grpSpPr>
        <p:sp>
          <p:nvSpPr>
            <p:cNvPr id="215" name="Shape 215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Shape 224"/>
          <p:cNvGrpSpPr/>
          <p:nvPr/>
        </p:nvGrpSpPr>
        <p:grpSpPr>
          <a:xfrm rot="2700000">
            <a:off x="2849328" y="2105"/>
            <a:ext cx="4153730" cy="4153730"/>
            <a:chOff x="1364177" y="-261603"/>
            <a:chExt cx="3499500" cy="3499500"/>
          </a:xfrm>
        </p:grpSpPr>
        <p:sp>
          <p:nvSpPr>
            <p:cNvPr id="225" name="Shape 225"/>
            <p:cNvSpPr/>
            <p:nvPr/>
          </p:nvSpPr>
          <p:spPr>
            <a:xfrm rot="2700000">
              <a:off x="2833064" y="-705510"/>
              <a:ext cx="561726" cy="4387315"/>
            </a:xfrm>
            <a:prstGeom prst="roundRect">
              <a:avLst>
                <a:gd fmla="val 3917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rot="-2700000">
              <a:off x="1581091" y="2638312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i="0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7" name="Shape 227"/>
          <p:cNvSpPr txBox="1"/>
          <p:nvPr/>
        </p:nvSpPr>
        <p:spPr>
          <a:xfrm>
            <a:off x="2992125" y="1636150"/>
            <a:ext cx="4266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Restrição de capacidade: ∀u,v ∈ E, exige-se 0 ≤ f(u, v) ≤ c(u, v)</a:t>
            </a:r>
            <a:endParaRPr/>
          </a:p>
        </p:txBody>
      </p:sp>
      <p:grpSp>
        <p:nvGrpSpPr>
          <p:cNvPr id="228" name="Shape 228"/>
          <p:cNvGrpSpPr/>
          <p:nvPr/>
        </p:nvGrpSpPr>
        <p:grpSpPr>
          <a:xfrm rot="2700000">
            <a:off x="2849328" y="876305"/>
            <a:ext cx="4153730" cy="4153730"/>
            <a:chOff x="1364177" y="-261603"/>
            <a:chExt cx="3499500" cy="3499500"/>
          </a:xfrm>
        </p:grpSpPr>
        <p:sp>
          <p:nvSpPr>
            <p:cNvPr id="229" name="Shape 229"/>
            <p:cNvSpPr/>
            <p:nvPr/>
          </p:nvSpPr>
          <p:spPr>
            <a:xfrm rot="2700000">
              <a:off x="2833064" y="-705510"/>
              <a:ext cx="561726" cy="4387315"/>
            </a:xfrm>
            <a:prstGeom prst="roundRect">
              <a:avLst>
                <a:gd fmla="val 3917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 rot="-2700000">
              <a:off x="1581091" y="2638312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rgbClr val="999999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i="0" sz="1200" u="none" cap="none" strike="noStrike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31" name="Shape 231"/>
          <p:cNvSpPr txBox="1"/>
          <p:nvPr/>
        </p:nvSpPr>
        <p:spPr>
          <a:xfrm>
            <a:off x="2936600" y="2515450"/>
            <a:ext cx="4457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Conservação de fluxo: ∀u ∈ V-{</a:t>
            </a:r>
            <a:r>
              <a:rPr i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i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}, impõe-se Σ</a:t>
            </a:r>
            <a:r>
              <a:rPr baseline="-25000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(v∈V) </a:t>
            </a: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f(u,v) = Σ</a:t>
            </a:r>
            <a:r>
              <a:rPr baseline="-25000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(u∈V) </a:t>
            </a: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f(v,u)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2" name="Shape 232"/>
          <p:cNvGrpSpPr/>
          <p:nvPr/>
        </p:nvGrpSpPr>
        <p:grpSpPr>
          <a:xfrm rot="2700000">
            <a:off x="2849328" y="1790705"/>
            <a:ext cx="4153730" cy="4153730"/>
            <a:chOff x="1364177" y="-261603"/>
            <a:chExt cx="3499500" cy="3499500"/>
          </a:xfrm>
        </p:grpSpPr>
        <p:sp>
          <p:nvSpPr>
            <p:cNvPr id="233" name="Shape 233"/>
            <p:cNvSpPr/>
            <p:nvPr/>
          </p:nvSpPr>
          <p:spPr>
            <a:xfrm rot="2700000">
              <a:off x="2833064" y="-705510"/>
              <a:ext cx="561726" cy="4387315"/>
            </a:xfrm>
            <a:prstGeom prst="roundRect">
              <a:avLst>
                <a:gd fmla="val 3917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-2700000">
              <a:off x="1581091" y="2638312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i="0" sz="1200" u="none" cap="none" strike="noStrike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2992125" y="3578375"/>
            <a:ext cx="3000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∀u,v ∈ V, f(u,v) = -f(v,u)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18750" r="18749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1" name="Shape 24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2" name="Shape 24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Shape 24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/>
              <a:t>FLUXO MÁXIMO</a:t>
            </a:r>
            <a:endParaRPr b="1" i="0" sz="3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69500" y="23936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...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dado um ponto inicial </a:t>
            </a:r>
            <a:r>
              <a:rPr i="1" lang="en">
                <a:latin typeface="Poppins"/>
                <a:ea typeface="Poppins"/>
                <a:cs typeface="Poppins"/>
                <a:sym typeface="Poppins"/>
              </a:rPr>
              <a:t>s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i="1" lang="en"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e um ponto final, descobrir qual o fluxo máximo que pode transitar de </a:t>
            </a:r>
            <a:r>
              <a:rPr i="1" lang="en">
                <a:latin typeface="Poppins"/>
                <a:ea typeface="Poppins"/>
                <a:cs typeface="Poppins"/>
                <a:sym typeface="Poppins"/>
              </a:rPr>
              <a:t>s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i="1" lang="en"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dentro de uma rede direcionada...” (SANTOS, 2013,p.06).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49" name="Shape 24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Shape 253"/>
          <p:cNvSpPr txBox="1"/>
          <p:nvPr>
            <p:ph type="title"/>
          </p:nvPr>
        </p:nvSpPr>
        <p:spPr>
          <a:xfrm>
            <a:off x="577325" y="2411075"/>
            <a:ext cx="56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7200"/>
              <a:t>“</a:t>
            </a:r>
            <a:endParaRPr b="1" i="0" sz="7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975" y="992500"/>
            <a:ext cx="3147800" cy="31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idx="1" type="body"/>
          </p:nvPr>
        </p:nvSpPr>
        <p:spPr>
          <a:xfrm>
            <a:off x="282425" y="2641738"/>
            <a:ext cx="5310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None/>
            </a:pPr>
            <a:r>
              <a:rPr lang="en" sz="2200"/>
              <a:t>Trabalho de graduação</a:t>
            </a:r>
            <a:endParaRPr sz="2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None/>
            </a:pPr>
            <a:r>
              <a:rPr lang="en" sz="2200"/>
              <a:t>Universidade Federal do Paraná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327575" y="1576625"/>
            <a:ext cx="5220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/>
              <a:t>Otimização de fluxo em grafos</a:t>
            </a:r>
            <a:endParaRPr b="1" i="0" sz="3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68" name="Shape 268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Shape 271"/>
          <p:cNvSpPr/>
          <p:nvPr/>
        </p:nvSpPr>
        <p:spPr>
          <a:xfrm>
            <a:off x="6454511" y="367001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327575" y="4006775"/>
            <a:ext cx="52203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Light"/>
                <a:ea typeface="Poppins Light"/>
                <a:cs typeface="Poppins Light"/>
                <a:sym typeface="Poppins Light"/>
              </a:rPr>
              <a:t>Aplicação</a:t>
            </a:r>
            <a:endParaRPr sz="2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ppins Light"/>
                <a:ea typeface="Poppins Light"/>
                <a:cs typeface="Poppins Light"/>
                <a:sym typeface="Poppins Light"/>
              </a:rPr>
              <a:t>Custo computacional</a:t>
            </a:r>
            <a:endParaRPr sz="2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16599" r="16599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/>
              <a:t>Os problemas</a:t>
            </a:r>
            <a:endParaRPr b="1" i="0" sz="3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983025"/>
            <a:ext cx="46614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Controle do fluxo de estudantes que vão da UFC para o RU;</a:t>
            </a:r>
            <a:endParaRPr sz="22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Distribuição de um dado produto por 3 fornecedores de capacidades distintas.</a:t>
            </a:r>
            <a:endParaRPr sz="2200"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