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47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4720" cy="68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58200" y="0"/>
            <a:ext cx="6847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8458200" y="5486400"/>
            <a:ext cx="684720" cy="68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correios.com.br/webservices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905120"/>
            <a:ext cx="7542720" cy="25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6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Desenvolvimento de Serviços com WCF e Web API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85800" y="4572000"/>
            <a:ext cx="64605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Professor: Rodrigo Nogueira Guimarães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Surgimento dos Web Services: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052640"/>
            <a:ext cx="7619040" cy="29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UDDI: Universal Description Discovery Interface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Protocolo desenvolvido para organização e registro de Web Services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protocolo usado no processo de publicação, pesquisa e descoberta de Web Service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392000" y="3208320"/>
            <a:ext cx="3959280" cy="358848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2339280" y="4667040"/>
            <a:ext cx="119448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  <a:p>
            <a:pPr marL="114480">
              <a:lnSpc>
                <a:spcPct val="100000"/>
              </a:lnSpc>
            </a:pPr>
            <a:r>
              <a:rPr b="1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216000" y="2952000"/>
            <a:ext cx="4175280" cy="38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UDDI fornece três funções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principais:</a:t>
            </a:r>
            <a:endParaRPr/>
          </a:p>
          <a:p>
            <a:pPr lvl="4" marL="1080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000" spc="-1" strike="noStrike" u="sng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Publicação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Permite que uma organização divulgue seus serviços.</a:t>
            </a:r>
            <a:endParaRPr/>
          </a:p>
          <a:p>
            <a:pPr lvl="4" marL="1080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000" spc="-1" strike="noStrike" u="sng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Descoberta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Permite que o Cliente procure e encontre um determinado serviço</a:t>
            </a:r>
            <a:endParaRPr/>
          </a:p>
          <a:p>
            <a:pPr lvl="4" marL="1080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000" spc="-1" strike="noStrike" u="sng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Ligação (Binding)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Permite que o cliente possa estabelecer a ligação e interagir com o serviço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Criação de Web Services: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Criando projetos com Web Service .ASMX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761904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Windows Communication Foundation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700640"/>
            <a:ext cx="7619040" cy="41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WCF : Windows Communication Foundation</a:t>
            </a: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WCF: É um framework para construir aplicações orientadas a serviço.</a:t>
            </a: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Lançado com o .Net Framework 3.0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 algn="ctr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680000" y="3469320"/>
            <a:ext cx="3671640" cy="33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7619040" cy="12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Windows Communication Foundation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700640"/>
            <a:ext cx="7619040" cy="41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WCF : É a unificação das tecnologias  da Microsoft para a criação de aplicações orientados a serviço.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ASMX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.Net Remoting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WSE (Web Service Enhancements)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MSMQ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Enterprise Service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 +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Recursos do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Interoperabilidade (comunicação entre aplicações heterogêneas)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possível enviar mensagens de um ENDPOINT a outro.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serviços podem estar hospedados em servidor Web (IIS) ou em Aplicações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Aplicações WCF são naturalmente de baixo acoplamento( característica dos WebService)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Vários padrões de mensagens: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Solicitação/Resposta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Unidirecional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Troca Duplex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Recursos do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Metadados de Serviço 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a publicação de metadados de serviço usando formato padrões: WSDL, XML Schema  e WS-Policy</a:t>
            </a: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Contrato de Dados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Criação de classes que representam uma entidade de dados com propriedades que pertencem a entidade de dados.</a:t>
            </a: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mensagens podem ser criptografadas e podem exigir que o usuário se autentique. A segurança pode ser implementada usando padrões: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 (Secure Socket Layer): Ele é usado sobre o HTTPS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WS-Security: Iniciativa Microsoft e IBM para tentar padronizar os mecanismos de segurança(usa o XML Signature e XML-Encryption).</a:t>
            </a: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Vários transportes e codificações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comum é usar mensagem SOAP usando protocolo HTTP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Também permite mensagens por TCP, Named PIPES ou MSMQ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Recursos do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Mensagens confiáveis e em Filas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Implementando o WS-Reliable Messaging  e protocolo MSMQ(Microsoft Message Queuing)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Transações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WCF fornece 3 possibilidades: WS-Atomic Transactions, API in the  System.Transactions Namespace e Microsoft Distributed Transaction Coordinator.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Suporte Ajax e Rest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Extensibilidade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modificar e estender componentes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Criação de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Criação de serviços WCF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761904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Termos e Nomenclaturas do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58076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Cliente: Inicia a comunicação.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Servidor: Aguardam a comunicação do cliente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Mensagens: Conjunto de informações que são trocadas entre cliente e servidor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Serviços: Estrutura que expõe um ou mais EndPoint, cada um expondo uma ou mais operações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Contrato de Serviço: Agrupa um conjunto de operações em uma unidade funcional.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Contrato de Operação: Define os parâmetros e retorno dos serviços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761904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Termos e Nomenclaturas do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58076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Metadados: Descrevem as características do serviço que devem ser respeitados pelo cliente.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ENDPOINT: Pontos de chegada e partida das mensagens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11480" algn="ctr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765000" y="3442680"/>
            <a:ext cx="1570680" cy="25707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Cliente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6050520" y="3451320"/>
            <a:ext cx="1570680" cy="25707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Serviço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1" name="CustomShape 6"/>
          <p:cNvSpPr/>
          <p:nvPr/>
        </p:nvSpPr>
        <p:spPr>
          <a:xfrm>
            <a:off x="3312360" y="4656240"/>
            <a:ext cx="1713600" cy="651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Mensagem</a:t>
            </a:r>
            <a:endParaRPr/>
          </a:p>
        </p:txBody>
      </p:sp>
      <p:sp>
        <p:nvSpPr>
          <p:cNvPr id="142" name="CustomShape 7"/>
          <p:cNvSpPr/>
          <p:nvPr/>
        </p:nvSpPr>
        <p:spPr>
          <a:xfrm>
            <a:off x="2978640" y="5524560"/>
            <a:ext cx="235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round/>
            <a:headEnd len="lg" type="triangle" w="lg"/>
            <a:tailEnd len="lg" type="triangle" w="lg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5483520" y="444708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</a:t>
            </a:r>
            <a:endParaRPr/>
          </a:p>
        </p:txBody>
      </p:sp>
      <p:sp>
        <p:nvSpPr>
          <p:cNvPr id="144" name="CustomShape 9"/>
          <p:cNvSpPr/>
          <p:nvPr/>
        </p:nvSpPr>
        <p:spPr>
          <a:xfrm>
            <a:off x="5472000" y="525204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</a:t>
            </a:r>
            <a:endParaRPr/>
          </a:p>
        </p:txBody>
      </p:sp>
      <p:sp>
        <p:nvSpPr>
          <p:cNvPr id="145" name="CustomShape 10"/>
          <p:cNvSpPr/>
          <p:nvPr/>
        </p:nvSpPr>
        <p:spPr>
          <a:xfrm>
            <a:off x="1406880" y="523728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</a:t>
            </a:r>
            <a:endParaRPr/>
          </a:p>
        </p:txBody>
      </p:sp>
      <p:sp>
        <p:nvSpPr>
          <p:cNvPr id="146" name="CustomShape 11"/>
          <p:cNvSpPr/>
          <p:nvPr/>
        </p:nvSpPr>
        <p:spPr>
          <a:xfrm>
            <a:off x="648000" y="6192000"/>
            <a:ext cx="77032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http://pt.slideshare.net/NetPonto/introducao-ao-windows-communication-foundation-wcf-2314778?qid=5ff1816e-78f4-46dd-9c75-8f5e65c8189d&amp;v=&amp;b=&amp;from_search=1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7619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Uma breve apresentação: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Rodrigo Nogueira Guimarães (Digão).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Analista Desenvolvedor .Net C# desde 2008.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Químico de formação e desenvolvedor por escolha e paixão.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Adora trabalhar como consultor e não CLT.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Sonha em ser nômade digital e abrir uma consultoria em Maringá.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Agora vocês............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761904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Termos e Nomenclaturas do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58076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ENDPOINT: Pontos de chegada e partida das mensagens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1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ser EndPoint  tem que ter: Address, Binding e Contract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11480" algn="ctr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576000" y="2340000"/>
            <a:ext cx="1570680" cy="25707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Cliente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5862600" y="2340000"/>
            <a:ext cx="1570680" cy="25707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Serviço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3124440" y="3544920"/>
            <a:ext cx="1713600" cy="651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Mensagem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2790720" y="4413240"/>
            <a:ext cx="235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round/>
            <a:headEnd len="lg" type="triangle" w="lg"/>
            <a:tailEnd len="lg" type="triangle" w="lg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5219640" y="412596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5219640" y="340200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1218960" y="412596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57" name="CustomShape 11"/>
          <p:cNvSpPr/>
          <p:nvPr/>
        </p:nvSpPr>
        <p:spPr>
          <a:xfrm>
            <a:off x="1255320" y="4244400"/>
            <a:ext cx="427680" cy="427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/>
          </a:p>
        </p:txBody>
      </p:sp>
      <p:sp>
        <p:nvSpPr>
          <p:cNvPr id="158" name="CustomShape 12"/>
          <p:cNvSpPr/>
          <p:nvPr/>
        </p:nvSpPr>
        <p:spPr>
          <a:xfrm>
            <a:off x="1724400" y="4244400"/>
            <a:ext cx="427680" cy="427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/>
          </a:p>
        </p:txBody>
      </p:sp>
      <p:sp>
        <p:nvSpPr>
          <p:cNvPr id="159" name="CustomShape 13"/>
          <p:cNvSpPr/>
          <p:nvPr/>
        </p:nvSpPr>
        <p:spPr>
          <a:xfrm>
            <a:off x="2193120" y="4244400"/>
            <a:ext cx="427680" cy="4276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/>
          </a:p>
        </p:txBody>
      </p:sp>
      <p:sp>
        <p:nvSpPr>
          <p:cNvPr id="160" name="CustomShape 14"/>
          <p:cNvSpPr/>
          <p:nvPr/>
        </p:nvSpPr>
        <p:spPr>
          <a:xfrm>
            <a:off x="5250600" y="3518280"/>
            <a:ext cx="427680" cy="4276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/>
          </a:p>
        </p:txBody>
      </p:sp>
      <p:sp>
        <p:nvSpPr>
          <p:cNvPr id="161" name="CustomShape 15"/>
          <p:cNvSpPr/>
          <p:nvPr/>
        </p:nvSpPr>
        <p:spPr>
          <a:xfrm>
            <a:off x="5719680" y="3518280"/>
            <a:ext cx="427680" cy="427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/>
          </a:p>
        </p:txBody>
      </p:sp>
      <p:sp>
        <p:nvSpPr>
          <p:cNvPr id="162" name="CustomShape 16"/>
          <p:cNvSpPr/>
          <p:nvPr/>
        </p:nvSpPr>
        <p:spPr>
          <a:xfrm>
            <a:off x="6188400" y="3518280"/>
            <a:ext cx="427680" cy="427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/>
          </a:p>
        </p:txBody>
      </p:sp>
      <p:sp>
        <p:nvSpPr>
          <p:cNvPr id="163" name="CustomShape 17"/>
          <p:cNvSpPr/>
          <p:nvPr/>
        </p:nvSpPr>
        <p:spPr>
          <a:xfrm>
            <a:off x="5250600" y="4233600"/>
            <a:ext cx="427680" cy="4276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/>
          </a:p>
        </p:txBody>
      </p:sp>
      <p:sp>
        <p:nvSpPr>
          <p:cNvPr id="164" name="CustomShape 18"/>
          <p:cNvSpPr/>
          <p:nvPr/>
        </p:nvSpPr>
        <p:spPr>
          <a:xfrm>
            <a:off x="5719680" y="4233600"/>
            <a:ext cx="427680" cy="427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/>
          </a:p>
        </p:txBody>
      </p:sp>
      <p:sp>
        <p:nvSpPr>
          <p:cNvPr id="165" name="CustomShape 19"/>
          <p:cNvSpPr/>
          <p:nvPr/>
        </p:nvSpPr>
        <p:spPr>
          <a:xfrm>
            <a:off x="6188400" y="4233600"/>
            <a:ext cx="427680" cy="427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/>
          </a:p>
        </p:txBody>
      </p:sp>
      <p:sp>
        <p:nvSpPr>
          <p:cNvPr id="166" name="CustomShape 20"/>
          <p:cNvSpPr/>
          <p:nvPr/>
        </p:nvSpPr>
        <p:spPr>
          <a:xfrm>
            <a:off x="2147760" y="5054760"/>
            <a:ext cx="1213200" cy="1213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Address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(onde)</a:t>
            </a:r>
            <a:endParaRPr/>
          </a:p>
        </p:txBody>
      </p:sp>
      <p:sp>
        <p:nvSpPr>
          <p:cNvPr id="167" name="CustomShape 21"/>
          <p:cNvSpPr/>
          <p:nvPr/>
        </p:nvSpPr>
        <p:spPr>
          <a:xfrm>
            <a:off x="4719600" y="5054760"/>
            <a:ext cx="1213200" cy="12132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Contract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(o que)</a:t>
            </a:r>
            <a:endParaRPr/>
          </a:p>
        </p:txBody>
      </p:sp>
      <p:sp>
        <p:nvSpPr>
          <p:cNvPr id="168" name="CustomShape 22"/>
          <p:cNvSpPr/>
          <p:nvPr/>
        </p:nvSpPr>
        <p:spPr>
          <a:xfrm>
            <a:off x="3433680" y="5054760"/>
            <a:ext cx="1213200" cy="12132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Binding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(como)</a:t>
            </a:r>
            <a:endParaRPr/>
          </a:p>
        </p:txBody>
      </p:sp>
      <p:sp>
        <p:nvSpPr>
          <p:cNvPr id="169" name="CustomShape 23"/>
          <p:cNvSpPr/>
          <p:nvPr/>
        </p:nvSpPr>
        <p:spPr>
          <a:xfrm>
            <a:off x="576000" y="6381000"/>
            <a:ext cx="77752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http://pt.slideshare.net/NetPonto/introducao-ao-windows-communication-foundation-wcf-2314778?qid=5ff1816e-78f4-46dd-9c75-8f5e65c8189d&amp;v=&amp;b=&amp;from_search=1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58680"/>
            <a:ext cx="761904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Descrição dos EndPoint: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57200" y="2736000"/>
            <a:ext cx="6814080" cy="36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11480" algn="ctr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576000" y="1260000"/>
            <a:ext cx="7127280" cy="53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Address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Onde encontrar o serviço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http://localhost:8080/servico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net.tcp://servidor:9651/servico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net.pipe://localhost/servico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net.msmq://localhost/private/queue</a:t>
            </a:r>
            <a:endParaRPr/>
          </a:p>
          <a:p>
            <a:endParaRPr/>
          </a:p>
          <a:p>
            <a:r>
              <a:rPr b="1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Binding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Como Comunicar com o serviço. É definindo a forma de comunicação em relação a segurança, protocolo, transações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BasicHttpBinding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WSHttpBinding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NetTcpBinding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NetNamedPipeBinding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NetMsmqBinding</a:t>
            </a:r>
            <a:endParaRPr/>
          </a:p>
          <a:p>
            <a:endParaRPr/>
          </a:p>
          <a:p>
            <a:r>
              <a:rPr b="1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Contract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O que o serviço permite fazer. É uma interface que define as regras para que o serviço seja solicitado</a:t>
            </a:r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Contrato de Operação: Define os parâmetros e retorno dos serviços através da anotação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[OperationContract]</a:t>
            </a:r>
            <a:endParaRPr/>
          </a:p>
          <a:p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58680"/>
            <a:ext cx="761904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Visão Geral do WCF: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57200" y="2736000"/>
            <a:ext cx="6814080" cy="36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11480" algn="ctr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416520" y="1437120"/>
            <a:ext cx="1570680" cy="25707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Cliente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4845600" y="1080000"/>
            <a:ext cx="2713680" cy="35708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Hosting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5703120" y="1437120"/>
            <a:ext cx="1570680" cy="25707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Serviço</a:t>
            </a:r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2964960" y="2642040"/>
            <a:ext cx="1713600" cy="651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Mensagem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5060160" y="322308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82" name="CustomShape 9"/>
          <p:cNvSpPr/>
          <p:nvPr/>
        </p:nvSpPr>
        <p:spPr>
          <a:xfrm>
            <a:off x="5060160" y="249912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202400" y="3223080"/>
            <a:ext cx="1427760" cy="6512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84" name="CustomShape 11"/>
          <p:cNvSpPr/>
          <p:nvPr/>
        </p:nvSpPr>
        <p:spPr>
          <a:xfrm>
            <a:off x="1238760" y="3341520"/>
            <a:ext cx="427680" cy="427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/>
          </a:p>
        </p:txBody>
      </p:sp>
      <p:sp>
        <p:nvSpPr>
          <p:cNvPr id="185" name="CustomShape 12"/>
          <p:cNvSpPr/>
          <p:nvPr/>
        </p:nvSpPr>
        <p:spPr>
          <a:xfrm>
            <a:off x="1707480" y="3341520"/>
            <a:ext cx="427680" cy="427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/>
          </a:p>
        </p:txBody>
      </p:sp>
      <p:sp>
        <p:nvSpPr>
          <p:cNvPr id="186" name="CustomShape 13"/>
          <p:cNvSpPr/>
          <p:nvPr/>
        </p:nvSpPr>
        <p:spPr>
          <a:xfrm>
            <a:off x="2176560" y="3341520"/>
            <a:ext cx="427680" cy="4276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/>
          </a:p>
        </p:txBody>
      </p:sp>
      <p:sp>
        <p:nvSpPr>
          <p:cNvPr id="187" name="CustomShape 14"/>
          <p:cNvSpPr/>
          <p:nvPr/>
        </p:nvSpPr>
        <p:spPr>
          <a:xfrm>
            <a:off x="5091120" y="2615400"/>
            <a:ext cx="427680" cy="4276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/>
          </a:p>
        </p:txBody>
      </p:sp>
      <p:sp>
        <p:nvSpPr>
          <p:cNvPr id="188" name="CustomShape 15"/>
          <p:cNvSpPr/>
          <p:nvPr/>
        </p:nvSpPr>
        <p:spPr>
          <a:xfrm>
            <a:off x="5560200" y="2615400"/>
            <a:ext cx="427680" cy="427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/>
          </a:p>
        </p:txBody>
      </p:sp>
      <p:sp>
        <p:nvSpPr>
          <p:cNvPr id="189" name="CustomShape 16"/>
          <p:cNvSpPr/>
          <p:nvPr/>
        </p:nvSpPr>
        <p:spPr>
          <a:xfrm>
            <a:off x="6028920" y="2615400"/>
            <a:ext cx="427680" cy="427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/>
          </a:p>
        </p:txBody>
      </p:sp>
      <p:sp>
        <p:nvSpPr>
          <p:cNvPr id="190" name="CustomShape 17"/>
          <p:cNvSpPr/>
          <p:nvPr/>
        </p:nvSpPr>
        <p:spPr>
          <a:xfrm>
            <a:off x="5091120" y="3330720"/>
            <a:ext cx="427680" cy="42768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/>
          </a:p>
        </p:txBody>
      </p:sp>
      <p:sp>
        <p:nvSpPr>
          <p:cNvPr id="191" name="CustomShape 18"/>
          <p:cNvSpPr/>
          <p:nvPr/>
        </p:nvSpPr>
        <p:spPr>
          <a:xfrm>
            <a:off x="5560200" y="3330720"/>
            <a:ext cx="427680" cy="4276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/>
          </a:p>
        </p:txBody>
      </p:sp>
      <p:sp>
        <p:nvSpPr>
          <p:cNvPr id="192" name="CustomShape 19"/>
          <p:cNvSpPr/>
          <p:nvPr/>
        </p:nvSpPr>
        <p:spPr>
          <a:xfrm>
            <a:off x="6028920" y="3330720"/>
            <a:ext cx="427680" cy="427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endParaRPr/>
          </a:p>
        </p:txBody>
      </p:sp>
      <p:sp>
        <p:nvSpPr>
          <p:cNvPr id="193" name="CustomShape 20"/>
          <p:cNvSpPr/>
          <p:nvPr/>
        </p:nvSpPr>
        <p:spPr>
          <a:xfrm>
            <a:off x="4988520" y="1294200"/>
            <a:ext cx="1641960" cy="641880"/>
          </a:xfrm>
          <a:prstGeom prst="wedgeRoundRectCallout">
            <a:avLst>
              <a:gd name="adj1" fmla="val -3120"/>
              <a:gd name="adj2" fmla="val 85239"/>
              <a:gd name="adj3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Metadata</a:t>
            </a:r>
            <a:endParaRPr/>
          </a:p>
        </p:txBody>
      </p:sp>
      <p:sp>
        <p:nvSpPr>
          <p:cNvPr id="194" name="CustomShape 21"/>
          <p:cNvSpPr/>
          <p:nvPr/>
        </p:nvSpPr>
        <p:spPr>
          <a:xfrm>
            <a:off x="6560280" y="3223080"/>
            <a:ext cx="641880" cy="6418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Bhv</a:t>
            </a:r>
            <a:endParaRPr/>
          </a:p>
        </p:txBody>
      </p:sp>
      <p:sp>
        <p:nvSpPr>
          <p:cNvPr id="195" name="CustomShape 22"/>
          <p:cNvSpPr/>
          <p:nvPr/>
        </p:nvSpPr>
        <p:spPr>
          <a:xfrm>
            <a:off x="488160" y="3223080"/>
            <a:ext cx="641880" cy="6418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Bhv</a:t>
            </a:r>
            <a:endParaRPr/>
          </a:p>
        </p:txBody>
      </p:sp>
      <p:sp>
        <p:nvSpPr>
          <p:cNvPr id="196" name="CustomShape 23"/>
          <p:cNvSpPr/>
          <p:nvPr/>
        </p:nvSpPr>
        <p:spPr>
          <a:xfrm>
            <a:off x="2702520" y="3512160"/>
            <a:ext cx="22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round/>
            <a:headEnd len="lg" type="triangle" w="lg"/>
            <a:tailEnd len="lg" type="triangle" w="lg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97" name="CustomShape 24"/>
          <p:cNvSpPr/>
          <p:nvPr/>
        </p:nvSpPr>
        <p:spPr>
          <a:xfrm>
            <a:off x="321840" y="3367800"/>
            <a:ext cx="2427840" cy="1427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Proxy</a:t>
            </a:r>
            <a:endParaRPr/>
          </a:p>
        </p:txBody>
      </p:sp>
      <p:sp>
        <p:nvSpPr>
          <p:cNvPr id="198" name="CustomShape 25"/>
          <p:cNvSpPr/>
          <p:nvPr/>
        </p:nvSpPr>
        <p:spPr>
          <a:xfrm>
            <a:off x="360000" y="5003640"/>
            <a:ext cx="748728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Hosting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Os serviços podem estar hospedados em servidor Web (IIS) ou em Aplicações</a:t>
            </a:r>
            <a:endParaRPr/>
          </a:p>
          <a:p>
            <a:r>
              <a:rPr b="1"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Metadados de Serviço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:Permite a publicação de metadados de serviço usando formato padrões: WSDL, XML Schema  e WS-Policy.</a:t>
            </a:r>
            <a:endParaRPr/>
          </a:p>
          <a:p>
            <a:r>
              <a:rPr b="1"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Behaviors(Bhv)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Extensibilidade:Permite modificar e estender componentes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58680"/>
            <a:ext cx="761904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Exercício: Consumindo um WebService dos Correios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2736000"/>
            <a:ext cx="6814080" cy="36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Criar uma aplicação que irá consumir o serviço do correio que fornece  uma função que calcula preço e prazo com informações dos CEP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Dicas: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http://www.correios.com.br/webservices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http://www.correios.com.br/para-sua-empresa/servicos-para-o-seu-contrato/precos-e-prazos/calculador-remoto-de-precos-e-prazos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http://www.correios.com.br/para-voce/correios-de-a-a-z/pdf/calculador-remoto-de-precos-e-prazos/manual-de-implementacao-do-calculo-remoto-de-precos-e-prazos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11480" algn="ctr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411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8604360" y="5661360"/>
            <a:ext cx="53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576000" y="1260000"/>
            <a:ext cx="7127280" cy="53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7619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Alinhamentos: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Avaliações: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Participação em sala: 70% </a:t>
            </a:r>
            <a:endParaRPr/>
          </a:p>
          <a:p>
            <a:pPr lvl="2" marL="1005840" indent="-22752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Resolução  de  exercícios</a:t>
            </a:r>
            <a:endParaRPr/>
          </a:p>
          <a:p>
            <a:pPr lvl="2" marL="1005840" indent="-22752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Postura(celular ,conversas paralelas)</a:t>
            </a:r>
            <a:endParaRPr/>
          </a:p>
          <a:p>
            <a:pPr lvl="2" marL="1005840" indent="-22752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caso de falta, fazer um alinhamento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Questionários em sala : 30%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Horários: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8:00  às 12:00 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13:30  às 18:00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Intervalos: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09:30 às 09:45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15:30 às 15:45</a:t>
            </a: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7619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Integração entre sistemas: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 década de 80 era feito via arquivos.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arquivos era acumulados para serem processados.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fazer a comunicação entre sistemas com tecnologias  diferentes ,mesmo dentro da própria empresa.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Surgimento dos Web Services: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Surgi com a intensão de permitir a INTEROPERABILIDADE dos sistemas.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Definição 1: Web Services disponibilizam uma maneira de diferentes tipos de aplicações, possivelmente rodando em diversas plataformas e sistemas operacionais  se INTERAGIREM.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Definição 2: É uma solução utilizada na INTEGRAÇÃO de sistemas e na COMUNICAÇÃO entre aplicações diferentes. Os Web Services são componentes que permitem as aplicações  CONVERSAREM entre si, enviando e recebendo dados no formato XML.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Surgimento dos Web Services: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Tecnologias: Uso de formato XML, através do padrão SOAP.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XML: - Extensible Markup Language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Padrão W3C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Maneira de representar informações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016000" y="2778840"/>
            <a:ext cx="3959280" cy="32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Surgimento dos Web Services: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Tecnologias: Uso de formato XML, através do padrão SOAP.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SOAP:  Simple Object Acess Protocol</a:t>
            </a:r>
            <a:endParaRPr/>
          </a:p>
          <a:p>
            <a:pPr lvl="2" marL="1005840" indent="-22752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protocolo baseado em XML para troca de 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informações em um ambiente distribuído</a:t>
            </a:r>
            <a:endParaRPr/>
          </a:p>
          <a:p>
            <a:pPr lvl="2" marL="1005840" indent="-22752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Estrutura de empacotamento padrão para transportar 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documentos XML através de protocolos de internet(http,          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smtp e FTP)</a:t>
            </a:r>
            <a:endParaRPr/>
          </a:p>
          <a:p>
            <a:pPr lvl="2" marL="1005840" indent="-22752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Envelope SOAP: </a:t>
            </a: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/>
          </a:p>
          <a:p>
            <a:pPr marL="114480">
              <a:lnSpc>
                <a:spcPct val="100000"/>
              </a:lnSpc>
            </a:pPr>
            <a:r>
              <a:rPr b="1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34040" y="3528000"/>
            <a:ext cx="2272320" cy="28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Surgimento dos Web Services: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WSDL: Web Service Description Language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descritor de serviço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uma linguagem para descrever Web Service,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funcionando como um contrato de serviço. Este contrato descreve o serviço ,especifica como  acessa-lo e quais operações ou métodos estão disponíveis.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o arquivo que é passado para a ferramenta criar os proxy do serviço na aplicação cliente 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quanto o SOAP especifica a comunicação entre um cliente e um servidor, o WSDL descreve os serviços oferecidos.</a:t>
            </a: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76190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Surgimento dos Web Services: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92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052640"/>
            <a:ext cx="7619040" cy="47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52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WSDL: Web Service Description Language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640080" indent="-22752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114480"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8604360" y="566136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1680" y="2165040"/>
            <a:ext cx="8463600" cy="402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8628</TotalTime>
  <Application>LibreOffice/5.0.3.2$Windows_x86 LibreOffice_project/e5f16313668ac592c1bfb310f4390624e3dbfb75</Application>
  <Paragraphs>226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2016-08-28T21:06:41Z</dcterms:created>
  <dc:creator>Rosana</dc:creator>
  <dc:language>pt-BR</dc:language>
  <dcterms:modified xsi:type="dcterms:W3CDTF">2016-09-09T00:25:45Z</dcterms:modified>
  <cp:revision>69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